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93" r:id="rId17"/>
    <p:sldId id="272" r:id="rId18"/>
    <p:sldId id="273" r:id="rId19"/>
    <p:sldId id="274" r:id="rId20"/>
    <p:sldId id="275" r:id="rId21"/>
    <p:sldId id="276" r:id="rId22"/>
    <p:sldId id="277" r:id="rId23"/>
    <p:sldId id="271"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F3ADF-3C98-4250-8199-D25A0D6503B5}" type="datetimeFigureOut">
              <a:rPr lang="en-US" smtClean="0"/>
              <a:t>9/11/2024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ACD52-9D92-4878-BEE0-3F9CB0353EC5}" type="slidenum">
              <a:rPr lang="en-US" smtClean="0"/>
              <a:t>‹#›</a:t>
            </a:fld>
            <a:endParaRPr lang="en-US"/>
          </a:p>
        </p:txBody>
      </p:sp>
    </p:spTree>
    <p:extLst>
      <p:ext uri="{BB962C8B-B14F-4D97-AF65-F5344CB8AC3E}">
        <p14:creationId xmlns:p14="http://schemas.microsoft.com/office/powerpoint/2010/main" val="2779465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06058E-EE52-448F-BE2A-82BDFAA07A57}" type="datetime1">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519F1-BB29-4CAB-8873-B06BE76F4AC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FF1CE79-20CD-52AA-791E-8F393FCB5C63}"/>
              </a:ext>
            </a:extLst>
          </p:cNvPr>
          <p:cNvSpPr/>
          <p:nvPr userDrawn="1"/>
        </p:nvSpPr>
        <p:spPr>
          <a:xfrm>
            <a:off x="9075635" y="5869094"/>
            <a:ext cx="3033756" cy="464735"/>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a:effectLst>
            <a:outerShdw blurRad="50800" dist="50800" dir="5400000" algn="ctr" rotWithShape="0">
              <a:srgbClr val="000000">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3734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D7C0E-9BBB-41FF-91C6-83ADC88FE157}" type="datetime1">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519F1-BB29-4CAB-8873-B06BE76F4AC5}" type="slidenum">
              <a:rPr lang="en-US" smtClean="0"/>
              <a:t>‹#›</a:t>
            </a:fld>
            <a:endParaRPr lang="en-US"/>
          </a:p>
        </p:txBody>
      </p:sp>
    </p:spTree>
    <p:extLst>
      <p:ext uri="{BB962C8B-B14F-4D97-AF65-F5344CB8AC3E}">
        <p14:creationId xmlns:p14="http://schemas.microsoft.com/office/powerpoint/2010/main" val="3632205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90E3DA-66DB-4E1A-91E3-71BF4D9030B6}" type="datetime1">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519F1-BB29-4CAB-8873-B06BE76F4AC5}" type="slidenum">
              <a:rPr lang="en-US" smtClean="0"/>
              <a:t>‹#›</a:t>
            </a:fld>
            <a:endParaRPr lang="en-US"/>
          </a:p>
        </p:txBody>
      </p:sp>
    </p:spTree>
    <p:extLst>
      <p:ext uri="{BB962C8B-B14F-4D97-AF65-F5344CB8AC3E}">
        <p14:creationId xmlns:p14="http://schemas.microsoft.com/office/powerpoint/2010/main" val="2365074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22E97-BA1E-439D-B5FB-A3ED8AC1FD7D}" type="datetime1">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519F1-BB29-4CAB-8873-B06BE76F4AC5}" type="slidenum">
              <a:rPr lang="en-US" smtClean="0"/>
              <a:t>‹#›</a:t>
            </a:fld>
            <a:endParaRPr lang="en-US"/>
          </a:p>
        </p:txBody>
      </p:sp>
    </p:spTree>
    <p:extLst>
      <p:ext uri="{BB962C8B-B14F-4D97-AF65-F5344CB8AC3E}">
        <p14:creationId xmlns:p14="http://schemas.microsoft.com/office/powerpoint/2010/main" val="28221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972831-5A60-47CE-8F78-26612D723470}" type="datetime1">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519F1-BB29-4CAB-8873-B06BE76F4AC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5C6EC74-2B6A-A994-909C-491816BC139A}"/>
              </a:ext>
            </a:extLst>
          </p:cNvPr>
          <p:cNvSpPr/>
          <p:nvPr userDrawn="1"/>
        </p:nvSpPr>
        <p:spPr>
          <a:xfrm>
            <a:off x="9075635" y="5869094"/>
            <a:ext cx="3033756" cy="464735"/>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a:effectLst>
            <a:outerShdw blurRad="50800" dist="50800" dir="5400000" algn="ctr" rotWithShape="0">
              <a:srgbClr val="000000">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4091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44EC67-EA04-4F7E-A18B-CD308BCA6038}" type="datetime1">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519F1-BB29-4CAB-8873-B06BE76F4AC5}" type="slidenum">
              <a:rPr lang="en-US" smtClean="0"/>
              <a:t>‹#›</a:t>
            </a:fld>
            <a:endParaRPr lang="en-US"/>
          </a:p>
        </p:txBody>
      </p:sp>
    </p:spTree>
    <p:extLst>
      <p:ext uri="{BB962C8B-B14F-4D97-AF65-F5344CB8AC3E}">
        <p14:creationId xmlns:p14="http://schemas.microsoft.com/office/powerpoint/2010/main" val="4268713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475EE8-D33E-499C-AFF1-3DF01D28680D}" type="datetime1">
              <a:rPr lang="en-US" smtClean="0"/>
              <a:t>9/11/2024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F519F1-BB29-4CAB-8873-B06BE76F4AC5}" type="slidenum">
              <a:rPr lang="en-US" smtClean="0"/>
              <a:t>‹#›</a:t>
            </a:fld>
            <a:endParaRPr lang="en-US"/>
          </a:p>
        </p:txBody>
      </p:sp>
    </p:spTree>
    <p:extLst>
      <p:ext uri="{BB962C8B-B14F-4D97-AF65-F5344CB8AC3E}">
        <p14:creationId xmlns:p14="http://schemas.microsoft.com/office/powerpoint/2010/main" val="4072998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3B1219-DAB3-46C4-8E56-73C0DD099B0D}" type="datetime1">
              <a:rPr lang="en-US" smtClean="0"/>
              <a:t>9/11/2024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F519F1-BB29-4CAB-8873-B06BE76F4AC5}" type="slidenum">
              <a:rPr lang="en-US" smtClean="0"/>
              <a:t>‹#›</a:t>
            </a:fld>
            <a:endParaRPr lang="en-US"/>
          </a:p>
        </p:txBody>
      </p:sp>
    </p:spTree>
    <p:extLst>
      <p:ext uri="{BB962C8B-B14F-4D97-AF65-F5344CB8AC3E}">
        <p14:creationId xmlns:p14="http://schemas.microsoft.com/office/powerpoint/2010/main" val="3339326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03F2CC5-E29F-4E8D-B749-7EA83CAC4FEE}" type="datetime1">
              <a:rPr lang="en-US" smtClean="0"/>
              <a:t>9/11/2024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CF519F1-BB29-4CAB-8873-B06BE76F4AC5}" type="slidenum">
              <a:rPr lang="en-US" smtClean="0"/>
              <a:t>‹#›</a:t>
            </a:fld>
            <a:endParaRPr lang="en-US"/>
          </a:p>
        </p:txBody>
      </p:sp>
    </p:spTree>
    <p:extLst>
      <p:ext uri="{BB962C8B-B14F-4D97-AF65-F5344CB8AC3E}">
        <p14:creationId xmlns:p14="http://schemas.microsoft.com/office/powerpoint/2010/main" val="32754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8AB7F61-6874-460C-9BA0-D7C168F82905}" type="datetime1">
              <a:rPr lang="en-US" smtClean="0"/>
              <a:t>9/11/2024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F519F1-BB29-4CAB-8873-B06BE76F4AC5}" type="slidenum">
              <a:rPr lang="en-US" smtClean="0"/>
              <a:t>‹#›</a:t>
            </a:fld>
            <a:endParaRPr lang="en-US"/>
          </a:p>
        </p:txBody>
      </p:sp>
    </p:spTree>
    <p:extLst>
      <p:ext uri="{BB962C8B-B14F-4D97-AF65-F5344CB8AC3E}">
        <p14:creationId xmlns:p14="http://schemas.microsoft.com/office/powerpoint/2010/main" val="48032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FAB025-5F39-43EB-85A2-DA529B6089F9}" type="datetime1">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519F1-BB29-4CAB-8873-B06BE76F4AC5}" type="slidenum">
              <a:rPr lang="en-US" smtClean="0"/>
              <a:t>‹#›</a:t>
            </a:fld>
            <a:endParaRPr lang="en-US"/>
          </a:p>
        </p:txBody>
      </p:sp>
    </p:spTree>
    <p:extLst>
      <p:ext uri="{BB962C8B-B14F-4D97-AF65-F5344CB8AC3E}">
        <p14:creationId xmlns:p14="http://schemas.microsoft.com/office/powerpoint/2010/main" val="2885613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EC415AB-D1A0-480F-AC5C-279F1F60EA4F}" type="datetime1">
              <a:rPr lang="en-US" smtClean="0"/>
              <a:t>9/11/2024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F519F1-BB29-4CAB-8873-B06BE76F4AC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EAE275D-59E5-557A-7A4C-38C6FA70F350}"/>
              </a:ext>
            </a:extLst>
          </p:cNvPr>
          <p:cNvSpPr/>
          <p:nvPr userDrawn="1"/>
        </p:nvSpPr>
        <p:spPr>
          <a:xfrm>
            <a:off x="9075635" y="5869094"/>
            <a:ext cx="3033756" cy="464735"/>
          </a:xfrm>
          <a:prstGeom prst="rect">
            <a:avLst/>
          </a:prstGeom>
          <a:blipFill dpi="0" rotWithShape="1">
            <a:blip r:embed="rId13">
              <a:extLst>
                <a:ext uri="{28A0092B-C50C-407E-A947-70E740481C1C}">
                  <a14:useLocalDpi xmlns:a14="http://schemas.microsoft.com/office/drawing/2010/main" val="0"/>
                </a:ext>
              </a:extLst>
            </a:blip>
            <a:srcRect/>
            <a:stretch>
              <a:fillRect/>
            </a:stretch>
          </a:blipFill>
          <a:ln>
            <a:noFill/>
          </a:ln>
          <a:effectLst>
            <a:outerShdw blurRad="50800" dist="50800" dir="5400000" algn="ctr" rotWithShape="0">
              <a:srgbClr val="000000">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1942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cve.org/PartnerInformation/ListofPartners?utm_source=www.cramhacks.com&amp;utm_medium=referral&amp;utm_campaign=dirty-little-secrets-of-vulnerability-management"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jerrygamblin.com/?utm_source=www.cramhacks.com&amp;utm_medium=referral&amp;utm_campaign=dirty-little-secrets-of-vulnerability-management#:~:text=240%C2%A0unique%2C%20vulnerable%20configurations.-,CNA,-CVE%20Numbering%20Authorities%20(CNAs)" TargetMode="External"/><Relationship Id="rId5" Type="http://schemas.openxmlformats.org/officeDocument/2006/relationships/hyperlink" Target="https://www.linkedin.com/in/jgamblin/?utm_source=www.cramhacks.com&amp;utm_medium=referral&amp;utm_campaign=dirty-little-secrets-of-vulnerability-management" TargetMode="External"/><Relationship Id="rId4" Type="http://schemas.openxmlformats.org/officeDocument/2006/relationships/hyperlink" Target="https://www.cve.org/PartnerInformation/Partner?utm_source=www.cramhacks.com&amp;utm_medium=referral&amp;utm_campaign=dirty-little-secrets-of-vulnerability-management#CNA"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nvd.nist.gov/general/nvd-dashboard?utm_source=www.cramhacks.com&amp;utm_medium=referral&amp;utm_campaign=dirty-little-secrets-of-vulnerability-management" TargetMode="External"/><Relationship Id="rId2" Type="http://schemas.openxmlformats.org/officeDocument/2006/relationships/hyperlink" Target="https://www.cisa.gov/known-exploited-vulnerabilities-catalog?utm_source=www.cramhacks.com&amp;utm_medium=referral&amp;utm_campaign=dirty-little-secrets-of-vulnerability-management" TargetMode="External"/><Relationship Id="rId1" Type="http://schemas.openxmlformats.org/officeDocument/2006/relationships/slideLayout" Target="../slideLayouts/slideLayout2.xml"/><Relationship Id="rId5" Type="http://schemas.openxmlformats.org/officeDocument/2006/relationships/hyperlink" Target="https://vulncheck.com/kev?utm_source=www.cramhacks.com&amp;utm_medium=referral&amp;utm_campaign=dirty-little-secrets-of-vulnerability-management" TargetMode="External"/><Relationship Id="rId4" Type="http://schemas.openxmlformats.org/officeDocument/2006/relationships/hyperlink" Target="https://www.cisa.gov/known-exploited-vulnerabilities-catalog?utm_source=www.cramhacks.com&amp;utm_medium=referral&amp;utm_campaign=dirty-little-secrets-of-vulnerability-management#:~:text=Showing%201%20%2D%2020%20of%201118"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www.first.org/epss/?utm_source=www.cramhacks.com&amp;utm_medium=referral&amp;utm_campaign=dirty-little-secrets-of-vulnerability-managemen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advisories?utm_source=www.cramhacks.com&amp;utm_medium=referral&amp;utm_campaign=dirty-little-secrets-of-vulnerability-management"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pypi.org/?utm_source=www.cramhacks.com&amp;utm_medium=referral&amp;utm_campaign=beyond-the-cve-analyzing-the-depth-of-github-security-advisories"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osv.dev/?utm_source=www.cramhacks.com&amp;utm_medium=referral&amp;utm_campaign=beyond-the-cve-analyzing-the-depth-of-github-security-advisories" TargetMode="External"/><Relationship Id="rId2" Type="http://schemas.openxmlformats.org/officeDocument/2006/relationships/hyperlink" Target="https://osv.dev/?utm_source=www.cramhacks.com&amp;utm_medium=referral&amp;utm_campaign=beyond-the-cve-analyzing-the-depth-of-github-security-advisories" TargetMode="External"/><Relationship Id="rId1" Type="http://schemas.openxmlformats.org/officeDocument/2006/relationships/slideLayout" Target="../slideLayouts/slideLayout2.xml"/><Relationship Id="rId4" Type="http://schemas.openxmlformats.org/officeDocument/2006/relationships/hyperlink" Target="https://github.com/github/advisory-database?utm_source=www.cramhacks.com&amp;utm_medium=referral&amp;utm_campaign=beyond-the-cve-analyzing-the-depth-of-github-security-advisorie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cramhacks.com/" TargetMode="External"/><Relationship Id="rId2" Type="http://schemas.openxmlformats.org/officeDocument/2006/relationships/hyperlink" Target="https://dwheeler.com/secure-programs/" TargetMode="External"/><Relationship Id="rId1" Type="http://schemas.openxmlformats.org/officeDocument/2006/relationships/slideLayout" Target="../slideLayouts/slideLayout2.xml"/><Relationship Id="rId4" Type="http://schemas.openxmlformats.org/officeDocument/2006/relationships/hyperlink" Target="https://www.cve.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E8B3-4C72-98F9-A011-A1E1A65B4C12}"/>
              </a:ext>
            </a:extLst>
          </p:cNvPr>
          <p:cNvSpPr>
            <a:spLocks noGrp="1"/>
          </p:cNvSpPr>
          <p:nvPr>
            <p:ph type="ctrTitle"/>
          </p:nvPr>
        </p:nvSpPr>
        <p:spPr/>
        <p:txBody>
          <a:bodyPr/>
          <a:lstStyle/>
          <a:p>
            <a:r>
              <a:rPr lang="en-US" sz="7200" dirty="0"/>
              <a:t>CY-6120: </a:t>
            </a:r>
            <a:br>
              <a:rPr lang="en-US" dirty="0"/>
            </a:br>
            <a:r>
              <a:rPr lang="en-US" sz="7200" dirty="0"/>
              <a:t>Software Security Practices</a:t>
            </a:r>
          </a:p>
        </p:txBody>
      </p:sp>
      <p:sp>
        <p:nvSpPr>
          <p:cNvPr id="3" name="Subtitle 2">
            <a:extLst>
              <a:ext uri="{FF2B5EF4-FFF2-40B4-BE49-F238E27FC236}">
                <a16:creationId xmlns:a16="http://schemas.microsoft.com/office/drawing/2014/main" id="{DB3995D8-8588-9349-8BF4-D76BFB85863B}"/>
              </a:ext>
            </a:extLst>
          </p:cNvPr>
          <p:cNvSpPr>
            <a:spLocks noGrp="1"/>
          </p:cNvSpPr>
          <p:nvPr>
            <p:ph type="subTitle" idx="1"/>
          </p:nvPr>
        </p:nvSpPr>
        <p:spPr/>
        <p:txBody>
          <a:bodyPr/>
          <a:lstStyle/>
          <a:p>
            <a:r>
              <a:rPr lang="en-US" dirty="0"/>
              <a:t>Module 0: Introduction</a:t>
            </a:r>
          </a:p>
        </p:txBody>
      </p:sp>
      <p:sp>
        <p:nvSpPr>
          <p:cNvPr id="4" name="Date Placeholder 3">
            <a:extLst>
              <a:ext uri="{FF2B5EF4-FFF2-40B4-BE49-F238E27FC236}">
                <a16:creationId xmlns:a16="http://schemas.microsoft.com/office/drawing/2014/main" id="{7593D2DE-C298-1708-2213-AFDAF64BC55C}"/>
              </a:ext>
            </a:extLst>
          </p:cNvPr>
          <p:cNvSpPr>
            <a:spLocks noGrp="1"/>
          </p:cNvSpPr>
          <p:nvPr>
            <p:ph type="dt" sz="half" idx="10"/>
          </p:nvPr>
        </p:nvSpPr>
        <p:spPr/>
        <p:txBody>
          <a:bodyPr/>
          <a:lstStyle/>
          <a:p>
            <a:fld id="{F1287F40-81A2-4F0D-A303-079E703FB5E6}" type="datetime1">
              <a:rPr lang="en-US" smtClean="0"/>
              <a:t>9/11/2024</a:t>
            </a:fld>
            <a:endParaRPr lang="en-US"/>
          </a:p>
        </p:txBody>
      </p:sp>
      <p:sp>
        <p:nvSpPr>
          <p:cNvPr id="5" name="Slide Number Placeholder 4">
            <a:extLst>
              <a:ext uri="{FF2B5EF4-FFF2-40B4-BE49-F238E27FC236}">
                <a16:creationId xmlns:a16="http://schemas.microsoft.com/office/drawing/2014/main" id="{479053FF-5F21-B3F4-3B04-FCA3AFD606C3}"/>
              </a:ext>
            </a:extLst>
          </p:cNvPr>
          <p:cNvSpPr>
            <a:spLocks noGrp="1"/>
          </p:cNvSpPr>
          <p:nvPr>
            <p:ph type="sldNum" sz="quarter" idx="12"/>
          </p:nvPr>
        </p:nvSpPr>
        <p:spPr/>
        <p:txBody>
          <a:bodyPr/>
          <a:lstStyle/>
          <a:p>
            <a:fld id="{BCF519F1-BB29-4CAB-8873-B06BE76F4AC5}" type="slidenum">
              <a:rPr lang="en-US" smtClean="0"/>
              <a:t>1</a:t>
            </a:fld>
            <a:endParaRPr lang="en-US"/>
          </a:p>
        </p:txBody>
      </p:sp>
    </p:spTree>
    <p:extLst>
      <p:ext uri="{BB962C8B-B14F-4D97-AF65-F5344CB8AC3E}">
        <p14:creationId xmlns:p14="http://schemas.microsoft.com/office/powerpoint/2010/main" val="2065698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93558-809E-BCC7-0BDF-71EC0661D189}"/>
              </a:ext>
            </a:extLst>
          </p:cNvPr>
          <p:cNvSpPr>
            <a:spLocks noGrp="1"/>
          </p:cNvSpPr>
          <p:nvPr>
            <p:ph type="title"/>
          </p:nvPr>
        </p:nvSpPr>
        <p:spPr/>
        <p:txBody>
          <a:bodyPr>
            <a:normAutofit/>
          </a:bodyPr>
          <a:lstStyle/>
          <a:p>
            <a:r>
              <a:rPr lang="en-US" sz="6600" dirty="0"/>
              <a:t>So, why are insecure software still out there?</a:t>
            </a:r>
          </a:p>
        </p:txBody>
      </p:sp>
      <p:sp>
        <p:nvSpPr>
          <p:cNvPr id="3" name="Text Placeholder 2">
            <a:extLst>
              <a:ext uri="{FF2B5EF4-FFF2-40B4-BE49-F238E27FC236}">
                <a16:creationId xmlns:a16="http://schemas.microsoft.com/office/drawing/2014/main" id="{B7FE106F-EBCF-57F2-01AF-C3E1D0E51D9D}"/>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7EC6C027-9DAE-EB2F-8434-999873C2D7E7}"/>
              </a:ext>
            </a:extLst>
          </p:cNvPr>
          <p:cNvSpPr>
            <a:spLocks noGrp="1"/>
          </p:cNvSpPr>
          <p:nvPr>
            <p:ph type="dt" sz="half" idx="10"/>
          </p:nvPr>
        </p:nvSpPr>
        <p:spPr/>
        <p:txBody>
          <a:bodyPr/>
          <a:lstStyle/>
          <a:p>
            <a:fld id="{3A972831-5A60-47CE-8F78-26612D723470}" type="datetime1">
              <a:rPr lang="en-US" smtClean="0"/>
              <a:t>9/11/2024</a:t>
            </a:fld>
            <a:endParaRPr lang="en-US"/>
          </a:p>
        </p:txBody>
      </p:sp>
      <p:sp>
        <p:nvSpPr>
          <p:cNvPr id="5" name="Slide Number Placeholder 4">
            <a:extLst>
              <a:ext uri="{FF2B5EF4-FFF2-40B4-BE49-F238E27FC236}">
                <a16:creationId xmlns:a16="http://schemas.microsoft.com/office/drawing/2014/main" id="{87701A02-5FCD-BDA6-CE23-70CF7E6204AC}"/>
              </a:ext>
            </a:extLst>
          </p:cNvPr>
          <p:cNvSpPr>
            <a:spLocks noGrp="1"/>
          </p:cNvSpPr>
          <p:nvPr>
            <p:ph type="sldNum" sz="quarter" idx="12"/>
          </p:nvPr>
        </p:nvSpPr>
        <p:spPr/>
        <p:txBody>
          <a:bodyPr/>
          <a:lstStyle/>
          <a:p>
            <a:fld id="{BCF519F1-BB29-4CAB-8873-B06BE76F4AC5}" type="slidenum">
              <a:rPr lang="en-US" smtClean="0"/>
              <a:t>10</a:t>
            </a:fld>
            <a:endParaRPr lang="en-US"/>
          </a:p>
        </p:txBody>
      </p:sp>
    </p:spTree>
    <p:extLst>
      <p:ext uri="{BB962C8B-B14F-4D97-AF65-F5344CB8AC3E}">
        <p14:creationId xmlns:p14="http://schemas.microsoft.com/office/powerpoint/2010/main" val="1747204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2FDA-26D6-86CF-46D2-B4789A50A89F}"/>
              </a:ext>
            </a:extLst>
          </p:cNvPr>
          <p:cNvSpPr>
            <a:spLocks noGrp="1"/>
          </p:cNvSpPr>
          <p:nvPr>
            <p:ph type="title"/>
          </p:nvPr>
        </p:nvSpPr>
        <p:spPr/>
        <p:txBody>
          <a:bodyPr/>
          <a:lstStyle/>
          <a:p>
            <a:r>
              <a:rPr lang="en-US" altLang="en-US" dirty="0"/>
              <a:t>Why is most software insecure?</a:t>
            </a:r>
            <a:endParaRPr lang="en-US" dirty="0"/>
          </a:p>
        </p:txBody>
      </p:sp>
      <p:sp>
        <p:nvSpPr>
          <p:cNvPr id="3" name="Content Placeholder 2">
            <a:extLst>
              <a:ext uri="{FF2B5EF4-FFF2-40B4-BE49-F238E27FC236}">
                <a16:creationId xmlns:a16="http://schemas.microsoft.com/office/drawing/2014/main" id="{32AD84FF-1275-C0C4-B9A7-359408C35760}"/>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US" dirty="0"/>
              <a:t> Few developers know how to develop secure software</a:t>
            </a:r>
          </a:p>
          <a:p>
            <a:pPr lvl="1">
              <a:buFont typeface="Wingdings" panose="05000000000000000000" pitchFamily="2" charset="2"/>
              <a:buChar char="§"/>
            </a:pPr>
            <a:r>
              <a:rPr lang="en-US" dirty="0"/>
              <a:t>It is NOT their incentive to keep security in mind!</a:t>
            </a:r>
          </a:p>
          <a:p>
            <a:pPr lvl="1">
              <a:buFont typeface="Wingdings" panose="05000000000000000000" pitchFamily="2" charset="2"/>
              <a:buChar char="§"/>
            </a:pPr>
            <a:r>
              <a:rPr lang="en-US" dirty="0"/>
              <a:t>Most schools don’t have it in their curricula</a:t>
            </a:r>
          </a:p>
          <a:p>
            <a:pPr lvl="2">
              <a:buFont typeface="Wingdings" panose="05000000000000000000" pitchFamily="2" charset="2"/>
              <a:buChar char="§"/>
            </a:pPr>
            <a:r>
              <a:rPr lang="en-US" dirty="0"/>
              <a:t>If it is, it’s optional  graduate level, not required undergrad</a:t>
            </a:r>
          </a:p>
          <a:p>
            <a:pPr lvl="1">
              <a:buFont typeface="Wingdings" panose="05000000000000000000" pitchFamily="2" charset="2"/>
              <a:buChar char="§"/>
            </a:pPr>
            <a:r>
              <a:rPr lang="en-US" dirty="0"/>
              <a:t>Programming books/courses don’t teach it</a:t>
            </a:r>
          </a:p>
          <a:p>
            <a:pPr lvl="1">
              <a:buFont typeface="Wingdings" panose="05000000000000000000" pitchFamily="2" charset="2"/>
              <a:buChar char="§"/>
            </a:pPr>
            <a:r>
              <a:rPr lang="en-US" dirty="0"/>
              <a:t>Some common operations intrinsically dangerous (Language Specific Vulns – Module 2 and 3)</a:t>
            </a:r>
          </a:p>
          <a:p>
            <a:pPr lvl="1">
              <a:buFont typeface="Wingdings" panose="05000000000000000000" pitchFamily="2" charset="2"/>
              <a:buChar char="§"/>
            </a:pPr>
            <a:r>
              <a:rPr lang="en-US" dirty="0"/>
              <a:t>Most developers don’t think like an attacker</a:t>
            </a:r>
          </a:p>
          <a:p>
            <a:pPr lvl="2">
              <a:buFont typeface="Wingdings" panose="05000000000000000000" pitchFamily="2" charset="2"/>
              <a:buChar char="§"/>
            </a:pPr>
            <a:r>
              <a:rPr lang="en-US" dirty="0"/>
              <a:t>“How could this be attacked?” – be slightly paranoid</a:t>
            </a:r>
          </a:p>
          <a:p>
            <a:pPr lvl="1">
              <a:buFont typeface="Wingdings" panose="05000000000000000000" pitchFamily="2" charset="2"/>
              <a:buChar char="§"/>
            </a:pPr>
            <a:r>
              <a:rPr lang="en-US" dirty="0"/>
              <a:t> Developers don’t learn from others’ security mistakes</a:t>
            </a:r>
          </a:p>
          <a:p>
            <a:pPr lvl="2">
              <a:buFont typeface="Wingdings" panose="05000000000000000000" pitchFamily="2" charset="2"/>
              <a:buChar char="§"/>
            </a:pPr>
            <a:r>
              <a:rPr lang="en-US" b="1" dirty="0"/>
              <a:t>Most vulnerabilities caused by same mistakes over 40+ years</a:t>
            </a:r>
          </a:p>
          <a:p>
            <a:pPr>
              <a:buFont typeface="Wingdings" panose="05000000000000000000" pitchFamily="2" charset="2"/>
              <a:buChar char="§"/>
            </a:pPr>
            <a:r>
              <a:rPr lang="en-US" dirty="0"/>
              <a:t> Customers can’t easily evaluate software security</a:t>
            </a:r>
          </a:p>
          <a:p>
            <a:pPr>
              <a:buFont typeface="Wingdings" panose="05000000000000000000" pitchFamily="2" charset="2"/>
              <a:buChar char="§"/>
            </a:pPr>
            <a:r>
              <a:rPr lang="en-US" dirty="0"/>
              <a:t> Security often not seriously considered</a:t>
            </a:r>
          </a:p>
          <a:p>
            <a:pPr>
              <a:buFont typeface="Wingdings" panose="05000000000000000000" pitchFamily="2" charset="2"/>
              <a:buChar char="§"/>
            </a:pPr>
            <a:r>
              <a:rPr lang="en-US" dirty="0"/>
              <a:t> Managers don’t always resource/train adequately</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p:txBody>
      </p:sp>
      <p:sp>
        <p:nvSpPr>
          <p:cNvPr id="4" name="Date Placeholder 3">
            <a:extLst>
              <a:ext uri="{FF2B5EF4-FFF2-40B4-BE49-F238E27FC236}">
                <a16:creationId xmlns:a16="http://schemas.microsoft.com/office/drawing/2014/main" id="{BE8C8F98-C3D2-F87A-917F-2F068ADEE75B}"/>
              </a:ext>
            </a:extLst>
          </p:cNvPr>
          <p:cNvSpPr>
            <a:spLocks noGrp="1"/>
          </p:cNvSpPr>
          <p:nvPr>
            <p:ph type="dt" sz="half" idx="10"/>
          </p:nvPr>
        </p:nvSpPr>
        <p:spPr/>
        <p:txBody>
          <a:bodyPr/>
          <a:lstStyle/>
          <a:p>
            <a:fld id="{1D322E97-BA1E-439D-B5FB-A3ED8AC1FD7D}" type="datetime1">
              <a:rPr lang="en-US" smtClean="0"/>
              <a:t>9/11/2024</a:t>
            </a:fld>
            <a:endParaRPr lang="en-US"/>
          </a:p>
        </p:txBody>
      </p:sp>
      <p:sp>
        <p:nvSpPr>
          <p:cNvPr id="5" name="Slide Number Placeholder 4">
            <a:extLst>
              <a:ext uri="{FF2B5EF4-FFF2-40B4-BE49-F238E27FC236}">
                <a16:creationId xmlns:a16="http://schemas.microsoft.com/office/drawing/2014/main" id="{F7AB4459-B5B3-D70E-4E5C-40D5BF50A9EC}"/>
              </a:ext>
            </a:extLst>
          </p:cNvPr>
          <p:cNvSpPr>
            <a:spLocks noGrp="1"/>
          </p:cNvSpPr>
          <p:nvPr>
            <p:ph type="sldNum" sz="quarter" idx="12"/>
          </p:nvPr>
        </p:nvSpPr>
        <p:spPr/>
        <p:txBody>
          <a:bodyPr/>
          <a:lstStyle/>
          <a:p>
            <a:fld id="{BCF519F1-BB29-4CAB-8873-B06BE76F4AC5}" type="slidenum">
              <a:rPr lang="en-US" smtClean="0"/>
              <a:t>11</a:t>
            </a:fld>
            <a:endParaRPr lang="en-US"/>
          </a:p>
        </p:txBody>
      </p:sp>
    </p:spTree>
    <p:extLst>
      <p:ext uri="{BB962C8B-B14F-4D97-AF65-F5344CB8AC3E}">
        <p14:creationId xmlns:p14="http://schemas.microsoft.com/office/powerpoint/2010/main" val="3041419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E0942-DC49-A4F6-9535-62183AAD13D1}"/>
              </a:ext>
            </a:extLst>
          </p:cNvPr>
          <p:cNvSpPr>
            <a:spLocks noGrp="1"/>
          </p:cNvSpPr>
          <p:nvPr>
            <p:ph type="title"/>
          </p:nvPr>
        </p:nvSpPr>
        <p:spPr/>
        <p:txBody>
          <a:bodyPr/>
          <a:lstStyle/>
          <a:p>
            <a:r>
              <a:rPr lang="en-US" dirty="0"/>
              <a:t>How to solve this?</a:t>
            </a:r>
          </a:p>
        </p:txBody>
      </p:sp>
      <p:sp>
        <p:nvSpPr>
          <p:cNvPr id="3" name="Text Placeholder 2">
            <a:extLst>
              <a:ext uri="{FF2B5EF4-FFF2-40B4-BE49-F238E27FC236}">
                <a16:creationId xmlns:a16="http://schemas.microsoft.com/office/drawing/2014/main" id="{597B954D-7DC3-084A-3E97-95DACB88809A}"/>
              </a:ext>
            </a:extLst>
          </p:cNvPr>
          <p:cNvSpPr>
            <a:spLocks noGrp="1"/>
          </p:cNvSpPr>
          <p:nvPr>
            <p:ph type="body" idx="1"/>
          </p:nvPr>
        </p:nvSpPr>
        <p:spPr/>
        <p:txBody>
          <a:bodyPr/>
          <a:lstStyle/>
          <a:p>
            <a:r>
              <a:rPr lang="en-US" b="0" i="0" dirty="0">
                <a:solidFill>
                  <a:srgbClr val="141414"/>
                </a:solidFill>
                <a:effectLst/>
                <a:latin typeface="TT Hoves"/>
              </a:rPr>
              <a:t>Secure SDLC?</a:t>
            </a:r>
          </a:p>
          <a:p>
            <a:endParaRPr lang="en-US" dirty="0"/>
          </a:p>
        </p:txBody>
      </p:sp>
      <p:sp>
        <p:nvSpPr>
          <p:cNvPr id="4" name="Date Placeholder 3">
            <a:extLst>
              <a:ext uri="{FF2B5EF4-FFF2-40B4-BE49-F238E27FC236}">
                <a16:creationId xmlns:a16="http://schemas.microsoft.com/office/drawing/2014/main" id="{279EF0D9-0563-E77F-91D4-A2F40A275D33}"/>
              </a:ext>
            </a:extLst>
          </p:cNvPr>
          <p:cNvSpPr>
            <a:spLocks noGrp="1"/>
          </p:cNvSpPr>
          <p:nvPr>
            <p:ph type="dt" sz="half" idx="10"/>
          </p:nvPr>
        </p:nvSpPr>
        <p:spPr/>
        <p:txBody>
          <a:bodyPr/>
          <a:lstStyle/>
          <a:p>
            <a:fld id="{3A972831-5A60-47CE-8F78-26612D723470}" type="datetime1">
              <a:rPr lang="en-US" smtClean="0"/>
              <a:t>9/11/2024</a:t>
            </a:fld>
            <a:endParaRPr lang="en-US"/>
          </a:p>
        </p:txBody>
      </p:sp>
      <p:sp>
        <p:nvSpPr>
          <p:cNvPr id="5" name="Slide Number Placeholder 4">
            <a:extLst>
              <a:ext uri="{FF2B5EF4-FFF2-40B4-BE49-F238E27FC236}">
                <a16:creationId xmlns:a16="http://schemas.microsoft.com/office/drawing/2014/main" id="{02392366-B920-5B5F-DDA0-EA43961A2910}"/>
              </a:ext>
            </a:extLst>
          </p:cNvPr>
          <p:cNvSpPr>
            <a:spLocks noGrp="1"/>
          </p:cNvSpPr>
          <p:nvPr>
            <p:ph type="sldNum" sz="quarter" idx="12"/>
          </p:nvPr>
        </p:nvSpPr>
        <p:spPr/>
        <p:txBody>
          <a:bodyPr/>
          <a:lstStyle/>
          <a:p>
            <a:fld id="{BCF519F1-BB29-4CAB-8873-B06BE76F4AC5}" type="slidenum">
              <a:rPr lang="en-US" smtClean="0"/>
              <a:t>12</a:t>
            </a:fld>
            <a:endParaRPr lang="en-US"/>
          </a:p>
        </p:txBody>
      </p:sp>
    </p:spTree>
    <p:extLst>
      <p:ext uri="{BB962C8B-B14F-4D97-AF65-F5344CB8AC3E}">
        <p14:creationId xmlns:p14="http://schemas.microsoft.com/office/powerpoint/2010/main" val="688623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19E60-A98A-6F26-6862-555B049EC494}"/>
              </a:ext>
            </a:extLst>
          </p:cNvPr>
          <p:cNvSpPr>
            <a:spLocks noGrp="1"/>
          </p:cNvSpPr>
          <p:nvPr>
            <p:ph type="title"/>
          </p:nvPr>
        </p:nvSpPr>
        <p:spPr/>
        <p:txBody>
          <a:bodyPr/>
          <a:lstStyle/>
          <a:p>
            <a:r>
              <a:rPr lang="en-US" altLang="en-US"/>
              <a:t>Must consider security throughout lifecycle</a:t>
            </a:r>
            <a:endParaRPr lang="en-US" dirty="0"/>
          </a:p>
        </p:txBody>
      </p:sp>
      <p:sp>
        <p:nvSpPr>
          <p:cNvPr id="4" name="Date Placeholder 3">
            <a:extLst>
              <a:ext uri="{FF2B5EF4-FFF2-40B4-BE49-F238E27FC236}">
                <a16:creationId xmlns:a16="http://schemas.microsoft.com/office/drawing/2014/main" id="{461AB4B6-7591-C81C-9E74-480A02DE3E70}"/>
              </a:ext>
            </a:extLst>
          </p:cNvPr>
          <p:cNvSpPr>
            <a:spLocks noGrp="1"/>
          </p:cNvSpPr>
          <p:nvPr>
            <p:ph type="dt" sz="half" idx="10"/>
          </p:nvPr>
        </p:nvSpPr>
        <p:spPr/>
        <p:txBody>
          <a:bodyPr/>
          <a:lstStyle/>
          <a:p>
            <a:fld id="{1D322E97-BA1E-439D-B5FB-A3ED8AC1FD7D}" type="datetime1">
              <a:rPr lang="en-US" smtClean="0"/>
              <a:t>9/11/2024</a:t>
            </a:fld>
            <a:endParaRPr lang="en-US"/>
          </a:p>
        </p:txBody>
      </p:sp>
      <p:sp>
        <p:nvSpPr>
          <p:cNvPr id="5" name="Slide Number Placeholder 4">
            <a:extLst>
              <a:ext uri="{FF2B5EF4-FFF2-40B4-BE49-F238E27FC236}">
                <a16:creationId xmlns:a16="http://schemas.microsoft.com/office/drawing/2014/main" id="{DFC52C03-2E7D-A086-237E-115D2834FFE1}"/>
              </a:ext>
            </a:extLst>
          </p:cNvPr>
          <p:cNvSpPr>
            <a:spLocks noGrp="1"/>
          </p:cNvSpPr>
          <p:nvPr>
            <p:ph type="sldNum" sz="quarter" idx="12"/>
          </p:nvPr>
        </p:nvSpPr>
        <p:spPr/>
        <p:txBody>
          <a:bodyPr/>
          <a:lstStyle/>
          <a:p>
            <a:fld id="{BCF519F1-BB29-4CAB-8873-B06BE76F4AC5}" type="slidenum">
              <a:rPr lang="en-US" smtClean="0"/>
              <a:t>13</a:t>
            </a:fld>
            <a:endParaRPr lang="en-US"/>
          </a:p>
        </p:txBody>
      </p:sp>
      <p:pic>
        <p:nvPicPr>
          <p:cNvPr id="7" name="Content Placeholder 4">
            <a:extLst>
              <a:ext uri="{FF2B5EF4-FFF2-40B4-BE49-F238E27FC236}">
                <a16:creationId xmlns:a16="http://schemas.microsoft.com/office/drawing/2014/main" id="{BBFCFDD5-87EA-D894-6F52-7543A4E492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1855594"/>
            <a:ext cx="7820684"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18BBD566-643F-E753-BBA9-7DAEC843BDBC}"/>
              </a:ext>
            </a:extLst>
          </p:cNvPr>
          <p:cNvSpPr txBox="1"/>
          <p:nvPr/>
        </p:nvSpPr>
        <p:spPr>
          <a:xfrm>
            <a:off x="9252641" y="2097303"/>
            <a:ext cx="2598345" cy="2554545"/>
          </a:xfrm>
          <a:prstGeom prst="rect">
            <a:avLst/>
          </a:prstGeom>
          <a:noFill/>
        </p:spPr>
        <p:txBody>
          <a:bodyPr wrap="square">
            <a:spAutoFit/>
          </a:bodyPr>
          <a:lstStyle/>
          <a:p>
            <a:pPr eaLnBrk="1" hangingPunct="1">
              <a:spcBef>
                <a:spcPct val="0"/>
              </a:spcBef>
            </a:pPr>
            <a:r>
              <a:rPr lang="en-US" altLang="en-US" sz="2000">
                <a:latin typeface="Arial" panose="020B0604020202020204" pitchFamily="34" charset="0"/>
              </a:rPr>
              <a:t>Developing secure software requires actions throughout lifecycle</a:t>
            </a:r>
          </a:p>
          <a:p>
            <a:pPr eaLnBrk="1" hangingPunct="1">
              <a:spcBef>
                <a:spcPct val="0"/>
              </a:spcBef>
            </a:pPr>
            <a:endParaRPr lang="en-US" altLang="en-US" sz="2000">
              <a:latin typeface="Arial" panose="020B0604020202020204" pitchFamily="34" charset="0"/>
            </a:endParaRPr>
          </a:p>
          <a:p>
            <a:pPr eaLnBrk="1" hangingPunct="1">
              <a:spcBef>
                <a:spcPct val="0"/>
              </a:spcBef>
            </a:pPr>
            <a:endParaRPr lang="en-US" altLang="en-US" sz="2000">
              <a:latin typeface="Arial" panose="020B0604020202020204" pitchFamily="34" charset="0"/>
            </a:endParaRPr>
          </a:p>
          <a:p>
            <a:pPr eaLnBrk="1" hangingPunct="1">
              <a:spcBef>
                <a:spcPct val="0"/>
              </a:spcBef>
            </a:pPr>
            <a:endParaRPr lang="en-US" altLang="en-US" sz="2000">
              <a:latin typeface="Arial" panose="020B0604020202020204" pitchFamily="34" charset="0"/>
            </a:endParaRPr>
          </a:p>
          <a:p>
            <a:pPr eaLnBrk="1" hangingPunct="1">
              <a:spcBef>
                <a:spcPct val="0"/>
              </a:spcBef>
            </a:pPr>
            <a:r>
              <a:rPr lang="en-US" altLang="en-US" sz="2000">
                <a:latin typeface="Arial" panose="020B0604020202020204" pitchFamily="34" charset="0"/>
              </a:rPr>
              <a:t>“Defense-in-breadth”</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2949170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4F5B-E4E8-5478-CE85-9B1C2AA28D1F}"/>
              </a:ext>
            </a:extLst>
          </p:cNvPr>
          <p:cNvSpPr>
            <a:spLocks noGrp="1"/>
          </p:cNvSpPr>
          <p:nvPr>
            <p:ph type="title"/>
          </p:nvPr>
        </p:nvSpPr>
        <p:spPr/>
        <p:txBody>
          <a:bodyPr/>
          <a:lstStyle/>
          <a:p>
            <a:r>
              <a:rPr lang="en-US" dirty="0"/>
              <a:t>Wait…. What?</a:t>
            </a:r>
          </a:p>
        </p:txBody>
      </p:sp>
      <p:sp>
        <p:nvSpPr>
          <p:cNvPr id="3" name="Content Placeholder 2">
            <a:extLst>
              <a:ext uri="{FF2B5EF4-FFF2-40B4-BE49-F238E27FC236}">
                <a16:creationId xmlns:a16="http://schemas.microsoft.com/office/drawing/2014/main" id="{2EF5925C-3044-30E7-4B95-7C611E448EB3}"/>
              </a:ext>
            </a:extLst>
          </p:cNvPr>
          <p:cNvSpPr>
            <a:spLocks noGrp="1"/>
          </p:cNvSpPr>
          <p:nvPr>
            <p:ph idx="1"/>
          </p:nvPr>
        </p:nvSpPr>
        <p:spPr/>
        <p:txBody>
          <a:bodyPr/>
          <a:lstStyle/>
          <a:p>
            <a:pPr>
              <a:buFont typeface="Wingdings" panose="05000000000000000000" pitchFamily="2" charset="2"/>
              <a:buChar char="§"/>
            </a:pPr>
            <a:r>
              <a:rPr lang="en-US" dirty="0"/>
              <a:t> Time and manpower?</a:t>
            </a:r>
          </a:p>
          <a:p>
            <a:pPr lvl="1">
              <a:buFont typeface="Wingdings" panose="05000000000000000000" pitchFamily="2" charset="2"/>
              <a:buChar char="§"/>
            </a:pPr>
            <a:r>
              <a:rPr lang="en-US" dirty="0"/>
              <a:t>Testing?</a:t>
            </a:r>
          </a:p>
          <a:p>
            <a:pPr lvl="1">
              <a:buFont typeface="Wingdings" panose="05000000000000000000" pitchFamily="2" charset="2"/>
              <a:buChar char="§"/>
            </a:pPr>
            <a:r>
              <a:rPr lang="en-US" dirty="0"/>
              <a:t>Competitors?</a:t>
            </a:r>
          </a:p>
          <a:p>
            <a:pPr lvl="1">
              <a:buFont typeface="Wingdings" panose="05000000000000000000" pitchFamily="2" charset="2"/>
              <a:buChar char="§"/>
            </a:pPr>
            <a:r>
              <a:rPr lang="en-US" dirty="0"/>
              <a:t>Budget?</a:t>
            </a:r>
          </a:p>
          <a:p>
            <a:pPr>
              <a:buFont typeface="Wingdings" panose="05000000000000000000" pitchFamily="2" charset="2"/>
              <a:buChar char="§"/>
            </a:pPr>
            <a:r>
              <a:rPr lang="en-US" dirty="0"/>
              <a:t> Expertise? Skills? Mindset?</a:t>
            </a:r>
          </a:p>
          <a:p>
            <a:pPr>
              <a:buFont typeface="Wingdings" panose="05000000000000000000" pitchFamily="2" charset="2"/>
              <a:buChar char="§"/>
            </a:pPr>
            <a:r>
              <a:rPr lang="en-US" dirty="0"/>
              <a:t> Employees leaving and joining</a:t>
            </a:r>
          </a:p>
          <a:p>
            <a:pPr lvl="1">
              <a:buFont typeface="Wingdings" panose="05000000000000000000" pitchFamily="2" charset="2"/>
              <a:buChar char="§"/>
            </a:pPr>
            <a:r>
              <a:rPr lang="en-US" dirty="0"/>
              <a:t>Documentation for all these!!!</a:t>
            </a:r>
          </a:p>
          <a:p>
            <a:pPr>
              <a:buFont typeface="Wingdings" panose="05000000000000000000" pitchFamily="2" charset="2"/>
              <a:buChar char="§"/>
            </a:pPr>
            <a:r>
              <a:rPr lang="en-US" dirty="0"/>
              <a:t> Customer/Client says – I don’t like this! Change this!</a:t>
            </a:r>
          </a:p>
          <a:p>
            <a:pPr lvl="1">
              <a:buFont typeface="Wingdings" panose="05000000000000000000" pitchFamily="2" charset="2"/>
              <a:buChar char="§"/>
            </a:pPr>
            <a:r>
              <a:rPr lang="en-US" dirty="0"/>
              <a:t>Restart? Again?</a:t>
            </a:r>
          </a:p>
        </p:txBody>
      </p:sp>
      <p:sp>
        <p:nvSpPr>
          <p:cNvPr id="4" name="Date Placeholder 3">
            <a:extLst>
              <a:ext uri="{FF2B5EF4-FFF2-40B4-BE49-F238E27FC236}">
                <a16:creationId xmlns:a16="http://schemas.microsoft.com/office/drawing/2014/main" id="{8C92E542-5EAB-E7B8-C469-4F8E2B5754B8}"/>
              </a:ext>
            </a:extLst>
          </p:cNvPr>
          <p:cNvSpPr>
            <a:spLocks noGrp="1"/>
          </p:cNvSpPr>
          <p:nvPr>
            <p:ph type="dt" sz="half" idx="10"/>
          </p:nvPr>
        </p:nvSpPr>
        <p:spPr/>
        <p:txBody>
          <a:bodyPr/>
          <a:lstStyle/>
          <a:p>
            <a:fld id="{1D322E97-BA1E-439D-B5FB-A3ED8AC1FD7D}" type="datetime1">
              <a:rPr lang="en-US" smtClean="0"/>
              <a:t>9/11/2024</a:t>
            </a:fld>
            <a:endParaRPr lang="en-US"/>
          </a:p>
        </p:txBody>
      </p:sp>
      <p:sp>
        <p:nvSpPr>
          <p:cNvPr id="5" name="Slide Number Placeholder 4">
            <a:extLst>
              <a:ext uri="{FF2B5EF4-FFF2-40B4-BE49-F238E27FC236}">
                <a16:creationId xmlns:a16="http://schemas.microsoft.com/office/drawing/2014/main" id="{7F2E3BA7-785F-E53B-B411-91BCB251D760}"/>
              </a:ext>
            </a:extLst>
          </p:cNvPr>
          <p:cNvSpPr>
            <a:spLocks noGrp="1"/>
          </p:cNvSpPr>
          <p:nvPr>
            <p:ph type="sldNum" sz="quarter" idx="12"/>
          </p:nvPr>
        </p:nvSpPr>
        <p:spPr/>
        <p:txBody>
          <a:bodyPr/>
          <a:lstStyle/>
          <a:p>
            <a:fld id="{BCF519F1-BB29-4CAB-8873-B06BE76F4AC5}" type="slidenum">
              <a:rPr lang="en-US" smtClean="0"/>
              <a:t>14</a:t>
            </a:fld>
            <a:endParaRPr lang="en-US"/>
          </a:p>
        </p:txBody>
      </p:sp>
    </p:spTree>
    <p:extLst>
      <p:ext uri="{BB962C8B-B14F-4D97-AF65-F5344CB8AC3E}">
        <p14:creationId xmlns:p14="http://schemas.microsoft.com/office/powerpoint/2010/main" val="1177386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79FE-B761-4432-DD56-3DD520595ADA}"/>
              </a:ext>
            </a:extLst>
          </p:cNvPr>
          <p:cNvSpPr>
            <a:spLocks noGrp="1"/>
          </p:cNvSpPr>
          <p:nvPr>
            <p:ph type="title"/>
          </p:nvPr>
        </p:nvSpPr>
        <p:spPr/>
        <p:txBody>
          <a:bodyPr/>
          <a:lstStyle/>
          <a:p>
            <a:r>
              <a:rPr lang="en-US" dirty="0"/>
              <a:t>After all of this…still….</a:t>
            </a:r>
          </a:p>
        </p:txBody>
      </p:sp>
      <p:sp>
        <p:nvSpPr>
          <p:cNvPr id="3" name="Content Placeholder 2">
            <a:extLst>
              <a:ext uri="{FF2B5EF4-FFF2-40B4-BE49-F238E27FC236}">
                <a16:creationId xmlns:a16="http://schemas.microsoft.com/office/drawing/2014/main" id="{AE1F07E9-0264-2E46-0D24-074A105C5865}"/>
              </a:ext>
            </a:extLst>
          </p:cNvPr>
          <p:cNvSpPr>
            <a:spLocks noGrp="1"/>
          </p:cNvSpPr>
          <p:nvPr>
            <p:ph idx="1"/>
          </p:nvPr>
        </p:nvSpPr>
        <p:spPr/>
        <p:txBody>
          <a:bodyPr/>
          <a:lstStyle/>
          <a:p>
            <a:pPr>
              <a:buFont typeface="Wingdings" panose="05000000000000000000" pitchFamily="2" charset="2"/>
              <a:buChar char="§"/>
            </a:pPr>
            <a:r>
              <a:rPr lang="en-US" dirty="0"/>
              <a:t> </a:t>
            </a:r>
            <a:r>
              <a:rPr lang="en-US" sz="2000" dirty="0"/>
              <a:t>How do you know that you have built a system that cannot be broken into?</a:t>
            </a:r>
          </a:p>
          <a:p>
            <a:pPr lvl="1">
              <a:buFont typeface="Wingdings" panose="05000000000000000000" pitchFamily="2" charset="2"/>
              <a:buChar char="§"/>
            </a:pPr>
            <a:r>
              <a:rPr lang="en-US" sz="1800" dirty="0"/>
              <a:t>What evidence do you look for?</a:t>
            </a:r>
            <a:endParaRPr lang="en-US" dirty="0"/>
          </a:p>
          <a:p>
            <a:pPr lvl="1">
              <a:buFont typeface="Wingdings" panose="05000000000000000000" pitchFamily="2" charset="2"/>
              <a:buChar char="§"/>
            </a:pPr>
            <a:r>
              <a:rPr lang="en-US" sz="1800" dirty="0"/>
              <a:t>How do you know you’re done?</a:t>
            </a:r>
            <a:endParaRPr lang="en-US" dirty="0"/>
          </a:p>
          <a:p>
            <a:pPr lvl="1">
              <a:buFont typeface="Wingdings" panose="05000000000000000000" pitchFamily="2" charset="2"/>
              <a:buChar char="§"/>
            </a:pPr>
            <a:r>
              <a:rPr lang="en-US" sz="1800" dirty="0"/>
              <a:t>How do you prioritize security against everything else drawing upon your time?</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marL="36577" lvl="0" indent="0" algn="l" rtl="0">
              <a:lnSpc>
                <a:spcPct val="80000"/>
              </a:lnSpc>
              <a:spcBef>
                <a:spcPts val="510"/>
              </a:spcBef>
              <a:spcAft>
                <a:spcPts val="0"/>
              </a:spcAft>
              <a:buSzPts val="2040"/>
              <a:buNone/>
            </a:pPr>
            <a:endParaRPr lang="en-US" sz="2000" dirty="0"/>
          </a:p>
          <a:p>
            <a:pPr marL="36577" lvl="0" indent="0" algn="l" rtl="0">
              <a:lnSpc>
                <a:spcPct val="80000"/>
              </a:lnSpc>
              <a:spcBef>
                <a:spcPts val="510"/>
              </a:spcBef>
              <a:spcAft>
                <a:spcPts val="0"/>
              </a:spcAft>
              <a:buSzPts val="2040"/>
              <a:buNone/>
            </a:pPr>
            <a:r>
              <a:rPr lang="en-US" sz="2000" dirty="0"/>
              <a:t>Software Engineering is a zero-sum game</a:t>
            </a:r>
            <a:endParaRPr lang="en-US" dirty="0"/>
          </a:p>
          <a:p>
            <a:pPr marL="36577" lvl="0" indent="0" algn="l" rtl="0">
              <a:lnSpc>
                <a:spcPct val="80000"/>
              </a:lnSpc>
              <a:spcBef>
                <a:spcPts val="510"/>
              </a:spcBef>
              <a:spcAft>
                <a:spcPts val="0"/>
              </a:spcAft>
              <a:buSzPts val="2040"/>
              <a:buNone/>
            </a:pPr>
            <a:r>
              <a:rPr lang="en-US" sz="1800" i="1" dirty="0"/>
              <a:t>- “If I need to focus more energy on security, what should we take away?”</a:t>
            </a:r>
          </a:p>
          <a:p>
            <a:pPr marL="36577" lvl="0" indent="0" algn="l" rtl="0">
              <a:lnSpc>
                <a:spcPct val="80000"/>
              </a:lnSpc>
              <a:spcBef>
                <a:spcPts val="510"/>
              </a:spcBef>
              <a:spcAft>
                <a:spcPts val="0"/>
              </a:spcAft>
              <a:buSzPts val="2040"/>
              <a:buNone/>
            </a:pPr>
            <a:endParaRPr lang="en-US" sz="1800" i="1" dirty="0"/>
          </a:p>
          <a:p>
            <a:pPr marL="36577" lvl="0" indent="0" algn="l" rtl="0">
              <a:lnSpc>
                <a:spcPct val="80000"/>
              </a:lnSpc>
              <a:spcBef>
                <a:spcPts val="510"/>
              </a:spcBef>
              <a:spcAft>
                <a:spcPts val="0"/>
              </a:spcAft>
              <a:buSzPts val="2040"/>
              <a:buNone/>
            </a:pPr>
            <a:r>
              <a:rPr lang="en-US" sz="1800" b="1" dirty="0"/>
              <a:t>Better to build the software fast and effectively and think about security later.</a:t>
            </a:r>
          </a:p>
          <a:p>
            <a:pPr marL="420624" lvl="0" indent="0" algn="l" rtl="0">
              <a:lnSpc>
                <a:spcPct val="80000"/>
              </a:lnSpc>
              <a:spcBef>
                <a:spcPts val="510"/>
              </a:spcBef>
              <a:spcAft>
                <a:spcPts val="0"/>
              </a:spcAft>
              <a:buNone/>
            </a:pPr>
            <a:endParaRPr lang="en-US" sz="1800" dirty="0"/>
          </a:p>
          <a:p>
            <a:pPr marL="420624" lvl="0" indent="0" algn="l" rtl="0">
              <a:lnSpc>
                <a:spcPct val="80000"/>
              </a:lnSpc>
              <a:spcBef>
                <a:spcPts val="510"/>
              </a:spcBef>
              <a:spcAft>
                <a:spcPts val="0"/>
              </a:spcAft>
              <a:buNone/>
            </a:pPr>
            <a:endParaRPr lang="en-US" sz="1800" dirty="0"/>
          </a:p>
        </p:txBody>
      </p:sp>
      <p:sp>
        <p:nvSpPr>
          <p:cNvPr id="4" name="Date Placeholder 3">
            <a:extLst>
              <a:ext uri="{FF2B5EF4-FFF2-40B4-BE49-F238E27FC236}">
                <a16:creationId xmlns:a16="http://schemas.microsoft.com/office/drawing/2014/main" id="{AE2942F7-36D2-D06A-DA94-9B87EB691E92}"/>
              </a:ext>
            </a:extLst>
          </p:cNvPr>
          <p:cNvSpPr>
            <a:spLocks noGrp="1"/>
          </p:cNvSpPr>
          <p:nvPr>
            <p:ph type="dt" sz="half" idx="10"/>
          </p:nvPr>
        </p:nvSpPr>
        <p:spPr/>
        <p:txBody>
          <a:bodyPr/>
          <a:lstStyle/>
          <a:p>
            <a:fld id="{1D322E97-BA1E-439D-B5FB-A3ED8AC1FD7D}" type="datetime1">
              <a:rPr lang="en-US" smtClean="0"/>
              <a:t>9/11/2024</a:t>
            </a:fld>
            <a:endParaRPr lang="en-US"/>
          </a:p>
        </p:txBody>
      </p:sp>
      <p:sp>
        <p:nvSpPr>
          <p:cNvPr id="5" name="Slide Number Placeholder 4">
            <a:extLst>
              <a:ext uri="{FF2B5EF4-FFF2-40B4-BE49-F238E27FC236}">
                <a16:creationId xmlns:a16="http://schemas.microsoft.com/office/drawing/2014/main" id="{D853D43C-F27C-A24F-3E62-A9CAEDA47DC5}"/>
              </a:ext>
            </a:extLst>
          </p:cNvPr>
          <p:cNvSpPr>
            <a:spLocks noGrp="1"/>
          </p:cNvSpPr>
          <p:nvPr>
            <p:ph type="sldNum" sz="quarter" idx="12"/>
          </p:nvPr>
        </p:nvSpPr>
        <p:spPr/>
        <p:txBody>
          <a:bodyPr/>
          <a:lstStyle/>
          <a:p>
            <a:fld id="{BCF519F1-BB29-4CAB-8873-B06BE76F4AC5}" type="slidenum">
              <a:rPr lang="en-US" smtClean="0"/>
              <a:t>15</a:t>
            </a:fld>
            <a:endParaRPr lang="en-US"/>
          </a:p>
        </p:txBody>
      </p:sp>
    </p:spTree>
    <p:extLst>
      <p:ext uri="{BB962C8B-B14F-4D97-AF65-F5344CB8AC3E}">
        <p14:creationId xmlns:p14="http://schemas.microsoft.com/office/powerpoint/2010/main" val="3995198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BD2B6-3EF7-2627-3332-9FF2698E9C92}"/>
              </a:ext>
            </a:extLst>
          </p:cNvPr>
          <p:cNvSpPr>
            <a:spLocks noGrp="1"/>
          </p:cNvSpPr>
          <p:nvPr>
            <p:ph type="title"/>
          </p:nvPr>
        </p:nvSpPr>
        <p:spPr/>
        <p:txBody>
          <a:bodyPr/>
          <a:lstStyle/>
          <a:p>
            <a:r>
              <a:rPr lang="en-US" dirty="0"/>
              <a:t>Segway</a:t>
            </a:r>
          </a:p>
        </p:txBody>
      </p:sp>
      <p:sp>
        <p:nvSpPr>
          <p:cNvPr id="3" name="Text Placeholder 2">
            <a:extLst>
              <a:ext uri="{FF2B5EF4-FFF2-40B4-BE49-F238E27FC236}">
                <a16:creationId xmlns:a16="http://schemas.microsoft.com/office/drawing/2014/main" id="{853EC76C-1C77-6B8B-7A80-F9C2106028FA}"/>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FD6E4376-E726-D998-FACC-DA8C1A679C25}"/>
              </a:ext>
            </a:extLst>
          </p:cNvPr>
          <p:cNvSpPr>
            <a:spLocks noGrp="1"/>
          </p:cNvSpPr>
          <p:nvPr>
            <p:ph type="dt" sz="half" idx="10"/>
          </p:nvPr>
        </p:nvSpPr>
        <p:spPr/>
        <p:txBody>
          <a:bodyPr/>
          <a:lstStyle/>
          <a:p>
            <a:fld id="{3A972831-5A60-47CE-8F78-26612D723470}" type="datetime1">
              <a:rPr lang="en-US" smtClean="0"/>
              <a:t>9/11/2024</a:t>
            </a:fld>
            <a:endParaRPr lang="en-US"/>
          </a:p>
        </p:txBody>
      </p:sp>
      <p:sp>
        <p:nvSpPr>
          <p:cNvPr id="5" name="Slide Number Placeholder 4">
            <a:extLst>
              <a:ext uri="{FF2B5EF4-FFF2-40B4-BE49-F238E27FC236}">
                <a16:creationId xmlns:a16="http://schemas.microsoft.com/office/drawing/2014/main" id="{65292A63-49F1-0C41-C4D3-6BC0FAE2379B}"/>
              </a:ext>
            </a:extLst>
          </p:cNvPr>
          <p:cNvSpPr>
            <a:spLocks noGrp="1"/>
          </p:cNvSpPr>
          <p:nvPr>
            <p:ph type="sldNum" sz="quarter" idx="12"/>
          </p:nvPr>
        </p:nvSpPr>
        <p:spPr/>
        <p:txBody>
          <a:bodyPr/>
          <a:lstStyle/>
          <a:p>
            <a:fld id="{BCF519F1-BB29-4CAB-8873-B06BE76F4AC5}" type="slidenum">
              <a:rPr lang="en-US" smtClean="0"/>
              <a:t>16</a:t>
            </a:fld>
            <a:endParaRPr lang="en-US"/>
          </a:p>
        </p:txBody>
      </p:sp>
    </p:spTree>
    <p:extLst>
      <p:ext uri="{BB962C8B-B14F-4D97-AF65-F5344CB8AC3E}">
        <p14:creationId xmlns:p14="http://schemas.microsoft.com/office/powerpoint/2010/main" val="2293380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BE2C-0D1F-832C-153B-310FBC8A63DF}"/>
              </a:ext>
            </a:extLst>
          </p:cNvPr>
          <p:cNvSpPr>
            <a:spLocks noGrp="1"/>
          </p:cNvSpPr>
          <p:nvPr>
            <p:ph type="title"/>
          </p:nvPr>
        </p:nvSpPr>
        <p:spPr/>
        <p:txBody>
          <a:bodyPr/>
          <a:lstStyle/>
          <a:p>
            <a:r>
              <a:rPr lang="en-US" dirty="0"/>
              <a:t>What is the vulnerability?</a:t>
            </a:r>
          </a:p>
        </p:txBody>
      </p:sp>
      <p:sp>
        <p:nvSpPr>
          <p:cNvPr id="3" name="Content Placeholder 2">
            <a:extLst>
              <a:ext uri="{FF2B5EF4-FFF2-40B4-BE49-F238E27FC236}">
                <a16:creationId xmlns:a16="http://schemas.microsoft.com/office/drawing/2014/main" id="{6D7717AC-0A3A-3F3D-660B-1DE1B83159EA}"/>
              </a:ext>
            </a:extLst>
          </p:cNvPr>
          <p:cNvSpPr>
            <a:spLocks noGrp="1"/>
          </p:cNvSpPr>
          <p:nvPr>
            <p:ph idx="1"/>
          </p:nvPr>
        </p:nvSpPr>
        <p:spPr/>
        <p:txBody>
          <a:bodyPr>
            <a:normAutofit fontScale="70000" lnSpcReduction="20000"/>
          </a:bodyPr>
          <a:lstStyle/>
          <a:p>
            <a:r>
              <a:rPr lang="en-US" dirty="0"/>
              <a:t>#include &lt;</a:t>
            </a:r>
            <a:r>
              <a:rPr lang="en-US" dirty="0" err="1"/>
              <a:t>stdio.h</a:t>
            </a:r>
            <a:r>
              <a:rPr lang="en-US" dirty="0"/>
              <a:t>&gt;</a:t>
            </a:r>
          </a:p>
          <a:p>
            <a:endParaRPr lang="en-US" dirty="0"/>
          </a:p>
          <a:p>
            <a:r>
              <a:rPr lang="en-US" dirty="0"/>
              <a:t>int main() {</a:t>
            </a:r>
          </a:p>
          <a:p>
            <a:r>
              <a:rPr lang="en-US" dirty="0"/>
              <a:t>    char buffer[16];</a:t>
            </a:r>
          </a:p>
          <a:p>
            <a:endParaRPr lang="en-US" dirty="0"/>
          </a:p>
          <a:p>
            <a:r>
              <a:rPr lang="en-US" dirty="0"/>
              <a:t>    </a:t>
            </a:r>
            <a:r>
              <a:rPr lang="en-US" dirty="0" err="1"/>
              <a:t>printf</a:t>
            </a:r>
            <a:r>
              <a:rPr lang="en-US" dirty="0"/>
              <a:t>("Enter some text: ");</a:t>
            </a:r>
          </a:p>
          <a:p>
            <a:r>
              <a:rPr lang="en-US" dirty="0"/>
              <a:t>    gets(buffer);  </a:t>
            </a:r>
          </a:p>
          <a:p>
            <a:endParaRPr lang="en-US" dirty="0"/>
          </a:p>
          <a:p>
            <a:r>
              <a:rPr lang="en-US" dirty="0"/>
              <a:t>    </a:t>
            </a:r>
            <a:r>
              <a:rPr lang="en-US" dirty="0" err="1"/>
              <a:t>printf</a:t>
            </a:r>
            <a:r>
              <a:rPr lang="en-US" dirty="0"/>
              <a:t>("You entered: %s\n", buffer);</a:t>
            </a:r>
          </a:p>
          <a:p>
            <a:endParaRPr lang="en-US" dirty="0"/>
          </a:p>
          <a:p>
            <a:r>
              <a:rPr lang="en-US" dirty="0"/>
              <a:t>    return 0;</a:t>
            </a:r>
          </a:p>
          <a:p>
            <a:r>
              <a:rPr lang="en-US" dirty="0"/>
              <a:t>}</a:t>
            </a:r>
          </a:p>
          <a:p>
            <a:endParaRPr lang="en-US" dirty="0"/>
          </a:p>
        </p:txBody>
      </p:sp>
      <p:sp>
        <p:nvSpPr>
          <p:cNvPr id="4" name="Date Placeholder 3">
            <a:extLst>
              <a:ext uri="{FF2B5EF4-FFF2-40B4-BE49-F238E27FC236}">
                <a16:creationId xmlns:a16="http://schemas.microsoft.com/office/drawing/2014/main" id="{C3A98B8D-40FE-DE22-A758-A2FE1FEF9CF3}"/>
              </a:ext>
            </a:extLst>
          </p:cNvPr>
          <p:cNvSpPr>
            <a:spLocks noGrp="1"/>
          </p:cNvSpPr>
          <p:nvPr>
            <p:ph type="dt" sz="half" idx="10"/>
          </p:nvPr>
        </p:nvSpPr>
        <p:spPr/>
        <p:txBody>
          <a:bodyPr/>
          <a:lstStyle/>
          <a:p>
            <a:fld id="{1D322E97-BA1E-439D-B5FB-A3ED8AC1FD7D}" type="datetime1">
              <a:rPr lang="en-US" smtClean="0"/>
              <a:t>9/11/2024</a:t>
            </a:fld>
            <a:endParaRPr lang="en-US"/>
          </a:p>
        </p:txBody>
      </p:sp>
      <p:sp>
        <p:nvSpPr>
          <p:cNvPr id="5" name="Slide Number Placeholder 4">
            <a:extLst>
              <a:ext uri="{FF2B5EF4-FFF2-40B4-BE49-F238E27FC236}">
                <a16:creationId xmlns:a16="http://schemas.microsoft.com/office/drawing/2014/main" id="{C7B6924B-46FF-1F81-E58C-749776D2741E}"/>
              </a:ext>
            </a:extLst>
          </p:cNvPr>
          <p:cNvSpPr>
            <a:spLocks noGrp="1"/>
          </p:cNvSpPr>
          <p:nvPr>
            <p:ph type="sldNum" sz="quarter" idx="12"/>
          </p:nvPr>
        </p:nvSpPr>
        <p:spPr/>
        <p:txBody>
          <a:bodyPr/>
          <a:lstStyle/>
          <a:p>
            <a:fld id="{BCF519F1-BB29-4CAB-8873-B06BE76F4AC5}" type="slidenum">
              <a:rPr lang="en-US" smtClean="0"/>
              <a:t>17</a:t>
            </a:fld>
            <a:endParaRPr lang="en-US"/>
          </a:p>
        </p:txBody>
      </p:sp>
    </p:spTree>
    <p:extLst>
      <p:ext uri="{BB962C8B-B14F-4D97-AF65-F5344CB8AC3E}">
        <p14:creationId xmlns:p14="http://schemas.microsoft.com/office/powerpoint/2010/main" val="2706776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69EE-DBEC-F070-4F52-D1CDD838B0D1}"/>
              </a:ext>
            </a:extLst>
          </p:cNvPr>
          <p:cNvSpPr>
            <a:spLocks noGrp="1"/>
          </p:cNvSpPr>
          <p:nvPr>
            <p:ph type="title"/>
          </p:nvPr>
        </p:nvSpPr>
        <p:spPr/>
        <p:txBody>
          <a:bodyPr/>
          <a:lstStyle/>
          <a:p>
            <a:r>
              <a:rPr lang="en-US" dirty="0"/>
              <a:t>How did you know?</a:t>
            </a:r>
          </a:p>
        </p:txBody>
      </p:sp>
      <p:sp>
        <p:nvSpPr>
          <p:cNvPr id="3" name="Text Placeholder 2">
            <a:extLst>
              <a:ext uri="{FF2B5EF4-FFF2-40B4-BE49-F238E27FC236}">
                <a16:creationId xmlns:a16="http://schemas.microsoft.com/office/drawing/2014/main" id="{0E991C74-3A44-A012-C309-A81B1242D6FA}"/>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8087DE50-82FB-550F-0F53-B4C8810B80A3}"/>
              </a:ext>
            </a:extLst>
          </p:cNvPr>
          <p:cNvSpPr>
            <a:spLocks noGrp="1"/>
          </p:cNvSpPr>
          <p:nvPr>
            <p:ph type="dt" sz="half" idx="10"/>
          </p:nvPr>
        </p:nvSpPr>
        <p:spPr/>
        <p:txBody>
          <a:bodyPr/>
          <a:lstStyle/>
          <a:p>
            <a:fld id="{3A972831-5A60-47CE-8F78-26612D723470}" type="datetime1">
              <a:rPr lang="en-US" smtClean="0"/>
              <a:t>9/11/2024</a:t>
            </a:fld>
            <a:endParaRPr lang="en-US"/>
          </a:p>
        </p:txBody>
      </p:sp>
      <p:sp>
        <p:nvSpPr>
          <p:cNvPr id="5" name="Slide Number Placeholder 4">
            <a:extLst>
              <a:ext uri="{FF2B5EF4-FFF2-40B4-BE49-F238E27FC236}">
                <a16:creationId xmlns:a16="http://schemas.microsoft.com/office/drawing/2014/main" id="{E02032D8-4CA1-FC2B-5A6A-4C3DC2607C85}"/>
              </a:ext>
            </a:extLst>
          </p:cNvPr>
          <p:cNvSpPr>
            <a:spLocks noGrp="1"/>
          </p:cNvSpPr>
          <p:nvPr>
            <p:ph type="sldNum" sz="quarter" idx="12"/>
          </p:nvPr>
        </p:nvSpPr>
        <p:spPr/>
        <p:txBody>
          <a:bodyPr/>
          <a:lstStyle/>
          <a:p>
            <a:fld id="{BCF519F1-BB29-4CAB-8873-B06BE76F4AC5}" type="slidenum">
              <a:rPr lang="en-US" smtClean="0"/>
              <a:t>18</a:t>
            </a:fld>
            <a:endParaRPr lang="en-US"/>
          </a:p>
        </p:txBody>
      </p:sp>
    </p:spTree>
    <p:extLst>
      <p:ext uri="{BB962C8B-B14F-4D97-AF65-F5344CB8AC3E}">
        <p14:creationId xmlns:p14="http://schemas.microsoft.com/office/powerpoint/2010/main" val="1592161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C4F32-1143-03A6-3ECE-1C1D2AC2FAF1}"/>
              </a:ext>
            </a:extLst>
          </p:cNvPr>
          <p:cNvSpPr>
            <a:spLocks noGrp="1"/>
          </p:cNvSpPr>
          <p:nvPr>
            <p:ph type="title"/>
          </p:nvPr>
        </p:nvSpPr>
        <p:spPr/>
        <p:txBody>
          <a:bodyPr/>
          <a:lstStyle/>
          <a:p>
            <a:r>
              <a:rPr lang="en-US" dirty="0"/>
              <a:t>What about now?</a:t>
            </a:r>
          </a:p>
        </p:txBody>
      </p:sp>
      <p:sp>
        <p:nvSpPr>
          <p:cNvPr id="3" name="Content Placeholder 2">
            <a:extLst>
              <a:ext uri="{FF2B5EF4-FFF2-40B4-BE49-F238E27FC236}">
                <a16:creationId xmlns:a16="http://schemas.microsoft.com/office/drawing/2014/main" id="{E738721E-82D1-E876-5128-8FE1487B1297}"/>
              </a:ext>
            </a:extLst>
          </p:cNvPr>
          <p:cNvSpPr>
            <a:spLocks noGrp="1"/>
          </p:cNvSpPr>
          <p:nvPr>
            <p:ph idx="1"/>
          </p:nvPr>
        </p:nvSpPr>
        <p:spPr/>
        <p:txBody>
          <a:bodyPr>
            <a:normAutofit/>
          </a:bodyPr>
          <a:lstStyle/>
          <a:p>
            <a:endParaRPr lang="en-US" dirty="0"/>
          </a:p>
        </p:txBody>
      </p:sp>
      <p:sp>
        <p:nvSpPr>
          <p:cNvPr id="4" name="Date Placeholder 3">
            <a:extLst>
              <a:ext uri="{FF2B5EF4-FFF2-40B4-BE49-F238E27FC236}">
                <a16:creationId xmlns:a16="http://schemas.microsoft.com/office/drawing/2014/main" id="{BA47F39C-41D9-E08B-83E9-1D7BF1BBEA62}"/>
              </a:ext>
            </a:extLst>
          </p:cNvPr>
          <p:cNvSpPr>
            <a:spLocks noGrp="1"/>
          </p:cNvSpPr>
          <p:nvPr>
            <p:ph type="dt" sz="half" idx="10"/>
          </p:nvPr>
        </p:nvSpPr>
        <p:spPr/>
        <p:txBody>
          <a:bodyPr/>
          <a:lstStyle/>
          <a:p>
            <a:fld id="{1D322E97-BA1E-439D-B5FB-A3ED8AC1FD7D}" type="datetime1">
              <a:rPr lang="en-US" smtClean="0"/>
              <a:t>9/11/2024</a:t>
            </a:fld>
            <a:endParaRPr lang="en-US"/>
          </a:p>
        </p:txBody>
      </p:sp>
      <p:sp>
        <p:nvSpPr>
          <p:cNvPr id="5" name="Slide Number Placeholder 4">
            <a:extLst>
              <a:ext uri="{FF2B5EF4-FFF2-40B4-BE49-F238E27FC236}">
                <a16:creationId xmlns:a16="http://schemas.microsoft.com/office/drawing/2014/main" id="{5BDE6AA4-5A9A-DC19-47C8-4A9BA1F9C15B}"/>
              </a:ext>
            </a:extLst>
          </p:cNvPr>
          <p:cNvSpPr>
            <a:spLocks noGrp="1"/>
          </p:cNvSpPr>
          <p:nvPr>
            <p:ph type="sldNum" sz="quarter" idx="12"/>
          </p:nvPr>
        </p:nvSpPr>
        <p:spPr/>
        <p:txBody>
          <a:bodyPr/>
          <a:lstStyle/>
          <a:p>
            <a:fld id="{BCF519F1-BB29-4CAB-8873-B06BE76F4AC5}" type="slidenum">
              <a:rPr lang="en-US" smtClean="0"/>
              <a:t>19</a:t>
            </a:fld>
            <a:endParaRPr lang="en-US"/>
          </a:p>
        </p:txBody>
      </p:sp>
      <p:pic>
        <p:nvPicPr>
          <p:cNvPr id="7" name="Picture 6">
            <a:extLst>
              <a:ext uri="{FF2B5EF4-FFF2-40B4-BE49-F238E27FC236}">
                <a16:creationId xmlns:a16="http://schemas.microsoft.com/office/drawing/2014/main" id="{E35D39B4-2C9A-C760-F9FC-6689EB05E6BF}"/>
              </a:ext>
            </a:extLst>
          </p:cNvPr>
          <p:cNvPicPr>
            <a:picLocks noChangeAspect="1"/>
          </p:cNvPicPr>
          <p:nvPr/>
        </p:nvPicPr>
        <p:blipFill>
          <a:blip r:embed="rId2"/>
          <a:stretch>
            <a:fillRect/>
          </a:stretch>
        </p:blipFill>
        <p:spPr>
          <a:xfrm>
            <a:off x="5910709" y="1845734"/>
            <a:ext cx="4171950" cy="3200400"/>
          </a:xfrm>
          <a:prstGeom prst="rect">
            <a:avLst/>
          </a:prstGeom>
        </p:spPr>
      </p:pic>
      <p:pic>
        <p:nvPicPr>
          <p:cNvPr id="9" name="Picture 8">
            <a:extLst>
              <a:ext uri="{FF2B5EF4-FFF2-40B4-BE49-F238E27FC236}">
                <a16:creationId xmlns:a16="http://schemas.microsoft.com/office/drawing/2014/main" id="{9368A3C4-E2CD-F74F-BB96-FB453E15DB31}"/>
              </a:ext>
            </a:extLst>
          </p:cNvPr>
          <p:cNvPicPr>
            <a:picLocks noChangeAspect="1"/>
          </p:cNvPicPr>
          <p:nvPr/>
        </p:nvPicPr>
        <p:blipFill>
          <a:blip r:embed="rId3"/>
          <a:stretch>
            <a:fillRect/>
          </a:stretch>
        </p:blipFill>
        <p:spPr>
          <a:xfrm>
            <a:off x="1097280" y="1845734"/>
            <a:ext cx="4133850" cy="3067050"/>
          </a:xfrm>
          <a:prstGeom prst="rect">
            <a:avLst/>
          </a:prstGeom>
        </p:spPr>
      </p:pic>
    </p:spTree>
    <p:extLst>
      <p:ext uri="{BB962C8B-B14F-4D97-AF65-F5344CB8AC3E}">
        <p14:creationId xmlns:p14="http://schemas.microsoft.com/office/powerpoint/2010/main" val="981675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89168-D821-0C19-C02E-BC58A25FC0BB}"/>
              </a:ext>
            </a:extLst>
          </p:cNvPr>
          <p:cNvSpPr>
            <a:spLocks noGrp="1"/>
          </p:cNvSpPr>
          <p:nvPr>
            <p:ph type="title"/>
          </p:nvPr>
        </p:nvSpPr>
        <p:spPr/>
        <p:txBody>
          <a:bodyPr>
            <a:normAutofit/>
          </a:bodyPr>
          <a:lstStyle/>
          <a:p>
            <a:r>
              <a:rPr lang="en-US" sz="6000" dirty="0"/>
              <a:t>Software</a:t>
            </a:r>
            <a:r>
              <a:rPr lang="en-US" sz="6000" baseline="30000" dirty="0"/>
              <a:t>1</a:t>
            </a:r>
            <a:r>
              <a:rPr lang="en-US" sz="6000" dirty="0"/>
              <a:t> Security</a:t>
            </a:r>
            <a:r>
              <a:rPr lang="en-US" sz="6000" baseline="30000" dirty="0"/>
              <a:t>2</a:t>
            </a:r>
            <a:r>
              <a:rPr lang="en-US" sz="6000" dirty="0"/>
              <a:t> Practices</a:t>
            </a:r>
            <a:r>
              <a:rPr lang="en-US" sz="6000" baseline="30000" dirty="0"/>
              <a:t>3</a:t>
            </a:r>
          </a:p>
        </p:txBody>
      </p:sp>
      <p:sp>
        <p:nvSpPr>
          <p:cNvPr id="3" name="Text Placeholder 2">
            <a:extLst>
              <a:ext uri="{FF2B5EF4-FFF2-40B4-BE49-F238E27FC236}">
                <a16:creationId xmlns:a16="http://schemas.microsoft.com/office/drawing/2014/main" id="{17A8D562-1899-37EA-0354-26CC9A8F4543}"/>
              </a:ext>
            </a:extLst>
          </p:cNvPr>
          <p:cNvSpPr>
            <a:spLocks noGrp="1"/>
          </p:cNvSpPr>
          <p:nvPr>
            <p:ph type="body" idx="1"/>
          </p:nvPr>
        </p:nvSpPr>
        <p:spPr/>
        <p:txBody>
          <a:bodyPr/>
          <a:lstStyle/>
          <a:p>
            <a:r>
              <a:rPr lang="en-US" dirty="0"/>
              <a:t>What do they even mean?</a:t>
            </a:r>
          </a:p>
        </p:txBody>
      </p:sp>
      <p:sp>
        <p:nvSpPr>
          <p:cNvPr id="4" name="Date Placeholder 3">
            <a:extLst>
              <a:ext uri="{FF2B5EF4-FFF2-40B4-BE49-F238E27FC236}">
                <a16:creationId xmlns:a16="http://schemas.microsoft.com/office/drawing/2014/main" id="{8547DEC2-0AD1-1840-6539-853422FB00D8}"/>
              </a:ext>
            </a:extLst>
          </p:cNvPr>
          <p:cNvSpPr>
            <a:spLocks noGrp="1"/>
          </p:cNvSpPr>
          <p:nvPr>
            <p:ph type="dt" sz="half" idx="10"/>
          </p:nvPr>
        </p:nvSpPr>
        <p:spPr/>
        <p:txBody>
          <a:bodyPr/>
          <a:lstStyle/>
          <a:p>
            <a:fld id="{3A972831-5A60-47CE-8F78-26612D723470}" type="datetime1">
              <a:rPr lang="en-US" smtClean="0"/>
              <a:t>9/11/2024</a:t>
            </a:fld>
            <a:endParaRPr lang="en-US"/>
          </a:p>
        </p:txBody>
      </p:sp>
      <p:sp>
        <p:nvSpPr>
          <p:cNvPr id="5" name="Slide Number Placeholder 4">
            <a:extLst>
              <a:ext uri="{FF2B5EF4-FFF2-40B4-BE49-F238E27FC236}">
                <a16:creationId xmlns:a16="http://schemas.microsoft.com/office/drawing/2014/main" id="{F1EBE409-0686-BD42-98AE-A70F38739736}"/>
              </a:ext>
            </a:extLst>
          </p:cNvPr>
          <p:cNvSpPr>
            <a:spLocks noGrp="1"/>
          </p:cNvSpPr>
          <p:nvPr>
            <p:ph type="sldNum" sz="quarter" idx="12"/>
          </p:nvPr>
        </p:nvSpPr>
        <p:spPr/>
        <p:txBody>
          <a:bodyPr/>
          <a:lstStyle/>
          <a:p>
            <a:fld id="{BCF519F1-BB29-4CAB-8873-B06BE76F4AC5}" type="slidenum">
              <a:rPr lang="en-US" smtClean="0"/>
              <a:t>2</a:t>
            </a:fld>
            <a:endParaRPr lang="en-US"/>
          </a:p>
        </p:txBody>
      </p:sp>
    </p:spTree>
    <p:extLst>
      <p:ext uri="{BB962C8B-B14F-4D97-AF65-F5344CB8AC3E}">
        <p14:creationId xmlns:p14="http://schemas.microsoft.com/office/powerpoint/2010/main" val="1112864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EBE7F-67E5-BE07-1BE7-058110EC3C78}"/>
              </a:ext>
            </a:extLst>
          </p:cNvPr>
          <p:cNvSpPr>
            <a:spLocks noGrp="1"/>
          </p:cNvSpPr>
          <p:nvPr>
            <p:ph type="title"/>
          </p:nvPr>
        </p:nvSpPr>
        <p:spPr/>
        <p:txBody>
          <a:bodyPr/>
          <a:lstStyle/>
          <a:p>
            <a:r>
              <a:rPr lang="en-US" dirty="0"/>
              <a:t>What is the vulnerability?</a:t>
            </a:r>
          </a:p>
        </p:txBody>
      </p:sp>
      <p:sp>
        <p:nvSpPr>
          <p:cNvPr id="3" name="Content Placeholder 2">
            <a:extLst>
              <a:ext uri="{FF2B5EF4-FFF2-40B4-BE49-F238E27FC236}">
                <a16:creationId xmlns:a16="http://schemas.microsoft.com/office/drawing/2014/main" id="{06AC97BC-7F69-502B-80BF-BD18AE9934CF}"/>
              </a:ext>
            </a:extLst>
          </p:cNvPr>
          <p:cNvSpPr>
            <a:spLocks noGrp="1"/>
          </p:cNvSpPr>
          <p:nvPr>
            <p:ph idx="1"/>
          </p:nvPr>
        </p:nvSpPr>
        <p:spPr/>
        <p:txBody>
          <a:bodyPr/>
          <a:lstStyle/>
          <a:p>
            <a:r>
              <a:rPr lang="en-US" b="0" i="0" dirty="0">
                <a:solidFill>
                  <a:srgbClr val="1D1C1D"/>
                </a:solidFill>
                <a:effectLst/>
                <a:latin typeface="Monaco"/>
              </a:rPr>
              <a:t>from </a:t>
            </a:r>
            <a:r>
              <a:rPr lang="en-US" b="0" i="0" dirty="0" err="1">
                <a:solidFill>
                  <a:srgbClr val="1D1C1D"/>
                </a:solidFill>
                <a:effectLst/>
                <a:latin typeface="Monaco"/>
              </a:rPr>
              <a:t>jose</a:t>
            </a:r>
            <a:r>
              <a:rPr lang="en-US" b="0" i="0" dirty="0">
                <a:solidFill>
                  <a:srgbClr val="1D1C1D"/>
                </a:solidFill>
                <a:effectLst/>
                <a:latin typeface="Monaco"/>
              </a:rPr>
              <a:t> import </a:t>
            </a:r>
            <a:r>
              <a:rPr lang="en-US" b="0" i="0" dirty="0" err="1">
                <a:solidFill>
                  <a:srgbClr val="1D1C1D"/>
                </a:solidFill>
                <a:effectLst/>
                <a:latin typeface="Monaco"/>
              </a:rPr>
              <a:t>jwt</a:t>
            </a:r>
            <a:r>
              <a:rPr lang="en-US" b="0" i="0" dirty="0">
                <a:solidFill>
                  <a:srgbClr val="1D1C1D"/>
                </a:solidFill>
                <a:effectLst/>
                <a:latin typeface="Monaco"/>
              </a:rPr>
              <a:t> </a:t>
            </a:r>
          </a:p>
          <a:p>
            <a:r>
              <a:rPr lang="en-US" dirty="0"/>
              <a:t>from flask import Flask, request, session, </a:t>
            </a:r>
            <a:r>
              <a:rPr lang="en-US" dirty="0" err="1"/>
              <a:t>jsonify</a:t>
            </a:r>
            <a:endParaRPr lang="en-US" dirty="0"/>
          </a:p>
          <a:p>
            <a:r>
              <a:rPr lang="en-US" b="0" i="0" dirty="0">
                <a:solidFill>
                  <a:srgbClr val="1D1C1D"/>
                </a:solidFill>
                <a:effectLst/>
                <a:latin typeface="Monaco"/>
              </a:rPr>
              <a:t># set user session</a:t>
            </a:r>
          </a:p>
          <a:p>
            <a:r>
              <a:rPr lang="en-US" b="0" i="0" dirty="0">
                <a:solidFill>
                  <a:srgbClr val="1D1C1D"/>
                </a:solidFill>
                <a:effectLst/>
                <a:latin typeface="Monaco"/>
              </a:rPr>
              <a:t>token = </a:t>
            </a:r>
            <a:r>
              <a:rPr lang="en-US" b="0" i="0" dirty="0" err="1">
                <a:solidFill>
                  <a:srgbClr val="1D1C1D"/>
                </a:solidFill>
                <a:effectLst/>
                <a:latin typeface="Monaco"/>
              </a:rPr>
              <a:t>jwt.encode</a:t>
            </a:r>
            <a:r>
              <a:rPr lang="en-US" b="0" i="0" dirty="0">
                <a:solidFill>
                  <a:srgbClr val="1D1C1D"/>
                </a:solidFill>
                <a:effectLst/>
                <a:latin typeface="Monaco"/>
              </a:rPr>
              <a:t>({‘user': ‘$SESSION'}, ‘supersecret', algorithm='HS256’) </a:t>
            </a:r>
          </a:p>
          <a:p>
            <a:r>
              <a:rPr lang="en-US" dirty="0">
                <a:solidFill>
                  <a:srgbClr val="1D1C1D"/>
                </a:solidFill>
                <a:latin typeface="Monaco"/>
              </a:rPr>
              <a:t># verify user session</a:t>
            </a:r>
            <a:endParaRPr lang="en-US" b="0" i="0" dirty="0">
              <a:solidFill>
                <a:srgbClr val="1D1C1D"/>
              </a:solidFill>
              <a:effectLst/>
              <a:latin typeface="Monaco"/>
            </a:endParaRPr>
          </a:p>
          <a:p>
            <a:r>
              <a:rPr lang="en-US" dirty="0"/>
              <a:t>token = </a:t>
            </a:r>
            <a:r>
              <a:rPr lang="en-US" dirty="0" err="1"/>
              <a:t>request.form.get</a:t>
            </a:r>
            <a:r>
              <a:rPr lang="en-US" dirty="0"/>
              <a:t>('</a:t>
            </a:r>
            <a:r>
              <a:rPr lang="en-US" dirty="0" err="1"/>
              <a:t>user_id</a:t>
            </a:r>
            <a:r>
              <a:rPr lang="en-US" dirty="0"/>
              <a:t>')</a:t>
            </a:r>
          </a:p>
          <a:p>
            <a:r>
              <a:rPr lang="en-US" b="0" i="0" dirty="0" err="1">
                <a:solidFill>
                  <a:srgbClr val="1D1C1D"/>
                </a:solidFill>
                <a:effectLst/>
                <a:latin typeface="Monaco"/>
              </a:rPr>
              <a:t>jwt.decode</a:t>
            </a:r>
            <a:r>
              <a:rPr lang="en-US" b="0" i="0" dirty="0">
                <a:solidFill>
                  <a:srgbClr val="1D1C1D"/>
                </a:solidFill>
                <a:effectLst/>
                <a:latin typeface="Monaco"/>
              </a:rPr>
              <a:t>(token, ‘supersecret')</a:t>
            </a:r>
            <a:endParaRPr lang="en-US" dirty="0"/>
          </a:p>
        </p:txBody>
      </p:sp>
      <p:sp>
        <p:nvSpPr>
          <p:cNvPr id="4" name="Date Placeholder 3">
            <a:extLst>
              <a:ext uri="{FF2B5EF4-FFF2-40B4-BE49-F238E27FC236}">
                <a16:creationId xmlns:a16="http://schemas.microsoft.com/office/drawing/2014/main" id="{468A3D9A-651D-A4F7-6D77-1DB5E5733707}"/>
              </a:ext>
            </a:extLst>
          </p:cNvPr>
          <p:cNvSpPr>
            <a:spLocks noGrp="1"/>
          </p:cNvSpPr>
          <p:nvPr>
            <p:ph type="dt" sz="half" idx="10"/>
          </p:nvPr>
        </p:nvSpPr>
        <p:spPr/>
        <p:txBody>
          <a:bodyPr/>
          <a:lstStyle/>
          <a:p>
            <a:fld id="{1D322E97-BA1E-439D-B5FB-A3ED8AC1FD7D}" type="datetime1">
              <a:rPr lang="en-US" smtClean="0"/>
              <a:t>9/11/2024</a:t>
            </a:fld>
            <a:endParaRPr lang="en-US"/>
          </a:p>
        </p:txBody>
      </p:sp>
      <p:sp>
        <p:nvSpPr>
          <p:cNvPr id="5" name="Slide Number Placeholder 4">
            <a:extLst>
              <a:ext uri="{FF2B5EF4-FFF2-40B4-BE49-F238E27FC236}">
                <a16:creationId xmlns:a16="http://schemas.microsoft.com/office/drawing/2014/main" id="{F84CB45C-6384-E9AE-0024-C82C6CD4C212}"/>
              </a:ext>
            </a:extLst>
          </p:cNvPr>
          <p:cNvSpPr>
            <a:spLocks noGrp="1"/>
          </p:cNvSpPr>
          <p:nvPr>
            <p:ph type="sldNum" sz="quarter" idx="12"/>
          </p:nvPr>
        </p:nvSpPr>
        <p:spPr/>
        <p:txBody>
          <a:bodyPr/>
          <a:lstStyle/>
          <a:p>
            <a:fld id="{BCF519F1-BB29-4CAB-8873-B06BE76F4AC5}" type="slidenum">
              <a:rPr lang="en-US" smtClean="0"/>
              <a:t>20</a:t>
            </a:fld>
            <a:endParaRPr lang="en-US"/>
          </a:p>
        </p:txBody>
      </p:sp>
    </p:spTree>
    <p:extLst>
      <p:ext uri="{BB962C8B-B14F-4D97-AF65-F5344CB8AC3E}">
        <p14:creationId xmlns:p14="http://schemas.microsoft.com/office/powerpoint/2010/main" val="3291583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3" name="Straight Connector 3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ADBB7A1E-0A24-F2A3-DA3C-57B11ED72786}"/>
              </a:ext>
            </a:extLst>
          </p:cNvPr>
          <p:cNvPicPr>
            <a:picLocks noGrp="1" noChangeAspect="1"/>
          </p:cNvPicPr>
          <p:nvPr>
            <p:ph idx="1"/>
          </p:nvPr>
        </p:nvPicPr>
        <p:blipFill>
          <a:blip r:embed="rId2"/>
          <a:stretch>
            <a:fillRect/>
          </a:stretch>
        </p:blipFill>
        <p:spPr>
          <a:xfrm>
            <a:off x="635457" y="640080"/>
            <a:ext cx="8555196" cy="4983402"/>
          </a:xfrm>
          <a:prstGeom prst="rect">
            <a:avLst/>
          </a:prstGeom>
        </p:spPr>
      </p:pic>
      <p:cxnSp>
        <p:nvCxnSpPr>
          <p:cNvPr id="37" name="Straight Connector 3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1" name="Rectangle 4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Date Placeholder 3">
            <a:extLst>
              <a:ext uri="{FF2B5EF4-FFF2-40B4-BE49-F238E27FC236}">
                <a16:creationId xmlns:a16="http://schemas.microsoft.com/office/drawing/2014/main" id="{C83B33B1-7AD8-D504-3C6F-B18924DAEE27}"/>
              </a:ext>
            </a:extLst>
          </p:cNvPr>
          <p:cNvSpPr>
            <a:spLocks noGrp="1"/>
          </p:cNvSpPr>
          <p:nvPr>
            <p:ph type="dt" sz="half" idx="10"/>
          </p:nvPr>
        </p:nvSpPr>
        <p:spPr>
          <a:xfrm>
            <a:off x="1097280" y="6459785"/>
            <a:ext cx="2472271" cy="365125"/>
          </a:xfrm>
        </p:spPr>
        <p:txBody>
          <a:bodyPr vert="horz" lIns="91440" tIns="45720" rIns="91440" bIns="45720" rtlCol="0" anchor="ctr">
            <a:normAutofit/>
          </a:bodyPr>
          <a:lstStyle/>
          <a:p>
            <a:pPr defTabSz="914400">
              <a:spcAft>
                <a:spcPts val="600"/>
              </a:spcAft>
            </a:pPr>
            <a:fld id="{1D322E97-BA1E-439D-B5FB-A3ED8AC1FD7D}" type="datetime1">
              <a:rPr lang="en-US" smtClean="0"/>
              <a:pPr defTabSz="914400">
                <a:spcAft>
                  <a:spcPts val="600"/>
                </a:spcAft>
              </a:pPr>
              <a:t>9/11/2024</a:t>
            </a:fld>
            <a:endParaRPr lang="en-US"/>
          </a:p>
        </p:txBody>
      </p:sp>
      <p:sp>
        <p:nvSpPr>
          <p:cNvPr id="5" name="Slide Number Placeholder 4">
            <a:extLst>
              <a:ext uri="{FF2B5EF4-FFF2-40B4-BE49-F238E27FC236}">
                <a16:creationId xmlns:a16="http://schemas.microsoft.com/office/drawing/2014/main" id="{07CA4D35-C779-43FD-2749-4C3E4CA986C1}"/>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BCF519F1-BB29-4CAB-8873-B06BE76F4AC5}" type="slidenum">
              <a:rPr lang="en-US" smtClean="0"/>
              <a:pPr defTabSz="914400">
                <a:spcAft>
                  <a:spcPts val="600"/>
                </a:spcAft>
              </a:pPr>
              <a:t>21</a:t>
            </a:fld>
            <a:endParaRPr lang="en-US"/>
          </a:p>
        </p:txBody>
      </p:sp>
      <p:sp>
        <p:nvSpPr>
          <p:cNvPr id="10" name="TextBox 9">
            <a:extLst>
              <a:ext uri="{FF2B5EF4-FFF2-40B4-BE49-F238E27FC236}">
                <a16:creationId xmlns:a16="http://schemas.microsoft.com/office/drawing/2014/main" id="{AA3E081D-C232-4D86-C3C0-3D8E1946A465}"/>
              </a:ext>
            </a:extLst>
          </p:cNvPr>
          <p:cNvSpPr txBox="1"/>
          <p:nvPr/>
        </p:nvSpPr>
        <p:spPr>
          <a:xfrm>
            <a:off x="9367935" y="1548881"/>
            <a:ext cx="2108718" cy="707886"/>
          </a:xfrm>
          <a:prstGeom prst="rect">
            <a:avLst/>
          </a:prstGeom>
          <a:noFill/>
        </p:spPr>
        <p:txBody>
          <a:bodyPr wrap="square" rtlCol="0">
            <a:spAutoFit/>
          </a:bodyPr>
          <a:lstStyle/>
          <a:p>
            <a:r>
              <a:rPr lang="en-US" sz="4000" dirty="0"/>
              <a:t>NOW?</a:t>
            </a:r>
          </a:p>
        </p:txBody>
      </p:sp>
    </p:spTree>
    <p:extLst>
      <p:ext uri="{BB962C8B-B14F-4D97-AF65-F5344CB8AC3E}">
        <p14:creationId xmlns:p14="http://schemas.microsoft.com/office/powerpoint/2010/main" val="2043507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3D219-3CB4-29EB-D076-FF1E15F60A02}"/>
              </a:ext>
            </a:extLst>
          </p:cNvPr>
          <p:cNvSpPr>
            <a:spLocks noGrp="1"/>
          </p:cNvSpPr>
          <p:nvPr>
            <p:ph type="title"/>
          </p:nvPr>
        </p:nvSpPr>
        <p:spPr/>
        <p:txBody>
          <a:bodyPr/>
          <a:lstStyle/>
          <a:p>
            <a:r>
              <a:rPr lang="en-US" dirty="0"/>
              <a:t>Terminologies</a:t>
            </a:r>
          </a:p>
        </p:txBody>
      </p:sp>
      <p:sp>
        <p:nvSpPr>
          <p:cNvPr id="3" name="Content Placeholder 2">
            <a:extLst>
              <a:ext uri="{FF2B5EF4-FFF2-40B4-BE49-F238E27FC236}">
                <a16:creationId xmlns:a16="http://schemas.microsoft.com/office/drawing/2014/main" id="{FD83CFB2-2434-107D-EA3B-CDED8B2B27D3}"/>
              </a:ext>
            </a:extLst>
          </p:cNvPr>
          <p:cNvSpPr>
            <a:spLocks noGrp="1"/>
          </p:cNvSpPr>
          <p:nvPr>
            <p:ph idx="1"/>
          </p:nvPr>
        </p:nvSpPr>
        <p:spPr/>
        <p:txBody>
          <a:bodyPr/>
          <a:lstStyle/>
          <a:p>
            <a:pPr>
              <a:buFont typeface="Wingdings" panose="05000000000000000000" pitchFamily="2" charset="2"/>
              <a:buChar char="§"/>
            </a:pPr>
            <a:r>
              <a:rPr lang="en-US" dirty="0"/>
              <a:t> </a:t>
            </a:r>
            <a:r>
              <a:rPr lang="en-US" b="1" dirty="0"/>
              <a:t>gets</a:t>
            </a:r>
            <a:r>
              <a:rPr lang="en-US" dirty="0"/>
              <a:t> is 1</a:t>
            </a:r>
            <a:r>
              <a:rPr lang="en-US" baseline="30000" dirty="0"/>
              <a:t>st</a:t>
            </a:r>
            <a:r>
              <a:rPr lang="en-US" dirty="0"/>
              <a:t> party code. SAST</a:t>
            </a:r>
          </a:p>
          <a:p>
            <a:pPr>
              <a:buFont typeface="Wingdings" panose="05000000000000000000" pitchFamily="2" charset="2"/>
              <a:buChar char="§"/>
            </a:pPr>
            <a:r>
              <a:rPr lang="en-US" dirty="0"/>
              <a:t> </a:t>
            </a:r>
            <a:r>
              <a:rPr lang="en-US" b="1" dirty="0"/>
              <a:t>python-</a:t>
            </a:r>
            <a:r>
              <a:rPr lang="en-US" b="1" dirty="0" err="1"/>
              <a:t>jose</a:t>
            </a:r>
            <a:r>
              <a:rPr lang="en-US" dirty="0"/>
              <a:t> is 3</a:t>
            </a:r>
            <a:r>
              <a:rPr lang="en-US" baseline="30000" dirty="0"/>
              <a:t>rd</a:t>
            </a:r>
            <a:r>
              <a:rPr lang="en-US" dirty="0"/>
              <a:t> party code. SCA</a:t>
            </a:r>
          </a:p>
          <a:p>
            <a:pPr>
              <a:buFont typeface="Wingdings" panose="05000000000000000000" pitchFamily="2" charset="2"/>
              <a:buChar char="§"/>
            </a:pPr>
            <a:r>
              <a:rPr lang="en-US" dirty="0"/>
              <a:t> </a:t>
            </a:r>
            <a:r>
              <a:rPr lang="en-US" b="0" i="0" dirty="0">
                <a:solidFill>
                  <a:srgbClr val="1F1F1F"/>
                </a:solidFill>
                <a:effectLst/>
                <a:latin typeface="Google Sans"/>
              </a:rPr>
              <a:t>SCA scans applications for the features of vulnerabilities that were introduced by open-source components and third-party libraries.</a:t>
            </a:r>
          </a:p>
          <a:p>
            <a:pPr>
              <a:buFont typeface="Wingdings" panose="05000000000000000000" pitchFamily="2" charset="2"/>
              <a:buChar char="§"/>
            </a:pPr>
            <a:r>
              <a:rPr lang="en-US" dirty="0">
                <a:solidFill>
                  <a:srgbClr val="1F1F1F"/>
                </a:solidFill>
                <a:latin typeface="Google Sans"/>
              </a:rPr>
              <a:t> </a:t>
            </a:r>
            <a:r>
              <a:rPr lang="en-US" b="0" i="0" dirty="0">
                <a:solidFill>
                  <a:srgbClr val="1F1F1F"/>
                </a:solidFill>
                <a:effectLst/>
                <a:latin typeface="Google Sans"/>
              </a:rPr>
              <a:t>SAST, on the other hand, examines an organization's proprietary source code, looking for security weaknesses that have their roots in coding mistakes or insecure coding practices.</a:t>
            </a:r>
            <a:endParaRPr lang="en-US" dirty="0">
              <a:solidFill>
                <a:srgbClr val="1F1F1F"/>
              </a:solidFill>
              <a:latin typeface="Google Sans"/>
            </a:endParaRPr>
          </a:p>
          <a:p>
            <a:pPr>
              <a:buFont typeface="Wingdings" panose="05000000000000000000" pitchFamily="2" charset="2"/>
              <a:buChar char="§"/>
            </a:pPr>
            <a:r>
              <a:rPr lang="en-US" dirty="0">
                <a:solidFill>
                  <a:srgbClr val="1F1F1F"/>
                </a:solidFill>
                <a:latin typeface="Google Sans"/>
              </a:rPr>
              <a:t> Creator of python-</a:t>
            </a:r>
            <a:r>
              <a:rPr lang="en-US" dirty="0" err="1">
                <a:solidFill>
                  <a:srgbClr val="1F1F1F"/>
                </a:solidFill>
                <a:latin typeface="Google Sans"/>
              </a:rPr>
              <a:t>jose</a:t>
            </a:r>
            <a:r>
              <a:rPr lang="en-US" dirty="0">
                <a:solidFill>
                  <a:srgbClr val="1F1F1F"/>
                </a:solidFill>
                <a:latin typeface="Google Sans"/>
              </a:rPr>
              <a:t> will be using SAST for its own library. SCA for its own 3</a:t>
            </a:r>
            <a:r>
              <a:rPr lang="en-US" baseline="30000" dirty="0">
                <a:solidFill>
                  <a:srgbClr val="1F1F1F"/>
                </a:solidFill>
                <a:latin typeface="Google Sans"/>
              </a:rPr>
              <a:t>rd</a:t>
            </a:r>
            <a:r>
              <a:rPr lang="en-US" dirty="0">
                <a:solidFill>
                  <a:srgbClr val="1F1F1F"/>
                </a:solidFill>
                <a:latin typeface="Google Sans"/>
              </a:rPr>
              <a:t> party.</a:t>
            </a:r>
          </a:p>
          <a:p>
            <a:pPr>
              <a:buFont typeface="Wingdings" panose="05000000000000000000" pitchFamily="2" charset="2"/>
              <a:buChar char="§"/>
            </a:pPr>
            <a:r>
              <a:rPr lang="en-US" dirty="0">
                <a:solidFill>
                  <a:srgbClr val="1F1F1F"/>
                </a:solidFill>
                <a:latin typeface="Google Sans"/>
              </a:rPr>
              <a:t> Direct dependency – Transitive dependency.</a:t>
            </a:r>
            <a:endParaRPr lang="en-US" dirty="0"/>
          </a:p>
        </p:txBody>
      </p:sp>
      <p:sp>
        <p:nvSpPr>
          <p:cNvPr id="4" name="Date Placeholder 3">
            <a:extLst>
              <a:ext uri="{FF2B5EF4-FFF2-40B4-BE49-F238E27FC236}">
                <a16:creationId xmlns:a16="http://schemas.microsoft.com/office/drawing/2014/main" id="{EA84221E-9FFA-ED4E-F5BE-F7EA62A55C5C}"/>
              </a:ext>
            </a:extLst>
          </p:cNvPr>
          <p:cNvSpPr>
            <a:spLocks noGrp="1"/>
          </p:cNvSpPr>
          <p:nvPr>
            <p:ph type="dt" sz="half" idx="10"/>
          </p:nvPr>
        </p:nvSpPr>
        <p:spPr/>
        <p:txBody>
          <a:bodyPr/>
          <a:lstStyle/>
          <a:p>
            <a:fld id="{1D322E97-BA1E-439D-B5FB-A3ED8AC1FD7D}" type="datetime1">
              <a:rPr lang="en-US" smtClean="0"/>
              <a:t>9/11/2024</a:t>
            </a:fld>
            <a:endParaRPr lang="en-US"/>
          </a:p>
        </p:txBody>
      </p:sp>
      <p:sp>
        <p:nvSpPr>
          <p:cNvPr id="5" name="Slide Number Placeholder 4">
            <a:extLst>
              <a:ext uri="{FF2B5EF4-FFF2-40B4-BE49-F238E27FC236}">
                <a16:creationId xmlns:a16="http://schemas.microsoft.com/office/drawing/2014/main" id="{A759F6E3-256B-E0E8-3210-F667C9091730}"/>
              </a:ext>
            </a:extLst>
          </p:cNvPr>
          <p:cNvSpPr>
            <a:spLocks noGrp="1"/>
          </p:cNvSpPr>
          <p:nvPr>
            <p:ph type="sldNum" sz="quarter" idx="12"/>
          </p:nvPr>
        </p:nvSpPr>
        <p:spPr/>
        <p:txBody>
          <a:bodyPr/>
          <a:lstStyle/>
          <a:p>
            <a:fld id="{BCF519F1-BB29-4CAB-8873-B06BE76F4AC5}" type="slidenum">
              <a:rPr lang="en-US" smtClean="0"/>
              <a:t>22</a:t>
            </a:fld>
            <a:endParaRPr lang="en-US"/>
          </a:p>
        </p:txBody>
      </p:sp>
    </p:spTree>
    <p:extLst>
      <p:ext uri="{BB962C8B-B14F-4D97-AF65-F5344CB8AC3E}">
        <p14:creationId xmlns:p14="http://schemas.microsoft.com/office/powerpoint/2010/main" val="2566832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6" name="Straight Connector 15">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613A2-8D42-15C1-C7B6-70B478916A77}"/>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How many security issues?</a:t>
            </a:r>
          </a:p>
        </p:txBody>
      </p:sp>
      <p:pic>
        <p:nvPicPr>
          <p:cNvPr id="7" name="Content Placeholder 6" descr="A graph of a number of blue bars&#10;&#10;Description automatically generated with medium confidence">
            <a:extLst>
              <a:ext uri="{FF2B5EF4-FFF2-40B4-BE49-F238E27FC236}">
                <a16:creationId xmlns:a16="http://schemas.microsoft.com/office/drawing/2014/main" id="{2CAD1E91-6EB8-97D6-7710-70FD08B67A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1240379"/>
            <a:ext cx="6912217" cy="3853559"/>
          </a:xfrm>
          <a:prstGeom prst="rect">
            <a:avLst/>
          </a:prstGeom>
        </p:spPr>
      </p:pic>
      <p:cxnSp>
        <p:nvCxnSpPr>
          <p:cNvPr id="20" name="Straight Connector 19">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Date Placeholder 3">
            <a:extLst>
              <a:ext uri="{FF2B5EF4-FFF2-40B4-BE49-F238E27FC236}">
                <a16:creationId xmlns:a16="http://schemas.microsoft.com/office/drawing/2014/main" id="{BAE38629-8DCB-61C6-FCC8-D53A8130D580}"/>
              </a:ext>
            </a:extLst>
          </p:cNvPr>
          <p:cNvSpPr>
            <a:spLocks noGrp="1"/>
          </p:cNvSpPr>
          <p:nvPr>
            <p:ph type="dt" sz="half" idx="10"/>
          </p:nvPr>
        </p:nvSpPr>
        <p:spPr>
          <a:xfrm>
            <a:off x="1097280" y="6459785"/>
            <a:ext cx="2472271" cy="365125"/>
          </a:xfrm>
        </p:spPr>
        <p:txBody>
          <a:bodyPr vert="horz" lIns="91440" tIns="45720" rIns="91440" bIns="45720" rtlCol="0" anchor="ctr">
            <a:normAutofit/>
          </a:bodyPr>
          <a:lstStyle/>
          <a:p>
            <a:pPr defTabSz="914400">
              <a:spcAft>
                <a:spcPts val="600"/>
              </a:spcAft>
            </a:pPr>
            <a:fld id="{1D322E97-BA1E-439D-B5FB-A3ED8AC1FD7D}" type="datetime1">
              <a:rPr lang="en-US" smtClean="0"/>
              <a:pPr defTabSz="914400">
                <a:spcAft>
                  <a:spcPts val="600"/>
                </a:spcAft>
              </a:pPr>
              <a:t>9/11/2024</a:t>
            </a:fld>
            <a:endParaRPr lang="en-US"/>
          </a:p>
        </p:txBody>
      </p:sp>
      <p:sp>
        <p:nvSpPr>
          <p:cNvPr id="5" name="Slide Number Placeholder 4">
            <a:extLst>
              <a:ext uri="{FF2B5EF4-FFF2-40B4-BE49-F238E27FC236}">
                <a16:creationId xmlns:a16="http://schemas.microsoft.com/office/drawing/2014/main" id="{8D5910B3-CD58-3C92-3218-0F87D2F2472F}"/>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BCF519F1-BB29-4CAB-8873-B06BE76F4AC5}" type="slidenum">
              <a:rPr lang="en-US" smtClean="0"/>
              <a:pPr defTabSz="914400">
                <a:spcAft>
                  <a:spcPts val="600"/>
                </a:spcAft>
              </a:pPr>
              <a:t>23</a:t>
            </a:fld>
            <a:endParaRPr lang="en-US"/>
          </a:p>
        </p:txBody>
      </p:sp>
      <p:sp>
        <p:nvSpPr>
          <p:cNvPr id="8" name="TextBox 7">
            <a:extLst>
              <a:ext uri="{FF2B5EF4-FFF2-40B4-BE49-F238E27FC236}">
                <a16:creationId xmlns:a16="http://schemas.microsoft.com/office/drawing/2014/main" id="{26736E22-019D-A0F5-DDD3-9E4F72CD0CB7}"/>
              </a:ext>
            </a:extLst>
          </p:cNvPr>
          <p:cNvSpPr txBox="1"/>
          <p:nvPr/>
        </p:nvSpPr>
        <p:spPr>
          <a:xfrm>
            <a:off x="633999" y="5439747"/>
            <a:ext cx="6912217" cy="369332"/>
          </a:xfrm>
          <a:prstGeom prst="rect">
            <a:avLst/>
          </a:prstGeom>
          <a:noFill/>
        </p:spPr>
        <p:txBody>
          <a:bodyPr wrap="square" rtlCol="0">
            <a:spAutoFit/>
          </a:bodyPr>
          <a:lstStyle/>
          <a:p>
            <a:r>
              <a:rPr lang="en-US" dirty="0"/>
              <a:t>Source: https://www.cvedetails.com/</a:t>
            </a:r>
          </a:p>
        </p:txBody>
      </p:sp>
    </p:spTree>
    <p:extLst>
      <p:ext uri="{BB962C8B-B14F-4D97-AF65-F5344CB8AC3E}">
        <p14:creationId xmlns:p14="http://schemas.microsoft.com/office/powerpoint/2010/main" val="1163288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303F7F-71B8-7370-7AC6-08F0248CDC48}"/>
              </a:ext>
            </a:extLst>
          </p:cNvPr>
          <p:cNvSpPr>
            <a:spLocks noGrp="1"/>
          </p:cNvSpPr>
          <p:nvPr>
            <p:ph type="title"/>
          </p:nvPr>
        </p:nvSpPr>
        <p:spPr>
          <a:xfrm>
            <a:off x="7859485" y="634946"/>
            <a:ext cx="3690257" cy="1450757"/>
          </a:xfrm>
        </p:spPr>
        <p:txBody>
          <a:bodyPr>
            <a:normAutofit/>
          </a:bodyPr>
          <a:lstStyle/>
          <a:p>
            <a:r>
              <a:rPr lang="en-US" dirty="0"/>
              <a:t>Vulnerability Management</a:t>
            </a:r>
          </a:p>
        </p:txBody>
      </p:sp>
      <p:pic>
        <p:nvPicPr>
          <p:cNvPr id="5122" name="Picture 2" descr="A group of blue rectangles with white text&#10;&#10;Description automatically generated">
            <a:extLst>
              <a:ext uri="{FF2B5EF4-FFF2-40B4-BE49-F238E27FC236}">
                <a16:creationId xmlns:a16="http://schemas.microsoft.com/office/drawing/2014/main" id="{C9B15587-6C8B-473F-6AAF-0EE15BA69C7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393345"/>
            <a:ext cx="6909801" cy="3807877"/>
          </a:xfrm>
          <a:prstGeom prst="rect">
            <a:avLst/>
          </a:prstGeom>
          <a:noFill/>
          <a:extLst>
            <a:ext uri="{909E8E84-426E-40DD-AFC4-6F175D3DCCD1}">
              <a14:hiddenFill xmlns:a14="http://schemas.microsoft.com/office/drawing/2010/main">
                <a:solidFill>
                  <a:srgbClr val="FFFFFF"/>
                </a:solidFill>
              </a14:hiddenFill>
            </a:ext>
          </a:extLst>
        </p:spPr>
      </p:pic>
      <p:cxnSp>
        <p:nvCxnSpPr>
          <p:cNvPr id="5129" name="Straight Connector 5128">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B27558C-6B5D-0F1D-3C01-37E8C2BCC63B}"/>
              </a:ext>
            </a:extLst>
          </p:cNvPr>
          <p:cNvSpPr>
            <a:spLocks noGrp="1"/>
          </p:cNvSpPr>
          <p:nvPr>
            <p:ph idx="1"/>
          </p:nvPr>
        </p:nvSpPr>
        <p:spPr>
          <a:xfrm>
            <a:off x="7859485" y="2198914"/>
            <a:ext cx="3690257" cy="3670180"/>
          </a:xfrm>
        </p:spPr>
        <p:txBody>
          <a:bodyPr>
            <a:normAutofit fontScale="92500" lnSpcReduction="10000"/>
          </a:bodyPr>
          <a:lstStyle/>
          <a:p>
            <a:pPr>
              <a:buFont typeface="Wingdings" panose="05000000000000000000" pitchFamily="2" charset="2"/>
              <a:buChar char="§"/>
            </a:pPr>
            <a:r>
              <a:rPr lang="en-US" dirty="0"/>
              <a:t> Who finds all these vulnerabilities?</a:t>
            </a:r>
          </a:p>
          <a:p>
            <a:pPr>
              <a:buFont typeface="Wingdings" panose="05000000000000000000" pitchFamily="2" charset="2"/>
              <a:buChar char="§"/>
            </a:pPr>
            <a:r>
              <a:rPr lang="en-US" dirty="0"/>
              <a:t> Who releases them? </a:t>
            </a:r>
          </a:p>
          <a:p>
            <a:pPr>
              <a:buFont typeface="Wingdings" panose="05000000000000000000" pitchFamily="2" charset="2"/>
              <a:buChar char="§"/>
            </a:pPr>
            <a:r>
              <a:rPr lang="en-US" dirty="0"/>
              <a:t> </a:t>
            </a:r>
            <a:r>
              <a:rPr lang="en-US" sz="2200" b="0" i="0" dirty="0">
                <a:solidFill>
                  <a:srgbClr val="222222"/>
                </a:solidFill>
                <a:effectLst/>
              </a:rPr>
              <a:t>At the time of this writing, there are </a:t>
            </a:r>
            <a:r>
              <a:rPr lang="en-US" sz="2200" b="0" i="1" dirty="0">
                <a:solidFill>
                  <a:srgbClr val="0CAFEF"/>
                </a:solidFill>
                <a:effectLst/>
                <a:hlinkClick r:id="rId3"/>
              </a:rPr>
              <a:t>383 CVE Program partners</a:t>
            </a:r>
            <a:r>
              <a:rPr lang="en-US" sz="2200" b="0" i="0" dirty="0">
                <a:solidFill>
                  <a:srgbClr val="222222"/>
                </a:solidFill>
                <a:effectLst/>
              </a:rPr>
              <a:t> to whom people can report vulnerabilities. </a:t>
            </a:r>
            <a:r>
              <a:rPr lang="en-US" sz="2200" b="0" i="1" dirty="0">
                <a:solidFill>
                  <a:srgbClr val="0CAFEF"/>
                </a:solidFill>
                <a:effectLst/>
                <a:hlinkClick r:id="rId4"/>
              </a:rPr>
              <a:t>Becoming a partner</a:t>
            </a:r>
            <a:r>
              <a:rPr lang="en-US" sz="2200" b="0" i="0" dirty="0">
                <a:solidFill>
                  <a:srgbClr val="222222"/>
                </a:solidFill>
                <a:effectLst/>
              </a:rPr>
              <a:t> or CVE Numbering Authority doesn’t require much, and once you’re approved, there isn’t much expected of you. </a:t>
            </a:r>
            <a:r>
              <a:rPr lang="en-US" sz="2200" b="0" i="1" dirty="0">
                <a:solidFill>
                  <a:srgbClr val="0CAFEF"/>
                </a:solidFill>
                <a:effectLst/>
                <a:hlinkClick r:id="rId5"/>
              </a:rPr>
              <a:t>Jerry </a:t>
            </a:r>
            <a:r>
              <a:rPr lang="en-US" sz="2200" b="0" i="1" dirty="0" err="1">
                <a:solidFill>
                  <a:srgbClr val="0CAFEF"/>
                </a:solidFill>
                <a:effectLst/>
                <a:hlinkClick r:id="rId5"/>
              </a:rPr>
              <a:t>Gamblin</a:t>
            </a:r>
            <a:r>
              <a:rPr lang="en-US" sz="2200" b="0" i="0" dirty="0">
                <a:solidFill>
                  <a:srgbClr val="222222"/>
                </a:solidFill>
                <a:effectLst/>
              </a:rPr>
              <a:t> reported that almost </a:t>
            </a:r>
            <a:r>
              <a:rPr lang="en-US" sz="2200" b="0" i="1" dirty="0">
                <a:solidFill>
                  <a:srgbClr val="0CAFEF"/>
                </a:solidFill>
                <a:effectLst/>
                <a:hlinkClick r:id="rId6"/>
              </a:rPr>
              <a:t>100 CNAs</a:t>
            </a:r>
            <a:r>
              <a:rPr lang="en-US" sz="2200" b="0" i="0" dirty="0">
                <a:solidFill>
                  <a:srgbClr val="222222"/>
                </a:solidFill>
                <a:effectLst/>
              </a:rPr>
              <a:t> did not report a single CVE in 2023.</a:t>
            </a:r>
            <a:endParaRPr lang="en-US" sz="2200" dirty="0"/>
          </a:p>
        </p:txBody>
      </p:sp>
      <p:sp>
        <p:nvSpPr>
          <p:cNvPr id="5131" name="Rectangle 5130">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133" name="Rectangle 5132">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Date Placeholder 3">
            <a:extLst>
              <a:ext uri="{FF2B5EF4-FFF2-40B4-BE49-F238E27FC236}">
                <a16:creationId xmlns:a16="http://schemas.microsoft.com/office/drawing/2014/main" id="{35057A42-01AC-1C48-F8D8-E92C97EBB12F}"/>
              </a:ext>
            </a:extLst>
          </p:cNvPr>
          <p:cNvSpPr>
            <a:spLocks noGrp="1"/>
          </p:cNvSpPr>
          <p:nvPr>
            <p:ph type="dt" sz="half" idx="10"/>
          </p:nvPr>
        </p:nvSpPr>
        <p:spPr>
          <a:xfrm>
            <a:off x="1097280" y="6459785"/>
            <a:ext cx="2472271" cy="365125"/>
          </a:xfrm>
        </p:spPr>
        <p:txBody>
          <a:bodyPr>
            <a:normAutofit/>
          </a:bodyPr>
          <a:lstStyle/>
          <a:p>
            <a:pPr>
              <a:spcAft>
                <a:spcPts val="600"/>
              </a:spcAft>
            </a:pPr>
            <a:fld id="{1D322E97-BA1E-439D-B5FB-A3ED8AC1FD7D}" type="datetime1">
              <a:rPr lang="en-US" smtClean="0"/>
              <a:pPr>
                <a:spcAft>
                  <a:spcPts val="600"/>
                </a:spcAft>
              </a:pPr>
              <a:t>9/11/2024</a:t>
            </a:fld>
            <a:endParaRPr lang="en-US"/>
          </a:p>
        </p:txBody>
      </p:sp>
      <p:sp>
        <p:nvSpPr>
          <p:cNvPr id="5" name="Slide Number Placeholder 4">
            <a:extLst>
              <a:ext uri="{FF2B5EF4-FFF2-40B4-BE49-F238E27FC236}">
                <a16:creationId xmlns:a16="http://schemas.microsoft.com/office/drawing/2014/main" id="{5E7E0A9D-D3A2-F939-8CDD-F8412C54B6C9}"/>
              </a:ext>
            </a:extLst>
          </p:cNvPr>
          <p:cNvSpPr>
            <a:spLocks noGrp="1"/>
          </p:cNvSpPr>
          <p:nvPr>
            <p:ph type="sldNum" sz="quarter" idx="12"/>
          </p:nvPr>
        </p:nvSpPr>
        <p:spPr>
          <a:xfrm>
            <a:off x="9900458" y="6459785"/>
            <a:ext cx="1312025" cy="365125"/>
          </a:xfrm>
        </p:spPr>
        <p:txBody>
          <a:bodyPr>
            <a:normAutofit/>
          </a:bodyPr>
          <a:lstStyle/>
          <a:p>
            <a:pPr>
              <a:spcAft>
                <a:spcPts val="600"/>
              </a:spcAft>
            </a:pPr>
            <a:fld id="{BCF519F1-BB29-4CAB-8873-B06BE76F4AC5}" type="slidenum">
              <a:rPr lang="en-US" smtClean="0"/>
              <a:pPr>
                <a:spcAft>
                  <a:spcPts val="600"/>
                </a:spcAft>
              </a:pPr>
              <a:t>24</a:t>
            </a:fld>
            <a:endParaRPr lang="en-US"/>
          </a:p>
        </p:txBody>
      </p:sp>
    </p:spTree>
    <p:extLst>
      <p:ext uri="{BB962C8B-B14F-4D97-AF65-F5344CB8AC3E}">
        <p14:creationId xmlns:p14="http://schemas.microsoft.com/office/powerpoint/2010/main" val="2295247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84BDF-6A26-32AA-E9A9-8F6A12E61FDB}"/>
              </a:ext>
            </a:extLst>
          </p:cNvPr>
          <p:cNvSpPr>
            <a:spLocks noGrp="1"/>
          </p:cNvSpPr>
          <p:nvPr>
            <p:ph type="title"/>
          </p:nvPr>
        </p:nvSpPr>
        <p:spPr/>
        <p:txBody>
          <a:bodyPr/>
          <a:lstStyle/>
          <a:p>
            <a:r>
              <a:rPr lang="en-US" dirty="0"/>
              <a:t>Other terminologies - KEV</a:t>
            </a:r>
          </a:p>
        </p:txBody>
      </p:sp>
      <p:sp>
        <p:nvSpPr>
          <p:cNvPr id="3" name="Content Placeholder 2">
            <a:extLst>
              <a:ext uri="{FF2B5EF4-FFF2-40B4-BE49-F238E27FC236}">
                <a16:creationId xmlns:a16="http://schemas.microsoft.com/office/drawing/2014/main" id="{90F94C74-F263-42A7-79E8-C2CF884ADB2D}"/>
              </a:ext>
            </a:extLst>
          </p:cNvPr>
          <p:cNvSpPr>
            <a:spLocks noGrp="1"/>
          </p:cNvSpPr>
          <p:nvPr>
            <p:ph idx="1"/>
          </p:nvPr>
        </p:nvSpPr>
        <p:spPr/>
        <p:txBody>
          <a:bodyPr/>
          <a:lstStyle/>
          <a:p>
            <a:pPr>
              <a:buFont typeface="Wingdings" panose="05000000000000000000" pitchFamily="2" charset="2"/>
              <a:buChar char="§"/>
            </a:pPr>
            <a:r>
              <a:rPr lang="en-US" dirty="0"/>
              <a:t> KEV (Known Exploited Vulnerabilities)</a:t>
            </a:r>
          </a:p>
          <a:p>
            <a:pPr>
              <a:buFont typeface="Wingdings" panose="05000000000000000000" pitchFamily="2" charset="2"/>
              <a:buChar char="§"/>
            </a:pPr>
            <a:r>
              <a:rPr lang="en-US" dirty="0"/>
              <a:t> </a:t>
            </a:r>
            <a:r>
              <a:rPr lang="en-US" b="0" i="1" dirty="0">
                <a:solidFill>
                  <a:srgbClr val="0CAFEF"/>
                </a:solidFill>
                <a:effectLst/>
                <a:hlinkClick r:id="rId2"/>
              </a:rPr>
              <a:t>CISA’s Known Exploited Vulnerabilities (KEV) Catalog</a:t>
            </a:r>
            <a:endParaRPr lang="en-US" b="0" i="1" dirty="0">
              <a:solidFill>
                <a:srgbClr val="0CAFEF"/>
              </a:solidFill>
              <a:effectLst/>
            </a:endParaRPr>
          </a:p>
          <a:p>
            <a:pPr>
              <a:buFont typeface="Wingdings" panose="05000000000000000000" pitchFamily="2" charset="2"/>
              <a:buChar char="§"/>
            </a:pPr>
            <a:r>
              <a:rPr lang="en-US" i="1" dirty="0">
                <a:solidFill>
                  <a:srgbClr val="0CAFEF"/>
                </a:solidFill>
              </a:rPr>
              <a:t> </a:t>
            </a:r>
            <a:r>
              <a:rPr lang="en-US" dirty="0"/>
              <a:t>Directly from their </a:t>
            </a:r>
            <a:r>
              <a:rPr lang="en-US" dirty="0">
                <a:hlinkClick r:id="rId2">
                  <a:extLst>
                    <a:ext uri="{A12FA001-AC4F-418D-AE19-62706E023703}">
                      <ahyp:hlinkClr xmlns:ahyp="http://schemas.microsoft.com/office/drawing/2018/hyperlinkcolor" val="tx"/>
                    </a:ext>
                  </a:extLst>
                </a:hlinkClick>
              </a:rPr>
              <a:t>website</a:t>
            </a:r>
            <a:r>
              <a:rPr lang="en-US" dirty="0"/>
              <a:t>: “CISA maintains the authoritative source of vulnerabilities that have been exploited in the wild.”</a:t>
            </a:r>
          </a:p>
          <a:p>
            <a:pPr>
              <a:buFont typeface="Wingdings" panose="05000000000000000000" pitchFamily="2" charset="2"/>
              <a:buChar char="§"/>
            </a:pPr>
            <a:r>
              <a:rPr lang="en-US" dirty="0"/>
              <a:t> Vulnerabilities added to the KEV Catalog do not always mean the vulnerability is actively exploited. It could have been exploited in the past.</a:t>
            </a:r>
          </a:p>
          <a:p>
            <a:pPr>
              <a:buFont typeface="Wingdings" panose="05000000000000000000" pitchFamily="2" charset="2"/>
              <a:buChar char="§"/>
            </a:pPr>
            <a:r>
              <a:rPr lang="en-US" dirty="0"/>
              <a:t> Over </a:t>
            </a:r>
            <a:r>
              <a:rPr lang="en-US" dirty="0">
                <a:hlinkClick r:id="rId3">
                  <a:extLst>
                    <a:ext uri="{A12FA001-AC4F-418D-AE19-62706E023703}">
                      <ahyp:hlinkClr xmlns:ahyp="http://schemas.microsoft.com/office/drawing/2018/hyperlinkcolor" val="tx"/>
                    </a:ext>
                  </a:extLst>
                </a:hlinkClick>
              </a:rPr>
              <a:t>250,000 </a:t>
            </a:r>
            <a:r>
              <a:rPr lang="en-US" dirty="0"/>
              <a:t>total CVEs and only </a:t>
            </a:r>
            <a:r>
              <a:rPr lang="en-US" dirty="0">
                <a:hlinkClick r:id="rId4">
                  <a:extLst>
                    <a:ext uri="{A12FA001-AC4F-418D-AE19-62706E023703}">
                      <ahyp:hlinkClr xmlns:ahyp="http://schemas.microsoft.com/office/drawing/2018/hyperlinkcolor" val="tx"/>
                    </a:ext>
                  </a:extLst>
                </a:hlinkClick>
              </a:rPr>
              <a:t>1,100</a:t>
            </a:r>
            <a:r>
              <a:rPr lang="en-US" dirty="0"/>
              <a:t> have been entered into the KEV Catalog.</a:t>
            </a:r>
          </a:p>
          <a:p>
            <a:pPr>
              <a:buFont typeface="Wingdings" panose="05000000000000000000" pitchFamily="2" charset="2"/>
              <a:buChar char="§"/>
            </a:pPr>
            <a:r>
              <a:rPr lang="en-US" dirty="0"/>
              <a:t> If you’re vulnerable to something in the KEV, prioritize it. Still, I would instead use something like </a:t>
            </a:r>
            <a:r>
              <a:rPr lang="en-US" dirty="0" err="1">
                <a:hlinkClick r:id="rId5">
                  <a:extLst>
                    <a:ext uri="{A12FA001-AC4F-418D-AE19-62706E023703}">
                      <ahyp:hlinkClr xmlns:ahyp="http://schemas.microsoft.com/office/drawing/2018/hyperlinkcolor" val="tx"/>
                    </a:ext>
                  </a:extLst>
                </a:hlinkClick>
              </a:rPr>
              <a:t>VulnCheck’s</a:t>
            </a:r>
            <a:r>
              <a:rPr lang="en-US" dirty="0">
                <a:hlinkClick r:id="rId5">
                  <a:extLst>
                    <a:ext uri="{A12FA001-AC4F-418D-AE19-62706E023703}">
                      <ahyp:hlinkClr xmlns:ahyp="http://schemas.microsoft.com/office/drawing/2018/hyperlinkcolor" val="tx"/>
                    </a:ext>
                  </a:extLst>
                </a:hlinkClick>
              </a:rPr>
              <a:t> KEV</a:t>
            </a:r>
            <a:r>
              <a:rPr lang="en-US" dirty="0"/>
              <a:t>, which considers publicly available exploit codes and academic research. It’s free to use and contains ~2,000 vulnerabilities with 8,500+ cited references and 3,500+ POC references - which CISA’s KEV Catalog does not include.</a:t>
            </a:r>
          </a:p>
        </p:txBody>
      </p:sp>
      <p:sp>
        <p:nvSpPr>
          <p:cNvPr id="4" name="Date Placeholder 3">
            <a:extLst>
              <a:ext uri="{FF2B5EF4-FFF2-40B4-BE49-F238E27FC236}">
                <a16:creationId xmlns:a16="http://schemas.microsoft.com/office/drawing/2014/main" id="{B4D68EB3-15AE-F258-1CAC-68294985EDBD}"/>
              </a:ext>
            </a:extLst>
          </p:cNvPr>
          <p:cNvSpPr>
            <a:spLocks noGrp="1"/>
          </p:cNvSpPr>
          <p:nvPr>
            <p:ph type="dt" sz="half" idx="10"/>
          </p:nvPr>
        </p:nvSpPr>
        <p:spPr/>
        <p:txBody>
          <a:bodyPr/>
          <a:lstStyle/>
          <a:p>
            <a:fld id="{1D322E97-BA1E-439D-B5FB-A3ED8AC1FD7D}" type="datetime1">
              <a:rPr lang="en-US" smtClean="0"/>
              <a:t>9/11/2024</a:t>
            </a:fld>
            <a:endParaRPr lang="en-US"/>
          </a:p>
        </p:txBody>
      </p:sp>
      <p:sp>
        <p:nvSpPr>
          <p:cNvPr id="5" name="Slide Number Placeholder 4">
            <a:extLst>
              <a:ext uri="{FF2B5EF4-FFF2-40B4-BE49-F238E27FC236}">
                <a16:creationId xmlns:a16="http://schemas.microsoft.com/office/drawing/2014/main" id="{1CC8612B-E14F-B097-D78C-37BDC203E0AF}"/>
              </a:ext>
            </a:extLst>
          </p:cNvPr>
          <p:cNvSpPr>
            <a:spLocks noGrp="1"/>
          </p:cNvSpPr>
          <p:nvPr>
            <p:ph type="sldNum" sz="quarter" idx="12"/>
          </p:nvPr>
        </p:nvSpPr>
        <p:spPr/>
        <p:txBody>
          <a:bodyPr/>
          <a:lstStyle/>
          <a:p>
            <a:fld id="{BCF519F1-BB29-4CAB-8873-B06BE76F4AC5}" type="slidenum">
              <a:rPr lang="en-US" smtClean="0"/>
              <a:t>25</a:t>
            </a:fld>
            <a:endParaRPr lang="en-US"/>
          </a:p>
        </p:txBody>
      </p:sp>
    </p:spTree>
    <p:extLst>
      <p:ext uri="{BB962C8B-B14F-4D97-AF65-F5344CB8AC3E}">
        <p14:creationId xmlns:p14="http://schemas.microsoft.com/office/powerpoint/2010/main" val="3465508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03547-C2A1-156C-418A-B5148432AC42}"/>
              </a:ext>
            </a:extLst>
          </p:cNvPr>
          <p:cNvSpPr>
            <a:spLocks noGrp="1"/>
          </p:cNvSpPr>
          <p:nvPr>
            <p:ph type="title"/>
          </p:nvPr>
        </p:nvSpPr>
        <p:spPr/>
        <p:txBody>
          <a:bodyPr/>
          <a:lstStyle/>
          <a:p>
            <a:r>
              <a:rPr lang="en-US" dirty="0"/>
              <a:t>Other terminologies - EPSS</a:t>
            </a:r>
          </a:p>
        </p:txBody>
      </p:sp>
      <p:sp>
        <p:nvSpPr>
          <p:cNvPr id="3" name="Content Placeholder 2">
            <a:extLst>
              <a:ext uri="{FF2B5EF4-FFF2-40B4-BE49-F238E27FC236}">
                <a16:creationId xmlns:a16="http://schemas.microsoft.com/office/drawing/2014/main" id="{81F169FB-8BE4-3034-4051-E4425A48C399}"/>
              </a:ext>
            </a:extLst>
          </p:cNvPr>
          <p:cNvSpPr>
            <a:spLocks noGrp="1"/>
          </p:cNvSpPr>
          <p:nvPr>
            <p:ph idx="1"/>
          </p:nvPr>
        </p:nvSpPr>
        <p:spPr/>
        <p:txBody>
          <a:bodyPr/>
          <a:lstStyle/>
          <a:p>
            <a:pPr>
              <a:buFont typeface="Wingdings" panose="05000000000000000000" pitchFamily="2" charset="2"/>
              <a:buChar char="§"/>
            </a:pPr>
            <a:r>
              <a:rPr lang="en-US" dirty="0"/>
              <a:t> </a:t>
            </a:r>
            <a:r>
              <a:rPr lang="en-US" b="0" i="1" dirty="0">
                <a:solidFill>
                  <a:srgbClr val="0CAFEF"/>
                </a:solidFill>
                <a:effectLst/>
                <a:hlinkClick r:id="rId2"/>
              </a:rPr>
              <a:t>Exploit Prediction Scoring System (EPSS)</a:t>
            </a:r>
            <a:endParaRPr lang="en-US" b="0" i="1" dirty="0">
              <a:solidFill>
                <a:srgbClr val="0CAFEF"/>
              </a:solidFill>
              <a:effectLst/>
            </a:endParaRPr>
          </a:p>
          <a:p>
            <a:pPr>
              <a:buFont typeface="Wingdings" panose="05000000000000000000" pitchFamily="2" charset="2"/>
              <a:buChar char="§"/>
            </a:pPr>
            <a:r>
              <a:rPr lang="en-US" i="1" dirty="0">
                <a:solidFill>
                  <a:srgbClr val="0CAFEF"/>
                </a:solidFill>
              </a:rPr>
              <a:t> </a:t>
            </a:r>
            <a:r>
              <a:rPr lang="en-US" b="0" i="0" dirty="0">
                <a:solidFill>
                  <a:srgbClr val="222222"/>
                </a:solidFill>
                <a:effectLst/>
              </a:rPr>
              <a:t>There’s often confusion about what EPSS measures.</a:t>
            </a:r>
          </a:p>
          <a:p>
            <a:pPr>
              <a:buFont typeface="Wingdings" panose="05000000000000000000" pitchFamily="2" charset="2"/>
              <a:buChar char="§"/>
            </a:pPr>
            <a:r>
              <a:rPr lang="en-US" dirty="0">
                <a:solidFill>
                  <a:srgbClr val="222222"/>
                </a:solidFill>
              </a:rPr>
              <a:t> </a:t>
            </a:r>
            <a:r>
              <a:rPr lang="en-US" b="0" i="0" dirty="0">
                <a:solidFill>
                  <a:srgbClr val="222222"/>
                </a:solidFill>
                <a:effectLst/>
              </a:rPr>
              <a:t>Most people think it evaluates the likelihood of a vulnerability being exploitable</a:t>
            </a:r>
            <a:r>
              <a:rPr lang="en-US" dirty="0">
                <a:solidFill>
                  <a:srgbClr val="222222"/>
                </a:solidFill>
              </a:rPr>
              <a:t>.</a:t>
            </a:r>
          </a:p>
          <a:p>
            <a:pPr>
              <a:buFont typeface="Wingdings" panose="05000000000000000000" pitchFamily="2" charset="2"/>
              <a:buChar char="§"/>
            </a:pPr>
            <a:r>
              <a:rPr lang="en-US" i="1" dirty="0">
                <a:solidFill>
                  <a:srgbClr val="222222"/>
                </a:solidFill>
              </a:rPr>
              <a:t> </a:t>
            </a:r>
            <a:r>
              <a:rPr lang="en-US" dirty="0">
                <a:solidFill>
                  <a:srgbClr val="222222"/>
                </a:solidFill>
              </a:rPr>
              <a:t>I</a:t>
            </a:r>
            <a:r>
              <a:rPr lang="en-US" b="0" i="0" dirty="0">
                <a:solidFill>
                  <a:srgbClr val="222222"/>
                </a:solidFill>
                <a:effectLst/>
              </a:rPr>
              <a:t>n reality,</a:t>
            </a:r>
            <a:r>
              <a:rPr lang="en-US" b="1" i="0" dirty="0">
                <a:solidFill>
                  <a:srgbClr val="222222"/>
                </a:solidFill>
                <a:effectLst/>
              </a:rPr>
              <a:t> it predicts the probability of a vulnerability being exploited in the wild (if it is exploitable!)</a:t>
            </a:r>
            <a:r>
              <a:rPr lang="en-US" b="0" i="0" dirty="0">
                <a:solidFill>
                  <a:srgbClr val="222222"/>
                </a:solidFill>
                <a:effectLst/>
              </a:rPr>
              <a:t>. This distinction is crucial.</a:t>
            </a:r>
          </a:p>
          <a:p>
            <a:pPr>
              <a:buFont typeface="Wingdings" panose="05000000000000000000" pitchFamily="2" charset="2"/>
              <a:buChar char="§"/>
            </a:pPr>
            <a:r>
              <a:rPr lang="en-US" dirty="0">
                <a:solidFill>
                  <a:srgbClr val="222222"/>
                </a:solidFill>
              </a:rPr>
              <a:t> </a:t>
            </a:r>
            <a:r>
              <a:rPr lang="en-US" b="0" i="0" dirty="0">
                <a:solidFill>
                  <a:srgbClr val="222222"/>
                </a:solidFill>
                <a:effectLst/>
              </a:rPr>
              <a:t>This means that a high EPSS score indicates a higher likelihood of real-world exploitation </a:t>
            </a:r>
            <a:r>
              <a:rPr lang="en-US" b="1" i="0" dirty="0">
                <a:solidFill>
                  <a:srgbClr val="222222"/>
                </a:solidFill>
                <a:effectLst/>
              </a:rPr>
              <a:t>(if it is exploitable!).</a:t>
            </a:r>
            <a:endParaRPr lang="en-US" dirty="0">
              <a:solidFill>
                <a:srgbClr val="222222"/>
              </a:solidFill>
            </a:endParaRPr>
          </a:p>
          <a:p>
            <a:pPr>
              <a:buFont typeface="Wingdings" panose="05000000000000000000" pitchFamily="2" charset="2"/>
              <a:buChar char="§"/>
            </a:pPr>
            <a:r>
              <a:rPr lang="en-US" i="1" dirty="0">
                <a:solidFill>
                  <a:srgbClr val="222222"/>
                </a:solidFill>
              </a:rPr>
              <a:t> </a:t>
            </a:r>
            <a:r>
              <a:rPr lang="en-US" b="0" i="0" dirty="0">
                <a:solidFill>
                  <a:srgbClr val="222222"/>
                </a:solidFill>
                <a:effectLst/>
              </a:rPr>
              <a:t>EPSS considers commonly targeted references in its scoring system. For instance, a security advisory mentioning a high-profile target like Microsoft will likely have a higher EPSS score due to the increased likelihood of exploitation.</a:t>
            </a:r>
            <a:endParaRPr lang="en-US" i="1" dirty="0">
              <a:solidFill>
                <a:srgbClr val="0CAFEF"/>
              </a:solidFill>
            </a:endParaRPr>
          </a:p>
          <a:p>
            <a:pPr>
              <a:buFont typeface="Wingdings" panose="05000000000000000000" pitchFamily="2" charset="2"/>
              <a:buChar char="§"/>
            </a:pPr>
            <a:endParaRPr lang="en-US" dirty="0"/>
          </a:p>
        </p:txBody>
      </p:sp>
      <p:sp>
        <p:nvSpPr>
          <p:cNvPr id="4" name="Date Placeholder 3">
            <a:extLst>
              <a:ext uri="{FF2B5EF4-FFF2-40B4-BE49-F238E27FC236}">
                <a16:creationId xmlns:a16="http://schemas.microsoft.com/office/drawing/2014/main" id="{0517C4E2-D80C-FED0-E270-23230757F978}"/>
              </a:ext>
            </a:extLst>
          </p:cNvPr>
          <p:cNvSpPr>
            <a:spLocks noGrp="1"/>
          </p:cNvSpPr>
          <p:nvPr>
            <p:ph type="dt" sz="half" idx="10"/>
          </p:nvPr>
        </p:nvSpPr>
        <p:spPr/>
        <p:txBody>
          <a:bodyPr/>
          <a:lstStyle/>
          <a:p>
            <a:fld id="{1D322E97-BA1E-439D-B5FB-A3ED8AC1FD7D}" type="datetime1">
              <a:rPr lang="en-US" smtClean="0"/>
              <a:t>9/11/2024</a:t>
            </a:fld>
            <a:endParaRPr lang="en-US"/>
          </a:p>
        </p:txBody>
      </p:sp>
      <p:sp>
        <p:nvSpPr>
          <p:cNvPr id="5" name="Slide Number Placeholder 4">
            <a:extLst>
              <a:ext uri="{FF2B5EF4-FFF2-40B4-BE49-F238E27FC236}">
                <a16:creationId xmlns:a16="http://schemas.microsoft.com/office/drawing/2014/main" id="{C796670C-C860-487B-8804-28467C1C4554}"/>
              </a:ext>
            </a:extLst>
          </p:cNvPr>
          <p:cNvSpPr>
            <a:spLocks noGrp="1"/>
          </p:cNvSpPr>
          <p:nvPr>
            <p:ph type="sldNum" sz="quarter" idx="12"/>
          </p:nvPr>
        </p:nvSpPr>
        <p:spPr/>
        <p:txBody>
          <a:bodyPr/>
          <a:lstStyle/>
          <a:p>
            <a:fld id="{BCF519F1-BB29-4CAB-8873-B06BE76F4AC5}" type="slidenum">
              <a:rPr lang="en-US" smtClean="0"/>
              <a:t>26</a:t>
            </a:fld>
            <a:endParaRPr lang="en-US"/>
          </a:p>
        </p:txBody>
      </p:sp>
    </p:spTree>
    <p:extLst>
      <p:ext uri="{BB962C8B-B14F-4D97-AF65-F5344CB8AC3E}">
        <p14:creationId xmlns:p14="http://schemas.microsoft.com/office/powerpoint/2010/main" val="1430018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058829-E1F5-95B0-A91A-13B650E1F986}"/>
              </a:ext>
            </a:extLst>
          </p:cNvPr>
          <p:cNvSpPr>
            <a:spLocks noGrp="1"/>
          </p:cNvSpPr>
          <p:nvPr>
            <p:ph type="title"/>
          </p:nvPr>
        </p:nvSpPr>
        <p:spPr>
          <a:xfrm>
            <a:off x="7859485" y="634946"/>
            <a:ext cx="3690257" cy="1450757"/>
          </a:xfrm>
        </p:spPr>
        <p:txBody>
          <a:bodyPr>
            <a:normAutofit/>
          </a:bodyPr>
          <a:lstStyle/>
          <a:p>
            <a:r>
              <a:rPr lang="en-US" sz="3700" dirty="0"/>
              <a:t>GitHub Security Advisory Database</a:t>
            </a:r>
          </a:p>
        </p:txBody>
      </p:sp>
      <p:pic>
        <p:nvPicPr>
          <p:cNvPr id="6146" name="Picture 2">
            <a:extLst>
              <a:ext uri="{FF2B5EF4-FFF2-40B4-BE49-F238E27FC236}">
                <a16:creationId xmlns:a16="http://schemas.microsoft.com/office/drawing/2014/main" id="{7B1ADC6E-824C-0D3A-B016-A4120C2375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353902"/>
            <a:ext cx="6909801" cy="3886763"/>
          </a:xfrm>
          <a:prstGeom prst="rect">
            <a:avLst/>
          </a:prstGeom>
          <a:noFill/>
          <a:extLst>
            <a:ext uri="{909E8E84-426E-40DD-AFC4-6F175D3DCCD1}">
              <a14:hiddenFill xmlns:a14="http://schemas.microsoft.com/office/drawing/2010/main">
                <a:solidFill>
                  <a:srgbClr val="FFFFFF"/>
                </a:solidFill>
              </a14:hiddenFill>
            </a:ext>
          </a:extLst>
        </p:spPr>
      </p:pic>
      <p:cxnSp>
        <p:nvCxnSpPr>
          <p:cNvPr id="6153" name="Straight Connector 615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1340BED-6665-E7CB-96CC-127F9E1A1C10}"/>
              </a:ext>
            </a:extLst>
          </p:cNvPr>
          <p:cNvSpPr>
            <a:spLocks noGrp="1"/>
          </p:cNvSpPr>
          <p:nvPr>
            <p:ph idx="1"/>
          </p:nvPr>
        </p:nvSpPr>
        <p:spPr>
          <a:xfrm>
            <a:off x="7859485" y="2198914"/>
            <a:ext cx="3690257" cy="3670180"/>
          </a:xfrm>
        </p:spPr>
        <p:txBody>
          <a:bodyPr>
            <a:normAutofit/>
          </a:bodyPr>
          <a:lstStyle/>
          <a:p>
            <a:pPr>
              <a:buFont typeface="Wingdings" panose="05000000000000000000" pitchFamily="2" charset="2"/>
              <a:buChar char="§"/>
            </a:pPr>
            <a:r>
              <a:rPr lang="en-US" sz="1900" dirty="0"/>
              <a:t> </a:t>
            </a:r>
            <a:r>
              <a:rPr lang="en-US" b="0" i="0" dirty="0">
                <a:effectLst/>
              </a:rPr>
              <a:t>One critical issue is that there’s no requirement to publish a CVE. Instead, open-source maintainers frequently publish security advisories on alternative platforms like the </a:t>
            </a:r>
            <a:r>
              <a:rPr lang="en-US" b="1" i="1" dirty="0">
                <a:effectLst/>
                <a:hlinkClick r:id="rId3"/>
              </a:rPr>
              <a:t>GitHub Advisory Database</a:t>
            </a:r>
            <a:r>
              <a:rPr lang="en-US" b="0" i="0" dirty="0">
                <a:effectLst/>
              </a:rPr>
              <a:t>.</a:t>
            </a:r>
          </a:p>
          <a:p>
            <a:pPr>
              <a:buFont typeface="Wingdings" panose="05000000000000000000" pitchFamily="2" charset="2"/>
              <a:buChar char="§"/>
            </a:pPr>
            <a:r>
              <a:rPr lang="en-US" dirty="0"/>
              <a:t> </a:t>
            </a:r>
            <a:r>
              <a:rPr lang="en-US" b="0" i="0" dirty="0">
                <a:effectLst/>
              </a:rPr>
              <a:t>OSS (Open-Source Software) vulnerabilities go untracked by traditional databases like NVD.</a:t>
            </a:r>
          </a:p>
          <a:p>
            <a:pPr marL="0" indent="0">
              <a:buNone/>
            </a:pPr>
            <a:endParaRPr lang="en-US" sz="1900" dirty="0"/>
          </a:p>
        </p:txBody>
      </p:sp>
      <p:sp>
        <p:nvSpPr>
          <p:cNvPr id="6155" name="Rectangle 615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157" name="Rectangle 615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Date Placeholder 3">
            <a:extLst>
              <a:ext uri="{FF2B5EF4-FFF2-40B4-BE49-F238E27FC236}">
                <a16:creationId xmlns:a16="http://schemas.microsoft.com/office/drawing/2014/main" id="{A118204C-CB2D-E947-743D-32CAC24193A1}"/>
              </a:ext>
            </a:extLst>
          </p:cNvPr>
          <p:cNvSpPr>
            <a:spLocks noGrp="1"/>
          </p:cNvSpPr>
          <p:nvPr>
            <p:ph type="dt" sz="half" idx="10"/>
          </p:nvPr>
        </p:nvSpPr>
        <p:spPr>
          <a:xfrm>
            <a:off x="1097280" y="6459785"/>
            <a:ext cx="2472271" cy="365125"/>
          </a:xfrm>
        </p:spPr>
        <p:txBody>
          <a:bodyPr>
            <a:normAutofit/>
          </a:bodyPr>
          <a:lstStyle/>
          <a:p>
            <a:pPr>
              <a:spcAft>
                <a:spcPts val="600"/>
              </a:spcAft>
            </a:pPr>
            <a:fld id="{1D322E97-BA1E-439D-B5FB-A3ED8AC1FD7D}" type="datetime1">
              <a:rPr lang="en-US" smtClean="0"/>
              <a:pPr>
                <a:spcAft>
                  <a:spcPts val="600"/>
                </a:spcAft>
              </a:pPr>
              <a:t>9/11/2024</a:t>
            </a:fld>
            <a:endParaRPr lang="en-US"/>
          </a:p>
        </p:txBody>
      </p:sp>
      <p:sp>
        <p:nvSpPr>
          <p:cNvPr id="5" name="Slide Number Placeholder 4">
            <a:extLst>
              <a:ext uri="{FF2B5EF4-FFF2-40B4-BE49-F238E27FC236}">
                <a16:creationId xmlns:a16="http://schemas.microsoft.com/office/drawing/2014/main" id="{B0418DA7-D915-24A5-A230-32F98788AD2E}"/>
              </a:ext>
            </a:extLst>
          </p:cNvPr>
          <p:cNvSpPr>
            <a:spLocks noGrp="1"/>
          </p:cNvSpPr>
          <p:nvPr>
            <p:ph type="sldNum" sz="quarter" idx="12"/>
          </p:nvPr>
        </p:nvSpPr>
        <p:spPr>
          <a:xfrm>
            <a:off x="9900458" y="6459785"/>
            <a:ext cx="1312025" cy="365125"/>
          </a:xfrm>
        </p:spPr>
        <p:txBody>
          <a:bodyPr>
            <a:normAutofit/>
          </a:bodyPr>
          <a:lstStyle/>
          <a:p>
            <a:pPr>
              <a:spcAft>
                <a:spcPts val="600"/>
              </a:spcAft>
            </a:pPr>
            <a:fld id="{BCF519F1-BB29-4CAB-8873-B06BE76F4AC5}" type="slidenum">
              <a:rPr lang="en-US" smtClean="0"/>
              <a:pPr>
                <a:spcAft>
                  <a:spcPts val="600"/>
                </a:spcAft>
              </a:pPr>
              <a:t>27</a:t>
            </a:fld>
            <a:endParaRPr lang="en-US"/>
          </a:p>
        </p:txBody>
      </p:sp>
    </p:spTree>
    <p:extLst>
      <p:ext uri="{BB962C8B-B14F-4D97-AF65-F5344CB8AC3E}">
        <p14:creationId xmlns:p14="http://schemas.microsoft.com/office/powerpoint/2010/main" val="2108399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B110D-9EBD-3DCD-5B69-1A854E6444B3}"/>
              </a:ext>
            </a:extLst>
          </p:cNvPr>
          <p:cNvSpPr>
            <a:spLocks noGrp="1"/>
          </p:cNvSpPr>
          <p:nvPr>
            <p:ph type="title"/>
          </p:nvPr>
        </p:nvSpPr>
        <p:spPr/>
        <p:txBody>
          <a:bodyPr/>
          <a:lstStyle/>
          <a:p>
            <a:r>
              <a:rPr lang="en-US" sz="4800" dirty="0"/>
              <a:t>GitHub Security Advisory Database</a:t>
            </a:r>
            <a:endParaRPr lang="en-US" dirty="0"/>
          </a:p>
        </p:txBody>
      </p:sp>
      <p:sp>
        <p:nvSpPr>
          <p:cNvPr id="3" name="Content Placeholder 2">
            <a:extLst>
              <a:ext uri="{FF2B5EF4-FFF2-40B4-BE49-F238E27FC236}">
                <a16:creationId xmlns:a16="http://schemas.microsoft.com/office/drawing/2014/main" id="{2EEA189E-FAA8-6534-4678-38B6400D8B19}"/>
              </a:ext>
            </a:extLst>
          </p:cNvPr>
          <p:cNvSpPr>
            <a:spLocks noGrp="1"/>
          </p:cNvSpPr>
          <p:nvPr>
            <p:ph idx="1"/>
          </p:nvPr>
        </p:nvSpPr>
        <p:spPr/>
        <p:txBody>
          <a:bodyPr/>
          <a:lstStyle/>
          <a:p>
            <a:pPr>
              <a:buFont typeface="Wingdings" panose="05000000000000000000" pitchFamily="2" charset="2"/>
              <a:buChar char="§"/>
            </a:pPr>
            <a:r>
              <a:rPr lang="en-US" dirty="0"/>
              <a:t> Only 19k reviewed from 2017 till now? Does not match the data!</a:t>
            </a:r>
          </a:p>
          <a:p>
            <a:pPr>
              <a:buFont typeface="Wingdings" panose="05000000000000000000" pitchFamily="2" charset="2"/>
              <a:buChar char="§"/>
            </a:pPr>
            <a:r>
              <a:rPr lang="en-US" dirty="0"/>
              <a:t> Some vendors or organizations manage their own advisories and disclosures, which may not always align with the CVE database or GitHub’s advisory listings.</a:t>
            </a:r>
          </a:p>
          <a:p>
            <a:pPr>
              <a:buFont typeface="Wingdings" panose="05000000000000000000" pitchFamily="2" charset="2"/>
              <a:buChar char="§"/>
            </a:pPr>
            <a:r>
              <a:rPr lang="en-US" dirty="0"/>
              <a:t> GitHub's Security Advisory database primarily focuses on vulnerabilities related to open-source projects and software commonly used in repositories hosted on GitHub. It may not include vulnerabilities that are less relevant to GitHub's ecosystem, such as those affecting proprietary software, hardware, or closed environments.</a:t>
            </a:r>
          </a:p>
          <a:p>
            <a:pPr>
              <a:buFont typeface="Wingdings" panose="05000000000000000000" pitchFamily="2" charset="2"/>
              <a:buChar char="§"/>
            </a:pPr>
            <a:r>
              <a:rPr lang="en-US" dirty="0"/>
              <a:t> GitHub may prioritize the inclusion of CVEs that are directly relevant to the repositories and packages hosted on its platform.</a:t>
            </a:r>
          </a:p>
          <a:p>
            <a:pPr>
              <a:buFont typeface="Wingdings" panose="05000000000000000000" pitchFamily="2" charset="2"/>
              <a:buChar char="§"/>
            </a:pPr>
            <a:r>
              <a:rPr lang="en-US" dirty="0"/>
              <a:t> GitHub's advisory system may not synchronize directly with all CVE sources or databases.</a:t>
            </a:r>
          </a:p>
        </p:txBody>
      </p:sp>
      <p:sp>
        <p:nvSpPr>
          <p:cNvPr id="4" name="Date Placeholder 3">
            <a:extLst>
              <a:ext uri="{FF2B5EF4-FFF2-40B4-BE49-F238E27FC236}">
                <a16:creationId xmlns:a16="http://schemas.microsoft.com/office/drawing/2014/main" id="{FAAC8D3D-4F41-7F30-5C6A-BE9320EA6F84}"/>
              </a:ext>
            </a:extLst>
          </p:cNvPr>
          <p:cNvSpPr>
            <a:spLocks noGrp="1"/>
          </p:cNvSpPr>
          <p:nvPr>
            <p:ph type="dt" sz="half" idx="10"/>
          </p:nvPr>
        </p:nvSpPr>
        <p:spPr/>
        <p:txBody>
          <a:bodyPr/>
          <a:lstStyle/>
          <a:p>
            <a:fld id="{1D322E97-BA1E-439D-B5FB-A3ED8AC1FD7D}" type="datetime1">
              <a:rPr lang="en-US" smtClean="0"/>
              <a:t>9/11/2024</a:t>
            </a:fld>
            <a:endParaRPr lang="en-US"/>
          </a:p>
        </p:txBody>
      </p:sp>
      <p:sp>
        <p:nvSpPr>
          <p:cNvPr id="5" name="Slide Number Placeholder 4">
            <a:extLst>
              <a:ext uri="{FF2B5EF4-FFF2-40B4-BE49-F238E27FC236}">
                <a16:creationId xmlns:a16="http://schemas.microsoft.com/office/drawing/2014/main" id="{B2753F47-ED39-ADEA-D2E1-1420EE9715F1}"/>
              </a:ext>
            </a:extLst>
          </p:cNvPr>
          <p:cNvSpPr>
            <a:spLocks noGrp="1"/>
          </p:cNvSpPr>
          <p:nvPr>
            <p:ph type="sldNum" sz="quarter" idx="12"/>
          </p:nvPr>
        </p:nvSpPr>
        <p:spPr/>
        <p:txBody>
          <a:bodyPr/>
          <a:lstStyle/>
          <a:p>
            <a:fld id="{BCF519F1-BB29-4CAB-8873-B06BE76F4AC5}" type="slidenum">
              <a:rPr lang="en-US" smtClean="0"/>
              <a:t>28</a:t>
            </a:fld>
            <a:endParaRPr lang="en-US"/>
          </a:p>
        </p:txBody>
      </p:sp>
    </p:spTree>
    <p:extLst>
      <p:ext uri="{BB962C8B-B14F-4D97-AF65-F5344CB8AC3E}">
        <p14:creationId xmlns:p14="http://schemas.microsoft.com/office/powerpoint/2010/main" val="1706947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67210-696B-8798-369F-8848F970DF93}"/>
              </a:ext>
            </a:extLst>
          </p:cNvPr>
          <p:cNvSpPr>
            <a:spLocks noGrp="1"/>
          </p:cNvSpPr>
          <p:nvPr>
            <p:ph type="title"/>
          </p:nvPr>
        </p:nvSpPr>
        <p:spPr/>
        <p:txBody>
          <a:bodyPr/>
          <a:lstStyle/>
          <a:p>
            <a:r>
              <a:rPr lang="en-US" dirty="0"/>
              <a:t>Beyond the CVE</a:t>
            </a:r>
          </a:p>
        </p:txBody>
      </p:sp>
      <p:sp>
        <p:nvSpPr>
          <p:cNvPr id="3" name="Content Placeholder 2">
            <a:extLst>
              <a:ext uri="{FF2B5EF4-FFF2-40B4-BE49-F238E27FC236}">
                <a16:creationId xmlns:a16="http://schemas.microsoft.com/office/drawing/2014/main" id="{CB1EF591-A675-972A-9F33-2A87128911BA}"/>
              </a:ext>
            </a:extLst>
          </p:cNvPr>
          <p:cNvSpPr>
            <a:spLocks noGrp="1"/>
          </p:cNvSpPr>
          <p:nvPr>
            <p:ph idx="1"/>
          </p:nvPr>
        </p:nvSpPr>
        <p:spPr/>
        <p:txBody>
          <a:bodyPr/>
          <a:lstStyle/>
          <a:p>
            <a:pPr>
              <a:buFont typeface="Wingdings" panose="05000000000000000000" pitchFamily="2" charset="2"/>
              <a:buChar char="§"/>
            </a:pPr>
            <a:r>
              <a:rPr lang="en-US" dirty="0"/>
              <a:t> </a:t>
            </a:r>
            <a:r>
              <a:rPr lang="en-US" b="0" i="0" dirty="0">
                <a:effectLst/>
                <a:latin typeface="Helvetica" panose="020B0604020202020204" pitchFamily="34" charset="0"/>
              </a:rPr>
              <a:t>There are over 250,000 CVEs, but only a tiny fraction impact open-source software. There is no easy way to filter the CVE database for those impacting open-source software.</a:t>
            </a:r>
          </a:p>
          <a:p>
            <a:pPr>
              <a:buFont typeface="Wingdings" panose="05000000000000000000" pitchFamily="2" charset="2"/>
              <a:buChar char="§"/>
            </a:pPr>
            <a:r>
              <a:rPr lang="en-US" dirty="0"/>
              <a:t> </a:t>
            </a:r>
            <a:r>
              <a:rPr lang="en-US" b="0" i="0" dirty="0">
                <a:effectLst/>
                <a:latin typeface="Helvetica" panose="020B0604020202020204" pitchFamily="34" charset="0"/>
              </a:rPr>
              <a:t>Many open-source project maintainers prefer the control and simplicity of GitHub security advisories over the CVE submission process. </a:t>
            </a:r>
          </a:p>
          <a:p>
            <a:pPr>
              <a:buFont typeface="Wingdings" panose="05000000000000000000" pitchFamily="2" charset="2"/>
              <a:buChar char="§"/>
            </a:pPr>
            <a:r>
              <a:rPr lang="en-US" dirty="0">
                <a:latin typeface="Helvetica" panose="020B0604020202020204" pitchFamily="34" charset="0"/>
              </a:rPr>
              <a:t> </a:t>
            </a:r>
            <a:r>
              <a:rPr lang="en-US" b="0" i="0" dirty="0">
                <a:effectLst/>
                <a:latin typeface="Helvetica" panose="020B0604020202020204" pitchFamily="34" charset="0"/>
              </a:rPr>
              <a:t>&gt;2,000 GitHub Security Advisories have no corresponding CVE.</a:t>
            </a:r>
          </a:p>
          <a:p>
            <a:pPr marL="0" indent="0">
              <a:buNone/>
            </a:pPr>
            <a:endParaRPr lang="en-US" b="0" i="0" dirty="0">
              <a:effectLst/>
              <a:latin typeface="Helvetica" panose="020B0604020202020204" pitchFamily="34" charset="0"/>
            </a:endParaRPr>
          </a:p>
          <a:p>
            <a:pPr marL="0" indent="0">
              <a:buNone/>
            </a:pPr>
            <a:r>
              <a:rPr lang="en-US" b="0" i="1" dirty="0">
                <a:solidFill>
                  <a:srgbClr val="222222"/>
                </a:solidFill>
                <a:effectLst/>
                <a:latin typeface="Helvetica" panose="020B0604020202020204" pitchFamily="34" charset="0"/>
              </a:rPr>
              <a:t>Note: GitHub is an authorized CVE Numbering Authority (CNA). Therefore, GitHub can assign a CVE to security advisories under their scope.</a:t>
            </a:r>
            <a:endParaRPr lang="en-US" b="0" i="0" dirty="0">
              <a:effectLst/>
              <a:latin typeface="Helvetica" panose="020B0604020202020204" pitchFamily="34" charset="0"/>
            </a:endParaRPr>
          </a:p>
          <a:p>
            <a:pPr>
              <a:buFont typeface="Wingdings" panose="05000000000000000000" pitchFamily="2" charset="2"/>
              <a:buChar char="§"/>
            </a:pPr>
            <a:endParaRPr lang="en-US" dirty="0"/>
          </a:p>
        </p:txBody>
      </p:sp>
      <p:sp>
        <p:nvSpPr>
          <p:cNvPr id="4" name="Date Placeholder 3">
            <a:extLst>
              <a:ext uri="{FF2B5EF4-FFF2-40B4-BE49-F238E27FC236}">
                <a16:creationId xmlns:a16="http://schemas.microsoft.com/office/drawing/2014/main" id="{6E2FBABD-71A5-6C1C-446F-FFFEDB752041}"/>
              </a:ext>
            </a:extLst>
          </p:cNvPr>
          <p:cNvSpPr>
            <a:spLocks noGrp="1"/>
          </p:cNvSpPr>
          <p:nvPr>
            <p:ph type="dt" sz="half" idx="10"/>
          </p:nvPr>
        </p:nvSpPr>
        <p:spPr/>
        <p:txBody>
          <a:bodyPr/>
          <a:lstStyle/>
          <a:p>
            <a:fld id="{1D322E97-BA1E-439D-B5FB-A3ED8AC1FD7D}" type="datetime1">
              <a:rPr lang="en-US" smtClean="0"/>
              <a:t>9/11/2024</a:t>
            </a:fld>
            <a:endParaRPr lang="en-US"/>
          </a:p>
        </p:txBody>
      </p:sp>
      <p:sp>
        <p:nvSpPr>
          <p:cNvPr id="5" name="Slide Number Placeholder 4">
            <a:extLst>
              <a:ext uri="{FF2B5EF4-FFF2-40B4-BE49-F238E27FC236}">
                <a16:creationId xmlns:a16="http://schemas.microsoft.com/office/drawing/2014/main" id="{6662E8F4-1FE2-2866-7D78-3731209DD924}"/>
              </a:ext>
            </a:extLst>
          </p:cNvPr>
          <p:cNvSpPr>
            <a:spLocks noGrp="1"/>
          </p:cNvSpPr>
          <p:nvPr>
            <p:ph type="sldNum" sz="quarter" idx="12"/>
          </p:nvPr>
        </p:nvSpPr>
        <p:spPr/>
        <p:txBody>
          <a:bodyPr/>
          <a:lstStyle/>
          <a:p>
            <a:fld id="{BCF519F1-BB29-4CAB-8873-B06BE76F4AC5}" type="slidenum">
              <a:rPr lang="en-US" smtClean="0"/>
              <a:t>29</a:t>
            </a:fld>
            <a:endParaRPr lang="en-US"/>
          </a:p>
        </p:txBody>
      </p:sp>
    </p:spTree>
    <p:extLst>
      <p:ext uri="{BB962C8B-B14F-4D97-AF65-F5344CB8AC3E}">
        <p14:creationId xmlns:p14="http://schemas.microsoft.com/office/powerpoint/2010/main" val="69327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B16E-57F7-759B-5EC2-EFCA90F60437}"/>
              </a:ext>
            </a:extLst>
          </p:cNvPr>
          <p:cNvSpPr>
            <a:spLocks noGrp="1"/>
          </p:cNvSpPr>
          <p:nvPr>
            <p:ph type="title"/>
          </p:nvPr>
        </p:nvSpPr>
        <p:spPr/>
        <p:txBody>
          <a:bodyPr/>
          <a:lstStyle/>
          <a:p>
            <a:r>
              <a:rPr lang="en-US" dirty="0"/>
              <a:t>Software</a:t>
            </a:r>
          </a:p>
        </p:txBody>
      </p:sp>
      <p:sp>
        <p:nvSpPr>
          <p:cNvPr id="3" name="Content Placeholder 2">
            <a:extLst>
              <a:ext uri="{FF2B5EF4-FFF2-40B4-BE49-F238E27FC236}">
                <a16:creationId xmlns:a16="http://schemas.microsoft.com/office/drawing/2014/main" id="{6F79402A-75F3-F0D1-C3FD-925FBB558FBD}"/>
              </a:ext>
            </a:extLst>
          </p:cNvPr>
          <p:cNvSpPr>
            <a:spLocks noGrp="1"/>
          </p:cNvSpPr>
          <p:nvPr>
            <p:ph idx="1"/>
          </p:nvPr>
        </p:nvSpPr>
        <p:spPr/>
        <p:txBody>
          <a:bodyPr/>
          <a:lstStyle/>
          <a:p>
            <a:pPr>
              <a:buFont typeface="Wingdings" panose="05000000000000000000" pitchFamily="2" charset="2"/>
              <a:buChar char="§"/>
            </a:pPr>
            <a:r>
              <a:rPr lang="en-US" dirty="0"/>
              <a:t> Software is like a set of instructions that tells a computer what to do. Think of it as the brain behind your apps, websites, and systems.</a:t>
            </a:r>
          </a:p>
          <a:p>
            <a:pPr lvl="1">
              <a:buFont typeface="Wingdings" panose="05000000000000000000" pitchFamily="2" charset="2"/>
              <a:buChar char="§"/>
            </a:pPr>
            <a:r>
              <a:rPr lang="en-US" dirty="0"/>
              <a:t>It comes in many forms, like applications (games, tools, etc.), operating systems (like Windows or macOS), or even code that runs in the background on servers.</a:t>
            </a:r>
          </a:p>
          <a:p>
            <a:pPr lvl="1">
              <a:buFont typeface="Wingdings" panose="05000000000000000000" pitchFamily="2" charset="2"/>
              <a:buChar char="§"/>
            </a:pPr>
            <a:r>
              <a:rPr lang="en-US" dirty="0"/>
              <a:t>Key Idea: Software is what turns hardware (your computer or phone) into something useful by giving it a purpose or functionality.</a:t>
            </a:r>
          </a:p>
          <a:p>
            <a:pPr>
              <a:buFont typeface="Wingdings" panose="05000000000000000000" pitchFamily="2" charset="2"/>
              <a:buChar char="§"/>
            </a:pPr>
            <a:r>
              <a:rPr lang="en-US" dirty="0"/>
              <a:t> Program - </a:t>
            </a:r>
            <a:r>
              <a:rPr lang="en-US" b="0" i="0" dirty="0">
                <a:solidFill>
                  <a:srgbClr val="474747"/>
                </a:solidFill>
                <a:effectLst/>
                <a:latin typeface="Google Sans"/>
              </a:rPr>
              <a:t>A program is </a:t>
            </a:r>
            <a:r>
              <a:rPr lang="en-US" b="0" i="0" dirty="0">
                <a:solidFill>
                  <a:srgbClr val="040C28"/>
                </a:solidFill>
                <a:effectLst/>
                <a:latin typeface="Google Sans"/>
              </a:rPr>
              <a:t>a set of instructions that a computer follows to perform a particular task</a:t>
            </a:r>
            <a:r>
              <a:rPr lang="en-US" b="0" i="0" dirty="0">
                <a:solidFill>
                  <a:srgbClr val="474747"/>
                </a:solidFill>
                <a:effectLst/>
                <a:latin typeface="Google Sans"/>
              </a:rPr>
              <a:t>.</a:t>
            </a:r>
          </a:p>
          <a:p>
            <a:pPr>
              <a:buFont typeface="Wingdings" panose="05000000000000000000" pitchFamily="2" charset="2"/>
              <a:buChar char="§"/>
            </a:pPr>
            <a:endParaRPr lang="en-US" dirty="0">
              <a:solidFill>
                <a:srgbClr val="474747"/>
              </a:solidFill>
              <a:latin typeface="Google Sans"/>
            </a:endParaRPr>
          </a:p>
          <a:p>
            <a:pPr>
              <a:buFont typeface="Wingdings" panose="05000000000000000000" pitchFamily="2" charset="2"/>
              <a:buChar char="§"/>
            </a:pPr>
            <a:r>
              <a:rPr lang="en-US" dirty="0">
                <a:solidFill>
                  <a:srgbClr val="474747"/>
                </a:solidFill>
                <a:latin typeface="Google Sans"/>
              </a:rPr>
              <a:t> My noob definition – Software == Program == Code. </a:t>
            </a:r>
            <a:endParaRPr lang="en-US" dirty="0"/>
          </a:p>
        </p:txBody>
      </p:sp>
      <p:sp>
        <p:nvSpPr>
          <p:cNvPr id="4" name="Date Placeholder 3">
            <a:extLst>
              <a:ext uri="{FF2B5EF4-FFF2-40B4-BE49-F238E27FC236}">
                <a16:creationId xmlns:a16="http://schemas.microsoft.com/office/drawing/2014/main" id="{77D7BB33-74B0-BC60-7C0A-AC37B50F203D}"/>
              </a:ext>
            </a:extLst>
          </p:cNvPr>
          <p:cNvSpPr>
            <a:spLocks noGrp="1"/>
          </p:cNvSpPr>
          <p:nvPr>
            <p:ph type="dt" sz="half" idx="10"/>
          </p:nvPr>
        </p:nvSpPr>
        <p:spPr/>
        <p:txBody>
          <a:bodyPr/>
          <a:lstStyle/>
          <a:p>
            <a:fld id="{1D322E97-BA1E-439D-B5FB-A3ED8AC1FD7D}" type="datetime1">
              <a:rPr lang="en-US" smtClean="0"/>
              <a:t>9/11/2024</a:t>
            </a:fld>
            <a:endParaRPr lang="en-US"/>
          </a:p>
        </p:txBody>
      </p:sp>
      <p:sp>
        <p:nvSpPr>
          <p:cNvPr id="5" name="Slide Number Placeholder 4">
            <a:extLst>
              <a:ext uri="{FF2B5EF4-FFF2-40B4-BE49-F238E27FC236}">
                <a16:creationId xmlns:a16="http://schemas.microsoft.com/office/drawing/2014/main" id="{F814520D-D149-3AF0-016D-3F8EB79E3A42}"/>
              </a:ext>
            </a:extLst>
          </p:cNvPr>
          <p:cNvSpPr>
            <a:spLocks noGrp="1"/>
          </p:cNvSpPr>
          <p:nvPr>
            <p:ph type="sldNum" sz="quarter" idx="12"/>
          </p:nvPr>
        </p:nvSpPr>
        <p:spPr/>
        <p:txBody>
          <a:bodyPr/>
          <a:lstStyle/>
          <a:p>
            <a:fld id="{BCF519F1-BB29-4CAB-8873-B06BE76F4AC5}" type="slidenum">
              <a:rPr lang="en-US" smtClean="0"/>
              <a:t>3</a:t>
            </a:fld>
            <a:endParaRPr lang="en-US"/>
          </a:p>
        </p:txBody>
      </p:sp>
    </p:spTree>
    <p:extLst>
      <p:ext uri="{BB962C8B-B14F-4D97-AF65-F5344CB8AC3E}">
        <p14:creationId xmlns:p14="http://schemas.microsoft.com/office/powerpoint/2010/main" val="11207863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2F5231-C95F-5C3F-45CD-2C8BE73DEA6D}"/>
              </a:ext>
            </a:extLst>
          </p:cNvPr>
          <p:cNvSpPr>
            <a:spLocks noGrp="1"/>
          </p:cNvSpPr>
          <p:nvPr>
            <p:ph type="title"/>
          </p:nvPr>
        </p:nvSpPr>
        <p:spPr>
          <a:xfrm>
            <a:off x="7859485" y="634946"/>
            <a:ext cx="3690257" cy="1450757"/>
          </a:xfrm>
        </p:spPr>
        <p:txBody>
          <a:bodyPr>
            <a:normAutofit/>
          </a:bodyPr>
          <a:lstStyle/>
          <a:p>
            <a:r>
              <a:rPr lang="en-US" sz="3400" dirty="0"/>
              <a:t>Project Overview and Ecosystem Support</a:t>
            </a:r>
          </a:p>
        </p:txBody>
      </p:sp>
      <p:pic>
        <p:nvPicPr>
          <p:cNvPr id="7" name="Content Placeholder 6">
            <a:extLst>
              <a:ext uri="{FF2B5EF4-FFF2-40B4-BE49-F238E27FC236}">
                <a16:creationId xmlns:a16="http://schemas.microsoft.com/office/drawing/2014/main" id="{9755B849-9CC4-814A-C76C-B3EEA6140EAD}"/>
              </a:ext>
            </a:extLst>
          </p:cNvPr>
          <p:cNvPicPr>
            <a:picLocks noChangeAspect="1"/>
          </p:cNvPicPr>
          <p:nvPr/>
        </p:nvPicPr>
        <p:blipFill>
          <a:blip r:embed="rId2"/>
          <a:stretch>
            <a:fillRect/>
          </a:stretch>
        </p:blipFill>
        <p:spPr>
          <a:xfrm>
            <a:off x="671274" y="640081"/>
            <a:ext cx="6835250" cy="5314406"/>
          </a:xfrm>
          <a:prstGeom prst="rect">
            <a:avLst/>
          </a:prstGeom>
        </p:spPr>
      </p:pic>
      <p:cxnSp>
        <p:nvCxnSpPr>
          <p:cNvPr id="16" name="Straight Connector 15">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6A15C8BF-1497-75A6-C504-FBEB31A91B10}"/>
              </a:ext>
            </a:extLst>
          </p:cNvPr>
          <p:cNvSpPr>
            <a:spLocks noGrp="1"/>
          </p:cNvSpPr>
          <p:nvPr>
            <p:ph idx="1"/>
          </p:nvPr>
        </p:nvSpPr>
        <p:spPr>
          <a:xfrm>
            <a:off x="7859485" y="2198914"/>
            <a:ext cx="3690257" cy="3670180"/>
          </a:xfrm>
        </p:spPr>
        <p:txBody>
          <a:bodyPr>
            <a:normAutofit lnSpcReduction="10000"/>
          </a:bodyPr>
          <a:lstStyle/>
          <a:p>
            <a:pPr>
              <a:buFont typeface="Wingdings" panose="05000000000000000000" pitchFamily="2" charset="2"/>
              <a:buChar char="§"/>
            </a:pPr>
            <a:r>
              <a:rPr lang="en-US" dirty="0"/>
              <a:t> </a:t>
            </a:r>
            <a:r>
              <a:rPr lang="en-US" b="0" i="0" dirty="0">
                <a:solidFill>
                  <a:srgbClr val="222222"/>
                </a:solidFill>
                <a:effectLst/>
                <a:latin typeface="Helvetica" panose="020B0604020202020204" pitchFamily="34" charset="0"/>
              </a:rPr>
              <a:t>Packages often have numerous releases/versions. </a:t>
            </a:r>
            <a:r>
              <a:rPr lang="en-US" b="0" i="1" dirty="0" err="1">
                <a:solidFill>
                  <a:srgbClr val="0CAFEF"/>
                </a:solidFill>
                <a:effectLst/>
                <a:latin typeface="Helvetica" panose="020B0604020202020204" pitchFamily="34" charset="0"/>
                <a:hlinkClick r:id="rId3"/>
              </a:rPr>
              <a:t>PyPi</a:t>
            </a:r>
            <a:r>
              <a:rPr lang="en-US" b="0" i="1" dirty="0">
                <a:solidFill>
                  <a:srgbClr val="0CAFEF"/>
                </a:solidFill>
                <a:effectLst/>
                <a:latin typeface="Helvetica" panose="020B0604020202020204" pitchFamily="34" charset="0"/>
                <a:hlinkClick r:id="rId3"/>
              </a:rPr>
              <a:t> reports 550,000 unique packages but almost 6,000,000 releases.</a:t>
            </a:r>
            <a:r>
              <a:rPr lang="en-US" b="0" i="0" dirty="0">
                <a:solidFill>
                  <a:srgbClr val="222222"/>
                </a:solidFill>
                <a:effectLst/>
                <a:latin typeface="Helvetica" panose="020B0604020202020204" pitchFamily="34" charset="0"/>
              </a:rPr>
              <a:t> If we apply this ratio (10 releases per unique package), we’re talking ~60,000,000 total packages for these supported ecosystems.</a:t>
            </a:r>
          </a:p>
          <a:p>
            <a:pPr>
              <a:buFont typeface="Wingdings" panose="05000000000000000000" pitchFamily="2" charset="2"/>
              <a:buChar char="§"/>
            </a:pPr>
            <a:r>
              <a:rPr lang="en-US" dirty="0">
                <a:solidFill>
                  <a:srgbClr val="222222"/>
                </a:solidFill>
                <a:latin typeface="Helvetica" panose="020B0604020202020204" pitchFamily="34" charset="0"/>
              </a:rPr>
              <a:t> </a:t>
            </a:r>
            <a:r>
              <a:rPr lang="en-US" b="0" i="1" dirty="0">
                <a:solidFill>
                  <a:srgbClr val="222222"/>
                </a:solidFill>
                <a:effectLst/>
                <a:latin typeface="Helvetica" panose="020B0604020202020204" pitchFamily="34" charset="0"/>
              </a:rPr>
              <a:t>How do you feel about &lt;20,000 security advisories for ~60,000,000 total packages?</a:t>
            </a:r>
            <a:endParaRPr lang="en-US" dirty="0"/>
          </a:p>
        </p:txBody>
      </p:sp>
      <p:sp>
        <p:nvSpPr>
          <p:cNvPr id="18" name="Rectangle 17">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Date Placeholder 3">
            <a:extLst>
              <a:ext uri="{FF2B5EF4-FFF2-40B4-BE49-F238E27FC236}">
                <a16:creationId xmlns:a16="http://schemas.microsoft.com/office/drawing/2014/main" id="{649E0615-4E83-07F3-6A15-ACBD293BE11C}"/>
              </a:ext>
            </a:extLst>
          </p:cNvPr>
          <p:cNvSpPr>
            <a:spLocks noGrp="1"/>
          </p:cNvSpPr>
          <p:nvPr>
            <p:ph type="dt" sz="half" idx="10"/>
          </p:nvPr>
        </p:nvSpPr>
        <p:spPr>
          <a:xfrm>
            <a:off x="1097280" y="6459785"/>
            <a:ext cx="2472271" cy="365125"/>
          </a:xfrm>
        </p:spPr>
        <p:txBody>
          <a:bodyPr>
            <a:normAutofit/>
          </a:bodyPr>
          <a:lstStyle/>
          <a:p>
            <a:pPr>
              <a:spcAft>
                <a:spcPts val="600"/>
              </a:spcAft>
            </a:pPr>
            <a:fld id="{1D322E97-BA1E-439D-B5FB-A3ED8AC1FD7D}" type="datetime1">
              <a:rPr lang="en-US" smtClean="0"/>
              <a:pPr>
                <a:spcAft>
                  <a:spcPts val="600"/>
                </a:spcAft>
              </a:pPr>
              <a:t>9/11/2024</a:t>
            </a:fld>
            <a:endParaRPr lang="en-US"/>
          </a:p>
        </p:txBody>
      </p:sp>
      <p:sp>
        <p:nvSpPr>
          <p:cNvPr id="5" name="Slide Number Placeholder 4">
            <a:extLst>
              <a:ext uri="{FF2B5EF4-FFF2-40B4-BE49-F238E27FC236}">
                <a16:creationId xmlns:a16="http://schemas.microsoft.com/office/drawing/2014/main" id="{8F435CF6-68EA-7773-0AB4-C55AC1DB5B23}"/>
              </a:ext>
            </a:extLst>
          </p:cNvPr>
          <p:cNvSpPr>
            <a:spLocks noGrp="1"/>
          </p:cNvSpPr>
          <p:nvPr>
            <p:ph type="sldNum" sz="quarter" idx="12"/>
          </p:nvPr>
        </p:nvSpPr>
        <p:spPr>
          <a:xfrm>
            <a:off x="9900458" y="6459785"/>
            <a:ext cx="1312025" cy="365125"/>
          </a:xfrm>
        </p:spPr>
        <p:txBody>
          <a:bodyPr>
            <a:normAutofit/>
          </a:bodyPr>
          <a:lstStyle/>
          <a:p>
            <a:pPr>
              <a:spcAft>
                <a:spcPts val="600"/>
              </a:spcAft>
            </a:pPr>
            <a:fld id="{BCF519F1-BB29-4CAB-8873-B06BE76F4AC5}" type="slidenum">
              <a:rPr lang="en-US" smtClean="0"/>
              <a:pPr>
                <a:spcAft>
                  <a:spcPts val="600"/>
                </a:spcAft>
              </a:pPr>
              <a:t>30</a:t>
            </a:fld>
            <a:endParaRPr lang="en-US"/>
          </a:p>
        </p:txBody>
      </p:sp>
    </p:spTree>
    <p:extLst>
      <p:ext uri="{BB962C8B-B14F-4D97-AF65-F5344CB8AC3E}">
        <p14:creationId xmlns:p14="http://schemas.microsoft.com/office/powerpoint/2010/main" val="3216332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D8483-F10D-96EE-56B7-28042B84BB00}"/>
              </a:ext>
            </a:extLst>
          </p:cNvPr>
          <p:cNvSpPr>
            <a:spLocks noGrp="1"/>
          </p:cNvSpPr>
          <p:nvPr>
            <p:ph type="title"/>
          </p:nvPr>
        </p:nvSpPr>
        <p:spPr/>
        <p:txBody>
          <a:bodyPr>
            <a:normAutofit/>
          </a:bodyPr>
          <a:lstStyle/>
          <a:p>
            <a:r>
              <a:rPr lang="en-US" sz="4000" dirty="0"/>
              <a:t>The Necessity of Manual Review</a:t>
            </a:r>
          </a:p>
        </p:txBody>
      </p:sp>
      <p:sp>
        <p:nvSpPr>
          <p:cNvPr id="3" name="Content Placeholder 2">
            <a:extLst>
              <a:ext uri="{FF2B5EF4-FFF2-40B4-BE49-F238E27FC236}">
                <a16:creationId xmlns:a16="http://schemas.microsoft.com/office/drawing/2014/main" id="{351631FC-C8D8-75DD-4941-01894BFA1213}"/>
              </a:ext>
            </a:extLst>
          </p:cNvPr>
          <p:cNvSpPr>
            <a:spLocks noGrp="1"/>
          </p:cNvSpPr>
          <p:nvPr>
            <p:ph idx="1"/>
          </p:nvPr>
        </p:nvSpPr>
        <p:spPr/>
        <p:txBody>
          <a:bodyPr/>
          <a:lstStyle/>
          <a:p>
            <a:pPr>
              <a:buFont typeface="Wingdings" panose="05000000000000000000" pitchFamily="2" charset="2"/>
              <a:buChar char="§"/>
            </a:pPr>
            <a:r>
              <a:rPr lang="en-US" dirty="0"/>
              <a:t> A</a:t>
            </a:r>
            <a:r>
              <a:rPr lang="en-US" i="0" dirty="0">
                <a:solidFill>
                  <a:srgbClr val="222222"/>
                </a:solidFill>
                <a:effectLst/>
                <a:latin typeface="Helvetica" panose="020B0604020202020204" pitchFamily="34" charset="0"/>
              </a:rPr>
              <a:t>dvisories require manual intervention to become “approved” security advisories.</a:t>
            </a:r>
          </a:p>
          <a:p>
            <a:pPr>
              <a:buFont typeface="Wingdings" panose="05000000000000000000" pitchFamily="2" charset="2"/>
              <a:buChar char="§"/>
            </a:pPr>
            <a:r>
              <a:rPr lang="en-US" dirty="0">
                <a:solidFill>
                  <a:srgbClr val="222222"/>
                </a:solidFill>
                <a:latin typeface="Helvetica" panose="020B0604020202020204" pitchFamily="34" charset="0"/>
              </a:rPr>
              <a:t> C</a:t>
            </a:r>
            <a:r>
              <a:rPr lang="en-US" b="1" i="0" dirty="0">
                <a:solidFill>
                  <a:srgbClr val="222222"/>
                </a:solidFill>
                <a:effectLst/>
                <a:latin typeface="Helvetica" panose="020B0604020202020204" pitchFamily="34" charset="0"/>
              </a:rPr>
              <a:t>urrently, there are &gt;220,000 unreviewed advisories</a:t>
            </a:r>
            <a:r>
              <a:rPr lang="en-US" b="0" i="0" dirty="0">
                <a:solidFill>
                  <a:srgbClr val="222222"/>
                </a:solidFill>
                <a:effectLst/>
                <a:latin typeface="Helvetica" panose="020B0604020202020204" pitchFamily="34" charset="0"/>
              </a:rPr>
              <a:t> in the queue, and god knows how many more aren’t.</a:t>
            </a:r>
          </a:p>
          <a:p>
            <a:pPr>
              <a:buFont typeface="Wingdings" panose="05000000000000000000" pitchFamily="2" charset="2"/>
              <a:buChar char="§"/>
            </a:pPr>
            <a:r>
              <a:rPr lang="en-US" dirty="0">
                <a:solidFill>
                  <a:srgbClr val="222222"/>
                </a:solidFill>
                <a:latin typeface="Helvetica" panose="020B0604020202020204" pitchFamily="34" charset="0"/>
              </a:rPr>
              <a:t> </a:t>
            </a:r>
            <a:r>
              <a:rPr lang="en-US" b="0" i="0" dirty="0">
                <a:solidFill>
                  <a:srgbClr val="222222"/>
                </a:solidFill>
                <a:effectLst/>
                <a:latin typeface="Helvetica" panose="020B0604020202020204" pitchFamily="34" charset="0"/>
              </a:rPr>
              <a:t>This also means security advisories tend to stop, or at least slow down, around certain times of the year for holidays.</a:t>
            </a:r>
            <a:endParaRPr lang="en-US" dirty="0">
              <a:solidFill>
                <a:srgbClr val="222222"/>
              </a:solidFill>
              <a:latin typeface="Helvetica" panose="020B0604020202020204" pitchFamily="34" charset="0"/>
            </a:endParaRPr>
          </a:p>
          <a:p>
            <a:pPr>
              <a:buFont typeface="Wingdings" panose="05000000000000000000" pitchFamily="2" charset="2"/>
              <a:buChar char="§"/>
            </a:pPr>
            <a:r>
              <a:rPr lang="en-US" dirty="0">
                <a:solidFill>
                  <a:srgbClr val="222222"/>
                </a:solidFill>
                <a:latin typeface="Helvetica" panose="020B0604020202020204" pitchFamily="34" charset="0"/>
              </a:rPr>
              <a:t> T</a:t>
            </a:r>
            <a:r>
              <a:rPr lang="en-US" b="0" i="0" dirty="0">
                <a:solidFill>
                  <a:srgbClr val="222222"/>
                </a:solidFill>
                <a:effectLst/>
                <a:latin typeface="Helvetica" panose="020B0604020202020204" pitchFamily="34" charset="0"/>
              </a:rPr>
              <a:t>here isn’t a transparent distribution of efforts across the ecosystems. Depending on the week, you may see more Maven advisories versus NPM or vice versa.</a:t>
            </a:r>
            <a:endParaRPr lang="en-US" dirty="0"/>
          </a:p>
        </p:txBody>
      </p:sp>
      <p:sp>
        <p:nvSpPr>
          <p:cNvPr id="4" name="Date Placeholder 3">
            <a:extLst>
              <a:ext uri="{FF2B5EF4-FFF2-40B4-BE49-F238E27FC236}">
                <a16:creationId xmlns:a16="http://schemas.microsoft.com/office/drawing/2014/main" id="{EEE986D4-AFA5-B1B7-9A03-A750F4F47D72}"/>
              </a:ext>
            </a:extLst>
          </p:cNvPr>
          <p:cNvSpPr>
            <a:spLocks noGrp="1"/>
          </p:cNvSpPr>
          <p:nvPr>
            <p:ph type="dt" sz="half" idx="10"/>
          </p:nvPr>
        </p:nvSpPr>
        <p:spPr/>
        <p:txBody>
          <a:bodyPr/>
          <a:lstStyle/>
          <a:p>
            <a:fld id="{1D322E97-BA1E-439D-B5FB-A3ED8AC1FD7D}" type="datetime1">
              <a:rPr lang="en-US" smtClean="0"/>
              <a:t>9/11/2024</a:t>
            </a:fld>
            <a:endParaRPr lang="en-US"/>
          </a:p>
        </p:txBody>
      </p:sp>
      <p:sp>
        <p:nvSpPr>
          <p:cNvPr id="5" name="Slide Number Placeholder 4">
            <a:extLst>
              <a:ext uri="{FF2B5EF4-FFF2-40B4-BE49-F238E27FC236}">
                <a16:creationId xmlns:a16="http://schemas.microsoft.com/office/drawing/2014/main" id="{7AD3A423-C088-5890-10F9-199556C3C404}"/>
              </a:ext>
            </a:extLst>
          </p:cNvPr>
          <p:cNvSpPr>
            <a:spLocks noGrp="1"/>
          </p:cNvSpPr>
          <p:nvPr>
            <p:ph type="sldNum" sz="quarter" idx="12"/>
          </p:nvPr>
        </p:nvSpPr>
        <p:spPr/>
        <p:txBody>
          <a:bodyPr/>
          <a:lstStyle/>
          <a:p>
            <a:fld id="{BCF519F1-BB29-4CAB-8873-B06BE76F4AC5}" type="slidenum">
              <a:rPr lang="en-US" smtClean="0"/>
              <a:t>31</a:t>
            </a:fld>
            <a:endParaRPr lang="en-US"/>
          </a:p>
        </p:txBody>
      </p:sp>
    </p:spTree>
    <p:extLst>
      <p:ext uri="{BB962C8B-B14F-4D97-AF65-F5344CB8AC3E}">
        <p14:creationId xmlns:p14="http://schemas.microsoft.com/office/powerpoint/2010/main" val="1615410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7" name="Rectangle 7176">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179" name="Rectangle 7178">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7181" name="Straight Connector 7180">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183" name="Rectangle 7182">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C0AF95-E404-2A7E-BC72-BAF7C49A9913}"/>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4200" i="0">
                <a:solidFill>
                  <a:schemeClr val="tx1">
                    <a:lumMod val="85000"/>
                    <a:lumOff val="15000"/>
                  </a:schemeClr>
                </a:solidFill>
                <a:effectLst/>
              </a:rPr>
              <a:t>Which Ecosystems Receive the Most Attention?</a:t>
            </a:r>
            <a:endParaRPr lang="en-US" sz="4200">
              <a:solidFill>
                <a:schemeClr val="tx1">
                  <a:lumMod val="85000"/>
                  <a:lumOff val="15000"/>
                </a:schemeClr>
              </a:solidFill>
            </a:endParaRPr>
          </a:p>
        </p:txBody>
      </p:sp>
      <p:pic>
        <p:nvPicPr>
          <p:cNvPr id="7170" name="Picture 2">
            <a:extLst>
              <a:ext uri="{FF2B5EF4-FFF2-40B4-BE49-F238E27FC236}">
                <a16:creationId xmlns:a16="http://schemas.microsoft.com/office/drawing/2014/main" id="{FBF9FE96-CE92-ACE6-1A27-871A6864D8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35457" y="1001646"/>
            <a:ext cx="5131653" cy="2879604"/>
          </a:xfrm>
          <a:prstGeom prst="rect">
            <a:avLst/>
          </a:prstGeom>
          <a:noFill/>
          <a:extLst>
            <a:ext uri="{909E8E84-426E-40DD-AFC4-6F175D3DCCD1}">
              <a14:hiddenFill xmlns:a14="http://schemas.microsoft.com/office/drawing/2010/main">
                <a:solidFill>
                  <a:srgbClr val="FFFFFF"/>
                </a:solidFill>
              </a14:hiddenFill>
            </a:ext>
          </a:extLst>
        </p:spPr>
      </p:pic>
      <p:sp>
        <p:nvSpPr>
          <p:cNvPr id="7185" name="Rectangle 7184">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2" name="Picture 4">
            <a:extLst>
              <a:ext uri="{FF2B5EF4-FFF2-40B4-BE49-F238E27FC236}">
                <a16:creationId xmlns:a16="http://schemas.microsoft.com/office/drawing/2014/main" id="{C778E146-DADF-61FB-7939-8F8B0D3CB65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24891" y="991561"/>
            <a:ext cx="5118182" cy="2899774"/>
          </a:xfrm>
          <a:prstGeom prst="rect">
            <a:avLst/>
          </a:prstGeom>
          <a:noFill/>
          <a:extLst>
            <a:ext uri="{909E8E84-426E-40DD-AFC4-6F175D3DCCD1}">
              <a14:hiddenFill xmlns:a14="http://schemas.microsoft.com/office/drawing/2010/main">
                <a:solidFill>
                  <a:srgbClr val="FFFFFF"/>
                </a:solidFill>
              </a14:hiddenFill>
            </a:ext>
          </a:extLst>
        </p:spPr>
      </p:pic>
      <p:cxnSp>
        <p:nvCxnSpPr>
          <p:cNvPr id="7187" name="Straight Connector 7186">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7189" name="Rectangle 7188">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191" name="Rectangle 7190">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Date Placeholder 3">
            <a:extLst>
              <a:ext uri="{FF2B5EF4-FFF2-40B4-BE49-F238E27FC236}">
                <a16:creationId xmlns:a16="http://schemas.microsoft.com/office/drawing/2014/main" id="{B54C77CA-5270-7BCF-78F1-0D3CDA66C760}"/>
              </a:ext>
            </a:extLst>
          </p:cNvPr>
          <p:cNvSpPr>
            <a:spLocks noGrp="1"/>
          </p:cNvSpPr>
          <p:nvPr>
            <p:ph type="dt" sz="half" idx="10"/>
          </p:nvPr>
        </p:nvSpPr>
        <p:spPr>
          <a:xfrm>
            <a:off x="1097280" y="6459785"/>
            <a:ext cx="2472271" cy="365125"/>
          </a:xfrm>
        </p:spPr>
        <p:txBody>
          <a:bodyPr vert="horz" lIns="91440" tIns="45720" rIns="91440" bIns="45720" rtlCol="0" anchor="ctr">
            <a:normAutofit/>
          </a:bodyPr>
          <a:lstStyle/>
          <a:p>
            <a:pPr>
              <a:spcAft>
                <a:spcPts val="600"/>
              </a:spcAft>
            </a:pPr>
            <a:fld id="{1D322E97-BA1E-439D-B5FB-A3ED8AC1FD7D}" type="datetime1">
              <a:rPr lang="en-US" smtClean="0"/>
              <a:pPr>
                <a:spcAft>
                  <a:spcPts val="600"/>
                </a:spcAft>
              </a:pPr>
              <a:t>9/11/2024</a:t>
            </a:fld>
            <a:endParaRPr lang="en-US"/>
          </a:p>
        </p:txBody>
      </p:sp>
      <p:sp>
        <p:nvSpPr>
          <p:cNvPr id="5" name="Slide Number Placeholder 4">
            <a:extLst>
              <a:ext uri="{FF2B5EF4-FFF2-40B4-BE49-F238E27FC236}">
                <a16:creationId xmlns:a16="http://schemas.microsoft.com/office/drawing/2014/main" id="{6D60F842-B8E3-A7D7-C226-85A5AA3C5A64}"/>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BCF519F1-BB29-4CAB-8873-B06BE76F4AC5}" type="slidenum">
              <a:rPr lang="en-US" smtClean="0"/>
              <a:pPr>
                <a:spcAft>
                  <a:spcPts val="600"/>
                </a:spcAft>
              </a:pPr>
              <a:t>32</a:t>
            </a:fld>
            <a:endParaRPr lang="en-US"/>
          </a:p>
        </p:txBody>
      </p:sp>
    </p:spTree>
    <p:extLst>
      <p:ext uri="{BB962C8B-B14F-4D97-AF65-F5344CB8AC3E}">
        <p14:creationId xmlns:p14="http://schemas.microsoft.com/office/powerpoint/2010/main" val="608267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0DA6-DBCB-B381-1538-C2344E668079}"/>
              </a:ext>
            </a:extLst>
          </p:cNvPr>
          <p:cNvSpPr>
            <a:spLocks noGrp="1"/>
          </p:cNvSpPr>
          <p:nvPr>
            <p:ph type="title"/>
          </p:nvPr>
        </p:nvSpPr>
        <p:spPr/>
        <p:txBody>
          <a:bodyPr/>
          <a:lstStyle/>
          <a:p>
            <a:r>
              <a:rPr lang="en-US" dirty="0"/>
              <a:t>Google’s Vulnerability Database</a:t>
            </a:r>
          </a:p>
        </p:txBody>
      </p:sp>
      <p:sp>
        <p:nvSpPr>
          <p:cNvPr id="3" name="Content Placeholder 2">
            <a:extLst>
              <a:ext uri="{FF2B5EF4-FFF2-40B4-BE49-F238E27FC236}">
                <a16:creationId xmlns:a16="http://schemas.microsoft.com/office/drawing/2014/main" id="{E3FCA948-2C35-92DB-9C6D-D8F210584BF6}"/>
              </a:ext>
            </a:extLst>
          </p:cNvPr>
          <p:cNvSpPr>
            <a:spLocks noGrp="1"/>
          </p:cNvSpPr>
          <p:nvPr>
            <p:ph idx="1"/>
          </p:nvPr>
        </p:nvSpPr>
        <p:spPr/>
        <p:txBody>
          <a:bodyPr/>
          <a:lstStyle/>
          <a:p>
            <a:pPr>
              <a:buFont typeface="Wingdings" panose="05000000000000000000" pitchFamily="2" charset="2"/>
              <a:buChar char="§"/>
            </a:pPr>
            <a:r>
              <a:rPr lang="en-US" dirty="0"/>
              <a:t> </a:t>
            </a:r>
            <a:r>
              <a:rPr lang="en-US" b="0" i="0" dirty="0">
                <a:solidFill>
                  <a:srgbClr val="222222"/>
                </a:solidFill>
                <a:effectLst/>
                <a:latin typeface="Helvetica" panose="020B0604020202020204" pitchFamily="34" charset="0"/>
              </a:rPr>
              <a:t>Google has an open-source vulnerability database (</a:t>
            </a:r>
            <a:r>
              <a:rPr lang="en-US" b="0" i="1" dirty="0" err="1">
                <a:solidFill>
                  <a:srgbClr val="0CAFEF"/>
                </a:solidFill>
                <a:effectLst/>
                <a:latin typeface="Helvetica" panose="020B0604020202020204" pitchFamily="34" charset="0"/>
                <a:hlinkClick r:id="rId2"/>
              </a:rPr>
              <a:t>osv.dev</a:t>
            </a:r>
            <a:r>
              <a:rPr lang="en-US" b="0" i="0" dirty="0">
                <a:solidFill>
                  <a:srgbClr val="222222"/>
                </a:solidFill>
                <a:effectLst/>
                <a:latin typeface="Helvetica" panose="020B0604020202020204" pitchFamily="34" charset="0"/>
              </a:rPr>
              <a:t>)</a:t>
            </a:r>
          </a:p>
          <a:p>
            <a:pPr>
              <a:buFont typeface="Wingdings" panose="05000000000000000000" pitchFamily="2" charset="2"/>
              <a:buChar char="§"/>
            </a:pPr>
            <a:r>
              <a:rPr lang="en-US" dirty="0">
                <a:solidFill>
                  <a:srgbClr val="222222"/>
                </a:solidFill>
                <a:latin typeface="Helvetica" panose="020B0604020202020204" pitchFamily="34" charset="0"/>
              </a:rPr>
              <a:t> I</a:t>
            </a:r>
            <a:r>
              <a:rPr lang="en-US" b="0" i="0" dirty="0">
                <a:solidFill>
                  <a:srgbClr val="222222"/>
                </a:solidFill>
                <a:effectLst/>
                <a:latin typeface="Helvetica" panose="020B0604020202020204" pitchFamily="34" charset="0"/>
              </a:rPr>
              <a:t>ngests GitHub Security Advisory data, including malware advisories and additional sources not supported by the GitHub Security Advisory project.</a:t>
            </a:r>
          </a:p>
          <a:p>
            <a:pPr>
              <a:buFont typeface="Wingdings" panose="05000000000000000000" pitchFamily="2" charset="2"/>
              <a:buChar char="§"/>
            </a:pPr>
            <a:r>
              <a:rPr lang="en-US" dirty="0">
                <a:solidFill>
                  <a:srgbClr val="222222"/>
                </a:solidFill>
                <a:latin typeface="Helvetica" panose="020B0604020202020204" pitchFamily="34" charset="0"/>
              </a:rPr>
              <a:t> </a:t>
            </a:r>
            <a:r>
              <a:rPr lang="en-US" b="0" i="0" dirty="0">
                <a:solidFill>
                  <a:srgbClr val="222222"/>
                </a:solidFill>
                <a:effectLst/>
                <a:latin typeface="Helvetica" panose="020B0604020202020204" pitchFamily="34" charset="0"/>
              </a:rPr>
              <a:t>Google has this database </a:t>
            </a:r>
            <a:r>
              <a:rPr lang="en-US" b="0" i="1" dirty="0">
                <a:solidFill>
                  <a:srgbClr val="0CAFEF"/>
                </a:solidFill>
                <a:effectLst/>
                <a:latin typeface="Helvetica" panose="020B0604020202020204" pitchFamily="34" charset="0"/>
                <a:hlinkClick r:id="rId2"/>
              </a:rPr>
              <a:t>available for free download and keeps it continuously up-to-date</a:t>
            </a:r>
            <a:r>
              <a:rPr lang="en-US" b="0" i="0" dirty="0">
                <a:solidFill>
                  <a:srgbClr val="222222"/>
                </a:solidFill>
                <a:effectLst/>
                <a:latin typeface="Helvetica" panose="020B0604020202020204" pitchFamily="34" charset="0"/>
              </a:rPr>
              <a:t>.</a:t>
            </a:r>
          </a:p>
          <a:p>
            <a:pPr>
              <a:buFont typeface="Wingdings" panose="05000000000000000000" pitchFamily="2" charset="2"/>
              <a:buChar char="§"/>
            </a:pPr>
            <a:r>
              <a:rPr lang="en-US" dirty="0">
                <a:solidFill>
                  <a:srgbClr val="222222"/>
                </a:solidFill>
                <a:latin typeface="Helvetica" panose="020B0604020202020204" pitchFamily="34" charset="0"/>
              </a:rPr>
              <a:t> </a:t>
            </a:r>
            <a:r>
              <a:rPr lang="en-US" b="0" i="0" dirty="0">
                <a:solidFill>
                  <a:srgbClr val="222222"/>
                </a:solidFill>
                <a:effectLst/>
                <a:latin typeface="Helvetica" panose="020B0604020202020204" pitchFamily="34" charset="0"/>
              </a:rPr>
              <a:t>The quality of </a:t>
            </a:r>
            <a:r>
              <a:rPr lang="en-US" b="0" i="1" dirty="0" err="1">
                <a:solidFill>
                  <a:srgbClr val="0CAFEF"/>
                </a:solidFill>
                <a:effectLst/>
                <a:latin typeface="Helvetica" panose="020B0604020202020204" pitchFamily="34" charset="0"/>
                <a:hlinkClick r:id="rId3"/>
              </a:rPr>
              <a:t>osv.dev</a:t>
            </a:r>
            <a:r>
              <a:rPr lang="en-US" b="0" i="0" dirty="0">
                <a:solidFill>
                  <a:srgbClr val="222222"/>
                </a:solidFill>
                <a:effectLst/>
                <a:latin typeface="Helvetica" panose="020B0604020202020204" pitchFamily="34" charset="0"/>
              </a:rPr>
              <a:t> advisories largely relies on the work done by its sources, such as the </a:t>
            </a:r>
            <a:r>
              <a:rPr lang="en-US" b="0" i="1" dirty="0">
                <a:solidFill>
                  <a:srgbClr val="0CAFEF"/>
                </a:solidFill>
                <a:effectLst/>
                <a:latin typeface="Helvetica" panose="020B0604020202020204" pitchFamily="34" charset="0"/>
                <a:hlinkClick r:id="rId4"/>
              </a:rPr>
              <a:t>GitHub Security Advisory project</a:t>
            </a:r>
            <a:r>
              <a:rPr lang="en-US" b="0" i="0" dirty="0">
                <a:solidFill>
                  <a:srgbClr val="222222"/>
                </a:solidFill>
                <a:effectLst/>
                <a:latin typeface="Helvetica" panose="020B0604020202020204" pitchFamily="34" charset="0"/>
              </a:rPr>
              <a:t>.</a:t>
            </a:r>
            <a:endParaRPr lang="en-US" dirty="0"/>
          </a:p>
        </p:txBody>
      </p:sp>
      <p:sp>
        <p:nvSpPr>
          <p:cNvPr id="4" name="Date Placeholder 3">
            <a:extLst>
              <a:ext uri="{FF2B5EF4-FFF2-40B4-BE49-F238E27FC236}">
                <a16:creationId xmlns:a16="http://schemas.microsoft.com/office/drawing/2014/main" id="{E7160997-A2E6-B276-DC62-329E59DBF433}"/>
              </a:ext>
            </a:extLst>
          </p:cNvPr>
          <p:cNvSpPr>
            <a:spLocks noGrp="1"/>
          </p:cNvSpPr>
          <p:nvPr>
            <p:ph type="dt" sz="half" idx="10"/>
          </p:nvPr>
        </p:nvSpPr>
        <p:spPr/>
        <p:txBody>
          <a:bodyPr/>
          <a:lstStyle/>
          <a:p>
            <a:fld id="{1D322E97-BA1E-439D-B5FB-A3ED8AC1FD7D}" type="datetime1">
              <a:rPr lang="en-US" smtClean="0"/>
              <a:t>9/11/2024</a:t>
            </a:fld>
            <a:endParaRPr lang="en-US"/>
          </a:p>
        </p:txBody>
      </p:sp>
      <p:sp>
        <p:nvSpPr>
          <p:cNvPr id="5" name="Slide Number Placeholder 4">
            <a:extLst>
              <a:ext uri="{FF2B5EF4-FFF2-40B4-BE49-F238E27FC236}">
                <a16:creationId xmlns:a16="http://schemas.microsoft.com/office/drawing/2014/main" id="{7F76D21B-5513-678F-6021-06E5D087C82E}"/>
              </a:ext>
            </a:extLst>
          </p:cNvPr>
          <p:cNvSpPr>
            <a:spLocks noGrp="1"/>
          </p:cNvSpPr>
          <p:nvPr>
            <p:ph type="sldNum" sz="quarter" idx="12"/>
          </p:nvPr>
        </p:nvSpPr>
        <p:spPr/>
        <p:txBody>
          <a:bodyPr/>
          <a:lstStyle/>
          <a:p>
            <a:fld id="{BCF519F1-BB29-4CAB-8873-B06BE76F4AC5}" type="slidenum">
              <a:rPr lang="en-US" smtClean="0"/>
              <a:t>33</a:t>
            </a:fld>
            <a:endParaRPr lang="en-US"/>
          </a:p>
        </p:txBody>
      </p:sp>
    </p:spTree>
    <p:extLst>
      <p:ext uri="{BB962C8B-B14F-4D97-AF65-F5344CB8AC3E}">
        <p14:creationId xmlns:p14="http://schemas.microsoft.com/office/powerpoint/2010/main" val="1775187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07C23-0CA3-F7A7-1247-C521CB49ED2B}"/>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95687ABC-1E01-0D4B-B7DF-8C6AA04DA7A8}"/>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8C4CBA37-3032-C2A1-1032-AAD75A081C74}"/>
              </a:ext>
            </a:extLst>
          </p:cNvPr>
          <p:cNvSpPr>
            <a:spLocks noGrp="1"/>
          </p:cNvSpPr>
          <p:nvPr>
            <p:ph type="dt" sz="half" idx="10"/>
          </p:nvPr>
        </p:nvSpPr>
        <p:spPr/>
        <p:txBody>
          <a:bodyPr/>
          <a:lstStyle/>
          <a:p>
            <a:fld id="{3A972831-5A60-47CE-8F78-26612D723470}" type="datetime1">
              <a:rPr lang="en-US" smtClean="0"/>
              <a:t>9/11/2024</a:t>
            </a:fld>
            <a:endParaRPr lang="en-US"/>
          </a:p>
        </p:txBody>
      </p:sp>
      <p:sp>
        <p:nvSpPr>
          <p:cNvPr id="5" name="Slide Number Placeholder 4">
            <a:extLst>
              <a:ext uri="{FF2B5EF4-FFF2-40B4-BE49-F238E27FC236}">
                <a16:creationId xmlns:a16="http://schemas.microsoft.com/office/drawing/2014/main" id="{AC3CEB9D-72C4-D0B0-7B5B-2D19F2835D79}"/>
              </a:ext>
            </a:extLst>
          </p:cNvPr>
          <p:cNvSpPr>
            <a:spLocks noGrp="1"/>
          </p:cNvSpPr>
          <p:nvPr>
            <p:ph type="sldNum" sz="quarter" idx="12"/>
          </p:nvPr>
        </p:nvSpPr>
        <p:spPr/>
        <p:txBody>
          <a:bodyPr/>
          <a:lstStyle/>
          <a:p>
            <a:fld id="{BCF519F1-BB29-4CAB-8873-B06BE76F4AC5}" type="slidenum">
              <a:rPr lang="en-US" smtClean="0"/>
              <a:t>34</a:t>
            </a:fld>
            <a:endParaRPr lang="en-US"/>
          </a:p>
        </p:txBody>
      </p:sp>
    </p:spTree>
    <p:extLst>
      <p:ext uri="{BB962C8B-B14F-4D97-AF65-F5344CB8AC3E}">
        <p14:creationId xmlns:p14="http://schemas.microsoft.com/office/powerpoint/2010/main" val="68592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90A9F-F200-E979-2A7C-ADDD911C4387}"/>
              </a:ext>
            </a:extLst>
          </p:cNvPr>
          <p:cNvSpPr>
            <a:spLocks noGrp="1"/>
          </p:cNvSpPr>
          <p:nvPr>
            <p:ph type="title"/>
          </p:nvPr>
        </p:nvSpPr>
        <p:spPr/>
        <p:txBody>
          <a:bodyPr/>
          <a:lstStyle/>
          <a:p>
            <a:r>
              <a:rPr lang="en-US" dirty="0"/>
              <a:t>Software Security is …</a:t>
            </a:r>
          </a:p>
        </p:txBody>
      </p:sp>
      <p:sp>
        <p:nvSpPr>
          <p:cNvPr id="3" name="Content Placeholder 2">
            <a:extLst>
              <a:ext uri="{FF2B5EF4-FFF2-40B4-BE49-F238E27FC236}">
                <a16:creationId xmlns:a16="http://schemas.microsoft.com/office/drawing/2014/main" id="{EA4A85F6-4497-B60E-96E0-D072100205F4}"/>
              </a:ext>
            </a:extLst>
          </p:cNvPr>
          <p:cNvSpPr>
            <a:spLocks noGrp="1"/>
          </p:cNvSpPr>
          <p:nvPr>
            <p:ph idx="1"/>
          </p:nvPr>
        </p:nvSpPr>
        <p:spPr/>
        <p:txBody>
          <a:bodyPr/>
          <a:lstStyle/>
          <a:p>
            <a:pPr>
              <a:buFont typeface="Wingdings" panose="05000000000000000000" pitchFamily="2" charset="2"/>
              <a:buChar char="§"/>
            </a:pPr>
            <a:r>
              <a:rPr lang="en-US" dirty="0"/>
              <a:t> NOT a myth but a reality</a:t>
            </a:r>
          </a:p>
          <a:p>
            <a:pPr>
              <a:buFont typeface="Wingdings" panose="05000000000000000000" pitchFamily="2" charset="2"/>
              <a:buChar char="§"/>
            </a:pPr>
            <a:r>
              <a:rPr lang="en-US" dirty="0"/>
              <a:t> Insecure software causes </a:t>
            </a:r>
            <a:r>
              <a:rPr lang="en-US" i="1" dirty="0"/>
              <a:t>immeasurable </a:t>
            </a:r>
            <a:r>
              <a:rPr lang="en-US" dirty="0"/>
              <a:t>harm</a:t>
            </a:r>
          </a:p>
          <a:p>
            <a:pPr>
              <a:buFont typeface="Wingdings" panose="05000000000000000000" pitchFamily="2" charset="2"/>
              <a:buChar char="§"/>
            </a:pPr>
            <a:r>
              <a:rPr lang="en-US" dirty="0"/>
              <a:t> Sony, NSA, Equifax, OPM, Anthem/</a:t>
            </a:r>
            <a:r>
              <a:rPr lang="en-US" dirty="0" err="1"/>
              <a:t>Premera</a:t>
            </a:r>
            <a:r>
              <a:rPr lang="en-US" dirty="0"/>
              <a:t>, Android, Browsers, Mueller report, SolarWinds, log4Shell… just read the news</a:t>
            </a:r>
          </a:p>
          <a:p>
            <a:pPr>
              <a:buFont typeface="Wingdings" panose="05000000000000000000" pitchFamily="2" charset="2"/>
              <a:buChar char="§"/>
            </a:pPr>
            <a:r>
              <a:rPr lang="en-US" dirty="0"/>
              <a:t> </a:t>
            </a:r>
            <a:r>
              <a:rPr lang="en-US" sz="2000" dirty="0"/>
              <a:t>NOT an arcane black art</a:t>
            </a:r>
            <a:endParaRPr lang="en-US" dirty="0"/>
          </a:p>
          <a:p>
            <a:pPr>
              <a:buFont typeface="Wingdings" panose="05000000000000000000" pitchFamily="2" charset="2"/>
              <a:buChar char="§"/>
            </a:pPr>
            <a:r>
              <a:rPr lang="en-US" sz="2550" dirty="0"/>
              <a:t> </a:t>
            </a:r>
            <a:r>
              <a:rPr lang="en-US" dirty="0"/>
              <a:t>Much of it seems arcane</a:t>
            </a:r>
          </a:p>
          <a:p>
            <a:pPr lvl="1">
              <a:buFont typeface="Wingdings" panose="05000000000000000000" pitchFamily="2" charset="2"/>
              <a:buChar char="§"/>
            </a:pPr>
            <a:r>
              <a:rPr lang="en-US" dirty="0"/>
              <a:t>Finding a severe vulnerability w/o source code</a:t>
            </a:r>
          </a:p>
          <a:p>
            <a:pPr lvl="1">
              <a:buFont typeface="Wingdings" panose="05000000000000000000" pitchFamily="2" charset="2"/>
              <a:buChar char="§"/>
            </a:pPr>
            <a:r>
              <a:rPr lang="en-US" sz="2000" dirty="0"/>
              <a:t>Crafting the exploit</a:t>
            </a:r>
          </a:p>
          <a:p>
            <a:pPr lvl="1">
              <a:buFont typeface="Wingdings" panose="05000000000000000000" pitchFamily="2" charset="2"/>
              <a:buChar char="§"/>
            </a:pPr>
            <a:r>
              <a:rPr lang="en-US" sz="2000" dirty="0"/>
              <a:t>Endless clever ways to break software</a:t>
            </a:r>
          </a:p>
          <a:p>
            <a:pPr>
              <a:buFont typeface="Wingdings" panose="05000000000000000000" pitchFamily="2" charset="2"/>
              <a:buChar char="§"/>
            </a:pPr>
            <a:endParaRPr lang="en-US" dirty="0"/>
          </a:p>
        </p:txBody>
      </p:sp>
      <p:sp>
        <p:nvSpPr>
          <p:cNvPr id="4" name="Date Placeholder 3">
            <a:extLst>
              <a:ext uri="{FF2B5EF4-FFF2-40B4-BE49-F238E27FC236}">
                <a16:creationId xmlns:a16="http://schemas.microsoft.com/office/drawing/2014/main" id="{84FA6134-3DED-BD39-8163-CC3264B2E448}"/>
              </a:ext>
            </a:extLst>
          </p:cNvPr>
          <p:cNvSpPr>
            <a:spLocks noGrp="1"/>
          </p:cNvSpPr>
          <p:nvPr>
            <p:ph type="dt" sz="half" idx="10"/>
          </p:nvPr>
        </p:nvSpPr>
        <p:spPr/>
        <p:txBody>
          <a:bodyPr/>
          <a:lstStyle/>
          <a:p>
            <a:fld id="{1D322E97-BA1E-439D-B5FB-A3ED8AC1FD7D}" type="datetime1">
              <a:rPr lang="en-US" smtClean="0"/>
              <a:t>9/11/2024</a:t>
            </a:fld>
            <a:endParaRPr lang="en-US"/>
          </a:p>
        </p:txBody>
      </p:sp>
      <p:sp>
        <p:nvSpPr>
          <p:cNvPr id="5" name="Slide Number Placeholder 4">
            <a:extLst>
              <a:ext uri="{FF2B5EF4-FFF2-40B4-BE49-F238E27FC236}">
                <a16:creationId xmlns:a16="http://schemas.microsoft.com/office/drawing/2014/main" id="{A86501FF-7354-6F36-4204-D7DD4100F539}"/>
              </a:ext>
            </a:extLst>
          </p:cNvPr>
          <p:cNvSpPr>
            <a:spLocks noGrp="1"/>
          </p:cNvSpPr>
          <p:nvPr>
            <p:ph type="sldNum" sz="quarter" idx="12"/>
          </p:nvPr>
        </p:nvSpPr>
        <p:spPr/>
        <p:txBody>
          <a:bodyPr/>
          <a:lstStyle/>
          <a:p>
            <a:fld id="{BCF519F1-BB29-4CAB-8873-B06BE76F4AC5}" type="slidenum">
              <a:rPr lang="en-US" smtClean="0"/>
              <a:t>35</a:t>
            </a:fld>
            <a:endParaRPr lang="en-US"/>
          </a:p>
        </p:txBody>
      </p:sp>
    </p:spTree>
    <p:extLst>
      <p:ext uri="{BB962C8B-B14F-4D97-AF65-F5344CB8AC3E}">
        <p14:creationId xmlns:p14="http://schemas.microsoft.com/office/powerpoint/2010/main" val="19958324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7BD2-2727-2CFD-841A-A3C00C33D85D}"/>
              </a:ext>
            </a:extLst>
          </p:cNvPr>
          <p:cNvSpPr>
            <a:spLocks noGrp="1"/>
          </p:cNvSpPr>
          <p:nvPr>
            <p:ph type="title"/>
          </p:nvPr>
        </p:nvSpPr>
        <p:spPr/>
        <p:txBody>
          <a:bodyPr/>
          <a:lstStyle/>
          <a:p>
            <a:r>
              <a:rPr lang="en-US" dirty="0"/>
              <a:t>Software Security is …</a:t>
            </a:r>
          </a:p>
        </p:txBody>
      </p:sp>
      <p:sp>
        <p:nvSpPr>
          <p:cNvPr id="3" name="Content Placeholder 2">
            <a:extLst>
              <a:ext uri="{FF2B5EF4-FFF2-40B4-BE49-F238E27FC236}">
                <a16:creationId xmlns:a16="http://schemas.microsoft.com/office/drawing/2014/main" id="{1EBCC541-4B47-0D38-70AF-67AE82BE3445}"/>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 </a:t>
            </a:r>
            <a:r>
              <a:rPr lang="en-US" sz="2000" dirty="0"/>
              <a:t>NOT a set of features</a:t>
            </a:r>
            <a:endParaRPr lang="en-US" dirty="0"/>
          </a:p>
          <a:p>
            <a:pPr>
              <a:buFont typeface="Wingdings" panose="05000000000000000000" pitchFamily="2" charset="2"/>
              <a:buChar char="§"/>
            </a:pPr>
            <a:r>
              <a:rPr lang="en-US" dirty="0"/>
              <a:t> </a:t>
            </a:r>
            <a:r>
              <a:rPr lang="en-US" sz="2000" dirty="0"/>
              <a:t>Secure software &gt; Security software</a:t>
            </a:r>
            <a:endParaRPr lang="en-US" dirty="0"/>
          </a:p>
          <a:p>
            <a:pPr>
              <a:buFont typeface="Wingdings" panose="05000000000000000000" pitchFamily="2" charset="2"/>
              <a:buChar char="§"/>
            </a:pPr>
            <a:r>
              <a:rPr lang="en-US" sz="2000" dirty="0"/>
              <a:t> Although tools and experts are helpful,</a:t>
            </a:r>
          </a:p>
          <a:p>
            <a:pPr lvl="1">
              <a:buFont typeface="Wingdings" panose="05000000000000000000" pitchFamily="2" charset="2"/>
              <a:buChar char="§"/>
            </a:pPr>
            <a:r>
              <a:rPr lang="en-US" sz="1800" dirty="0"/>
              <a:t>You can’t just deploy a magical tool and expect all vulnerabilities to disappear</a:t>
            </a:r>
            <a:endParaRPr lang="en-US" dirty="0"/>
          </a:p>
          <a:p>
            <a:pPr lvl="1">
              <a:buFont typeface="Wingdings" panose="05000000000000000000" pitchFamily="2" charset="2"/>
              <a:buChar char="§"/>
            </a:pPr>
            <a:r>
              <a:rPr lang="en-US" sz="1800" dirty="0"/>
              <a:t>You can’t outsource all of your security knowledge</a:t>
            </a:r>
            <a:endParaRPr lang="en-US" dirty="0"/>
          </a:p>
          <a:p>
            <a:pPr>
              <a:buFont typeface="Wingdings" panose="05000000000000000000" pitchFamily="2" charset="2"/>
              <a:buChar char="§"/>
            </a:pPr>
            <a:r>
              <a:rPr lang="en-US" dirty="0"/>
              <a:t> </a:t>
            </a:r>
            <a:r>
              <a:rPr lang="en-US" sz="2000" dirty="0"/>
              <a:t>Even if you are using a security library, know </a:t>
            </a:r>
            <a:r>
              <a:rPr lang="en-US" sz="2000" i="1" dirty="0"/>
              <a:t>how</a:t>
            </a:r>
            <a:r>
              <a:rPr lang="en-US" sz="2000" dirty="0"/>
              <a:t> to use it properly</a:t>
            </a:r>
            <a:endParaRPr lang="en-US" dirty="0"/>
          </a:p>
          <a:p>
            <a:pPr>
              <a:buFont typeface="Wingdings" panose="05000000000000000000" pitchFamily="2" charset="2"/>
              <a:buChar char="§"/>
            </a:pPr>
            <a:r>
              <a:rPr lang="en-US" dirty="0"/>
              <a:t> </a:t>
            </a:r>
            <a:r>
              <a:rPr lang="en-US" sz="2000" dirty="0"/>
              <a:t>NOT a problem for just mathematicians</a:t>
            </a:r>
            <a:endParaRPr lang="en-US" dirty="0"/>
          </a:p>
          <a:p>
            <a:pPr>
              <a:buFont typeface="Wingdings" panose="05000000000000000000" pitchFamily="2" charset="2"/>
              <a:buChar char="§"/>
            </a:pPr>
            <a:r>
              <a:rPr lang="en-US" dirty="0"/>
              <a:t> </a:t>
            </a:r>
            <a:r>
              <a:rPr lang="en-US" sz="2000" dirty="0"/>
              <a:t>Cryptography</a:t>
            </a:r>
          </a:p>
          <a:p>
            <a:pPr marL="722376" lvl="1" indent="-274320" algn="l" rtl="0">
              <a:lnSpc>
                <a:spcPct val="90000"/>
              </a:lnSpc>
              <a:spcBef>
                <a:spcPts val="481"/>
              </a:spcBef>
              <a:spcAft>
                <a:spcPts val="0"/>
              </a:spcAft>
              <a:buSzPts val="2165"/>
              <a:buChar char="○"/>
            </a:pPr>
            <a:r>
              <a:rPr lang="en-US" sz="1800" dirty="0"/>
              <a:t>Is important and needed</a:t>
            </a:r>
            <a:endParaRPr lang="en-US" dirty="0"/>
          </a:p>
          <a:p>
            <a:pPr marL="722376" lvl="1" indent="-274320" algn="l" rtl="0">
              <a:lnSpc>
                <a:spcPct val="90000"/>
              </a:lnSpc>
              <a:spcBef>
                <a:spcPts val="481"/>
              </a:spcBef>
              <a:spcAft>
                <a:spcPts val="0"/>
              </a:spcAft>
              <a:buSzPts val="2165"/>
              <a:buChar char="○"/>
            </a:pPr>
            <a:r>
              <a:rPr lang="en-US" sz="1800" dirty="0"/>
              <a:t>Cannot solve all of your security problems</a:t>
            </a:r>
            <a:endParaRPr lang="en-US" dirty="0"/>
          </a:p>
          <a:p>
            <a:pPr marL="722376" lvl="1" indent="-274320" algn="l" rtl="0">
              <a:lnSpc>
                <a:spcPct val="90000"/>
              </a:lnSpc>
              <a:spcBef>
                <a:spcPts val="481"/>
              </a:spcBef>
              <a:spcAft>
                <a:spcPts val="0"/>
              </a:spcAft>
              <a:buSzPts val="2165"/>
              <a:buChar char="○"/>
            </a:pPr>
            <a:r>
              <a:rPr lang="en-US" sz="1800" dirty="0"/>
              <a:t>Pick-proof lock vs. open window</a:t>
            </a:r>
            <a:endParaRPr lang="en-US" dirty="0"/>
          </a:p>
          <a:p>
            <a:pPr lvl="1">
              <a:buFont typeface="Wingdings" panose="05000000000000000000" pitchFamily="2" charset="2"/>
              <a:buChar char="§"/>
            </a:pPr>
            <a:endParaRPr lang="en-US" dirty="0"/>
          </a:p>
        </p:txBody>
      </p:sp>
      <p:sp>
        <p:nvSpPr>
          <p:cNvPr id="4" name="Date Placeholder 3">
            <a:extLst>
              <a:ext uri="{FF2B5EF4-FFF2-40B4-BE49-F238E27FC236}">
                <a16:creationId xmlns:a16="http://schemas.microsoft.com/office/drawing/2014/main" id="{EBD85B5C-4491-F7F7-C258-8AB54CD7D050}"/>
              </a:ext>
            </a:extLst>
          </p:cNvPr>
          <p:cNvSpPr>
            <a:spLocks noGrp="1"/>
          </p:cNvSpPr>
          <p:nvPr>
            <p:ph type="dt" sz="half" idx="10"/>
          </p:nvPr>
        </p:nvSpPr>
        <p:spPr/>
        <p:txBody>
          <a:bodyPr/>
          <a:lstStyle/>
          <a:p>
            <a:fld id="{1D322E97-BA1E-439D-B5FB-A3ED8AC1FD7D}" type="datetime1">
              <a:rPr lang="en-US" smtClean="0"/>
              <a:t>9/11/2024</a:t>
            </a:fld>
            <a:endParaRPr lang="en-US"/>
          </a:p>
        </p:txBody>
      </p:sp>
      <p:sp>
        <p:nvSpPr>
          <p:cNvPr id="5" name="Slide Number Placeholder 4">
            <a:extLst>
              <a:ext uri="{FF2B5EF4-FFF2-40B4-BE49-F238E27FC236}">
                <a16:creationId xmlns:a16="http://schemas.microsoft.com/office/drawing/2014/main" id="{C5605685-8099-66D8-C30D-28C132CFF79C}"/>
              </a:ext>
            </a:extLst>
          </p:cNvPr>
          <p:cNvSpPr>
            <a:spLocks noGrp="1"/>
          </p:cNvSpPr>
          <p:nvPr>
            <p:ph type="sldNum" sz="quarter" idx="12"/>
          </p:nvPr>
        </p:nvSpPr>
        <p:spPr/>
        <p:txBody>
          <a:bodyPr/>
          <a:lstStyle/>
          <a:p>
            <a:fld id="{BCF519F1-BB29-4CAB-8873-B06BE76F4AC5}" type="slidenum">
              <a:rPr lang="en-US" smtClean="0"/>
              <a:t>36</a:t>
            </a:fld>
            <a:endParaRPr lang="en-US"/>
          </a:p>
        </p:txBody>
      </p:sp>
    </p:spTree>
    <p:extLst>
      <p:ext uri="{BB962C8B-B14F-4D97-AF65-F5344CB8AC3E}">
        <p14:creationId xmlns:p14="http://schemas.microsoft.com/office/powerpoint/2010/main" val="3865010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092E4-EF08-259F-74FE-DDFBD4710D73}"/>
              </a:ext>
            </a:extLst>
          </p:cNvPr>
          <p:cNvSpPr>
            <a:spLocks noGrp="1"/>
          </p:cNvSpPr>
          <p:nvPr>
            <p:ph type="title"/>
          </p:nvPr>
        </p:nvSpPr>
        <p:spPr/>
        <p:txBody>
          <a:bodyPr/>
          <a:lstStyle/>
          <a:p>
            <a:r>
              <a:rPr lang="en-US" dirty="0"/>
              <a:t>Software Security is …</a:t>
            </a:r>
          </a:p>
        </p:txBody>
      </p:sp>
      <p:sp>
        <p:nvSpPr>
          <p:cNvPr id="3" name="Content Placeholder 2">
            <a:extLst>
              <a:ext uri="{FF2B5EF4-FFF2-40B4-BE49-F238E27FC236}">
                <a16:creationId xmlns:a16="http://schemas.microsoft.com/office/drawing/2014/main" id="{72FC348F-BA36-0012-4B9D-3CF5278B408D}"/>
              </a:ext>
            </a:extLst>
          </p:cNvPr>
          <p:cNvSpPr>
            <a:spLocks noGrp="1"/>
          </p:cNvSpPr>
          <p:nvPr>
            <p:ph idx="1"/>
          </p:nvPr>
        </p:nvSpPr>
        <p:spPr/>
        <p:txBody>
          <a:bodyPr/>
          <a:lstStyle/>
          <a:p>
            <a:pPr>
              <a:buFont typeface="Wingdings" panose="05000000000000000000" pitchFamily="2" charset="2"/>
              <a:buChar char="§"/>
            </a:pPr>
            <a:r>
              <a:rPr lang="en-US" dirty="0"/>
              <a:t> NOT a problem for just networking and operating systems</a:t>
            </a:r>
          </a:p>
          <a:p>
            <a:pPr>
              <a:buFont typeface="Wingdings" panose="05000000000000000000" pitchFamily="2" charset="2"/>
              <a:buChar char="§"/>
            </a:pPr>
            <a:r>
              <a:rPr lang="en-US" dirty="0"/>
              <a:t> Software had security problems long before we had the internet</a:t>
            </a:r>
          </a:p>
          <a:p>
            <a:pPr>
              <a:buFont typeface="Wingdings" panose="05000000000000000000" pitchFamily="2" charset="2"/>
              <a:buChar char="§"/>
            </a:pPr>
            <a:r>
              <a:rPr lang="en-US" dirty="0"/>
              <a:t> If you left a window open in your house, would you try to fix the roads?</a:t>
            </a:r>
          </a:p>
          <a:p>
            <a:pPr>
              <a:buFont typeface="Wingdings" panose="05000000000000000000" pitchFamily="2" charset="2"/>
              <a:buChar char="§"/>
            </a:pPr>
            <a:r>
              <a:rPr lang="en-US" dirty="0"/>
              <a:t> </a:t>
            </a:r>
            <a:r>
              <a:rPr lang="en-US" sz="2000" dirty="0"/>
              <a:t>A reality that everyone must face</a:t>
            </a:r>
            <a:endParaRPr lang="en-US" dirty="0"/>
          </a:p>
          <a:p>
            <a:pPr lvl="1">
              <a:buFont typeface="Wingdings" panose="05000000000000000000" pitchFamily="2" charset="2"/>
              <a:buChar char="§"/>
            </a:pPr>
            <a:r>
              <a:rPr lang="en-US" sz="1800" dirty="0"/>
              <a:t>Not just developers, all stakeholders</a:t>
            </a:r>
            <a:endParaRPr lang="en-US" dirty="0"/>
          </a:p>
          <a:p>
            <a:pPr>
              <a:buFont typeface="Wingdings" panose="05000000000000000000" pitchFamily="2" charset="2"/>
              <a:buChar char="§"/>
            </a:pPr>
            <a:r>
              <a:rPr lang="en-US" dirty="0"/>
              <a:t> </a:t>
            </a:r>
            <a:r>
              <a:rPr lang="en-US" sz="2000" dirty="0"/>
              <a:t>A learnable mindset for software engineers (expensive though!)</a:t>
            </a:r>
          </a:p>
          <a:p>
            <a:pPr>
              <a:buFont typeface="Wingdings" panose="05000000000000000000" pitchFamily="2" charset="2"/>
              <a:buChar char="§"/>
            </a:pPr>
            <a:r>
              <a:rPr lang="en-US" dirty="0"/>
              <a:t> </a:t>
            </a:r>
            <a:r>
              <a:rPr lang="en-US" sz="2000" dirty="0"/>
              <a:t>The ability to prevent </a:t>
            </a:r>
            <a:r>
              <a:rPr lang="en-US" sz="2000" i="1" dirty="0"/>
              <a:t>unintended functionality</a:t>
            </a:r>
            <a:endParaRPr lang="en-US" dirty="0"/>
          </a:p>
          <a:p>
            <a:pPr lvl="1">
              <a:buFont typeface="Wingdings" panose="05000000000000000000" pitchFamily="2" charset="2"/>
              <a:buChar char="§"/>
            </a:pPr>
            <a:r>
              <a:rPr lang="en-US" sz="1800" dirty="0"/>
              <a:t>At </a:t>
            </a:r>
            <a:r>
              <a:rPr lang="en-US" sz="1800" i="1" dirty="0"/>
              <a:t>all</a:t>
            </a:r>
            <a:r>
              <a:rPr lang="en-US" sz="1800" dirty="0"/>
              <a:t> layers of the stack</a:t>
            </a:r>
            <a:endParaRPr lang="en-US" dirty="0"/>
          </a:p>
          <a:p>
            <a:pPr lvl="1">
              <a:buFont typeface="Wingdings" panose="05000000000000000000" pitchFamily="2" charset="2"/>
              <a:buChar char="§"/>
            </a:pPr>
            <a:r>
              <a:rPr lang="en-US" sz="1800" dirty="0"/>
              <a:t>In </a:t>
            </a:r>
            <a:r>
              <a:rPr lang="en-US" sz="1800" i="1" dirty="0"/>
              <a:t>all</a:t>
            </a:r>
            <a:r>
              <a:rPr lang="en-US" sz="1800" dirty="0"/>
              <a:t> parts of your system</a:t>
            </a:r>
            <a:endParaRPr lang="en-US" dirty="0"/>
          </a:p>
          <a:p>
            <a:pPr lvl="1">
              <a:buFont typeface="Wingdings" panose="05000000000000000000" pitchFamily="2" charset="2"/>
              <a:buChar char="§"/>
            </a:pPr>
            <a:endParaRPr lang="en-US" dirty="0"/>
          </a:p>
          <a:p>
            <a:pPr>
              <a:buFont typeface="Wingdings" panose="05000000000000000000" pitchFamily="2" charset="2"/>
              <a:buChar char="§"/>
            </a:pPr>
            <a:endParaRPr lang="en-US" dirty="0"/>
          </a:p>
        </p:txBody>
      </p:sp>
      <p:sp>
        <p:nvSpPr>
          <p:cNvPr id="4" name="Date Placeholder 3">
            <a:extLst>
              <a:ext uri="{FF2B5EF4-FFF2-40B4-BE49-F238E27FC236}">
                <a16:creationId xmlns:a16="http://schemas.microsoft.com/office/drawing/2014/main" id="{0809CC7A-3B64-00F1-3B84-FC3241923092}"/>
              </a:ext>
            </a:extLst>
          </p:cNvPr>
          <p:cNvSpPr>
            <a:spLocks noGrp="1"/>
          </p:cNvSpPr>
          <p:nvPr>
            <p:ph type="dt" sz="half" idx="10"/>
          </p:nvPr>
        </p:nvSpPr>
        <p:spPr/>
        <p:txBody>
          <a:bodyPr/>
          <a:lstStyle/>
          <a:p>
            <a:fld id="{1D322E97-BA1E-439D-B5FB-A3ED8AC1FD7D}" type="datetime1">
              <a:rPr lang="en-US" smtClean="0"/>
              <a:t>9/11/2024</a:t>
            </a:fld>
            <a:endParaRPr lang="en-US"/>
          </a:p>
        </p:txBody>
      </p:sp>
      <p:sp>
        <p:nvSpPr>
          <p:cNvPr id="5" name="Slide Number Placeholder 4">
            <a:extLst>
              <a:ext uri="{FF2B5EF4-FFF2-40B4-BE49-F238E27FC236}">
                <a16:creationId xmlns:a16="http://schemas.microsoft.com/office/drawing/2014/main" id="{0DE39054-F2C3-633D-CA99-D4B544E6671B}"/>
              </a:ext>
            </a:extLst>
          </p:cNvPr>
          <p:cNvSpPr>
            <a:spLocks noGrp="1"/>
          </p:cNvSpPr>
          <p:nvPr>
            <p:ph type="sldNum" sz="quarter" idx="12"/>
          </p:nvPr>
        </p:nvSpPr>
        <p:spPr/>
        <p:txBody>
          <a:bodyPr/>
          <a:lstStyle/>
          <a:p>
            <a:fld id="{BCF519F1-BB29-4CAB-8873-B06BE76F4AC5}" type="slidenum">
              <a:rPr lang="en-US" smtClean="0"/>
              <a:t>37</a:t>
            </a:fld>
            <a:endParaRPr lang="en-US"/>
          </a:p>
        </p:txBody>
      </p:sp>
    </p:spTree>
    <p:extLst>
      <p:ext uri="{BB962C8B-B14F-4D97-AF65-F5344CB8AC3E}">
        <p14:creationId xmlns:p14="http://schemas.microsoft.com/office/powerpoint/2010/main" val="31706173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F3E4-74C1-A490-94DC-0D9B8BA36BC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AD2434F-467B-759F-065F-7375C69569A0}"/>
              </a:ext>
            </a:extLst>
          </p:cNvPr>
          <p:cNvSpPr>
            <a:spLocks noGrp="1"/>
          </p:cNvSpPr>
          <p:nvPr>
            <p:ph idx="1"/>
          </p:nvPr>
        </p:nvSpPr>
        <p:spPr/>
        <p:txBody>
          <a:bodyPr/>
          <a:lstStyle/>
          <a:p>
            <a:pPr>
              <a:buFont typeface="Wingdings" panose="05000000000000000000" pitchFamily="2" charset="2"/>
              <a:buChar char="§"/>
            </a:pPr>
            <a:r>
              <a:rPr lang="en-US" dirty="0"/>
              <a:t> </a:t>
            </a:r>
            <a:r>
              <a:rPr lang="en-US" dirty="0">
                <a:hlinkClick r:id="rId2"/>
              </a:rPr>
              <a:t>https://dwheeler.com/secure-programs/</a:t>
            </a:r>
            <a:endParaRPr lang="en-US" dirty="0"/>
          </a:p>
          <a:p>
            <a:pPr>
              <a:buFont typeface="Wingdings" panose="05000000000000000000" pitchFamily="2" charset="2"/>
              <a:buChar char="§"/>
            </a:pPr>
            <a:r>
              <a:rPr lang="en-US" dirty="0"/>
              <a:t> Kyle Kelly @ </a:t>
            </a:r>
            <a:r>
              <a:rPr lang="en-US" dirty="0" err="1"/>
              <a:t>Semgrep</a:t>
            </a:r>
            <a:r>
              <a:rPr lang="en-US" dirty="0"/>
              <a:t> - </a:t>
            </a:r>
            <a:r>
              <a:rPr lang="en-US" dirty="0">
                <a:hlinkClick r:id="rId3"/>
              </a:rPr>
              <a:t>https://www.cramhacks.com/</a:t>
            </a:r>
            <a:endParaRPr lang="en-US" dirty="0"/>
          </a:p>
          <a:p>
            <a:pPr>
              <a:buFont typeface="Wingdings" panose="05000000000000000000" pitchFamily="2" charset="2"/>
              <a:buChar char="§"/>
            </a:pPr>
            <a:r>
              <a:rPr lang="en-US" dirty="0"/>
              <a:t> Google Search</a:t>
            </a:r>
          </a:p>
          <a:p>
            <a:pPr>
              <a:buFont typeface="Wingdings" panose="05000000000000000000" pitchFamily="2" charset="2"/>
              <a:buChar char="§"/>
            </a:pPr>
            <a:r>
              <a:rPr lang="en-US" dirty="0"/>
              <a:t> CVEdetails.com</a:t>
            </a:r>
          </a:p>
          <a:p>
            <a:pPr>
              <a:buFont typeface="Wingdings" panose="05000000000000000000" pitchFamily="2" charset="2"/>
              <a:buChar char="§"/>
            </a:pPr>
            <a:r>
              <a:rPr lang="en-US" dirty="0"/>
              <a:t> CVE.org</a:t>
            </a:r>
          </a:p>
          <a:p>
            <a:pPr>
              <a:buFont typeface="Wingdings" panose="05000000000000000000" pitchFamily="2" charset="2"/>
              <a:buChar char="§"/>
            </a:pPr>
            <a:r>
              <a:rPr lang="en-US" b="0" i="0" u="none" strike="noStrike" dirty="0">
                <a:effectLst/>
                <a:latin typeface="Roboto" panose="02000000000000000000" pitchFamily="2" charset="0"/>
              </a:rPr>
              <a:t> Numerous Others..,</a:t>
            </a:r>
            <a:endParaRPr lang="en-US" b="0" i="0" u="none" strike="noStrike" dirty="0">
              <a:effectLst/>
              <a:latin typeface="Roboto" panose="02000000000000000000" pitchFamily="2" charset="0"/>
              <a:hlinkClick r:id="rId4"/>
            </a:endParaRPr>
          </a:p>
          <a:p>
            <a:pPr>
              <a:buFont typeface="Wingdings" panose="05000000000000000000" pitchFamily="2" charset="2"/>
              <a:buChar char="§"/>
            </a:pPr>
            <a:endParaRPr lang="en-US" dirty="0"/>
          </a:p>
        </p:txBody>
      </p:sp>
      <p:sp>
        <p:nvSpPr>
          <p:cNvPr id="4" name="Date Placeholder 3">
            <a:extLst>
              <a:ext uri="{FF2B5EF4-FFF2-40B4-BE49-F238E27FC236}">
                <a16:creationId xmlns:a16="http://schemas.microsoft.com/office/drawing/2014/main" id="{0882A049-5F78-E98B-9792-0E6FA1ED7E3D}"/>
              </a:ext>
            </a:extLst>
          </p:cNvPr>
          <p:cNvSpPr>
            <a:spLocks noGrp="1"/>
          </p:cNvSpPr>
          <p:nvPr>
            <p:ph type="dt" sz="half" idx="10"/>
          </p:nvPr>
        </p:nvSpPr>
        <p:spPr/>
        <p:txBody>
          <a:bodyPr/>
          <a:lstStyle/>
          <a:p>
            <a:fld id="{1D322E97-BA1E-439D-B5FB-A3ED8AC1FD7D}" type="datetime1">
              <a:rPr lang="en-US" smtClean="0"/>
              <a:t>9/11/2024</a:t>
            </a:fld>
            <a:endParaRPr lang="en-US"/>
          </a:p>
        </p:txBody>
      </p:sp>
      <p:sp>
        <p:nvSpPr>
          <p:cNvPr id="5" name="Slide Number Placeholder 4">
            <a:extLst>
              <a:ext uri="{FF2B5EF4-FFF2-40B4-BE49-F238E27FC236}">
                <a16:creationId xmlns:a16="http://schemas.microsoft.com/office/drawing/2014/main" id="{C007169B-CF62-F9E5-1EAF-B21615536675}"/>
              </a:ext>
            </a:extLst>
          </p:cNvPr>
          <p:cNvSpPr>
            <a:spLocks noGrp="1"/>
          </p:cNvSpPr>
          <p:nvPr>
            <p:ph type="sldNum" sz="quarter" idx="12"/>
          </p:nvPr>
        </p:nvSpPr>
        <p:spPr/>
        <p:txBody>
          <a:bodyPr/>
          <a:lstStyle/>
          <a:p>
            <a:fld id="{BCF519F1-BB29-4CAB-8873-B06BE76F4AC5}" type="slidenum">
              <a:rPr lang="en-US" smtClean="0"/>
              <a:t>38</a:t>
            </a:fld>
            <a:endParaRPr lang="en-US"/>
          </a:p>
        </p:txBody>
      </p:sp>
    </p:spTree>
    <p:extLst>
      <p:ext uri="{BB962C8B-B14F-4D97-AF65-F5344CB8AC3E}">
        <p14:creationId xmlns:p14="http://schemas.microsoft.com/office/powerpoint/2010/main" val="1423056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2BF4-27D2-2FFE-90BD-EC8E2C8FB8B1}"/>
              </a:ext>
            </a:extLst>
          </p:cNvPr>
          <p:cNvSpPr>
            <a:spLocks noGrp="1"/>
          </p:cNvSpPr>
          <p:nvPr>
            <p:ph type="title"/>
          </p:nvPr>
        </p:nvSpPr>
        <p:spPr/>
        <p:txBody>
          <a:bodyPr/>
          <a:lstStyle/>
          <a:p>
            <a:r>
              <a:rPr lang="en-US" dirty="0"/>
              <a:t>Is this a software?</a:t>
            </a:r>
          </a:p>
        </p:txBody>
      </p:sp>
      <p:sp>
        <p:nvSpPr>
          <p:cNvPr id="3" name="Content Placeholder 2">
            <a:extLst>
              <a:ext uri="{FF2B5EF4-FFF2-40B4-BE49-F238E27FC236}">
                <a16:creationId xmlns:a16="http://schemas.microsoft.com/office/drawing/2014/main" id="{00EAADD2-6D47-DF6F-47C1-6858D51D4879}"/>
              </a:ext>
            </a:extLst>
          </p:cNvPr>
          <p:cNvSpPr>
            <a:spLocks noGrp="1"/>
          </p:cNvSpPr>
          <p:nvPr>
            <p:ph idx="1"/>
          </p:nvPr>
        </p:nvSpPr>
        <p:spPr/>
        <p:txBody>
          <a:bodyPr/>
          <a:lstStyle/>
          <a:p>
            <a:pPr>
              <a:buFont typeface="Wingdings" panose="05000000000000000000" pitchFamily="2" charset="2"/>
              <a:buChar char="§"/>
            </a:pPr>
            <a:r>
              <a:rPr lang="en-US" dirty="0"/>
              <a:t> Operating System (e.g., Windows, macOS)</a:t>
            </a:r>
          </a:p>
          <a:p>
            <a:pPr>
              <a:buFont typeface="Wingdings" panose="05000000000000000000" pitchFamily="2" charset="2"/>
              <a:buChar char="§"/>
            </a:pPr>
            <a:r>
              <a:rPr lang="en-US" dirty="0"/>
              <a:t> Microsoft PowerPoint (this slide)</a:t>
            </a:r>
          </a:p>
          <a:p>
            <a:pPr>
              <a:buFont typeface="Wingdings" panose="05000000000000000000" pitchFamily="2" charset="2"/>
              <a:buChar char="§"/>
            </a:pPr>
            <a:r>
              <a:rPr lang="en-US" dirty="0"/>
              <a:t> Static Website (just HTML/CSS)</a:t>
            </a:r>
          </a:p>
          <a:p>
            <a:pPr>
              <a:buFont typeface="Wingdings" panose="05000000000000000000" pitchFamily="2" charset="2"/>
              <a:buChar char="§"/>
            </a:pPr>
            <a:r>
              <a:rPr lang="en-US" dirty="0"/>
              <a:t> Video Game (e.g., Fortnite, Minecraft)</a:t>
            </a:r>
          </a:p>
          <a:p>
            <a:pPr>
              <a:buFont typeface="Wingdings" panose="05000000000000000000" pitchFamily="2" charset="2"/>
              <a:buChar char="§"/>
            </a:pPr>
            <a:r>
              <a:rPr lang="en-US" dirty="0"/>
              <a:t> Google Chrome (web browser)</a:t>
            </a:r>
          </a:p>
          <a:p>
            <a:pPr>
              <a:buFont typeface="Wingdings" panose="05000000000000000000" pitchFamily="2" charset="2"/>
              <a:buChar char="§"/>
            </a:pPr>
            <a:r>
              <a:rPr lang="en-US" dirty="0"/>
              <a:t> Computer Mouse</a:t>
            </a:r>
          </a:p>
          <a:p>
            <a:pPr>
              <a:buFont typeface="Wingdings" panose="05000000000000000000" pitchFamily="2" charset="2"/>
              <a:buChar char="§"/>
            </a:pPr>
            <a:r>
              <a:rPr lang="en-US" dirty="0"/>
              <a:t> Cloud Services (like Google Drive)</a:t>
            </a:r>
          </a:p>
          <a:p>
            <a:pPr>
              <a:buFont typeface="Wingdings" panose="05000000000000000000" pitchFamily="2" charset="2"/>
              <a:buChar char="§"/>
            </a:pPr>
            <a:r>
              <a:rPr lang="en-US" dirty="0"/>
              <a:t> Mobile App (like Instagram)</a:t>
            </a:r>
          </a:p>
        </p:txBody>
      </p:sp>
      <p:sp>
        <p:nvSpPr>
          <p:cNvPr id="4" name="Date Placeholder 3">
            <a:extLst>
              <a:ext uri="{FF2B5EF4-FFF2-40B4-BE49-F238E27FC236}">
                <a16:creationId xmlns:a16="http://schemas.microsoft.com/office/drawing/2014/main" id="{B5FFCC3D-FC6C-35F0-DB7B-32066BFD1293}"/>
              </a:ext>
            </a:extLst>
          </p:cNvPr>
          <p:cNvSpPr>
            <a:spLocks noGrp="1"/>
          </p:cNvSpPr>
          <p:nvPr>
            <p:ph type="dt" sz="half" idx="10"/>
          </p:nvPr>
        </p:nvSpPr>
        <p:spPr/>
        <p:txBody>
          <a:bodyPr/>
          <a:lstStyle/>
          <a:p>
            <a:fld id="{1D322E97-BA1E-439D-B5FB-A3ED8AC1FD7D}" type="datetime1">
              <a:rPr lang="en-US" smtClean="0"/>
              <a:t>9/11/2024</a:t>
            </a:fld>
            <a:endParaRPr lang="en-US"/>
          </a:p>
        </p:txBody>
      </p:sp>
      <p:sp>
        <p:nvSpPr>
          <p:cNvPr id="5" name="Slide Number Placeholder 4">
            <a:extLst>
              <a:ext uri="{FF2B5EF4-FFF2-40B4-BE49-F238E27FC236}">
                <a16:creationId xmlns:a16="http://schemas.microsoft.com/office/drawing/2014/main" id="{8D9238A3-3799-C432-3657-248325F470EA}"/>
              </a:ext>
            </a:extLst>
          </p:cNvPr>
          <p:cNvSpPr>
            <a:spLocks noGrp="1"/>
          </p:cNvSpPr>
          <p:nvPr>
            <p:ph type="sldNum" sz="quarter" idx="12"/>
          </p:nvPr>
        </p:nvSpPr>
        <p:spPr/>
        <p:txBody>
          <a:bodyPr/>
          <a:lstStyle/>
          <a:p>
            <a:fld id="{BCF519F1-BB29-4CAB-8873-B06BE76F4AC5}" type="slidenum">
              <a:rPr lang="en-US" smtClean="0"/>
              <a:t>4</a:t>
            </a:fld>
            <a:endParaRPr lang="en-US"/>
          </a:p>
        </p:txBody>
      </p:sp>
    </p:spTree>
    <p:extLst>
      <p:ext uri="{BB962C8B-B14F-4D97-AF65-F5344CB8AC3E}">
        <p14:creationId xmlns:p14="http://schemas.microsoft.com/office/powerpoint/2010/main" val="1848086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6333-1FD2-CCB1-426B-C9D9737B055D}"/>
              </a:ext>
            </a:extLst>
          </p:cNvPr>
          <p:cNvSpPr>
            <a:spLocks noGrp="1"/>
          </p:cNvSpPr>
          <p:nvPr>
            <p:ph type="title"/>
          </p:nvPr>
        </p:nvSpPr>
        <p:spPr/>
        <p:txBody>
          <a:bodyPr/>
          <a:lstStyle/>
          <a:p>
            <a:r>
              <a:rPr lang="en-US" dirty="0"/>
              <a:t>Software Security</a:t>
            </a:r>
          </a:p>
        </p:txBody>
      </p:sp>
      <p:sp>
        <p:nvSpPr>
          <p:cNvPr id="3" name="Content Placeholder 2">
            <a:extLst>
              <a:ext uri="{FF2B5EF4-FFF2-40B4-BE49-F238E27FC236}">
                <a16:creationId xmlns:a16="http://schemas.microsoft.com/office/drawing/2014/main" id="{85330BD3-B08C-AD65-C952-C7DFC1ABEE3F}"/>
              </a:ext>
            </a:extLst>
          </p:cNvPr>
          <p:cNvSpPr>
            <a:spLocks noGrp="1"/>
          </p:cNvSpPr>
          <p:nvPr>
            <p:ph idx="1"/>
          </p:nvPr>
        </p:nvSpPr>
        <p:spPr/>
        <p:txBody>
          <a:bodyPr>
            <a:normAutofit/>
          </a:bodyPr>
          <a:lstStyle/>
          <a:p>
            <a:pPr>
              <a:buFont typeface="Wingdings" panose="05000000000000000000" pitchFamily="2" charset="2"/>
              <a:buChar char="§"/>
            </a:pPr>
            <a:r>
              <a:rPr lang="en-US" dirty="0"/>
              <a:t> Software security means making sure that the software we use is safe and protected.</a:t>
            </a:r>
          </a:p>
          <a:p>
            <a:pPr>
              <a:buFont typeface="Wingdings" panose="05000000000000000000" pitchFamily="2" charset="2"/>
              <a:buChar char="§"/>
            </a:pPr>
            <a:r>
              <a:rPr lang="en-US" dirty="0"/>
              <a:t> Just like you lock your doors to protect your house, we need to secure software so that it can’t be misused or attacked.</a:t>
            </a:r>
          </a:p>
          <a:p>
            <a:pPr>
              <a:buFont typeface="Wingdings" panose="05000000000000000000" pitchFamily="2" charset="2"/>
              <a:buChar char="§"/>
            </a:pPr>
            <a:r>
              <a:rPr lang="en-US" dirty="0"/>
              <a:t> Key Idea: It's about keeping software working the way it’s supposed to, without letting bad actors break in or cause harm.</a:t>
            </a:r>
          </a:p>
          <a:p>
            <a:pPr>
              <a:buFont typeface="Wingdings" panose="05000000000000000000" pitchFamily="2" charset="2"/>
              <a:buChar char="§"/>
            </a:pPr>
            <a:r>
              <a:rPr lang="en-US" dirty="0"/>
              <a:t> Examples?</a:t>
            </a:r>
          </a:p>
          <a:p>
            <a:pPr lvl="1">
              <a:buFont typeface="Wingdings" panose="05000000000000000000" pitchFamily="2" charset="2"/>
              <a:buChar char="§"/>
            </a:pPr>
            <a:r>
              <a:rPr lang="en-US" dirty="0"/>
              <a:t>Antivirus</a:t>
            </a:r>
          </a:p>
          <a:p>
            <a:pPr lvl="1">
              <a:buFont typeface="Wingdings" panose="05000000000000000000" pitchFamily="2" charset="2"/>
              <a:buChar char="§"/>
            </a:pPr>
            <a:r>
              <a:rPr lang="en-US" dirty="0"/>
              <a:t>Firewall</a:t>
            </a:r>
          </a:p>
          <a:p>
            <a:pPr lvl="1">
              <a:buFont typeface="Wingdings" panose="05000000000000000000" pitchFamily="2" charset="2"/>
              <a:buChar char="§"/>
            </a:pPr>
            <a:r>
              <a:rPr lang="en-US" dirty="0"/>
              <a:t>Encryption </a:t>
            </a:r>
          </a:p>
          <a:p>
            <a:pPr lvl="1">
              <a:buFont typeface="Wingdings" panose="05000000000000000000" pitchFamily="2" charset="2"/>
              <a:buChar char="§"/>
            </a:pPr>
            <a:r>
              <a:rPr lang="en-US" dirty="0"/>
              <a:t>Multi-factor Authentication (MFA)</a:t>
            </a:r>
          </a:p>
        </p:txBody>
      </p:sp>
      <p:sp>
        <p:nvSpPr>
          <p:cNvPr id="4" name="Date Placeholder 3">
            <a:extLst>
              <a:ext uri="{FF2B5EF4-FFF2-40B4-BE49-F238E27FC236}">
                <a16:creationId xmlns:a16="http://schemas.microsoft.com/office/drawing/2014/main" id="{F662B804-D1AF-0B4E-791F-B3E1E27A72E2}"/>
              </a:ext>
            </a:extLst>
          </p:cNvPr>
          <p:cNvSpPr>
            <a:spLocks noGrp="1"/>
          </p:cNvSpPr>
          <p:nvPr>
            <p:ph type="dt" sz="half" idx="10"/>
          </p:nvPr>
        </p:nvSpPr>
        <p:spPr/>
        <p:txBody>
          <a:bodyPr/>
          <a:lstStyle/>
          <a:p>
            <a:fld id="{1D322E97-BA1E-439D-B5FB-A3ED8AC1FD7D}" type="datetime1">
              <a:rPr lang="en-US" smtClean="0"/>
              <a:t>9/11/2024</a:t>
            </a:fld>
            <a:endParaRPr lang="en-US"/>
          </a:p>
        </p:txBody>
      </p:sp>
      <p:sp>
        <p:nvSpPr>
          <p:cNvPr id="5" name="Slide Number Placeholder 4">
            <a:extLst>
              <a:ext uri="{FF2B5EF4-FFF2-40B4-BE49-F238E27FC236}">
                <a16:creationId xmlns:a16="http://schemas.microsoft.com/office/drawing/2014/main" id="{3D1BCF43-A5E7-367E-222C-143FE1BFEAA6}"/>
              </a:ext>
            </a:extLst>
          </p:cNvPr>
          <p:cNvSpPr>
            <a:spLocks noGrp="1"/>
          </p:cNvSpPr>
          <p:nvPr>
            <p:ph type="sldNum" sz="quarter" idx="12"/>
          </p:nvPr>
        </p:nvSpPr>
        <p:spPr/>
        <p:txBody>
          <a:bodyPr/>
          <a:lstStyle/>
          <a:p>
            <a:fld id="{BCF519F1-BB29-4CAB-8873-B06BE76F4AC5}" type="slidenum">
              <a:rPr lang="en-US" smtClean="0"/>
              <a:t>5</a:t>
            </a:fld>
            <a:endParaRPr lang="en-US"/>
          </a:p>
        </p:txBody>
      </p:sp>
    </p:spTree>
    <p:extLst>
      <p:ext uri="{BB962C8B-B14F-4D97-AF65-F5344CB8AC3E}">
        <p14:creationId xmlns:p14="http://schemas.microsoft.com/office/powerpoint/2010/main" val="1062060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B0FC-9AC3-877C-DFDC-D23FB53BA06F}"/>
              </a:ext>
            </a:extLst>
          </p:cNvPr>
          <p:cNvSpPr>
            <a:spLocks noGrp="1"/>
          </p:cNvSpPr>
          <p:nvPr>
            <p:ph type="title"/>
          </p:nvPr>
        </p:nvSpPr>
        <p:spPr/>
        <p:txBody>
          <a:bodyPr/>
          <a:lstStyle/>
          <a:p>
            <a:r>
              <a:rPr lang="en-US" dirty="0"/>
              <a:t>Software Security Practices</a:t>
            </a:r>
          </a:p>
        </p:txBody>
      </p:sp>
      <p:sp>
        <p:nvSpPr>
          <p:cNvPr id="3" name="Content Placeholder 2">
            <a:extLst>
              <a:ext uri="{FF2B5EF4-FFF2-40B4-BE49-F238E27FC236}">
                <a16:creationId xmlns:a16="http://schemas.microsoft.com/office/drawing/2014/main" id="{5A583D4B-8C0E-FC9C-08A0-9C9D2B6D0D9A}"/>
              </a:ext>
            </a:extLst>
          </p:cNvPr>
          <p:cNvSpPr>
            <a:spLocks noGrp="1"/>
          </p:cNvSpPr>
          <p:nvPr>
            <p:ph idx="1"/>
          </p:nvPr>
        </p:nvSpPr>
        <p:spPr>
          <a:xfrm>
            <a:off x="1066800" y="1845734"/>
            <a:ext cx="10058400" cy="4023360"/>
          </a:xfrm>
        </p:spPr>
        <p:txBody>
          <a:bodyPr>
            <a:normAutofit lnSpcReduction="10000"/>
          </a:bodyPr>
          <a:lstStyle/>
          <a:p>
            <a:pPr>
              <a:buFont typeface="Wingdings" panose="05000000000000000000" pitchFamily="2" charset="2"/>
              <a:buChar char="§"/>
            </a:pPr>
            <a:r>
              <a:rPr lang="en-US" dirty="0"/>
              <a:t> These are the steps or methods developers and companies take to make sure software stays safe.</a:t>
            </a:r>
          </a:p>
          <a:p>
            <a:pPr>
              <a:buFont typeface="Wingdings" panose="05000000000000000000" pitchFamily="2" charset="2"/>
              <a:buChar char="§"/>
            </a:pPr>
            <a:r>
              <a:rPr lang="en-US" dirty="0"/>
              <a:t> It’s like following good habits when building software, such as writing clean code, testing for vulnerabilities, and keeping systems updated.</a:t>
            </a:r>
          </a:p>
          <a:p>
            <a:pPr>
              <a:buFont typeface="Wingdings" panose="05000000000000000000" pitchFamily="2" charset="2"/>
              <a:buChar char="§"/>
            </a:pPr>
            <a:r>
              <a:rPr lang="en-US" dirty="0"/>
              <a:t> Key Idea: Just as you brush your teeth to prevent problems, developers follow security practices to keep software healthy and secure.</a:t>
            </a:r>
          </a:p>
          <a:p>
            <a:pPr>
              <a:buFont typeface="Wingdings" panose="05000000000000000000" pitchFamily="2" charset="2"/>
              <a:buChar char="§"/>
            </a:pPr>
            <a:r>
              <a:rPr lang="en-US" dirty="0"/>
              <a:t> Examples?</a:t>
            </a:r>
          </a:p>
          <a:p>
            <a:pPr lvl="1">
              <a:buFont typeface="Wingdings" panose="05000000000000000000" pitchFamily="2" charset="2"/>
              <a:buChar char="§"/>
            </a:pPr>
            <a:r>
              <a:rPr lang="en-US" dirty="0"/>
              <a:t>Writing Secure Code</a:t>
            </a:r>
          </a:p>
          <a:p>
            <a:pPr lvl="1">
              <a:buFont typeface="Wingdings" panose="05000000000000000000" pitchFamily="2" charset="2"/>
              <a:buChar char="§"/>
            </a:pPr>
            <a:r>
              <a:rPr lang="en-US" dirty="0"/>
              <a:t>Input Validation (Module 1)</a:t>
            </a:r>
          </a:p>
          <a:p>
            <a:pPr lvl="1">
              <a:buFont typeface="Wingdings" panose="05000000000000000000" pitchFamily="2" charset="2"/>
              <a:buChar char="§"/>
            </a:pPr>
            <a:r>
              <a:rPr lang="en-US" dirty="0"/>
              <a:t>Regular Security Audits</a:t>
            </a:r>
          </a:p>
          <a:p>
            <a:pPr lvl="1">
              <a:buFont typeface="Wingdings" panose="05000000000000000000" pitchFamily="2" charset="2"/>
              <a:buChar char="§"/>
            </a:pPr>
            <a:r>
              <a:rPr lang="en-US" dirty="0"/>
              <a:t>Using Strong Password Policies</a:t>
            </a:r>
          </a:p>
          <a:p>
            <a:pPr lvl="1">
              <a:buFont typeface="Wingdings" panose="05000000000000000000" pitchFamily="2" charset="2"/>
              <a:buChar char="§"/>
            </a:pPr>
            <a:r>
              <a:rPr lang="en-US" dirty="0"/>
              <a:t>Code Reviews and Peer Testing</a:t>
            </a:r>
          </a:p>
        </p:txBody>
      </p:sp>
      <p:sp>
        <p:nvSpPr>
          <p:cNvPr id="4" name="Date Placeholder 3">
            <a:extLst>
              <a:ext uri="{FF2B5EF4-FFF2-40B4-BE49-F238E27FC236}">
                <a16:creationId xmlns:a16="http://schemas.microsoft.com/office/drawing/2014/main" id="{DACEFBBD-21B2-D4D0-053E-22776E30818E}"/>
              </a:ext>
            </a:extLst>
          </p:cNvPr>
          <p:cNvSpPr>
            <a:spLocks noGrp="1"/>
          </p:cNvSpPr>
          <p:nvPr>
            <p:ph type="dt" sz="half" idx="10"/>
          </p:nvPr>
        </p:nvSpPr>
        <p:spPr/>
        <p:txBody>
          <a:bodyPr/>
          <a:lstStyle/>
          <a:p>
            <a:fld id="{1D322E97-BA1E-439D-B5FB-A3ED8AC1FD7D}" type="datetime1">
              <a:rPr lang="en-US" smtClean="0"/>
              <a:t>9/11/2024</a:t>
            </a:fld>
            <a:endParaRPr lang="en-US"/>
          </a:p>
        </p:txBody>
      </p:sp>
      <p:sp>
        <p:nvSpPr>
          <p:cNvPr id="5" name="Slide Number Placeholder 4">
            <a:extLst>
              <a:ext uri="{FF2B5EF4-FFF2-40B4-BE49-F238E27FC236}">
                <a16:creationId xmlns:a16="http://schemas.microsoft.com/office/drawing/2014/main" id="{AB93D242-3047-DEBB-D0F0-201F0A4DE073}"/>
              </a:ext>
            </a:extLst>
          </p:cNvPr>
          <p:cNvSpPr>
            <a:spLocks noGrp="1"/>
          </p:cNvSpPr>
          <p:nvPr>
            <p:ph type="sldNum" sz="quarter" idx="12"/>
          </p:nvPr>
        </p:nvSpPr>
        <p:spPr/>
        <p:txBody>
          <a:bodyPr/>
          <a:lstStyle/>
          <a:p>
            <a:fld id="{BCF519F1-BB29-4CAB-8873-B06BE76F4AC5}" type="slidenum">
              <a:rPr lang="en-US" smtClean="0"/>
              <a:t>6</a:t>
            </a:fld>
            <a:endParaRPr lang="en-US"/>
          </a:p>
        </p:txBody>
      </p:sp>
    </p:spTree>
    <p:extLst>
      <p:ext uri="{BB962C8B-B14F-4D97-AF65-F5344CB8AC3E}">
        <p14:creationId xmlns:p14="http://schemas.microsoft.com/office/powerpoint/2010/main" val="81827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5E1DD7-2B03-64EA-88DD-65567D1D5548}"/>
              </a:ext>
            </a:extLst>
          </p:cNvPr>
          <p:cNvSpPr>
            <a:spLocks noGrp="1"/>
          </p:cNvSpPr>
          <p:nvPr>
            <p:ph type="dt" sz="half" idx="10"/>
          </p:nvPr>
        </p:nvSpPr>
        <p:spPr/>
        <p:txBody>
          <a:bodyPr/>
          <a:lstStyle/>
          <a:p>
            <a:fld id="{003F2CC5-E29F-4E8D-B749-7EA83CAC4FEE}" type="datetime1">
              <a:rPr lang="en-US" smtClean="0"/>
              <a:t>9/11/2024</a:t>
            </a:fld>
            <a:endParaRPr lang="en-US"/>
          </a:p>
        </p:txBody>
      </p:sp>
      <p:sp>
        <p:nvSpPr>
          <p:cNvPr id="3" name="Slide Number Placeholder 2">
            <a:extLst>
              <a:ext uri="{FF2B5EF4-FFF2-40B4-BE49-F238E27FC236}">
                <a16:creationId xmlns:a16="http://schemas.microsoft.com/office/drawing/2014/main" id="{2E5F07D6-F7ED-5FE4-2832-47FBD1FBCA37}"/>
              </a:ext>
            </a:extLst>
          </p:cNvPr>
          <p:cNvSpPr>
            <a:spLocks noGrp="1"/>
          </p:cNvSpPr>
          <p:nvPr>
            <p:ph type="sldNum" sz="quarter" idx="12"/>
          </p:nvPr>
        </p:nvSpPr>
        <p:spPr/>
        <p:txBody>
          <a:bodyPr/>
          <a:lstStyle/>
          <a:p>
            <a:fld id="{BCF519F1-BB29-4CAB-8873-B06BE76F4AC5}" type="slidenum">
              <a:rPr lang="en-US" smtClean="0"/>
              <a:t>7</a:t>
            </a:fld>
            <a:endParaRPr lang="en-US"/>
          </a:p>
        </p:txBody>
      </p:sp>
      <p:sp>
        <p:nvSpPr>
          <p:cNvPr id="5" name="TextBox 4">
            <a:extLst>
              <a:ext uri="{FF2B5EF4-FFF2-40B4-BE49-F238E27FC236}">
                <a16:creationId xmlns:a16="http://schemas.microsoft.com/office/drawing/2014/main" id="{1F263F73-87C3-408A-6D9F-D97DBCB3B3C5}"/>
              </a:ext>
            </a:extLst>
          </p:cNvPr>
          <p:cNvSpPr txBox="1"/>
          <p:nvPr/>
        </p:nvSpPr>
        <p:spPr>
          <a:xfrm>
            <a:off x="706170" y="1050202"/>
            <a:ext cx="10864159" cy="4031873"/>
          </a:xfrm>
          <a:prstGeom prst="rect">
            <a:avLst/>
          </a:prstGeom>
          <a:noFill/>
        </p:spPr>
        <p:txBody>
          <a:bodyPr wrap="square">
            <a:spAutoFit/>
          </a:bodyPr>
          <a:lstStyle/>
          <a:p>
            <a:pPr>
              <a:defRPr/>
            </a:pPr>
            <a:r>
              <a:rPr lang="en-US" sz="3200" dirty="0"/>
              <a:t>“The only system which is truly secure is one which is switched off and unplugged locked in a titanium lined safe, buried in a concrete bunker, and is surrounded by nerve gas and very highly paid armed guards.”</a:t>
            </a:r>
          </a:p>
          <a:p>
            <a:pPr>
              <a:defRPr/>
            </a:pPr>
            <a:endParaRPr lang="en-US" sz="3200" dirty="0"/>
          </a:p>
          <a:p>
            <a:pPr>
              <a:defRPr/>
            </a:pPr>
            <a:br>
              <a:rPr lang="en-US" sz="3200" dirty="0"/>
            </a:br>
            <a:r>
              <a:rPr lang="en-US" sz="3200" i="1" dirty="0"/>
              <a:t>-- Gene Spafford, Director, Computer Operations, Audit, and Security Technology (COAST) Project, Purdue University</a:t>
            </a:r>
            <a:endParaRPr lang="en-US" sz="3200" dirty="0"/>
          </a:p>
        </p:txBody>
      </p:sp>
    </p:spTree>
    <p:extLst>
      <p:ext uri="{BB962C8B-B14F-4D97-AF65-F5344CB8AC3E}">
        <p14:creationId xmlns:p14="http://schemas.microsoft.com/office/powerpoint/2010/main" val="293145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4989-3E8F-DAF3-BB8A-3F74888C2835}"/>
              </a:ext>
            </a:extLst>
          </p:cNvPr>
          <p:cNvSpPr>
            <a:spLocks noGrp="1"/>
          </p:cNvSpPr>
          <p:nvPr>
            <p:ph type="title"/>
          </p:nvPr>
        </p:nvSpPr>
        <p:spPr/>
        <p:txBody>
          <a:bodyPr/>
          <a:lstStyle/>
          <a:p>
            <a:r>
              <a:rPr lang="en-US" dirty="0"/>
              <a:t>Software Security and You</a:t>
            </a:r>
          </a:p>
        </p:txBody>
      </p:sp>
      <p:sp>
        <p:nvSpPr>
          <p:cNvPr id="3" name="Content Placeholder 2">
            <a:extLst>
              <a:ext uri="{FF2B5EF4-FFF2-40B4-BE49-F238E27FC236}">
                <a16:creationId xmlns:a16="http://schemas.microsoft.com/office/drawing/2014/main" id="{97C4A299-F3E6-B66F-304B-DD31313EEB1B}"/>
              </a:ext>
            </a:extLst>
          </p:cNvPr>
          <p:cNvSpPr>
            <a:spLocks noGrp="1"/>
          </p:cNvSpPr>
          <p:nvPr>
            <p:ph idx="1"/>
          </p:nvPr>
        </p:nvSpPr>
        <p:spPr/>
        <p:txBody>
          <a:bodyPr/>
          <a:lstStyle/>
          <a:p>
            <a:pPr>
              <a:buFont typeface="Wingdings" panose="05000000000000000000" pitchFamily="2" charset="2"/>
              <a:buChar char="§"/>
            </a:pPr>
            <a:r>
              <a:rPr lang="en-US" dirty="0"/>
              <a:t> What is your favorite software development technology? (language, tool, library, etc.)</a:t>
            </a:r>
          </a:p>
          <a:p>
            <a:pPr>
              <a:buFont typeface="Wingdings" panose="05000000000000000000" pitchFamily="2" charset="2"/>
              <a:buChar char="§"/>
            </a:pPr>
            <a:r>
              <a:rPr lang="en-US" dirty="0"/>
              <a:t> Have you ever written software where security mattered?</a:t>
            </a:r>
          </a:p>
          <a:p>
            <a:pPr lvl="1">
              <a:buFont typeface="Wingdings" panose="05000000000000000000" pitchFamily="2" charset="2"/>
              <a:buChar char="§"/>
            </a:pPr>
            <a:r>
              <a:rPr lang="en-US" dirty="0"/>
              <a:t>Did you do anything about it then?</a:t>
            </a:r>
          </a:p>
          <a:p>
            <a:pPr marL="379477" lvl="0" indent="-342900" algn="l" rtl="0">
              <a:spcBef>
                <a:spcPts val="600"/>
              </a:spcBef>
              <a:spcAft>
                <a:spcPts val="0"/>
              </a:spcAft>
              <a:buSzPts val="2400"/>
              <a:buFont typeface="Wingdings" panose="05000000000000000000" pitchFamily="2" charset="2"/>
              <a:buChar char="§"/>
            </a:pPr>
            <a:r>
              <a:rPr lang="en-US" dirty="0"/>
              <a:t>How do you know that you have delivered secure software?</a:t>
            </a:r>
          </a:p>
          <a:p>
            <a:pPr marL="672085" lvl="1" indent="-342900">
              <a:spcBef>
                <a:spcPts val="600"/>
              </a:spcBef>
              <a:spcAft>
                <a:spcPts val="0"/>
              </a:spcAft>
              <a:buSzPts val="2400"/>
              <a:buFont typeface="Wingdings" panose="05000000000000000000" pitchFamily="2" charset="2"/>
              <a:buChar char="§"/>
            </a:pPr>
            <a:r>
              <a:rPr lang="en-US" dirty="0"/>
              <a:t>Try to think of examples</a:t>
            </a:r>
          </a:p>
          <a:p>
            <a:pPr marL="672085" lvl="1" indent="-342900">
              <a:spcBef>
                <a:spcPts val="600"/>
              </a:spcBef>
              <a:spcAft>
                <a:spcPts val="0"/>
              </a:spcAft>
              <a:buSzPts val="2400"/>
              <a:buFont typeface="Wingdings" panose="05000000000000000000" pitchFamily="2" charset="2"/>
              <a:buChar char="§"/>
            </a:pPr>
            <a:r>
              <a:rPr lang="en-US" dirty="0"/>
              <a:t>What are your indicators?</a:t>
            </a:r>
          </a:p>
          <a:p>
            <a:pPr marL="672085" lvl="1" indent="-342900">
              <a:spcBef>
                <a:spcPts val="600"/>
              </a:spcBef>
              <a:spcAft>
                <a:spcPts val="0"/>
              </a:spcAft>
              <a:buSzPts val="2400"/>
              <a:buFont typeface="Wingdings" panose="05000000000000000000" pitchFamily="2" charset="2"/>
              <a:buChar char="§"/>
            </a:pPr>
            <a:r>
              <a:rPr lang="en-US" dirty="0"/>
              <a:t>How will you convince others that your software is secure?</a:t>
            </a:r>
          </a:p>
          <a:p>
            <a:pPr marL="379477" indent="-342900">
              <a:spcBef>
                <a:spcPts val="600"/>
              </a:spcBef>
              <a:spcAft>
                <a:spcPts val="0"/>
              </a:spcAft>
              <a:buSzPts val="2400"/>
              <a:buFont typeface="Wingdings" panose="05000000000000000000" pitchFamily="2" charset="2"/>
              <a:buChar char="§"/>
            </a:pPr>
            <a:endParaRPr lang="en-US" dirty="0"/>
          </a:p>
          <a:p>
            <a:pPr>
              <a:buFont typeface="Wingdings" panose="05000000000000000000" pitchFamily="2" charset="2"/>
              <a:buChar char="§"/>
            </a:pPr>
            <a:endParaRPr lang="en-US" dirty="0"/>
          </a:p>
        </p:txBody>
      </p:sp>
      <p:sp>
        <p:nvSpPr>
          <p:cNvPr id="4" name="Date Placeholder 3">
            <a:extLst>
              <a:ext uri="{FF2B5EF4-FFF2-40B4-BE49-F238E27FC236}">
                <a16:creationId xmlns:a16="http://schemas.microsoft.com/office/drawing/2014/main" id="{96422419-F0B5-8FEC-CB59-0FF6FDA98A83}"/>
              </a:ext>
            </a:extLst>
          </p:cNvPr>
          <p:cNvSpPr>
            <a:spLocks noGrp="1"/>
          </p:cNvSpPr>
          <p:nvPr>
            <p:ph type="dt" sz="half" idx="10"/>
          </p:nvPr>
        </p:nvSpPr>
        <p:spPr/>
        <p:txBody>
          <a:bodyPr/>
          <a:lstStyle/>
          <a:p>
            <a:fld id="{1D322E97-BA1E-439D-B5FB-A3ED8AC1FD7D}" type="datetime1">
              <a:rPr lang="en-US" smtClean="0"/>
              <a:t>9/11/2024</a:t>
            </a:fld>
            <a:endParaRPr lang="en-US"/>
          </a:p>
        </p:txBody>
      </p:sp>
      <p:sp>
        <p:nvSpPr>
          <p:cNvPr id="5" name="Slide Number Placeholder 4">
            <a:extLst>
              <a:ext uri="{FF2B5EF4-FFF2-40B4-BE49-F238E27FC236}">
                <a16:creationId xmlns:a16="http://schemas.microsoft.com/office/drawing/2014/main" id="{68DE0665-3889-7DB6-ECD5-74AACDBD4D18}"/>
              </a:ext>
            </a:extLst>
          </p:cNvPr>
          <p:cNvSpPr>
            <a:spLocks noGrp="1"/>
          </p:cNvSpPr>
          <p:nvPr>
            <p:ph type="sldNum" sz="quarter" idx="12"/>
          </p:nvPr>
        </p:nvSpPr>
        <p:spPr/>
        <p:txBody>
          <a:bodyPr/>
          <a:lstStyle/>
          <a:p>
            <a:fld id="{BCF519F1-BB29-4CAB-8873-B06BE76F4AC5}" type="slidenum">
              <a:rPr lang="en-US" smtClean="0"/>
              <a:t>8</a:t>
            </a:fld>
            <a:endParaRPr lang="en-US"/>
          </a:p>
        </p:txBody>
      </p:sp>
    </p:spTree>
    <p:extLst>
      <p:ext uri="{BB962C8B-B14F-4D97-AF65-F5344CB8AC3E}">
        <p14:creationId xmlns:p14="http://schemas.microsoft.com/office/powerpoint/2010/main" val="2560958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31CD-BEE9-9920-F450-FDDA7A752AB6}"/>
              </a:ext>
            </a:extLst>
          </p:cNvPr>
          <p:cNvSpPr>
            <a:spLocks noGrp="1"/>
          </p:cNvSpPr>
          <p:nvPr>
            <p:ph type="title"/>
          </p:nvPr>
        </p:nvSpPr>
        <p:spPr/>
        <p:txBody>
          <a:bodyPr/>
          <a:lstStyle/>
          <a:p>
            <a:r>
              <a:rPr lang="en-US" dirty="0"/>
              <a:t>Discussion Takeaways</a:t>
            </a:r>
          </a:p>
        </p:txBody>
      </p:sp>
      <p:sp>
        <p:nvSpPr>
          <p:cNvPr id="3" name="Content Placeholder 2">
            <a:extLst>
              <a:ext uri="{FF2B5EF4-FFF2-40B4-BE49-F238E27FC236}">
                <a16:creationId xmlns:a16="http://schemas.microsoft.com/office/drawing/2014/main" id="{8BF19F28-2C1F-84F1-DB22-DDF179932E23}"/>
              </a:ext>
            </a:extLst>
          </p:cNvPr>
          <p:cNvSpPr>
            <a:spLocks noGrp="1"/>
          </p:cNvSpPr>
          <p:nvPr>
            <p:ph idx="1"/>
          </p:nvPr>
        </p:nvSpPr>
        <p:spPr/>
        <p:txBody>
          <a:bodyPr/>
          <a:lstStyle/>
          <a:p>
            <a:pPr>
              <a:buFont typeface="Wingdings" panose="05000000000000000000" pitchFamily="2" charset="2"/>
              <a:buChar char="§"/>
            </a:pPr>
            <a:r>
              <a:rPr lang="en-US" dirty="0"/>
              <a:t> Security is not black-and-white</a:t>
            </a:r>
          </a:p>
          <a:p>
            <a:pPr marL="0" indent="0">
              <a:buNone/>
            </a:pPr>
            <a:endParaRPr lang="en-US" dirty="0"/>
          </a:p>
          <a:p>
            <a:pPr>
              <a:buFont typeface="Wingdings" panose="05000000000000000000" pitchFamily="2" charset="2"/>
              <a:buChar char="§"/>
            </a:pPr>
            <a:r>
              <a:rPr lang="en-US" dirty="0"/>
              <a:t> Security is “until proven insecure”</a:t>
            </a:r>
          </a:p>
          <a:p>
            <a:pPr marL="0" indent="0">
              <a:buNone/>
            </a:pPr>
            <a:endParaRPr lang="en-US" dirty="0"/>
          </a:p>
          <a:p>
            <a:pPr>
              <a:buFont typeface="Wingdings" panose="05000000000000000000" pitchFamily="2" charset="2"/>
              <a:buChar char="§"/>
            </a:pPr>
            <a:r>
              <a:rPr lang="en-US" dirty="0"/>
              <a:t> Security “Theater”</a:t>
            </a:r>
          </a:p>
          <a:p>
            <a:pPr lvl="1">
              <a:buFont typeface="Wingdings" panose="05000000000000000000" pitchFamily="2" charset="2"/>
              <a:buChar char="§"/>
            </a:pPr>
            <a:r>
              <a:rPr lang="en-US" dirty="0"/>
              <a:t>Feeling safer vs. Being safer</a:t>
            </a:r>
          </a:p>
          <a:p>
            <a:pPr lvl="1">
              <a:buFont typeface="Wingdings" panose="05000000000000000000" pitchFamily="2" charset="2"/>
              <a:buChar char="§"/>
            </a:pPr>
            <a:r>
              <a:rPr lang="en-US" dirty="0"/>
              <a:t>People act on their perception of reality, not necessarily on reality</a:t>
            </a:r>
          </a:p>
          <a:p>
            <a:pPr marL="201168" lvl="1" indent="0">
              <a:buNone/>
            </a:pPr>
            <a:endParaRPr lang="en-US" dirty="0"/>
          </a:p>
          <a:p>
            <a:pPr>
              <a:buFont typeface="Wingdings" panose="05000000000000000000" pitchFamily="2" charset="2"/>
              <a:buChar char="§"/>
            </a:pPr>
            <a:r>
              <a:rPr lang="en-US" dirty="0"/>
              <a:t> </a:t>
            </a:r>
            <a:r>
              <a:rPr lang="en-US" sz="2000" dirty="0"/>
              <a:t>Protection can be costly</a:t>
            </a:r>
          </a:p>
          <a:p>
            <a:pPr lvl="1">
              <a:buFont typeface="Wingdings" panose="05000000000000000000" pitchFamily="2" charset="2"/>
              <a:buChar char="§"/>
            </a:pPr>
            <a:r>
              <a:rPr lang="en-US" sz="1800" dirty="0"/>
              <a:t>E.g., personal liberty and privacy</a:t>
            </a:r>
            <a:endParaRPr lang="en-US" dirty="0"/>
          </a:p>
        </p:txBody>
      </p:sp>
      <p:sp>
        <p:nvSpPr>
          <p:cNvPr id="4" name="Date Placeholder 3">
            <a:extLst>
              <a:ext uri="{FF2B5EF4-FFF2-40B4-BE49-F238E27FC236}">
                <a16:creationId xmlns:a16="http://schemas.microsoft.com/office/drawing/2014/main" id="{D8A7564B-C013-E41C-4F7E-AEFDB6B92E2E}"/>
              </a:ext>
            </a:extLst>
          </p:cNvPr>
          <p:cNvSpPr>
            <a:spLocks noGrp="1"/>
          </p:cNvSpPr>
          <p:nvPr>
            <p:ph type="dt" sz="half" idx="10"/>
          </p:nvPr>
        </p:nvSpPr>
        <p:spPr/>
        <p:txBody>
          <a:bodyPr/>
          <a:lstStyle/>
          <a:p>
            <a:fld id="{1D322E97-BA1E-439D-B5FB-A3ED8AC1FD7D}" type="datetime1">
              <a:rPr lang="en-US" smtClean="0"/>
              <a:t>9/11/2024</a:t>
            </a:fld>
            <a:endParaRPr lang="en-US"/>
          </a:p>
        </p:txBody>
      </p:sp>
      <p:sp>
        <p:nvSpPr>
          <p:cNvPr id="5" name="Slide Number Placeholder 4">
            <a:extLst>
              <a:ext uri="{FF2B5EF4-FFF2-40B4-BE49-F238E27FC236}">
                <a16:creationId xmlns:a16="http://schemas.microsoft.com/office/drawing/2014/main" id="{08F24003-D97C-60F2-1258-71914492A502}"/>
              </a:ext>
            </a:extLst>
          </p:cNvPr>
          <p:cNvSpPr>
            <a:spLocks noGrp="1"/>
          </p:cNvSpPr>
          <p:nvPr>
            <p:ph type="sldNum" sz="quarter" idx="12"/>
          </p:nvPr>
        </p:nvSpPr>
        <p:spPr/>
        <p:txBody>
          <a:bodyPr/>
          <a:lstStyle/>
          <a:p>
            <a:fld id="{BCF519F1-BB29-4CAB-8873-B06BE76F4AC5}" type="slidenum">
              <a:rPr lang="en-US" smtClean="0"/>
              <a:t>9</a:t>
            </a:fld>
            <a:endParaRPr lang="en-US"/>
          </a:p>
        </p:txBody>
      </p:sp>
    </p:spTree>
    <p:extLst>
      <p:ext uri="{BB962C8B-B14F-4D97-AF65-F5344CB8AC3E}">
        <p14:creationId xmlns:p14="http://schemas.microsoft.com/office/powerpoint/2010/main" val="96017290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1048</TotalTime>
  <Words>2331</Words>
  <Application>Microsoft Office PowerPoint</Application>
  <PresentationFormat>Widescreen</PresentationFormat>
  <Paragraphs>302</Paragraphs>
  <Slides>38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Aptos</vt:lpstr>
      <vt:lpstr>Arial</vt:lpstr>
      <vt:lpstr>Calibri</vt:lpstr>
      <vt:lpstr>Calibri Light</vt:lpstr>
      <vt:lpstr>Google Sans</vt:lpstr>
      <vt:lpstr>Helvetica</vt:lpstr>
      <vt:lpstr>Monaco</vt:lpstr>
      <vt:lpstr>Roboto</vt:lpstr>
      <vt:lpstr>TT Hoves</vt:lpstr>
      <vt:lpstr>Wingdings</vt:lpstr>
      <vt:lpstr>Retrospect</vt:lpstr>
      <vt:lpstr>CY-6120:  Software Security Practices</vt:lpstr>
      <vt:lpstr>Software1 Security2 Practices3</vt:lpstr>
      <vt:lpstr>Software</vt:lpstr>
      <vt:lpstr>Is this a software?</vt:lpstr>
      <vt:lpstr>Software Security</vt:lpstr>
      <vt:lpstr>Software Security Practices</vt:lpstr>
      <vt:lpstr>PowerPoint Presentation</vt:lpstr>
      <vt:lpstr>Software Security and You</vt:lpstr>
      <vt:lpstr>Discussion Takeaways</vt:lpstr>
      <vt:lpstr>So, why are insecure software still out there?</vt:lpstr>
      <vt:lpstr>Why is most software insecure?</vt:lpstr>
      <vt:lpstr>How to solve this?</vt:lpstr>
      <vt:lpstr>Must consider security throughout lifecycle</vt:lpstr>
      <vt:lpstr>Wait…. What?</vt:lpstr>
      <vt:lpstr>After all of this…still….</vt:lpstr>
      <vt:lpstr>Segway</vt:lpstr>
      <vt:lpstr>What is the vulnerability?</vt:lpstr>
      <vt:lpstr>How did you know?</vt:lpstr>
      <vt:lpstr>What about now?</vt:lpstr>
      <vt:lpstr>What is the vulnerability?</vt:lpstr>
      <vt:lpstr>PowerPoint Presentation</vt:lpstr>
      <vt:lpstr>Terminologies</vt:lpstr>
      <vt:lpstr>How many security issues?</vt:lpstr>
      <vt:lpstr>Vulnerability Management</vt:lpstr>
      <vt:lpstr>Other terminologies - KEV</vt:lpstr>
      <vt:lpstr>Other terminologies - EPSS</vt:lpstr>
      <vt:lpstr>GitHub Security Advisory Database</vt:lpstr>
      <vt:lpstr>GitHub Security Advisory Database</vt:lpstr>
      <vt:lpstr>Beyond the CVE</vt:lpstr>
      <vt:lpstr>Project Overview and Ecosystem Support</vt:lpstr>
      <vt:lpstr>The Necessity of Manual Review</vt:lpstr>
      <vt:lpstr>Which Ecosystems Receive the Most Attention?</vt:lpstr>
      <vt:lpstr>Google’s Vulnerability Database</vt:lpstr>
      <vt:lpstr>Conclusion</vt:lpstr>
      <vt:lpstr>Software Security is …</vt:lpstr>
      <vt:lpstr>Software Security is …</vt:lpstr>
      <vt:lpstr>Software Security is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Diptendu Kar</dc:creator>
  <cp:lastModifiedBy>Diptendu Kar</cp:lastModifiedBy>
  <cp:revision>54</cp:revision>
  <dcterms:created xsi:type="dcterms:W3CDTF">2024-09-09T16:21:17Z</dcterms:created>
  <dcterms:modified xsi:type="dcterms:W3CDTF">2024-09-11T15:46:43Z</dcterms:modified>
</cp:coreProperties>
</file>