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9" r:id="rId3"/>
    <p:sldId id="260" r:id="rId4"/>
    <p:sldId id="263" r:id="rId5"/>
    <p:sldId id="264" r:id="rId6"/>
    <p:sldId id="265" r:id="rId7"/>
    <p:sldId id="258" r:id="rId8"/>
    <p:sldId id="266" r:id="rId9"/>
    <p:sldId id="267" r:id="rId10"/>
    <p:sldId id="268" r:id="rId11"/>
    <p:sldId id="269" r:id="rId12"/>
    <p:sldId id="270" r:id="rId13"/>
    <p:sldId id="271" r:id="rId14"/>
    <p:sldId id="261" r:id="rId15"/>
    <p:sldId id="272" r:id="rId16"/>
    <p:sldId id="273" r:id="rId17"/>
    <p:sldId id="274" r:id="rId18"/>
    <p:sldId id="278" r:id="rId19"/>
    <p:sldId id="279" r:id="rId20"/>
    <p:sldId id="280" r:id="rId21"/>
    <p:sldId id="281" r:id="rId22"/>
    <p:sldId id="276" r:id="rId23"/>
    <p:sldId id="287" r:id="rId24"/>
    <p:sldId id="277" r:id="rId25"/>
    <p:sldId id="288" r:id="rId26"/>
    <p:sldId id="282" r:id="rId27"/>
    <p:sldId id="289" r:id="rId28"/>
    <p:sldId id="283" r:id="rId29"/>
    <p:sldId id="290" r:id="rId30"/>
    <p:sldId id="284" r:id="rId31"/>
    <p:sldId id="291" r:id="rId32"/>
    <p:sldId id="285" r:id="rId33"/>
    <p:sldId id="286" r:id="rId34"/>
    <p:sldId id="27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4" autoAdjust="0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6AA8D-85B1-44C4-BAE3-0CEFF2A26B2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CC7580-3570-430B-B153-33DD20D6576E}">
      <dgm:prSet/>
      <dgm:spPr/>
      <dgm:t>
        <a:bodyPr/>
        <a:lstStyle/>
        <a:p>
          <a:r>
            <a:rPr lang="en-US" b="0" i="0" baseline="0"/>
            <a:t>parsing the </a:t>
          </a:r>
          <a:r>
            <a:rPr lang="en-US" b="1" i="0" baseline="0"/>
            <a:t>pattern </a:t>
          </a:r>
          <a:r>
            <a:rPr lang="en-US" b="0" i="0" baseline="0"/>
            <a:t>to an AST (rules contain patterns)</a:t>
          </a:r>
          <a:endParaRPr lang="en-US"/>
        </a:p>
      </dgm:t>
    </dgm:pt>
    <dgm:pt modelId="{8B046A57-81CF-4E04-996C-45D3B8A11E71}" type="parTrans" cxnId="{2F8C67B6-26E8-4121-935D-CDF53F52875A}">
      <dgm:prSet/>
      <dgm:spPr/>
      <dgm:t>
        <a:bodyPr/>
        <a:lstStyle/>
        <a:p>
          <a:endParaRPr lang="en-US"/>
        </a:p>
      </dgm:t>
    </dgm:pt>
    <dgm:pt modelId="{8477E187-1021-4E0B-B53F-F52703E429A1}" type="sibTrans" cxnId="{2F8C67B6-26E8-4121-935D-CDF53F52875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EC41D76-4524-429B-AA59-8C5B60A5E2F9}">
      <dgm:prSet/>
      <dgm:spPr/>
      <dgm:t>
        <a:bodyPr/>
        <a:lstStyle/>
        <a:p>
          <a:r>
            <a:rPr lang="en-US" b="0" i="0" baseline="0"/>
            <a:t>parsing the </a:t>
          </a:r>
          <a:r>
            <a:rPr lang="en-US" b="1" i="0" baseline="0"/>
            <a:t>target </a:t>
          </a:r>
          <a:r>
            <a:rPr lang="en-US" b="0" i="0" baseline="0"/>
            <a:t>to an AST</a:t>
          </a:r>
          <a:r>
            <a:rPr lang="en-US"/>
            <a:t> (target = source code)</a:t>
          </a:r>
        </a:p>
      </dgm:t>
    </dgm:pt>
    <dgm:pt modelId="{F34EE683-94DA-4CB5-82DD-102753F899B5}" type="parTrans" cxnId="{FC8DBE86-AD71-4FED-A6A8-B6F87CA17F06}">
      <dgm:prSet/>
      <dgm:spPr/>
      <dgm:t>
        <a:bodyPr/>
        <a:lstStyle/>
        <a:p>
          <a:endParaRPr lang="en-US"/>
        </a:p>
      </dgm:t>
    </dgm:pt>
    <dgm:pt modelId="{06A6FF82-E11F-47D7-94BB-9D3843A967E1}" type="sibTrans" cxnId="{FC8DBE86-AD71-4FED-A6A8-B6F87CA17F0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A6EB1CA-DBA4-4C1F-8B46-08609F23E1FB}">
      <dgm:prSet/>
      <dgm:spPr/>
      <dgm:t>
        <a:bodyPr/>
        <a:lstStyle/>
        <a:p>
          <a:r>
            <a:rPr lang="en-US" b="1" i="0" baseline="0"/>
            <a:t>matching </a:t>
          </a:r>
          <a:r>
            <a:rPr lang="en-US" b="0" i="0" baseline="0"/>
            <a:t>both against each other</a:t>
          </a:r>
          <a:endParaRPr lang="en-US"/>
        </a:p>
      </dgm:t>
    </dgm:pt>
    <dgm:pt modelId="{A83A971F-97B5-4887-88E1-D063502FEB8D}" type="parTrans" cxnId="{8BA4361F-FFE2-40AE-AC9C-204036C9FD29}">
      <dgm:prSet/>
      <dgm:spPr/>
      <dgm:t>
        <a:bodyPr/>
        <a:lstStyle/>
        <a:p>
          <a:endParaRPr lang="en-US"/>
        </a:p>
      </dgm:t>
    </dgm:pt>
    <dgm:pt modelId="{E612F54C-9848-4F98-A39D-059DDB19DF2D}" type="sibTrans" cxnId="{8BA4361F-FFE2-40AE-AC9C-204036C9FD2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0F3AB7-E495-45FF-917E-F14547211375}" type="pres">
      <dgm:prSet presAssocID="{8F86AA8D-85B1-44C4-BAE3-0CEFF2A26B2D}" presName="Name0" presStyleCnt="0">
        <dgm:presLayoutVars>
          <dgm:animLvl val="lvl"/>
          <dgm:resizeHandles val="exact"/>
        </dgm:presLayoutVars>
      </dgm:prSet>
      <dgm:spPr/>
    </dgm:pt>
    <dgm:pt modelId="{441558E0-9C65-4490-AFB9-573D922B6117}" type="pres">
      <dgm:prSet presAssocID="{86CC7580-3570-430B-B153-33DD20D6576E}" presName="compositeNode" presStyleCnt="0">
        <dgm:presLayoutVars>
          <dgm:bulletEnabled val="1"/>
        </dgm:presLayoutVars>
      </dgm:prSet>
      <dgm:spPr/>
    </dgm:pt>
    <dgm:pt modelId="{E2C38202-4F54-42C3-9448-AEB3AE207960}" type="pres">
      <dgm:prSet presAssocID="{86CC7580-3570-430B-B153-33DD20D6576E}" presName="bgRect" presStyleLbl="bgAccFollowNode1" presStyleIdx="0" presStyleCnt="3"/>
      <dgm:spPr/>
    </dgm:pt>
    <dgm:pt modelId="{CC786D54-32E2-4863-B77A-6BAE0074FA1F}" type="pres">
      <dgm:prSet presAssocID="{8477E187-1021-4E0B-B53F-F52703E429A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78A5BA8-C31C-4EED-8882-98EDCB59DA0E}" type="pres">
      <dgm:prSet presAssocID="{86CC7580-3570-430B-B153-33DD20D6576E}" presName="bottomLine" presStyleLbl="alignNode1" presStyleIdx="1" presStyleCnt="6">
        <dgm:presLayoutVars/>
      </dgm:prSet>
      <dgm:spPr/>
    </dgm:pt>
    <dgm:pt modelId="{EEB2159B-0699-4A79-A6DE-39557D84A674}" type="pres">
      <dgm:prSet presAssocID="{86CC7580-3570-430B-B153-33DD20D6576E}" presName="nodeText" presStyleLbl="bgAccFollowNode1" presStyleIdx="0" presStyleCnt="3">
        <dgm:presLayoutVars>
          <dgm:bulletEnabled val="1"/>
        </dgm:presLayoutVars>
      </dgm:prSet>
      <dgm:spPr/>
    </dgm:pt>
    <dgm:pt modelId="{3306F7E8-4EAC-4BFB-B6F5-4BA0A6C66875}" type="pres">
      <dgm:prSet presAssocID="{8477E187-1021-4E0B-B53F-F52703E429A1}" presName="sibTrans" presStyleCnt="0"/>
      <dgm:spPr/>
    </dgm:pt>
    <dgm:pt modelId="{0546CD6B-AAC5-46C2-8DB7-E56A3C10F337}" type="pres">
      <dgm:prSet presAssocID="{6EC41D76-4524-429B-AA59-8C5B60A5E2F9}" presName="compositeNode" presStyleCnt="0">
        <dgm:presLayoutVars>
          <dgm:bulletEnabled val="1"/>
        </dgm:presLayoutVars>
      </dgm:prSet>
      <dgm:spPr/>
    </dgm:pt>
    <dgm:pt modelId="{BA5E7242-75C3-4464-B259-6787EC525EC6}" type="pres">
      <dgm:prSet presAssocID="{6EC41D76-4524-429B-AA59-8C5B60A5E2F9}" presName="bgRect" presStyleLbl="bgAccFollowNode1" presStyleIdx="1" presStyleCnt="3"/>
      <dgm:spPr/>
    </dgm:pt>
    <dgm:pt modelId="{70F495E7-1114-4DDC-9A1B-D7D7D56CD82C}" type="pres">
      <dgm:prSet presAssocID="{06A6FF82-E11F-47D7-94BB-9D3843A967E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4004F76-5807-4DE8-9AFD-F1F61900AFAE}" type="pres">
      <dgm:prSet presAssocID="{6EC41D76-4524-429B-AA59-8C5B60A5E2F9}" presName="bottomLine" presStyleLbl="alignNode1" presStyleIdx="3" presStyleCnt="6">
        <dgm:presLayoutVars/>
      </dgm:prSet>
      <dgm:spPr/>
    </dgm:pt>
    <dgm:pt modelId="{1838539A-A2AC-412A-8E5F-8993D081394E}" type="pres">
      <dgm:prSet presAssocID="{6EC41D76-4524-429B-AA59-8C5B60A5E2F9}" presName="nodeText" presStyleLbl="bgAccFollowNode1" presStyleIdx="1" presStyleCnt="3">
        <dgm:presLayoutVars>
          <dgm:bulletEnabled val="1"/>
        </dgm:presLayoutVars>
      </dgm:prSet>
      <dgm:spPr/>
    </dgm:pt>
    <dgm:pt modelId="{717BA3EA-DD74-4610-A02D-1C2CB355B8BD}" type="pres">
      <dgm:prSet presAssocID="{06A6FF82-E11F-47D7-94BB-9D3843A967E1}" presName="sibTrans" presStyleCnt="0"/>
      <dgm:spPr/>
    </dgm:pt>
    <dgm:pt modelId="{DA776D3E-A717-4C09-8D0D-7879C3314CD9}" type="pres">
      <dgm:prSet presAssocID="{BA6EB1CA-DBA4-4C1F-8B46-08609F23E1FB}" presName="compositeNode" presStyleCnt="0">
        <dgm:presLayoutVars>
          <dgm:bulletEnabled val="1"/>
        </dgm:presLayoutVars>
      </dgm:prSet>
      <dgm:spPr/>
    </dgm:pt>
    <dgm:pt modelId="{AAB90AF8-EB02-4674-95DA-20F437756E60}" type="pres">
      <dgm:prSet presAssocID="{BA6EB1CA-DBA4-4C1F-8B46-08609F23E1FB}" presName="bgRect" presStyleLbl="bgAccFollowNode1" presStyleIdx="2" presStyleCnt="3"/>
      <dgm:spPr/>
    </dgm:pt>
    <dgm:pt modelId="{D895C850-92BB-4D2A-8D54-3582340A21C6}" type="pres">
      <dgm:prSet presAssocID="{E612F54C-9848-4F98-A39D-059DDB19DF2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4C4A0B4-BF75-4AFD-BD71-48FD627B4594}" type="pres">
      <dgm:prSet presAssocID="{BA6EB1CA-DBA4-4C1F-8B46-08609F23E1FB}" presName="bottomLine" presStyleLbl="alignNode1" presStyleIdx="5" presStyleCnt="6">
        <dgm:presLayoutVars/>
      </dgm:prSet>
      <dgm:spPr/>
    </dgm:pt>
    <dgm:pt modelId="{C9E78E2B-5642-4069-A31D-BCE8692994BE}" type="pres">
      <dgm:prSet presAssocID="{BA6EB1CA-DBA4-4C1F-8B46-08609F23E1F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D41E012-50D7-441A-A7F6-4A2C42FB0592}" type="presOf" srcId="{8F86AA8D-85B1-44C4-BAE3-0CEFF2A26B2D}" destId="{210F3AB7-E495-45FF-917E-F14547211375}" srcOrd="0" destOrd="0" presId="urn:microsoft.com/office/officeart/2016/7/layout/BasicLinearProcessNumbered"/>
    <dgm:cxn modelId="{8BA4361F-FFE2-40AE-AC9C-204036C9FD29}" srcId="{8F86AA8D-85B1-44C4-BAE3-0CEFF2A26B2D}" destId="{BA6EB1CA-DBA4-4C1F-8B46-08609F23E1FB}" srcOrd="2" destOrd="0" parTransId="{A83A971F-97B5-4887-88E1-D063502FEB8D}" sibTransId="{E612F54C-9848-4F98-A39D-059DDB19DF2D}"/>
    <dgm:cxn modelId="{E095182E-1B0D-43F1-AFCA-578C947C5761}" type="presOf" srcId="{BA6EB1CA-DBA4-4C1F-8B46-08609F23E1FB}" destId="{AAB90AF8-EB02-4674-95DA-20F437756E60}" srcOrd="0" destOrd="0" presId="urn:microsoft.com/office/officeart/2016/7/layout/BasicLinearProcessNumbered"/>
    <dgm:cxn modelId="{E3B22C5E-2F13-4F2E-921B-DA1DAD104D09}" type="presOf" srcId="{86CC7580-3570-430B-B153-33DD20D6576E}" destId="{EEB2159B-0699-4A79-A6DE-39557D84A674}" srcOrd="1" destOrd="0" presId="urn:microsoft.com/office/officeart/2016/7/layout/BasicLinearProcessNumbered"/>
    <dgm:cxn modelId="{0EBBBA85-26A4-4B98-B105-E3F019207042}" type="presOf" srcId="{6EC41D76-4524-429B-AA59-8C5B60A5E2F9}" destId="{BA5E7242-75C3-4464-B259-6787EC525EC6}" srcOrd="0" destOrd="0" presId="urn:microsoft.com/office/officeart/2016/7/layout/BasicLinearProcessNumbered"/>
    <dgm:cxn modelId="{FC8DBE86-AD71-4FED-A6A8-B6F87CA17F06}" srcId="{8F86AA8D-85B1-44C4-BAE3-0CEFF2A26B2D}" destId="{6EC41D76-4524-429B-AA59-8C5B60A5E2F9}" srcOrd="1" destOrd="0" parTransId="{F34EE683-94DA-4CB5-82DD-102753F899B5}" sibTransId="{06A6FF82-E11F-47D7-94BB-9D3843A967E1}"/>
    <dgm:cxn modelId="{3F2CBF96-7345-41DE-BF82-FCE13F0EAE3E}" type="presOf" srcId="{6EC41D76-4524-429B-AA59-8C5B60A5E2F9}" destId="{1838539A-A2AC-412A-8E5F-8993D081394E}" srcOrd="1" destOrd="0" presId="urn:microsoft.com/office/officeart/2016/7/layout/BasicLinearProcessNumbered"/>
    <dgm:cxn modelId="{D56A6297-CB94-4466-B32C-334E73A66F7D}" type="presOf" srcId="{06A6FF82-E11F-47D7-94BB-9D3843A967E1}" destId="{70F495E7-1114-4DDC-9A1B-D7D7D56CD82C}" srcOrd="0" destOrd="0" presId="urn:microsoft.com/office/officeart/2016/7/layout/BasicLinearProcessNumbered"/>
    <dgm:cxn modelId="{85C3369C-65BC-4FD1-9BBB-46FE58DE9DB4}" type="presOf" srcId="{86CC7580-3570-430B-B153-33DD20D6576E}" destId="{E2C38202-4F54-42C3-9448-AEB3AE207960}" srcOrd="0" destOrd="0" presId="urn:microsoft.com/office/officeart/2016/7/layout/BasicLinearProcessNumbered"/>
    <dgm:cxn modelId="{86CEFAA9-419E-46CC-8E68-B75AF78EF2B0}" type="presOf" srcId="{8477E187-1021-4E0B-B53F-F52703E429A1}" destId="{CC786D54-32E2-4863-B77A-6BAE0074FA1F}" srcOrd="0" destOrd="0" presId="urn:microsoft.com/office/officeart/2016/7/layout/BasicLinearProcessNumbered"/>
    <dgm:cxn modelId="{2F8C67B6-26E8-4121-935D-CDF53F52875A}" srcId="{8F86AA8D-85B1-44C4-BAE3-0CEFF2A26B2D}" destId="{86CC7580-3570-430B-B153-33DD20D6576E}" srcOrd="0" destOrd="0" parTransId="{8B046A57-81CF-4E04-996C-45D3B8A11E71}" sibTransId="{8477E187-1021-4E0B-B53F-F52703E429A1}"/>
    <dgm:cxn modelId="{17A4E7C3-9D06-41E8-AEFA-407EACAA4596}" type="presOf" srcId="{BA6EB1CA-DBA4-4C1F-8B46-08609F23E1FB}" destId="{C9E78E2B-5642-4069-A31D-BCE8692994BE}" srcOrd="1" destOrd="0" presId="urn:microsoft.com/office/officeart/2016/7/layout/BasicLinearProcessNumbered"/>
    <dgm:cxn modelId="{6FBA8ED1-D01D-4A3B-AED0-66DFF3FBD55E}" type="presOf" srcId="{E612F54C-9848-4F98-A39D-059DDB19DF2D}" destId="{D895C850-92BB-4D2A-8D54-3582340A21C6}" srcOrd="0" destOrd="0" presId="urn:microsoft.com/office/officeart/2016/7/layout/BasicLinearProcessNumbered"/>
    <dgm:cxn modelId="{D7B0E064-77D2-4376-8BA3-22E7C2B91607}" type="presParOf" srcId="{210F3AB7-E495-45FF-917E-F14547211375}" destId="{441558E0-9C65-4490-AFB9-573D922B6117}" srcOrd="0" destOrd="0" presId="urn:microsoft.com/office/officeart/2016/7/layout/BasicLinearProcessNumbered"/>
    <dgm:cxn modelId="{41B89BB7-6244-4BDF-BD99-CF20C423EFA7}" type="presParOf" srcId="{441558E0-9C65-4490-AFB9-573D922B6117}" destId="{E2C38202-4F54-42C3-9448-AEB3AE207960}" srcOrd="0" destOrd="0" presId="urn:microsoft.com/office/officeart/2016/7/layout/BasicLinearProcessNumbered"/>
    <dgm:cxn modelId="{62F49B98-2304-4D25-875E-1FB6FFBEFB8F}" type="presParOf" srcId="{441558E0-9C65-4490-AFB9-573D922B6117}" destId="{CC786D54-32E2-4863-B77A-6BAE0074FA1F}" srcOrd="1" destOrd="0" presId="urn:microsoft.com/office/officeart/2016/7/layout/BasicLinearProcessNumbered"/>
    <dgm:cxn modelId="{CF9435FE-276A-4601-9499-0E897A39FBE8}" type="presParOf" srcId="{441558E0-9C65-4490-AFB9-573D922B6117}" destId="{A78A5BA8-C31C-4EED-8882-98EDCB59DA0E}" srcOrd="2" destOrd="0" presId="urn:microsoft.com/office/officeart/2016/7/layout/BasicLinearProcessNumbered"/>
    <dgm:cxn modelId="{3CC127E5-FEA7-40F6-AB04-FBAB6E2BD52F}" type="presParOf" srcId="{441558E0-9C65-4490-AFB9-573D922B6117}" destId="{EEB2159B-0699-4A79-A6DE-39557D84A674}" srcOrd="3" destOrd="0" presId="urn:microsoft.com/office/officeart/2016/7/layout/BasicLinearProcessNumbered"/>
    <dgm:cxn modelId="{11E76376-FD4E-43F7-8181-AA45ACBD873E}" type="presParOf" srcId="{210F3AB7-E495-45FF-917E-F14547211375}" destId="{3306F7E8-4EAC-4BFB-B6F5-4BA0A6C66875}" srcOrd="1" destOrd="0" presId="urn:microsoft.com/office/officeart/2016/7/layout/BasicLinearProcessNumbered"/>
    <dgm:cxn modelId="{3F4ED08C-CD53-4B47-88BC-9F10FAF47EE5}" type="presParOf" srcId="{210F3AB7-E495-45FF-917E-F14547211375}" destId="{0546CD6B-AAC5-46C2-8DB7-E56A3C10F337}" srcOrd="2" destOrd="0" presId="urn:microsoft.com/office/officeart/2016/7/layout/BasicLinearProcessNumbered"/>
    <dgm:cxn modelId="{4FC26499-4A30-4595-BDCB-75F7AD990A1A}" type="presParOf" srcId="{0546CD6B-AAC5-46C2-8DB7-E56A3C10F337}" destId="{BA5E7242-75C3-4464-B259-6787EC525EC6}" srcOrd="0" destOrd="0" presId="urn:microsoft.com/office/officeart/2016/7/layout/BasicLinearProcessNumbered"/>
    <dgm:cxn modelId="{F365F149-F123-4637-9035-F97CB931DC1C}" type="presParOf" srcId="{0546CD6B-AAC5-46C2-8DB7-E56A3C10F337}" destId="{70F495E7-1114-4DDC-9A1B-D7D7D56CD82C}" srcOrd="1" destOrd="0" presId="urn:microsoft.com/office/officeart/2016/7/layout/BasicLinearProcessNumbered"/>
    <dgm:cxn modelId="{8C91E33E-A0C9-41C1-B000-1C49D6139DE5}" type="presParOf" srcId="{0546CD6B-AAC5-46C2-8DB7-E56A3C10F337}" destId="{74004F76-5807-4DE8-9AFD-F1F61900AFAE}" srcOrd="2" destOrd="0" presId="urn:microsoft.com/office/officeart/2016/7/layout/BasicLinearProcessNumbered"/>
    <dgm:cxn modelId="{EE6F5B51-4840-485E-8C60-7E3D34A6D150}" type="presParOf" srcId="{0546CD6B-AAC5-46C2-8DB7-E56A3C10F337}" destId="{1838539A-A2AC-412A-8E5F-8993D081394E}" srcOrd="3" destOrd="0" presId="urn:microsoft.com/office/officeart/2016/7/layout/BasicLinearProcessNumbered"/>
    <dgm:cxn modelId="{20601F5C-26E2-45A7-8F1B-9226EC8C0C63}" type="presParOf" srcId="{210F3AB7-E495-45FF-917E-F14547211375}" destId="{717BA3EA-DD74-4610-A02D-1C2CB355B8BD}" srcOrd="3" destOrd="0" presId="urn:microsoft.com/office/officeart/2016/7/layout/BasicLinearProcessNumbered"/>
    <dgm:cxn modelId="{A9F98ABA-55E9-409D-A459-08668A8C8D67}" type="presParOf" srcId="{210F3AB7-E495-45FF-917E-F14547211375}" destId="{DA776D3E-A717-4C09-8D0D-7879C3314CD9}" srcOrd="4" destOrd="0" presId="urn:microsoft.com/office/officeart/2016/7/layout/BasicLinearProcessNumbered"/>
    <dgm:cxn modelId="{10D54E5A-B14A-45D4-A3DC-9409DE5A75CB}" type="presParOf" srcId="{DA776D3E-A717-4C09-8D0D-7879C3314CD9}" destId="{AAB90AF8-EB02-4674-95DA-20F437756E60}" srcOrd="0" destOrd="0" presId="urn:microsoft.com/office/officeart/2016/7/layout/BasicLinearProcessNumbered"/>
    <dgm:cxn modelId="{30437107-F095-4430-9949-1CB835061B7F}" type="presParOf" srcId="{DA776D3E-A717-4C09-8D0D-7879C3314CD9}" destId="{D895C850-92BB-4D2A-8D54-3582340A21C6}" srcOrd="1" destOrd="0" presId="urn:microsoft.com/office/officeart/2016/7/layout/BasicLinearProcessNumbered"/>
    <dgm:cxn modelId="{F4CFD094-9964-481D-B35C-E6C4A5888B38}" type="presParOf" srcId="{DA776D3E-A717-4C09-8D0D-7879C3314CD9}" destId="{44C4A0B4-BF75-4AFD-BD71-48FD627B4594}" srcOrd="2" destOrd="0" presId="urn:microsoft.com/office/officeart/2016/7/layout/BasicLinearProcessNumbered"/>
    <dgm:cxn modelId="{3E8D7A35-D884-4E59-8FAD-1B23F6B509B3}" type="presParOf" srcId="{DA776D3E-A717-4C09-8D0D-7879C3314CD9}" destId="{C9E78E2B-5642-4069-A31D-BCE8692994B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38202-4F54-42C3-9448-AEB3AE207960}">
      <dsp:nvSpPr>
        <dsp:cNvPr id="0" name=""/>
        <dsp:cNvSpPr/>
      </dsp:nvSpPr>
      <dsp:spPr>
        <a:xfrm>
          <a:off x="0" y="0"/>
          <a:ext cx="3143249" cy="3723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parsing the </a:t>
          </a:r>
          <a:r>
            <a:rPr lang="en-US" sz="2600" b="1" i="0" kern="1200" baseline="0"/>
            <a:t>pattern </a:t>
          </a:r>
          <a:r>
            <a:rPr lang="en-US" sz="2600" b="0" i="0" kern="1200" baseline="0"/>
            <a:t>to an AST (rules contain patterns)</a:t>
          </a:r>
          <a:endParaRPr lang="en-US" sz="2600" kern="1200"/>
        </a:p>
      </dsp:txBody>
      <dsp:txXfrm>
        <a:off x="0" y="1415039"/>
        <a:ext cx="3143249" cy="2234272"/>
      </dsp:txXfrm>
    </dsp:sp>
    <dsp:sp modelId="{CC786D54-32E2-4863-B77A-6BAE0074FA1F}">
      <dsp:nvSpPr>
        <dsp:cNvPr id="0" name=""/>
        <dsp:cNvSpPr/>
      </dsp:nvSpPr>
      <dsp:spPr>
        <a:xfrm>
          <a:off x="1013056" y="372378"/>
          <a:ext cx="1117136" cy="11171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6" tIns="12700" rIns="870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76657" y="535979"/>
        <a:ext cx="789934" cy="789934"/>
      </dsp:txXfrm>
    </dsp:sp>
    <dsp:sp modelId="{A78A5BA8-C31C-4EED-8882-98EDCB59DA0E}">
      <dsp:nvSpPr>
        <dsp:cNvPr id="0" name=""/>
        <dsp:cNvSpPr/>
      </dsp:nvSpPr>
      <dsp:spPr>
        <a:xfrm>
          <a:off x="0" y="3723715"/>
          <a:ext cx="3143249" cy="72"/>
        </a:xfrm>
        <a:prstGeom prst="rect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E7242-75C3-4464-B259-6787EC525EC6}">
      <dsp:nvSpPr>
        <dsp:cNvPr id="0" name=""/>
        <dsp:cNvSpPr/>
      </dsp:nvSpPr>
      <dsp:spPr>
        <a:xfrm>
          <a:off x="3457574" y="0"/>
          <a:ext cx="3143249" cy="372378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parsing the </a:t>
          </a:r>
          <a:r>
            <a:rPr lang="en-US" sz="2600" b="1" i="0" kern="1200" baseline="0"/>
            <a:t>target </a:t>
          </a:r>
          <a:r>
            <a:rPr lang="en-US" sz="2600" b="0" i="0" kern="1200" baseline="0"/>
            <a:t>to an AST</a:t>
          </a:r>
          <a:r>
            <a:rPr lang="en-US" sz="2600" kern="1200"/>
            <a:t> (target = source code)</a:t>
          </a:r>
        </a:p>
      </dsp:txBody>
      <dsp:txXfrm>
        <a:off x="3457574" y="1415039"/>
        <a:ext cx="3143249" cy="2234272"/>
      </dsp:txXfrm>
    </dsp:sp>
    <dsp:sp modelId="{70F495E7-1114-4DDC-9A1B-D7D7D56CD82C}">
      <dsp:nvSpPr>
        <dsp:cNvPr id="0" name=""/>
        <dsp:cNvSpPr/>
      </dsp:nvSpPr>
      <dsp:spPr>
        <a:xfrm>
          <a:off x="4470631" y="372378"/>
          <a:ext cx="1117136" cy="1117136"/>
        </a:xfrm>
        <a:prstGeom prst="ellipse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6" tIns="12700" rIns="870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34232" y="535979"/>
        <a:ext cx="789934" cy="789934"/>
      </dsp:txXfrm>
    </dsp:sp>
    <dsp:sp modelId="{74004F76-5807-4DE8-9AFD-F1F61900AFAE}">
      <dsp:nvSpPr>
        <dsp:cNvPr id="0" name=""/>
        <dsp:cNvSpPr/>
      </dsp:nvSpPr>
      <dsp:spPr>
        <a:xfrm>
          <a:off x="3457574" y="3723715"/>
          <a:ext cx="3143249" cy="72"/>
        </a:xfrm>
        <a:prstGeom prst="rect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90AF8-EB02-4674-95DA-20F437756E60}">
      <dsp:nvSpPr>
        <dsp:cNvPr id="0" name=""/>
        <dsp:cNvSpPr/>
      </dsp:nvSpPr>
      <dsp:spPr>
        <a:xfrm>
          <a:off x="6915149" y="0"/>
          <a:ext cx="3143249" cy="372378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matching </a:t>
          </a:r>
          <a:r>
            <a:rPr lang="en-US" sz="2600" b="0" i="0" kern="1200" baseline="0"/>
            <a:t>both against each other</a:t>
          </a:r>
          <a:endParaRPr lang="en-US" sz="2600" kern="1200"/>
        </a:p>
      </dsp:txBody>
      <dsp:txXfrm>
        <a:off x="6915149" y="1415039"/>
        <a:ext cx="3143249" cy="2234272"/>
      </dsp:txXfrm>
    </dsp:sp>
    <dsp:sp modelId="{D895C850-92BB-4D2A-8D54-3582340A21C6}">
      <dsp:nvSpPr>
        <dsp:cNvPr id="0" name=""/>
        <dsp:cNvSpPr/>
      </dsp:nvSpPr>
      <dsp:spPr>
        <a:xfrm>
          <a:off x="7928206" y="372378"/>
          <a:ext cx="1117136" cy="1117136"/>
        </a:xfrm>
        <a:prstGeom prst="ellipse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6" tIns="12700" rIns="8709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1807" y="535979"/>
        <a:ext cx="789934" cy="789934"/>
      </dsp:txXfrm>
    </dsp:sp>
    <dsp:sp modelId="{44C4A0B4-BF75-4AFD-BD71-48FD627B4594}">
      <dsp:nvSpPr>
        <dsp:cNvPr id="0" name=""/>
        <dsp:cNvSpPr/>
      </dsp:nvSpPr>
      <dsp:spPr>
        <a:xfrm>
          <a:off x="6915149" y="3723715"/>
          <a:ext cx="3143249" cy="72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3ADF-3C98-4250-8199-D25A0D6503B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D52-9D92-4878-BEE0-3F9CB035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F1CE79-20CD-52AA-791E-8F393FCB5C63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F1BF6-698C-4FD6-0880-EAD9FA87C5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280" y="5769832"/>
            <a:ext cx="2233402" cy="4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C0E-9BBB-41FF-91C6-83ADC88FE157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E3DA-66DB-4E1A-91E3-71BF4D9030B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C6EC74-2B6A-A994-909C-491816BC139A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A5404-6C6C-79AA-6D4B-17AE894B94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280" y="5724145"/>
            <a:ext cx="2773314" cy="5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EC67-EA04-4F7E-A18B-CD308BCA6038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5EE8-D33E-499C-AFF1-3DF01D28680D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219-DAB3-46C4-8E56-73C0DD099B0D}" type="datetime1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2CC5-E29F-4E8D-B749-7EA83CAC4FEE}" type="datetime1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AB7F61-6874-460C-9BA0-D7C168F82905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B025-5F39-43EB-85A2-DA529B6089F9}" type="datetime1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C415AB-D1A0-480F-AC5C-279F1F60EA4F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AE275D-59E5-557A-7A4C-38C6FA70F350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1C406E-9C62-938D-4F42-824846F99D8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280" y="5991752"/>
            <a:ext cx="1487256" cy="3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docs/supported-languag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log.onsec.io/codeql-vs-semgrep-fun-and-friendly-showdown-of-sast-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mgrep.dev/learn" TargetMode="External"/><Relationship Id="rId2" Type="http://schemas.openxmlformats.org/officeDocument/2006/relationships/hyperlink" Target="https://semgrep.dev/playgrou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grep.dev/playground/r/AbU9DbD/diptendu_personal.neu_gets_example?editorMode=advanced&amp;view=cod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mgrep.dev/playground/r/zdUKzKG/diptendu_personal.ellipsis_code_usage?editorMode=advanced" TargetMode="External"/><Relationship Id="rId2" Type="http://schemas.openxmlformats.org/officeDocument/2006/relationships/hyperlink" Target="https://semgrep.dev/playground/r/KxUvxvb/diptendu_personal.ellipsis_string_usage?editorMode=advanc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grep.dev/playground/r/pKU1E1N/diptendu_personal.ellipsis_argument_position?editorMode=advance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r6UyWyN/diptendu_personal.wrong_ellipsis_usage?editorMode=advanc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bwUbyb6/diptendu_personal.metavariable_match_function?editorMode=advanc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mgrep.dev/playground/r/x8UK6Kl/diptendu_personal.metavariables_class_task_2?editorMode=advanced" TargetMode="External"/><Relationship Id="rId2" Type="http://schemas.openxmlformats.org/officeDocument/2006/relationships/hyperlink" Target="https://semgrep.dev/playground/r/wdU9Y9v/diptendu_personal.metavariables_class_task_1?editorMode=advanc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eqU0B0X/diptendu_personal.class_task_3?editorMode=advanced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DbU6ERy/diptendu_personal.pattern-either-example?editorMode=advance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5rUdZdv/diptendu_personal.pattern-inside-example?editorMode=advance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ReUDyDv/diptendu_personal.pattern-not-inside-example?editorMode=advance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emgrep.dev/playground/r/BYUXRxW/diptendu_personal.pattern-regex-example?editorMode=advanced" TargetMode="External"/><Relationship Id="rId2" Type="http://schemas.openxmlformats.org/officeDocument/2006/relationships/hyperlink" Target="https://www.pcre.org/current/doc/html/pcre2patter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docs/writing-rules/rule-syntax#pattern-not-reg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lBU4Elz/diptendu_personal.metavar-regex-example?editorMode=advance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playground/r/6JUvBZE/diptendu_personal.metavariable-comparison-example?editorMode=advance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emgrep.dev/docs/writing-rules/rule-synta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semgrep.dev/docs/writing-rules/rule-syntax#pattern" TargetMode="External"/><Relationship Id="rId3" Type="http://schemas.openxmlformats.org/officeDocument/2006/relationships/hyperlink" Target="https://semgrep.dev/blog/2024/sca-reachability-analysis-methods" TargetMode="External"/><Relationship Id="rId7" Type="http://schemas.openxmlformats.org/officeDocument/2006/relationships/hyperlink" Target="https://www.youtube.com/@semgrep/videos" TargetMode="External"/><Relationship Id="rId2" Type="http://schemas.openxmlformats.org/officeDocument/2006/relationships/hyperlink" Target="https://brandonspark.github.io/files/finding_bug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mgrep.dev/learn" TargetMode="External"/><Relationship Id="rId5" Type="http://schemas.openxmlformats.org/officeDocument/2006/relationships/hyperlink" Target="https://semgrep.dev/blog/2022/software-supply-chain-security-is-hard" TargetMode="External"/><Relationship Id="rId4" Type="http://schemas.openxmlformats.org/officeDocument/2006/relationships/hyperlink" Target="https://semgrep.dev/blog/2022/a-deep-dive-into-semgrep-supply-chain" TargetMode="External"/><Relationship Id="rId9" Type="http://schemas.openxmlformats.org/officeDocument/2006/relationships/hyperlink" Target="https://academy.semgrep.dev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E8B3-4C72-98F9-A011-A1E1A65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CY-6120: </a:t>
            </a:r>
            <a:br>
              <a:rPr lang="en-US" dirty="0"/>
            </a:br>
            <a:r>
              <a:rPr lang="en-US" sz="7200" dirty="0"/>
              <a:t>Software Security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95D8-8588-9349-8BF4-D76BFB85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4: Static analysis and Semgrep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D2DE-C298-1708-2213-AFDAF64B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F40-81A2-4F0D-A303-079E703FB5E6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53FF-5F21-B3F4-3B04-FCA3AFD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4F47-9C7F-52C9-416E-5DA23D2B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semantic grep / </a:t>
            </a:r>
            <a:r>
              <a:rPr lang="en-US" dirty="0" err="1"/>
              <a:t>semgrep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B4A2-4680-D392-E68C-A2CDE1F9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 Note that it is not simply a matter of ignoring the comments and string literals – we also do not match the identifier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SFTT1095"/>
              </a:rPr>
              <a:t>isprinted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, because it is not the same as the identifier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SFTT1095"/>
              </a:rPr>
              <a:t>print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BD60-C13F-CB66-13CC-39ABCF76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77024-DE10-686E-2B8D-A63D8B8E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620F4-A989-2711-27A9-9127FEB3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841148"/>
            <a:ext cx="10058400" cy="222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4047-71F2-0F99-A19E-1B5108BB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hood: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DF1B4C-CC26-2073-AD86-48F8D4035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862" y="1751356"/>
            <a:ext cx="8442275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00F58-7881-173C-B17D-13BFA251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C9497-2D44-76E8-2542-120ED621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B47D-6D03-AE8D-2368-1E20EB3A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hood: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14B35A-DF97-253D-FEE5-0E2EE849E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672" y="1846263"/>
            <a:ext cx="8282982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6CE0-ED42-3A58-0F85-6B1ED72D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77E11-6ECA-523F-8CB3-70A924E4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1036-494E-56D7-EFE6-E5553866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The semgrep formula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1548-AB9B-3935-AD72-C52FD1D4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22E97-BA1E-439D-B5FB-A3ED8AC1FD7D}" type="datetime1">
              <a:rPr lang="en-US" smtClean="0"/>
              <a:pPr>
                <a:spcAft>
                  <a:spcPts val="600"/>
                </a:spcAft>
              </a:pPr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D0470-4141-428E-FEFD-A89330A5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F519F1-BB29-4CAB-8873-B06BE76F4AC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9A521EC-2B42-32F7-FCC0-0957091B0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853198"/>
              </p:ext>
            </p:extLst>
          </p:nvPr>
        </p:nvGraphicFramePr>
        <p:xfrm>
          <a:off x="1096963" y="2098515"/>
          <a:ext cx="10058400" cy="372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9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9D4C-CA67-FD70-4BF7-379DC55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Semgrep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AC44-7B67-5B12-7F83-165A32B0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b="1" dirty="0">
                <a:latin typeface="Inter-Bold"/>
              </a:rPr>
              <a:t>O</a:t>
            </a:r>
            <a:r>
              <a:rPr lang="en-US" sz="1800" b="1" i="0" u="none" strike="noStrike" baseline="0" dirty="0">
                <a:latin typeface="Inter-Bold"/>
              </a:rPr>
              <a:t>pen-source</a:t>
            </a:r>
            <a:r>
              <a:rPr lang="en-US" sz="1800" b="0" i="0" u="none" strike="noStrike" baseline="0" dirty="0">
                <a:latin typeface="Inter-Regular"/>
              </a:rPr>
              <a:t>, with community-contributed language support and rules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nter-Regular"/>
              </a:rPr>
              <a:t> </a:t>
            </a:r>
            <a:r>
              <a:rPr lang="en-US" sz="1800" b="1" dirty="0">
                <a:latin typeface="Inter-Regular"/>
              </a:rPr>
              <a:t>C</a:t>
            </a:r>
            <a:r>
              <a:rPr lang="en-US" sz="1800" b="1" i="0" u="none" strike="noStrike" baseline="0" dirty="0">
                <a:latin typeface="Inter-Bold"/>
              </a:rPr>
              <a:t>ustomizable – </a:t>
            </a:r>
            <a:r>
              <a:rPr lang="en-US" sz="1800" i="0" u="none" strike="noStrike" baseline="0" dirty="0">
                <a:latin typeface="Inter-Bold"/>
              </a:rPr>
              <a:t>Semgrep scans for patterns. Anyone can write patterns. Customized to your code, your security requirements.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nter-Bold"/>
              </a:rPr>
              <a:t> </a:t>
            </a:r>
            <a:r>
              <a:rPr lang="en-US" sz="1800" b="1" dirty="0">
                <a:latin typeface="Inter-Bold"/>
              </a:rPr>
              <a:t>M</a:t>
            </a:r>
            <a:r>
              <a:rPr lang="en-US" sz="1800" b="1" i="0" u="none" strike="noStrike" baseline="0" dirty="0">
                <a:latin typeface="Inter-Bold"/>
              </a:rPr>
              <a:t>ultilingual</a:t>
            </a:r>
            <a:r>
              <a:rPr lang="en-US" sz="1800" b="1" dirty="0">
                <a:latin typeface="Inter-Bold"/>
              </a:rPr>
              <a:t> - </a:t>
            </a:r>
            <a:r>
              <a:rPr lang="en-US" sz="1800" b="0" i="0" u="none" strike="noStrike" baseline="0" dirty="0">
                <a:latin typeface="Inter-Regular"/>
              </a:rPr>
              <a:t>Semgrep supports over 30 languages (</a:t>
            </a:r>
            <a:r>
              <a:rPr lang="en-US" sz="1800" b="0" i="0" u="none" strike="noStrike" baseline="0" dirty="0">
                <a:latin typeface="Inter-Regular"/>
                <a:hlinkClick r:id="rId2"/>
              </a:rPr>
              <a:t>https://semgrep.dev/docs/supported-languages</a:t>
            </a:r>
            <a:r>
              <a:rPr lang="en-US" sz="1800" b="0" i="0" u="none" strike="noStrike" baseline="0" dirty="0">
                <a:latin typeface="Inter-Regular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nter-Regular"/>
              </a:rPr>
              <a:t> </a:t>
            </a:r>
            <a:r>
              <a:rPr lang="en-US" sz="1800" b="1" dirty="0">
                <a:latin typeface="Inter-Regular"/>
              </a:rPr>
              <a:t>N</a:t>
            </a:r>
            <a:r>
              <a:rPr lang="en-US" sz="1800" b="1" i="0" u="none" strike="noStrike" baseline="0" dirty="0">
                <a:latin typeface="Inter-Bold"/>
              </a:rPr>
              <a:t>o building required</a:t>
            </a:r>
            <a:r>
              <a:rPr lang="en-US" sz="1800" dirty="0">
                <a:latin typeface="Inter-Regular"/>
              </a:rPr>
              <a:t> - </a:t>
            </a:r>
            <a:r>
              <a:rPr lang="en-US" sz="1800" b="0" i="0" u="none" strike="noStrike" baseline="0" dirty="0">
                <a:latin typeface="Inter-Regular"/>
              </a:rPr>
              <a:t>Semgrep only needs source code to run and doesn’t require that the code it is analyzing can build. Hence it is fast.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nter-Regular"/>
              </a:rPr>
              <a:t> </a:t>
            </a:r>
            <a:r>
              <a:rPr lang="en-US" sz="1800" b="1" i="0" u="none" strike="noStrike" baseline="0" dirty="0">
                <a:latin typeface="Inter-Bold"/>
              </a:rPr>
              <a:t>No DSL</a:t>
            </a:r>
            <a:r>
              <a:rPr lang="en-US" sz="1800" dirty="0">
                <a:latin typeface="Inter-Regular"/>
              </a:rPr>
              <a:t> (Domain Specific Language) - </a:t>
            </a:r>
            <a:r>
              <a:rPr lang="en-US" sz="1800" b="0" i="0" u="none" strike="noStrike" baseline="0" dirty="0">
                <a:latin typeface="Inter-Regular"/>
              </a:rPr>
              <a:t>Semgrep patterns look like </a:t>
            </a:r>
            <a:r>
              <a:rPr lang="en-US" sz="1800" b="1" i="0" u="none" strike="noStrike" baseline="0" dirty="0">
                <a:latin typeface="Inter-Regular"/>
              </a:rPr>
              <a:t>source code</a:t>
            </a:r>
            <a:r>
              <a:rPr lang="en-US" sz="1800" b="0" i="0" u="none" strike="noStrike" baseline="0" dirty="0">
                <a:latin typeface="Inter-Regular"/>
              </a:rPr>
              <a:t>, meaning no hours of browsing documentation and API references.</a:t>
            </a:r>
            <a:r>
              <a:rPr lang="en-US" sz="1800" dirty="0">
                <a:latin typeface="Inter-Regular"/>
              </a:rPr>
              <a:t> </a:t>
            </a:r>
            <a:r>
              <a:rPr lang="en-US" sz="1800" b="0" i="0" u="none" strike="noStrike" baseline="0" dirty="0">
                <a:latin typeface="Inter-Regular"/>
              </a:rPr>
              <a:t>All you need to be able to do is read and write code.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Inter-Regular"/>
              </a:rPr>
              <a:t> Rules are written in YAML.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B2AF-C883-DF1E-385D-54E60B7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EEC17-39EC-80E7-0A13-27AE83AA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7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9680-641D-DDC0-DB61-1FD6E047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 – Domain Specific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B0BD4-447D-349B-0049-60F9F6B8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CodeQL</a:t>
            </a:r>
            <a:r>
              <a:rPr lang="en-US" dirty="0"/>
              <a:t> vs Semgrep - </a:t>
            </a:r>
            <a:r>
              <a:rPr lang="en-US" dirty="0">
                <a:hlinkClick r:id="rId2"/>
              </a:rPr>
              <a:t>https://blog.onsec.io/codeql-vs-semgrep-fun-and-friendly-showdown-of-sast-tools/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EA3-DE7C-C7F4-8DF3-78FEC0FB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7C70E-8C28-E409-6A1A-79C0D3A5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58D73-6D52-E984-49C0-25BC90EA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33" y="2554450"/>
            <a:ext cx="5724525" cy="1581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4ABDE9-4682-D04B-D1BF-3C5BEC683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294" y="2554450"/>
            <a:ext cx="4171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D1C9-7796-EC56-BAB3-8A07AE3F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Semgrep patterns (rules)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5DA3-9C3F-CB80-3721-AE610B26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1427-9096-C944-AB99-B5EEC718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E095-CCE2-6163-41BD-43A6BB7F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0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018D-8891-7680-4C72-A29D8C77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0420-C61A-FBF8-64A2-24765E69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Semgrep rules are written in </a:t>
            </a:r>
            <a:r>
              <a:rPr lang="en-US" dirty="0" err="1"/>
              <a:t>yaml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Patterns - what to search for in code.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Test in your browser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https://semgrep.dev/playground</a:t>
            </a:r>
            <a:r>
              <a:rPr lang="en-US" dirty="0"/>
              <a:t> or CLI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  <a:latin typeface="Inter-Regular"/>
              </a:rPr>
              <a:t> </a:t>
            </a:r>
            <a:r>
              <a:rPr lang="en-US" dirty="0"/>
              <a:t>A good place to start - </a:t>
            </a:r>
            <a:r>
              <a:rPr lang="en-US" dirty="0">
                <a:hlinkClick r:id="rId3"/>
              </a:rPr>
              <a:t>https://semgrep.dev/learn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Let us write together – using gets example.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https://semgrep.dev/playground/r/AbU9DbD/diptendu_personal.neu_gets_example?editorMode=advanced&amp;view=code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Try detecting “</a:t>
            </a:r>
            <a:r>
              <a:rPr lang="en-US" dirty="0" err="1"/>
              <a:t>fgets</a:t>
            </a:r>
            <a:r>
              <a:rPr lang="en-US" dirty="0"/>
              <a:t>” now.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Click on fork (top right) to add to your directory. Play around with it, make changes and test.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D836-E384-0991-35D6-DAEB147D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2481E-58C7-0B9C-0AA9-DC52F151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3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E525-9208-DA85-4E72-DF61180F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Ellipsis -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A2899-8564-CD56-9B24-FE711A59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b="1" i="0" u="none" strike="noStrike" baseline="0" dirty="0">
                <a:solidFill>
                  <a:schemeClr val="tx1"/>
                </a:solidFill>
              </a:rPr>
              <a:t>ellipsis</a:t>
            </a:r>
            <a:r>
              <a:rPr lang="en-US" b="1" i="0" u="none" strike="noStrike" baseline="0" dirty="0">
                <a:solidFill>
                  <a:srgbClr val="6124E4"/>
                </a:solidFill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is a placeholder in a Semgrep pattern which matches zero or more occurrences of some element, for instance parameters, arguments, and statements.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 Similar to .* in regex. Simply put – it can contain anything.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 Examples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</a:rPr>
              <a:t>subprocess.Popen</a:t>
            </a:r>
            <a:r>
              <a:rPr lang="en-US" dirty="0">
                <a:solidFill>
                  <a:srgbClr val="000000"/>
                </a:solidFill>
              </a:rPr>
              <a:t>(…) – does not consider number or type of arguments. Matches all calls.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https://semgrep.dev/playground/r/0oULnL7/diptendu_personal.ellipsis_usage?editorMode=advanced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palindrome(“…”) or – matches any string argument, will not match any integer argument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https://semgrep.dev/playground/r/KxUvxvb/diptendu_personal.ellipsis_string_usage?editorMode=advanced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Between 2 statements – matches the 2 statements containing 0 or more lines between them.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https://semgrep.dev/playground/r/zdUKzKG/diptendu_personal.ellipsis_code_usage?editorMode=advanced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open(…, “r”, …) vs. open(“r”, …) – “r” needs to be an argument anywhere vs. “r” is the first argument – don’t care what or how many argument comes after that.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https://semgrep.dev/playground/r/pKU1E1N/diptendu_personal.ellipsis_argument_position?editorMode=advanced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8F42-566C-AC06-5834-69DA1BC6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AC9F6-582E-7A37-4337-571C58A5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8E8B-9B50-13C8-7088-9FF841C0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Ellipsis is not a silver 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A627-F776-C6CA-34EF-C9ED23F5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def … will not work to match a function declaration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https://semgrep.dev/playground/r/r6UyWyN/diptendu_personal.wrong_ellipsis_usage?editorMode=advanced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u="none" strike="noStrike" baseline="0" dirty="0"/>
              <a:t> Ellipsis is </a:t>
            </a:r>
            <a:r>
              <a:rPr lang="en-US" b="1" i="0" u="none" strike="noStrike" baseline="0" dirty="0"/>
              <a:t>only admissible </a:t>
            </a:r>
            <a:r>
              <a:rPr lang="en-US" b="0" i="0" u="none" strike="noStrike" baseline="0" dirty="0"/>
              <a:t>wherever you could put a sequence of </a:t>
            </a:r>
            <a:r>
              <a:rPr lang="en-US" sz="1800" b="0" i="0" u="none" strike="noStrike" baseline="0" dirty="0"/>
              <a:t>parameters, arguments, or statements.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b="0" i="0" u="none" strike="noStrike" baseline="0" dirty="0"/>
              <a:t>Semgrep patterns must </a:t>
            </a:r>
            <a:r>
              <a:rPr lang="en-US" sz="1800" b="0" i="1" u="none" strike="noStrike" baseline="0" dirty="0"/>
              <a:t>look like code </a:t>
            </a:r>
            <a:r>
              <a:rPr lang="en-US" sz="1800" b="0" i="0" u="none" strike="noStrike" baseline="0" dirty="0"/>
              <a:t>in the language they are a part of.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1800" b="0" i="0" u="none" strike="noStrike" baseline="0" dirty="0"/>
              <a:t>What Python construct looks like def ..., where ... is a sequence of arguments, parameters, or statements? The answer is </a:t>
            </a:r>
            <a:r>
              <a:rPr lang="en-US" sz="1800" b="1" i="0" u="none" strike="noStrike" baseline="0" dirty="0"/>
              <a:t>none</a:t>
            </a:r>
            <a:r>
              <a:rPr lang="en-US" sz="1800" b="0" i="0" u="none" strike="noStrike" baseline="0" dirty="0"/>
              <a:t>, and so the pattern is invalid.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You need </a:t>
            </a:r>
            <a:r>
              <a:rPr lang="en-US" sz="1800" b="1" dirty="0"/>
              <a:t>$METAVARIABLES</a:t>
            </a:r>
            <a:r>
              <a:rPr lang="en-US" sz="1800" dirty="0"/>
              <a:t>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ACBD-7B07-DAD3-1F26-B58C35DF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A0907-8FCE-3A85-4B47-A018B44F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9481-4E27-B494-34CE-82B29676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dirty="0"/>
            </a:br>
            <a:r>
              <a:rPr lang="en-US" sz="3200" b="0" i="0" u="none" strike="noStrike" baseline="0" dirty="0">
                <a:solidFill>
                  <a:srgbClr val="000000"/>
                </a:solidFill>
                <a:latin typeface="+mn-lt"/>
              </a:rPr>
              <a:t>Make it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+mn-lt"/>
              </a:rPr>
              <a:t>cheap</a:t>
            </a:r>
            <a:r>
              <a:rPr lang="en-US" sz="3200" b="1" i="0" u="none" strike="noStrike" baseline="0" dirty="0">
                <a:solidFill>
                  <a:srgbClr val="6124E4"/>
                </a:solidFill>
                <a:latin typeface="+mn-lt"/>
              </a:rPr>
              <a:t>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+mn-lt"/>
              </a:rPr>
              <a:t>to make it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+mn-lt"/>
              </a:rPr>
              <a:t>expensive</a:t>
            </a:r>
            <a:r>
              <a:rPr lang="en-US" sz="3200" b="1" i="0" u="none" strike="noStrike" baseline="0" dirty="0">
                <a:solidFill>
                  <a:srgbClr val="FDAF4E"/>
                </a:solidFill>
                <a:latin typeface="+mn-lt"/>
              </a:rPr>
              <a:t>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+mn-lt"/>
              </a:rPr>
              <a:t>to exploit software.</a:t>
            </a:r>
            <a:br>
              <a:rPr lang="en-US" sz="3200" b="0" i="0" u="none" strike="noStrike" baseline="0" dirty="0">
                <a:solidFill>
                  <a:srgbClr val="000000"/>
                </a:solidFill>
                <a:latin typeface="+mn-lt"/>
              </a:rPr>
            </a:br>
            <a:br>
              <a:rPr lang="en-US" sz="32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en-US" sz="3200" b="0" i="1" u="none" strike="noStrike" baseline="0" dirty="0">
                <a:solidFill>
                  <a:srgbClr val="000000"/>
                </a:solidFill>
                <a:latin typeface="+mn-lt"/>
              </a:rPr>
              <a:t>or less eloquently:</a:t>
            </a:r>
            <a:br>
              <a:rPr lang="en-US" sz="3200" b="0" i="1" u="none" strike="noStrike" baseline="0" dirty="0">
                <a:solidFill>
                  <a:srgbClr val="000000"/>
                </a:solidFill>
                <a:latin typeface="+mn-lt"/>
              </a:rPr>
            </a:br>
            <a:br>
              <a:rPr lang="en-US" sz="3200" b="0" i="1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en-US" sz="3200" b="1" i="0" u="none" strike="noStrike" baseline="0" dirty="0">
                <a:solidFill>
                  <a:srgbClr val="FF0000"/>
                </a:solidFill>
                <a:latin typeface="+mn-lt"/>
              </a:rPr>
              <a:t>Prevent</a:t>
            </a:r>
            <a:r>
              <a:rPr lang="en-US" sz="3200" b="1" i="0" u="none" strike="noStrike" baseline="0" dirty="0">
                <a:solidFill>
                  <a:srgbClr val="6124E4"/>
                </a:solidFill>
                <a:latin typeface="+mn-lt"/>
              </a:rPr>
              <a:t>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+mn-lt"/>
              </a:rPr>
              <a:t>people from </a:t>
            </a:r>
            <a:r>
              <a:rPr lang="en-US" sz="3200" b="1" i="0" u="none" strike="noStrike" baseline="0" dirty="0">
                <a:solidFill>
                  <a:srgbClr val="0070C0"/>
                </a:solidFill>
                <a:latin typeface="+mn-lt"/>
              </a:rPr>
              <a:t>shooting themselves in the foot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+mn-lt"/>
              </a:rPr>
              <a:t>.</a:t>
            </a:r>
            <a:br>
              <a:rPr lang="en-US" sz="1800" b="0" i="0" u="none" strike="noStrike" baseline="0" dirty="0">
                <a:solidFill>
                  <a:srgbClr val="0070C0"/>
                </a:solidFill>
                <a:latin typeface="Inter-Regular"/>
              </a:rPr>
            </a:br>
            <a:r>
              <a:rPr lang="en-US" sz="1800" b="0" i="0" u="none" strike="noStrike" baseline="0" dirty="0">
                <a:solidFill>
                  <a:srgbClr val="FFFFFF"/>
                </a:solidFill>
                <a:latin typeface="Inter-Regular"/>
              </a:rPr>
              <a:t>Brandon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C928-321C-08D3-B4EF-263B54A58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Semgrep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33E4-1409-E507-6BC5-5F38FE80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D29E3-7501-8B2C-47C1-26B17BA3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A65B-E946-0890-53A2-57BE0B29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4DF4-D087-BD7C-9FE9-82F8B12B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Metavariables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are an abstraction that lets you match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something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even when you don't know exactly what it is you want to match.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i="0" u="none" strike="noStrike" baseline="0" dirty="0">
                <a:solidFill>
                  <a:srgbClr val="6124E4"/>
                </a:solidFill>
              </a:rPr>
              <a:t> 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A</a:t>
            </a:r>
            <a:r>
              <a:rPr lang="en-US" sz="1800" i="0" u="none" strike="noStrike" baseline="0" dirty="0">
                <a:solidFill>
                  <a:srgbClr val="6124E4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Metavariable</a:t>
            </a:r>
            <a:r>
              <a:rPr lang="en-US" dirty="0">
                <a:solidFill>
                  <a:srgbClr val="000000"/>
                </a:solidFill>
              </a:rPr>
              <a:t> is a placeholder in a Semgrep pattern which matches exactly one occurrence of some element, for instance an argument, expression, or identifier.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 Use case – we want to match a function say “gets” with only 1 argument, but we don’t know what type of argument. Here gets(…) is not a good solution. gets($ARG) is better.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 All metavariables must start with a dollar sign and can only contain uppercase characters, digits, and underscores.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 Matching a python function / class using metavariables.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linkClick r:id="rId2"/>
              </a:rPr>
              <a:t>https://semgrep.dev/playground/r/bwUbyb6/diptendu_personal.metavariable_match_function?editorMode=advanced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6C3B-922F-CA47-F25D-BB633AA7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DDC02-124D-2CCB-25DC-6B26254F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DED6-3C52-A6A6-9C2F-F0D3CA24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E9C7-00F8-3BA7-C650-7AA66A7B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Metavariables differ from the ellipsis operator because they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must match an expression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whereas the ellipsis operator can match zero or more expressions.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Example – match exactly 1/2/3 … arguments , we don’t know what they 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 Let us do some testing –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linkClick r:id="rId2"/>
              </a:rPr>
              <a:t>https://semgrep.dev/playground/r/wdU9Y9v/diptendu_personal.metavariables_class_task_1?editorMode=advanced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linkClick r:id="rId3"/>
              </a:rPr>
              <a:t>https://semgrep.dev/playground/r/x8UK6Kl/diptendu_personal.metavariables_class_task_2?editorMode=advanced</a:t>
            </a: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1E96-596E-D80C-F105-9317B1DE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B242-CA06-66F1-5E9D-E4BECE52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AB2A-0884-65DA-CC52-E94FF11F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Semgrep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3923-3E5E-EFA9-9933-7E52B3FB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B4456"/>
                </a:solidFill>
                <a:effectLst/>
              </a:rPr>
              <a:t>looks for code matching its expression.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Use cases – trying to match something single – function, class definition, expression, assignment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Example – print(…), gets(…)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16173-9CCC-4246-68B1-8C4C2990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D4A02-EFEC-45AF-3F45-DB5F10AB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89F3-A477-7EC0-9836-54706DFC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Semgrep</a:t>
            </a:r>
            <a:r>
              <a:rPr lang="en-US" dirty="0"/>
              <a:t>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9325-44C9-3479-666D-26D46158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  <a:latin typeface="Inter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pattern-not</a:t>
            </a:r>
            <a:r>
              <a:rPr lang="en-US" dirty="0">
                <a:solidFill>
                  <a:srgbClr val="3B4456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Opposite of </a:t>
            </a:r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>
                <a:solidFill>
                  <a:srgbClr val="3B4456"/>
                </a:solidFill>
              </a:rPr>
              <a:t>. F</a:t>
            </a:r>
            <a:r>
              <a:rPr lang="en-US" b="0" i="0" dirty="0">
                <a:solidFill>
                  <a:srgbClr val="3B4456"/>
                </a:solidFill>
                <a:effectLst/>
              </a:rPr>
              <a:t>inds code that does not match its expression.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pattern-not</a:t>
            </a:r>
            <a:r>
              <a:rPr lang="en-US" dirty="0">
                <a:solidFill>
                  <a:srgbClr val="3B4456"/>
                </a:solidFill>
              </a:rPr>
              <a:t> </a:t>
            </a:r>
            <a:r>
              <a:rPr lang="en-US" b="1" dirty="0">
                <a:solidFill>
                  <a:srgbClr val="3B4456"/>
                </a:solidFill>
              </a:rPr>
              <a:t>DOES NOT</a:t>
            </a:r>
            <a:r>
              <a:rPr lang="en-US" dirty="0">
                <a:solidFill>
                  <a:srgbClr val="3B4456"/>
                </a:solidFill>
              </a:rPr>
              <a:t> work alone. Needs a </a:t>
            </a:r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>
                <a:solidFill>
                  <a:srgbClr val="3B4456"/>
                </a:solidFill>
              </a:rPr>
              <a:t> along with it at least.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Use cases – removes false positives, match if the function is called but not with a specific argument.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Example – 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3B4456"/>
                </a:solidFill>
              </a:rPr>
              <a:t>pattern: </a:t>
            </a:r>
            <a:r>
              <a:rPr lang="en-US" dirty="0" err="1">
                <a:solidFill>
                  <a:srgbClr val="3B4456"/>
                </a:solidFill>
              </a:rPr>
              <a:t>generate_pdf</a:t>
            </a:r>
            <a:r>
              <a:rPr lang="en-US" dirty="0">
                <a:solidFill>
                  <a:srgbClr val="3B4456"/>
                </a:solidFill>
              </a:rPr>
              <a:t>(…)</a:t>
            </a:r>
          </a:p>
          <a:p>
            <a:pPr marL="384048" lvl="2" indent="0">
              <a:buNone/>
            </a:pPr>
            <a:r>
              <a:rPr lang="en-US" dirty="0">
                <a:solidFill>
                  <a:srgbClr val="3B4456"/>
                </a:solidFill>
              </a:rPr>
              <a:t>pattern-not: </a:t>
            </a:r>
            <a:r>
              <a:rPr lang="en-US" dirty="0" err="1">
                <a:solidFill>
                  <a:srgbClr val="3B4456"/>
                </a:solidFill>
              </a:rPr>
              <a:t>generate_pdf</a:t>
            </a:r>
            <a:r>
              <a:rPr lang="en-US" dirty="0">
                <a:solidFill>
                  <a:srgbClr val="3B4456"/>
                </a:solidFill>
              </a:rPr>
              <a:t>(… , </a:t>
            </a:r>
            <a:r>
              <a:rPr lang="en-US" dirty="0" err="1">
                <a:solidFill>
                  <a:srgbClr val="3B4456"/>
                </a:solidFill>
              </a:rPr>
              <a:t>from_url</a:t>
            </a:r>
            <a:r>
              <a:rPr lang="en-US" dirty="0">
                <a:solidFill>
                  <a:srgbClr val="3B4456"/>
                </a:solidFill>
              </a:rPr>
              <a:t>=True, …)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AE77-BC74-4072-52EC-FAD7F909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090-5145-56DD-35F6-F98A3391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0CF1-4BE5-E60D-75E3-3F52D751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Semgrep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237B-8390-BEFF-DCA2-BA3E18CA5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>
                <a:solidFill>
                  <a:srgbClr val="3B4456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B4456"/>
                </a:solidFill>
                <a:effectLst/>
              </a:rPr>
              <a:t>operator performs a logical AND operation on one or more child patterns.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B4456"/>
                </a:solidFill>
                <a:effectLst/>
              </a:rPr>
              <a:t>chaining multiple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pattern</a:t>
            </a:r>
            <a:r>
              <a:rPr lang="en-US" b="0" i="0" dirty="0">
                <a:solidFill>
                  <a:srgbClr val="3B4456"/>
                </a:solidFill>
                <a:effectLst/>
              </a:rPr>
              <a:t> operators or other operators together that all </a:t>
            </a:r>
            <a:r>
              <a:rPr lang="en-US" b="1" i="0" dirty="0">
                <a:solidFill>
                  <a:srgbClr val="3B4456"/>
                </a:solidFill>
                <a:effectLst/>
              </a:rPr>
              <a:t>must be true</a:t>
            </a:r>
            <a:r>
              <a:rPr lang="en-US" b="0" i="0" dirty="0">
                <a:solidFill>
                  <a:srgbClr val="3B4456"/>
                </a:solidFill>
                <a:effectLst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patterns: can also contain one or more patterns: as child.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If we were to combine </a:t>
            </a:r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>
                <a:solidFill>
                  <a:srgbClr val="3B4456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pattern-not</a:t>
            </a:r>
            <a:r>
              <a:rPr lang="en-US" dirty="0">
                <a:solidFill>
                  <a:srgbClr val="3B4456"/>
                </a:solidFill>
              </a:rPr>
              <a:t>, we would need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>
                <a:solidFill>
                  <a:srgbClr val="3B4456"/>
                </a:solidFill>
              </a:rPr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  <a:hlinkClick r:id="rId2"/>
              </a:rPr>
              <a:t>https://semgrep.dev/playground/r/eqU0B0X/diptendu_personal.class_task_3?editorMode=advanced</a:t>
            </a:r>
            <a:endParaRPr lang="en-US" dirty="0">
              <a:solidFill>
                <a:srgbClr val="3B445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3B4456"/>
              </a:solidFill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9FC1-E477-5EEF-34C1-3591C2FE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8DB2F-04FC-BCCF-3D59-80C15912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608B-AD74-743A-D9D3-34AA0CF5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Semgrep</a:t>
            </a:r>
            <a:r>
              <a:rPr lang="en-US" dirty="0"/>
              <a:t>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A657-F6A8-5CA5-6ABE-6C3DAC55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  <a:latin typeface="Inter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pattern-either</a:t>
            </a:r>
            <a:r>
              <a:rPr lang="en-US" dirty="0">
                <a:solidFill>
                  <a:srgbClr val="3B4456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Logical OR of one or more child patterns.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Match 2 or more pattern.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Example – both </a:t>
            </a:r>
            <a:r>
              <a:rPr lang="en-US" dirty="0" err="1">
                <a:solidFill>
                  <a:srgbClr val="3B4456"/>
                </a:solidFill>
              </a:rPr>
              <a:t>requests.get</a:t>
            </a:r>
            <a:r>
              <a:rPr lang="en-US" dirty="0">
                <a:solidFill>
                  <a:srgbClr val="3B4456"/>
                </a:solidFill>
              </a:rPr>
              <a:t> and </a:t>
            </a:r>
            <a:r>
              <a:rPr lang="en-US" dirty="0" err="1">
                <a:solidFill>
                  <a:srgbClr val="3B4456"/>
                </a:solidFill>
              </a:rPr>
              <a:t>requests.post</a:t>
            </a:r>
            <a:r>
              <a:rPr lang="en-US" dirty="0">
                <a:solidFill>
                  <a:srgbClr val="3B4456"/>
                </a:solidFill>
              </a:rPr>
              <a:t> are vulnerable. Match if get OR post in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  <a:hlinkClick r:id="rId2"/>
              </a:rPr>
              <a:t>https://semgrep.dev/playground/r/DbU6ERy/diptendu_personal.pattern-either-example?editorMode=advanced</a:t>
            </a:r>
            <a:endParaRPr lang="en-US" dirty="0">
              <a:solidFill>
                <a:srgbClr val="3B445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3B445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3B445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 How to write </a:t>
            </a:r>
            <a:r>
              <a:rPr lang="en-US" dirty="0">
                <a:solidFill>
                  <a:srgbClr val="FF0000"/>
                </a:solidFill>
              </a:rPr>
              <a:t>pattern-neither</a:t>
            </a:r>
            <a:r>
              <a:rPr lang="en-US" dirty="0">
                <a:solidFill>
                  <a:srgbClr val="3B4456"/>
                </a:solidFill>
              </a:rPr>
              <a:t>? E.g. Match all other requests methods except get and post.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3B4456"/>
              </a:solidFill>
              <a:latin typeface="Inter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1DD2-B404-D9A6-D389-CD278C0E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FA82A-81C6-E635-A0B1-9A5CD15F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5D66-9623-CD34-1C3B-1A8447B2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Semgrep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3014-6CA5-5F8A-910D-10FB4325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001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pattern-inside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B4456"/>
                </a:solidFill>
                <a:effectLst/>
              </a:rPr>
              <a:t>Match findings that reside within its expression. This is useful for finding code inside other pieces of code like functions or if blocks.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Think of it like – pre-condition, cause-effect type.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case – vulnerability is valid if some other conditions exist (written before the call)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– call under annotated function, </a:t>
            </a:r>
            <a:r>
              <a:rPr lang="en-US" dirty="0" err="1"/>
              <a:t>sqlquery.execute</a:t>
            </a:r>
            <a:r>
              <a:rPr lang="en-US" dirty="0"/>
              <a:t>(…) when using </a:t>
            </a:r>
            <a:r>
              <a:rPr lang="en-US" dirty="0" err="1"/>
              <a:t>mysqlconnection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https://semgrep.dev/playground/r/5rUdZdv/diptendu_personal.pattern-inside-example?editorMode=advanced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C19E4-3A7D-537B-6A8A-D44F2267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2DFEA-B6DF-691A-92A0-D7D67EFF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946B-F261-F02F-9B9F-7438C53C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Semgrep</a:t>
            </a:r>
            <a:r>
              <a:rPr lang="en-US" dirty="0"/>
              <a:t>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CF5F-95E7-BEC1-883A-36CFA394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pattern-not-inside: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Opposite of </a:t>
            </a:r>
            <a:r>
              <a:rPr lang="en-US" dirty="0">
                <a:solidFill>
                  <a:srgbClr val="FF0000"/>
                </a:solidFill>
              </a:rPr>
              <a:t>pattern-inside. </a:t>
            </a:r>
            <a:r>
              <a:rPr lang="en-US" b="0" i="0" dirty="0">
                <a:solidFill>
                  <a:srgbClr val="3B4456"/>
                </a:solidFill>
                <a:effectLst/>
              </a:rPr>
              <a:t>useful for finding problematic code that isn't inside code that mitigates the issue.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Use case – vulnerability is valid unless some check is present.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Example – open not inside try block, exec is called without sanitization.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https://semgrep.dev/playground/r/ReUDyDv/diptendu_personal.pattern-not-inside-example?editorMode=advanced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BAC5-EABF-C635-9FF1-E4731092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B31D5-E8B5-5A38-FFC6-5E95BE33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8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9B1D-5A8F-9943-2552-678606B6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Semgrep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0183-00D7-99BB-1FB2-C63869D38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pattern-regex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B4456"/>
                </a:solidFill>
                <a:effectLst/>
              </a:rPr>
              <a:t>searches files for </a:t>
            </a:r>
            <a:r>
              <a:rPr lang="en-US" sz="2000" b="1" i="0" dirty="0">
                <a:solidFill>
                  <a:srgbClr val="3B4456"/>
                </a:solidFill>
                <a:effectLst/>
              </a:rPr>
              <a:t>substrings</a:t>
            </a:r>
            <a:r>
              <a:rPr lang="en-US" sz="2000" b="0" i="0" dirty="0">
                <a:solidFill>
                  <a:srgbClr val="3B4456"/>
                </a:solidFill>
                <a:effectLst/>
              </a:rPr>
              <a:t> matching the given </a:t>
            </a:r>
            <a:r>
              <a:rPr lang="en-US" sz="2000" b="0" i="0" dirty="0">
                <a:effectLst/>
                <a:hlinkClick r:id="rId2"/>
              </a:rPr>
              <a:t>PCRE2</a:t>
            </a:r>
            <a:r>
              <a:rPr lang="en-US" sz="2000" b="0" i="0" dirty="0">
                <a:solidFill>
                  <a:srgbClr val="3B4456"/>
                </a:solidFill>
                <a:effectLst/>
              </a:rPr>
              <a:t> pattern.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B4456"/>
                </a:solidFill>
              </a:rPr>
              <a:t>This is like grep – string matching like normal regex.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B4456"/>
                </a:solidFill>
              </a:rPr>
              <a:t>Use case – search for a string in argument /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B4456"/>
                </a:solidFill>
              </a:rPr>
              <a:t>Example – get calls to “http://” sites are unsafe.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B4456"/>
                </a:solidFill>
                <a:hlinkClick r:id="rId3"/>
              </a:rPr>
              <a:t>https://semgrep.dev/playground/r/BYUXRxW/diptendu_personal.pattern-regex-example?editorMode=advanced</a:t>
            </a:r>
            <a:endParaRPr lang="en-US" sz="2000" dirty="0">
              <a:solidFill>
                <a:srgbClr val="3B4456"/>
              </a:solidFill>
            </a:endParaRPr>
          </a:p>
          <a:p>
            <a:pPr marL="201168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1A20-D48F-5DC2-96D7-684001C6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91462-A7B6-DE69-C427-128C7491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7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4453-C10E-D73F-3D4B-4FB4BD58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Semgrep</a:t>
            </a:r>
            <a:r>
              <a:rPr lang="en-US" dirty="0"/>
              <a:t>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6B88-BAF0-1F20-969F-FCBEE216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pattern-not-regex: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Opposite of</a:t>
            </a:r>
            <a:r>
              <a:rPr lang="en-US" sz="2000" dirty="0">
                <a:solidFill>
                  <a:srgbClr val="FF0000"/>
                </a:solidFill>
              </a:rPr>
              <a:t> pattern-regex. </a:t>
            </a:r>
            <a:r>
              <a:rPr lang="en-US" sz="2000" dirty="0">
                <a:solidFill>
                  <a:schemeClr val="tx1"/>
                </a:solidFill>
              </a:rPr>
              <a:t>Same syntax.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Use case – filter false positives.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Example -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https://semgrep.dev/docs/writing-rules/rule-syntax#pattern-not-regex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E1D6-F91F-FB25-8CCA-6B9555FA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F6128-05A4-A6AB-1526-1B3F1D6B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5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4F610-AA22-68E4-CA3E-D8665423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99" y="643467"/>
            <a:ext cx="6601601" cy="505022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61E89-C8C0-2715-6207-F36D267C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3F2CC5-E29F-4E8D-B749-7EA83CAC4FEE}" type="datetime1">
              <a:rPr lang="en-US"/>
              <a:pPr>
                <a:spcAft>
                  <a:spcPts val="600"/>
                </a:spcAft>
              </a:pPr>
              <a:t>10/30/24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63AA9A-CB70-E052-9918-772D99E8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F519F1-BB29-4CAB-8873-B06BE76F4AC5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1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87B5-98E4-D0E6-471C-08B0286F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Semgrep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7274-36A0-3DD5-72EB-F74B07B2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metavariable-regex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Substring search but in metavariables only.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B4456"/>
                </a:solidFill>
                <a:effectLst/>
              </a:rPr>
              <a:t>useful for filtering results based on a </a:t>
            </a:r>
            <a:r>
              <a:rPr lang="en-US" dirty="0"/>
              <a:t>metavariable</a:t>
            </a:r>
            <a:r>
              <a:rPr lang="en-US" b="0" i="0" dirty="0">
                <a:solidFill>
                  <a:srgbClr val="3B4456"/>
                </a:solidFill>
                <a:effectLst/>
              </a:rPr>
              <a:t> 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Use cases – similar function names, argument names. Alternative to lots of pattern-either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Example – functions </a:t>
            </a:r>
            <a:r>
              <a:rPr lang="en-US" dirty="0" err="1">
                <a:solidFill>
                  <a:srgbClr val="3B4456"/>
                </a:solidFill>
              </a:rPr>
              <a:t>parsexml</a:t>
            </a:r>
            <a:r>
              <a:rPr lang="en-US" dirty="0">
                <a:solidFill>
                  <a:srgbClr val="3B4456"/>
                </a:solidFill>
              </a:rPr>
              <a:t>, parsexml2json, </a:t>
            </a:r>
            <a:r>
              <a:rPr lang="en-US" dirty="0" err="1">
                <a:solidFill>
                  <a:srgbClr val="3B4456"/>
                </a:solidFill>
              </a:rPr>
              <a:t>parsexmltopdf</a:t>
            </a:r>
            <a:r>
              <a:rPr lang="en-US" dirty="0">
                <a:solidFill>
                  <a:srgbClr val="3B4456"/>
                </a:solidFill>
              </a:rPr>
              <a:t> are vulnerable.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  <a:hlinkClick r:id="rId2"/>
              </a:rPr>
              <a:t>https://semgrep.dev/playground/r/lBU4Elz/diptendu_personal.metavar-regex-example?editorMode=advanced</a:t>
            </a:r>
            <a:endParaRPr lang="en-US" dirty="0">
              <a:solidFill>
                <a:srgbClr val="3B4456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  <a:latin typeface="Inter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E75F-FBD4-3505-510D-AFA4CCE5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25CDE-B02A-B79A-4CF8-7D8BF1D4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7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F084-FB20-EF1A-0260-5DE6521E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Semgrep</a:t>
            </a:r>
            <a:r>
              <a:rPr lang="en-US" dirty="0"/>
              <a:t> Operators (Pattern 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FE11-DB7A-28C4-5CFC-3387DAB1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  <a:latin typeface="Inter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metavariable-comparison</a:t>
            </a:r>
            <a:r>
              <a:rPr lang="en-US" dirty="0">
                <a:solidFill>
                  <a:srgbClr val="3B4456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B4456"/>
                </a:solidFill>
                <a:effectLst/>
              </a:rPr>
              <a:t>compares metavariables against a basic </a:t>
            </a:r>
            <a:r>
              <a:rPr lang="en-US" dirty="0"/>
              <a:t>Python comparison</a:t>
            </a:r>
            <a:r>
              <a:rPr lang="en-US" b="0" i="0" dirty="0">
                <a:solidFill>
                  <a:srgbClr val="3B4456"/>
                </a:solidFill>
                <a:effectLst/>
              </a:rPr>
              <a:t> expression. This is useful for filtering results based on a </a:t>
            </a:r>
            <a:r>
              <a:rPr lang="en-US" dirty="0"/>
              <a:t>metavariable's</a:t>
            </a:r>
            <a:r>
              <a:rPr lang="en-US" b="0" i="0" dirty="0">
                <a:solidFill>
                  <a:srgbClr val="3B4456"/>
                </a:solidFill>
                <a:effectLst/>
              </a:rPr>
              <a:t> numeric value. Supports Boolean, Arithmetic, Comparison operators.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Use case – specific key sizes, port ranges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Example – </a:t>
            </a:r>
            <a:r>
              <a:rPr lang="en-US" dirty="0" err="1">
                <a:solidFill>
                  <a:srgbClr val="3B4456"/>
                </a:solidFill>
              </a:rPr>
              <a:t>socket.open</a:t>
            </a:r>
            <a:r>
              <a:rPr lang="en-US" dirty="0">
                <a:solidFill>
                  <a:srgbClr val="3B4456"/>
                </a:solidFill>
              </a:rPr>
              <a:t>() should not use any port &gt; 10000.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B4456"/>
                </a:solidFill>
              </a:rPr>
              <a:t> </a:t>
            </a:r>
            <a:r>
              <a:rPr lang="en-US" dirty="0">
                <a:solidFill>
                  <a:srgbClr val="3B4456"/>
                </a:solidFill>
                <a:hlinkClick r:id="rId2"/>
              </a:rPr>
              <a:t>https://semgrep.dev/playground/r/6JUvBZE/diptendu_personal.metavariable-comparison-example?editorMode=advanced</a:t>
            </a:r>
            <a:endParaRPr lang="en-US" dirty="0">
              <a:solidFill>
                <a:srgbClr val="3B4456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7DD3-1F4A-D114-67BF-DBE62304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0F98-704A-33AB-4AA4-8ABC1C21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3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123E-01DA-78B3-2A5B-C457F6B2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E433-627A-F551-9157-25D6CD51A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“Semgrep rule writing is both an art and science” – Kurt </a:t>
            </a:r>
            <a:r>
              <a:rPr lang="en-US" dirty="0" err="1"/>
              <a:t>Boberg</a:t>
            </a:r>
            <a:r>
              <a:rPr lang="en-US" dirty="0"/>
              <a:t> @ Semgrep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 can debug / print metavariables by adding them to message. Check what it contains.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 with something simple and then refine to get better matches.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– start by checking if all function calls are matching, then filter based on arguments, then filter based on argument content,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in doubt consult docs - </a:t>
            </a:r>
            <a:r>
              <a:rPr lang="en-US" dirty="0">
                <a:hlinkClick r:id="rId2"/>
              </a:rPr>
              <a:t>https://semgrep.dev/docs/writing-rules/rule-syntax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Will get there with practice, takes time to learn anything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 still cannot write rules perfectly and often need help after writing rules for more than a year LOL.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08D9-ABC4-119C-AD6B-B9F9CA11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1F220-CC94-A185-C8E7-730B4BF4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4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65E5-EA6E-4E43-5966-40CA15B8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0C08-CB9E-90F7-C747-3A24A262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Taint mode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Track dataflow, is this variable/data reaching a dangerous function?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to read and understand an open-source CVE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the issue exactly? Which function is affected? Am I using that function?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Applying what we learned to write CVE specific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SCA – supply chain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Assignment discussion and clarification.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49DC-04D0-F34C-B8AF-7E7992EC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8250A-A15E-4946-0610-35D5002F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1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7B16-6DA0-4D93-9307-81D6C970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/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32DB-75A9-90D9-B35D-2FFE510E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https://brandonspark.github.io/files/finding_bugs.pdf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 https://semgrep.dev/blog/2024/sca-reachability-analysis-methods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https://semgrep.dev/blog/2022/a-deep-dive-into-semgrep-supply-chain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https://semgrep.dev/blog/2022/software-supply-chain-security-is-hard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https://semgrep.dev/learn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7"/>
              </a:rPr>
              <a:t>https://www.youtube.com/@semgrep/videos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8"/>
              </a:rPr>
              <a:t> https://semgrep.dev/docs/writing-rules/rule-syntax#pattern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Semgrep</a:t>
            </a:r>
            <a:r>
              <a:rPr lang="en-US" dirty="0"/>
              <a:t> Academy - </a:t>
            </a:r>
            <a:r>
              <a:rPr lang="en-US" dirty="0">
                <a:hlinkClick r:id="rId9"/>
              </a:rPr>
              <a:t>https://academy.semgrep.dev/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D8AA-4A73-A194-5AC6-430E9E9B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5589B-F13C-4DF7-665C-EAB09D42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0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36CF-7AE0-F822-6BEA-8103220E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Semgrep?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F32F-70FC-C856-0E99-41E27F3D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64E9-B744-4B07-B0CA-77586780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477E2-5061-E697-9FBC-E9FBFB78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33F7C-67DC-2ABC-DC84-C3B08591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058400" cy="38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EACE-7110-C86D-8409-F655761F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AA87EE-09B2-CDA7-C559-DC82C991C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814" y="1846263"/>
            <a:ext cx="8184698" cy="402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4583-CE91-36CF-2845-9F48698C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E8465-F1A8-A835-0281-93A8D24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BCBC-F889-A6C3-6E97-5DA36DEEB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not just search for what we want to find?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8DFED-DFFA-312D-3AB6-AE386A412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a known DANGEROUS function like gets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EEB6-BA1E-680A-2DEC-1AA21A3C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56697-6FD1-4E7C-E5B7-19B0BFE1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C17C-7B98-8806-7879-9B6B8916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grep vs. Semgrep </a:t>
            </a:r>
            <a:r>
              <a:rPr lang="en-US" dirty="0"/>
              <a:t>(</a:t>
            </a:r>
            <a:r>
              <a:rPr lang="en-US" b="1" dirty="0"/>
              <a:t>Sem</a:t>
            </a:r>
            <a:r>
              <a:rPr lang="en-US" dirty="0"/>
              <a:t>antic </a:t>
            </a:r>
            <a:r>
              <a:rPr lang="en-US" b="1" dirty="0"/>
              <a:t>grep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2D34-D7C1-C154-1BBB-CB2F9251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45DEA-2939-F0ED-5F39-2D863F04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4E5C3B3-5E33-9C58-B341-C2CF39F94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89" y="1765353"/>
            <a:ext cx="6010281" cy="1450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4AE36-B9CA-7069-6316-DDAA1E7D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58" y="3303037"/>
            <a:ext cx="6003317" cy="2551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F86DA-60FB-02F6-5066-B5EC0E7BD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29" y="1765353"/>
            <a:ext cx="3792851" cy="40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398-964D-0250-81B9-B37A7AE5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13C2-6B36-CC0D-6881-5703B230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b="0" i="0" u="none" strike="noStrike" baseline="0" dirty="0">
                <a:latin typeface="Inter-Regular"/>
              </a:rPr>
              <a:t>Semgrep is about </a:t>
            </a:r>
            <a:r>
              <a:rPr lang="en-US" sz="1800" b="1" i="0" u="none" strike="noStrike" baseline="0" dirty="0">
                <a:latin typeface="Inter-Bold"/>
              </a:rPr>
              <a:t>matching nodes </a:t>
            </a:r>
            <a:r>
              <a:rPr lang="en-US" sz="1800" b="0" i="0" u="none" strike="noStrike" baseline="0" dirty="0">
                <a:latin typeface="Inter-Regular"/>
              </a:rPr>
              <a:t>and </a:t>
            </a:r>
            <a:r>
              <a:rPr lang="en-US" sz="1800" b="1" i="0" u="none" strike="noStrike" baseline="0" dirty="0">
                <a:latin typeface="Inter-Bold"/>
              </a:rPr>
              <a:t>obtaining ranges</a:t>
            </a:r>
            <a:r>
              <a:rPr lang="en-US" sz="1800" b="0" i="0" u="none" strike="noStrike" baseline="0" dirty="0">
                <a:latin typeface="Inter-Regular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Suppose we were interested in matching calls to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SFTT1095"/>
              </a:rPr>
              <a:t>print</a:t>
            </a:r>
            <a:r>
              <a:rPr lang="en-US" sz="1800" b="0" i="0" u="none" strike="noStrike" baseline="0" dirty="0">
                <a:solidFill>
                  <a:srgbClr val="6124E4"/>
                </a:solidFill>
                <a:latin typeface="SFTT1095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in Python. We could be concerned with the following program: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58FF-A739-EA16-E712-F093E6E2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0DCD0-8EFD-3AE3-333C-E826D886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55B17-2C6E-AF93-228B-C90A1FED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3093389"/>
            <a:ext cx="98964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7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B19B-F34D-425C-5A56-B43B11A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grep / syntactic grep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30E9-C9C8-7EA3-091F-5EB05E4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10/30/24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6FACE-6B3E-7FF0-BC99-4F49E8C8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9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FDF2ED-CE8F-12D0-D076-E818B309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Inter-Regular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1800" b="0" i="0" u="none" strike="noStrike" baseline="0" dirty="0">
              <a:solidFill>
                <a:srgbClr val="000000"/>
              </a:solidFill>
              <a:latin typeface="Inter-Regular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Inter-Regular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Inter-Regular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Inter-Regular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1800" b="0" i="0" u="none" strike="noStrike" baseline="0" dirty="0">
              <a:solidFill>
                <a:srgbClr val="000000"/>
              </a:solidFill>
              <a:latin typeface="Inter-Regular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Inter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 The reason is that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FTT1095"/>
              </a:rPr>
              <a:t>grep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is not aware of whether each contiguous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SFTT1095"/>
              </a:rPr>
              <a:t>print</a:t>
            </a:r>
            <a:r>
              <a:rPr lang="en-US" sz="1800" b="0" i="0" u="none" strike="noStrike" baseline="0" dirty="0">
                <a:solidFill>
                  <a:srgbClr val="6124E4"/>
                </a:solidFill>
                <a:latin typeface="SFTT1095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is a call or not. It just operates purely based on characters. Put another way,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FTT1095"/>
              </a:rPr>
              <a:t>grep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is not 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Inter-Bold"/>
              </a:rPr>
              <a:t>semantic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Inter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Inter-Regular"/>
              </a:rPr>
              <a:t>Brandon Wu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3F8D4-7F60-9F3D-3E45-DC21BB31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961451"/>
            <a:ext cx="10001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5927</TotalTime>
  <Words>2222</Words>
  <Application>Microsoft Macintosh PowerPoint</Application>
  <PresentationFormat>Widescreen</PresentationFormat>
  <Paragraphs>254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Aptos</vt:lpstr>
      <vt:lpstr>Calibri</vt:lpstr>
      <vt:lpstr>Calibri Light</vt:lpstr>
      <vt:lpstr>Inter</vt:lpstr>
      <vt:lpstr>Inter-Bold</vt:lpstr>
      <vt:lpstr>Inter-Regular</vt:lpstr>
      <vt:lpstr>SFTT1095</vt:lpstr>
      <vt:lpstr>Wingdings</vt:lpstr>
      <vt:lpstr>Retrospect</vt:lpstr>
      <vt:lpstr>CY-6120:  Software Security Practices</vt:lpstr>
      <vt:lpstr> Make it cheap to make it expensive to exploit software.  or less eloquently:  Prevent people from shooting themselves in the foot. Brandon</vt:lpstr>
      <vt:lpstr>PowerPoint Presentation</vt:lpstr>
      <vt:lpstr>What is Semgrep?</vt:lpstr>
      <vt:lpstr>Abstraction</vt:lpstr>
      <vt:lpstr>Why not just search for what we want to find?</vt:lpstr>
      <vt:lpstr>grep vs. Semgrep (Semantic grep)</vt:lpstr>
      <vt:lpstr>Example</vt:lpstr>
      <vt:lpstr>Using grep / syntactic grep</vt:lpstr>
      <vt:lpstr>Using semantic grep / semgrep</vt:lpstr>
      <vt:lpstr>Under the hood: Trees</vt:lpstr>
      <vt:lpstr>Under the hood: Trees</vt:lpstr>
      <vt:lpstr>The semgrep formula</vt:lpstr>
      <vt:lpstr>Semgrep features</vt:lpstr>
      <vt:lpstr>DSL – Domain Specific Language</vt:lpstr>
      <vt:lpstr>Semgrep patterns (rules)</vt:lpstr>
      <vt:lpstr>Writing rules</vt:lpstr>
      <vt:lpstr>Ellipsis - …</vt:lpstr>
      <vt:lpstr>Ellipsis is not a silver bullet</vt:lpstr>
      <vt:lpstr>Metavariables</vt:lpstr>
      <vt:lpstr>Metavariables</vt:lpstr>
      <vt:lpstr>Semgrep Operators (Pattern syntax)</vt:lpstr>
      <vt:lpstr>Semgrep Operators (Pattern syntax)</vt:lpstr>
      <vt:lpstr>Semgrep Operators (Pattern syntax)</vt:lpstr>
      <vt:lpstr>Semgrep Operators (Pattern syntax)</vt:lpstr>
      <vt:lpstr>Semgrep Operators (Pattern syntax)</vt:lpstr>
      <vt:lpstr>Semgrep Operators (Pattern syntax)</vt:lpstr>
      <vt:lpstr>Semgrep Operators (Pattern syntax)</vt:lpstr>
      <vt:lpstr>Semgrep Operators (Pattern syntax)</vt:lpstr>
      <vt:lpstr>Semgrep Operators (Pattern syntax)</vt:lpstr>
      <vt:lpstr>Semgrep Operators (Pattern syntax)</vt:lpstr>
      <vt:lpstr>Some tips</vt:lpstr>
      <vt:lpstr>Next week…</vt:lpstr>
      <vt:lpstr>References /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Diptendu Kar</dc:creator>
  <cp:lastModifiedBy>Hritesh Sonawane</cp:lastModifiedBy>
  <cp:revision>203</cp:revision>
  <dcterms:created xsi:type="dcterms:W3CDTF">2024-09-09T16:21:17Z</dcterms:created>
  <dcterms:modified xsi:type="dcterms:W3CDTF">2024-10-30T23:51:19Z</dcterms:modified>
</cp:coreProperties>
</file>