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4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F3ADF-3C98-4250-8199-D25A0D6503B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ACD52-9D92-4878-BEE0-3F9CB035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Common Issues Detected: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Syntax Errors:</a:t>
            </a:r>
            <a:r>
              <a:rPr lang="en-US" dirty="0"/>
              <a:t> Typos, missing semicolons.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Semantic Errors:</a:t>
            </a:r>
            <a:r>
              <a:rPr lang="en-US" dirty="0"/>
              <a:t> Misuse of variables, incompatible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Code Smells:</a:t>
            </a:r>
            <a:r>
              <a:rPr lang="en-US" dirty="0"/>
              <a:t> Redundant code, overly complex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 Vulnerabilities:</a:t>
            </a:r>
            <a:r>
              <a:rPr lang="en-US" dirty="0"/>
              <a:t> SQL injection points, buffer overflows.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ACD52-9D92-4878-BEE0-3F9CB0353E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Kurt - </a:t>
            </a:r>
            <a:r>
              <a:rPr lang="en-US" sz="1800" dirty="0">
                <a:effectLst/>
                <a:latin typeface="Segoe UI" panose="020B0502040204020203" pitchFamily="34" charset="0"/>
              </a:rPr>
              <a:t>Introducing the concept of "domain specific language" and the acronym DSL would be beneficial to students here - they will encounter it in their careers.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ACD52-9D92-4878-BEE0-3F9CB0353E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Log4Shell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ACD52-9D92-4878-BEE0-3F9CB0353E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– add the </a:t>
            </a:r>
            <a:r>
              <a:rPr lang="en-US" dirty="0" err="1"/>
              <a:t>flatmap</a:t>
            </a:r>
            <a:r>
              <a:rPr lang="en-US" dirty="0"/>
              <a:t>-stream attack as suggested by Kurt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ACD52-9D92-4878-BEE0-3F9CB0353E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2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Kurt feedback - </a:t>
            </a:r>
            <a:r>
              <a:rPr lang="en-US" sz="1800" dirty="0">
                <a:effectLst/>
                <a:latin typeface="Segoe UI" panose="020B0502040204020203" pitchFamily="34" charset="0"/>
              </a:rPr>
              <a:t>Important to note that AI code assistants have been trained on *code with bugs* and should be reviewed for correctness - copilot output should be untrusted!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ACD52-9D92-4878-BEE0-3F9CB0353E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4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58E-EE52-448F-BE2A-82BDFAA07A57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F1CE79-20CD-52AA-791E-8F393FCB5C63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F1BF6-698C-4FD6-0880-EAD9FA87C5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7280" y="5769832"/>
            <a:ext cx="2233402" cy="4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C0E-9BBB-41FF-91C6-83ADC88FE157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E3DA-66DB-4E1A-91E3-71BF4D9030B6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5C6EC74-2B6A-A994-909C-491816BC139A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8A5404-6C6C-79AA-6D4B-17AE894B94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7280" y="5724145"/>
            <a:ext cx="2773314" cy="5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EC67-EA04-4F7E-A18B-CD308BCA6038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1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5EE8-D33E-499C-AFF1-3DF01D28680D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219-DAB3-46C4-8E56-73C0DD099B0D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2CC5-E29F-4E8D-B749-7EA83CAC4FEE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AB7F61-6874-460C-9BA0-D7C168F82905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B025-5F39-43EB-85A2-DA529B6089F9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C415AB-D1A0-480F-AC5C-279F1F60EA4F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AE275D-59E5-557A-7A4C-38C6FA70F350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1C406E-9C62-938D-4F42-824846F99D8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280" y="5991752"/>
            <a:ext cx="1487256" cy="3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emgrep.dev/docs/writing-rules/rule-syntax" TargetMode="External"/><Relationship Id="rId2" Type="http://schemas.openxmlformats.org/officeDocument/2006/relationships/hyperlink" Target="https://semgrep.dev/lear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nricodolfing.com/2019/06/project-failure-case-study-knight-capital.html" TargetMode="External"/><Relationship Id="rId2" Type="http://schemas.openxmlformats.org/officeDocument/2006/relationships/hyperlink" Target="https://specbranch.com/posts/knight-capit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E8B3-4C72-98F9-A011-A1E1A65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CY-6120: </a:t>
            </a:r>
            <a:br>
              <a:rPr lang="en-US" dirty="0"/>
            </a:br>
            <a:r>
              <a:rPr lang="en-US" sz="7200" dirty="0"/>
              <a:t>Software Security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995D8-8588-9349-8BF4-D76BFB858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4: Static analysis and </a:t>
            </a:r>
            <a:r>
              <a:rPr lang="en-US" dirty="0" err="1"/>
              <a:t>Semgrep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D2DE-C298-1708-2213-AFDAF64B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7F40-81A2-4F0D-A303-079E703FB5E6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053FF-5F21-B3F4-3B04-FCA3AFD6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86FF-CB12-716F-D1AE-55129951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3C5B-77DC-58AE-C47F-4440F15AD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Improving Code Quality and Security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Early Detection: Identifies potential issues before they become real problems.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Consistency and Maintainability: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Enforces coding standards across teams.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Makes the codebase easier to understand for new developers.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Security Enhancements: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Detects vulnerabilities such as SQL injection, cross-site scripting, and buffer overflows.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Cost and Time Efficiency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Reduces Debugging Time: Less time spent on hunting down bugs means more time for developing new features.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Minimizes Risk of Catastrophic Failures: Prevents small issues from snowballing into major disasters.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Because nobody wants their software to be the next headline news—unless it's for winning awards.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B67E-6257-3C1A-1989-77123A1F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2808E-480E-B9AA-3BFB-784E6CF6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5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FB68-5CE7-0768-BC95-593DD71F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of the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E656-6A5E-8933-1CD2-E0A0E20EE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Popular static analysis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Snyk</a:t>
            </a:r>
            <a:r>
              <a:rPr lang="en-US" dirty="0"/>
              <a:t>, SonarQube, Coverity, Veracode, </a:t>
            </a:r>
            <a:r>
              <a:rPr lang="en-US" dirty="0" err="1"/>
              <a:t>CodeQL</a:t>
            </a:r>
            <a:r>
              <a:rPr lang="en-US" dirty="0"/>
              <a:t>, </a:t>
            </a:r>
            <a:r>
              <a:rPr lang="en-US" dirty="0" err="1"/>
              <a:t>Checkmarx</a:t>
            </a:r>
            <a:r>
              <a:rPr lang="en-US" dirty="0"/>
              <a:t>, Aikido security, Endor Labs, … 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Some are commercial, some have limited free usage.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Every tool has pros and cons.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 currently work at </a:t>
            </a:r>
            <a:r>
              <a:rPr lang="en-US" b="1" dirty="0" err="1"/>
              <a:t>Semgrep</a:t>
            </a:r>
            <a:r>
              <a:rPr lang="en-US" dirty="0"/>
              <a:t>, another powerful and flexible static analysis tool.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We’ll be discussing its features and benefits in detail next week.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Choosing the right tool often depends on your specific needs—be it the programming languages you're using, the size of your project, or the particular issues you're trying to detect.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Even the best tools can't replace good coding practices, but they can certainly help catch things before they catch you off guard!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F3423-21CD-7D6D-2065-4865513A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6C08-9396-7818-E8C5-C58874B4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3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481E-C2D4-DF82-5A5F-844AB2F6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B41C-D5DE-993D-1D7B-3784620D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Early Bug Detection: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Catch Issues Before They Hatch: Identifies errors, vulnerabilities, and code smells during the development phase.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Cost Savings: Fixing a bug during coding is significantly cheaper than fixing it after deployment.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According to the Systems Sciences Institute at IBM, the cost to fix an error found after product release was </a:t>
            </a:r>
            <a:r>
              <a:rPr lang="en-US" b="1" dirty="0"/>
              <a:t>4 to 5 times</a:t>
            </a:r>
            <a:r>
              <a:rPr lang="en-US" dirty="0"/>
              <a:t> more than one uncovered during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Improved Code Quality: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Enforces Coding Standards: Ensures that the codebase adheres to predefined style guides and best practices.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Enhances Maintainability: Clean, consistent code is easier for teams to understand and maintain.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1C8A-D2CA-5B72-B2B1-62F6124E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E7204-082E-B3A6-3BB1-8DE669AE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3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DF88-6108-1E9E-4A8F-FE73DF49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7828D-8244-AE19-8D47-A026B694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Security Enhancements: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Vulnerability Detection: Identifies common security flaws like SQL injection, cross-site scripting (XSS), and buffer overflows.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Compliance: Helps meet industry standards and regulations like OWASP Top Ten, PCI DSS, and GDPR.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Integration with Development Workflow: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Continuous Integration/Continuous Deployment (CI/CD): Automates code checks in the pipeline, preventing faulty code from being merged.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Real-Time Feedback: Immediate notifications of issues help developers correct them on the spot.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ADF22-8A83-1303-535B-8D9C7D30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B3892-D96D-4DF4-A536-AB166A43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1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9B1E-779D-ED0C-6B46-BD671008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9560-ED49-ECA1-88C0-40CF79FA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False Positives and Negatives: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False Positives: The tool flags code as problematic when it's actually acceptable.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Impact: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Wastes developer time investigating non-issues.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Can lead to "alert fatigue," causing real issues to be overlooked.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False Negatives: The tool fails to detect actual issues.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Impact: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Provides a false sense of security.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Critical vulnerabilities might slip through the cracks.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Over-Reliance on Tools: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Human Judgment is Irreplaceable: Tools can't understand the context or intent behind code.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a Silver Bullet: Should be part of a broader quality assurance strategy, including code reviews and dynamic testing.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1F4D-9E61-716D-AEBA-E85A4C05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0B73E-B8AD-A2C0-C113-F88C9064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4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21104-BF88-EF78-5BDE-C2B69DC9A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5838-EE66-2A51-5647-5552E814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7357-B9F0-E6D2-3204-DDA0F46D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Performance and Resource Usage: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Resource Intensive: Analyzing large codebases can be time-consuming and may require significant computational resources.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Waiting for a scan to </a:t>
            </a:r>
            <a:r>
              <a:rPr lang="en-US" dirty="0" err="1"/>
              <a:t>fini</a:t>
            </a:r>
            <a:r>
              <a:rPr lang="en-US" dirty="0"/>
              <a:t> … …… … … …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Learning Curve and Configuration: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Configuring the tool to fit the specific needs of a project can be challenging.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Some tools are more complex to use than others (may be using its own custom language).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Potential for Missed Context: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Static analysis tools may not understand the application's intent, leading to irrelevant warnings.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tool might flag the use of encryption algorithms as insecure without knowing they're used in a secure context.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GPS telling you to turn left into a wall because it doesn't know the road is closed.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570FA-D227-AE4A-B0F2-11802A02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5C654-76B0-2E20-3715-85396B4F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9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476A-5F03-A3D6-2AB6-15EFDEA7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Can static analysis replace human code reviews?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83C3F-3442-536D-9376-67AC4EE85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5B71B-6C7A-2DB5-D242-354BA531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AC7B8-B833-1B80-0FC3-39FC8F29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1175-ABF1-EDA6-9E58-6FD855A6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32A6-6C63-AC98-B011-787C691D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Combining automated tools with human expertise yields the best results.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While static analysis is powerful, it complements but doesn't replace human code reviews.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Static analysis is a powerful ally in the quest for bug-free code, but it's not a magic wand.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Balancing automated tools with human insight leads to the best outcomes.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Plus, it gives us more time to focus on the fun parts of coding—like naming variables creatively!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29A59-333B-772C-4E76-0771CECA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6E37A-4B2B-3957-428E-D292962F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3E03-399B-44EC-C34D-A9B57776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SAST vs. SCA—Decoding the Acronyms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1DD6-5224-40CA-97ED-8B71E068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Definition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Static Application Security Testing (SAST)</a:t>
            </a:r>
            <a:r>
              <a:rPr lang="en-US" dirty="0"/>
              <a:t> is a white-box testing methodology where the source code is analyzed from the inside out while it's at rest.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 focuses on identifying security vulnerabilities within the custom code written by your development team.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It 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Analyzes source code, bytecode, or binary code for coding errors and potential security vulnerabilities.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Checks the code against a set of predefined rules and patterns that represent known weaknesses (like buffer overflows, SQL injections, etc.).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Key Focus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CWE (Common Weakness Enumeration)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In-House Code Analysis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0D17-9FCC-56A4-25B4-9C7DCBDC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829D4-2B43-30B9-8E89-704DFF21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9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B8D7-5449-8812-D835-0B753870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SAST vs. SCA—Decoding the Acronyms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1109-FA27-A57F-BA64-4E202B87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Definition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Software Composition Analysis (SCA)</a:t>
            </a:r>
            <a:r>
              <a:rPr lang="en-US" dirty="0"/>
              <a:t> focuses on identifying and managing open-source components and third-party libraries within your application.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 detects known vulnerabilities in these components by referencing databases of disclosed vulnerabilities.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It 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Scans the application's dependencies to create an inventory of all open-source components.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Checks these components against vulnerability databases like the </a:t>
            </a:r>
            <a:r>
              <a:rPr lang="en-US" b="1" dirty="0"/>
              <a:t>NVD (National Vulnerability Database), </a:t>
            </a:r>
            <a:r>
              <a:rPr lang="en-US" b="1" dirty="0" err="1"/>
              <a:t>Github</a:t>
            </a:r>
            <a:r>
              <a:rPr lang="en-US" b="1" dirty="0"/>
              <a:t> Security Advisory (GHSA), </a:t>
            </a:r>
            <a:r>
              <a:rPr lang="en-US" dirty="0"/>
              <a:t> for any reported issues.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Key Focus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CVE (Common Vulnerabilities and Exposures)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Third-Party Components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CE9B0-EA31-AAF6-A2AF-164DED2E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2CC10-EBA6-C209-9639-26DC15B2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DC87-0E95-B0AA-1DE1-A7F93C0F1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What's the funniest or weirdest bug you have ever encountered in your coding experience?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B0DB5-D877-6D5C-6032-3C8EC48DF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BAA5-58CE-B62E-66DF-34845BEC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58E-EE52-448F-BE2A-82BDFAA07A57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5484D-A22E-2140-1827-FF807BAC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3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7A0C-C349-2C0D-FF12-41F07CA1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Comparison Chart: SAST vs. SCA</a:t>
            </a:r>
            <a:endParaRPr lang="en-US" dirty="0"/>
          </a:p>
        </p:txBody>
      </p:sp>
      <p:graphicFrame>
        <p:nvGraphicFramePr>
          <p:cNvPr id="34" name="Content Placeholder 33">
            <a:extLst>
              <a:ext uri="{FF2B5EF4-FFF2-40B4-BE49-F238E27FC236}">
                <a16:creationId xmlns:a16="http://schemas.microsoft.com/office/drawing/2014/main" id="{C619E2F5-40FA-21B2-C018-869BD135D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067923"/>
              </p:ext>
            </p:extLst>
          </p:nvPr>
        </p:nvGraphicFramePr>
        <p:xfrm>
          <a:off x="2722319" y="1846262"/>
          <a:ext cx="6807687" cy="4045528"/>
        </p:xfrm>
        <a:graphic>
          <a:graphicData uri="http://schemas.openxmlformats.org/drawingml/2006/table">
            <a:tbl>
              <a:tblPr/>
              <a:tblGrid>
                <a:gridCol w="2269229">
                  <a:extLst>
                    <a:ext uri="{9D8B030D-6E8A-4147-A177-3AD203B41FA5}">
                      <a16:colId xmlns:a16="http://schemas.microsoft.com/office/drawing/2014/main" val="275410095"/>
                    </a:ext>
                  </a:extLst>
                </a:gridCol>
                <a:gridCol w="2269229">
                  <a:extLst>
                    <a:ext uri="{9D8B030D-6E8A-4147-A177-3AD203B41FA5}">
                      <a16:colId xmlns:a16="http://schemas.microsoft.com/office/drawing/2014/main" val="3925653537"/>
                    </a:ext>
                  </a:extLst>
                </a:gridCol>
                <a:gridCol w="2269229">
                  <a:extLst>
                    <a:ext uri="{9D8B030D-6E8A-4147-A177-3AD203B41FA5}">
                      <a16:colId xmlns:a16="http://schemas.microsoft.com/office/drawing/2014/main" val="2200538627"/>
                    </a:ext>
                  </a:extLst>
                </a:gridCol>
              </a:tblGrid>
              <a:tr h="433217">
                <a:tc>
                  <a:txBody>
                    <a:bodyPr/>
                    <a:lstStyle/>
                    <a:p>
                      <a:r>
                        <a:rPr lang="en-US" sz="1200" b="1" dirty="0"/>
                        <a:t>Aspect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SAST (Static Application Security Testing)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SCA (Software Composition Analysis)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34367"/>
                  </a:ext>
                </a:extLst>
              </a:tr>
              <a:tr h="433217">
                <a:tc>
                  <a:txBody>
                    <a:bodyPr/>
                    <a:lstStyle/>
                    <a:p>
                      <a:r>
                        <a:rPr lang="en-US" sz="1200" b="1"/>
                        <a:t>Focus</a:t>
                      </a:r>
                      <a:endParaRPr lang="en-US" sz="1200"/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Custom code developed in-house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Third-party and open-source components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265959"/>
                  </a:ext>
                </a:extLst>
              </a:tr>
              <a:tr h="456017">
                <a:tc>
                  <a:txBody>
                    <a:bodyPr/>
                    <a:lstStyle/>
                    <a:p>
                      <a:r>
                        <a:rPr lang="en-US" sz="1200" b="1" dirty="0"/>
                        <a:t>Primary Concern</a:t>
                      </a:r>
                      <a:endParaRPr lang="en-US" sz="1200" dirty="0"/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Detecting coding errors and security weaknesses (CWEs)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Identifying known vulnerabilities (CVEs) in dependencies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703752"/>
                  </a:ext>
                </a:extLst>
              </a:tr>
              <a:tr h="618881">
                <a:tc>
                  <a:txBody>
                    <a:bodyPr/>
                    <a:lstStyle/>
                    <a:p>
                      <a:r>
                        <a:rPr lang="en-US" sz="1200" b="1"/>
                        <a:t>Methodology</a:t>
                      </a:r>
                      <a:endParaRPr lang="en-US" sz="1200"/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Analyzes source code or compiled code without executing it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Scans software composition and checks components against CVE DB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239592"/>
                  </a:ext>
                </a:extLst>
              </a:tr>
              <a:tr h="618881">
                <a:tc>
                  <a:txBody>
                    <a:bodyPr/>
                    <a:lstStyle/>
                    <a:p>
                      <a:r>
                        <a:rPr lang="en-US" sz="1200" b="1" dirty="0"/>
                        <a:t>Key Benefit</a:t>
                      </a:r>
                      <a:endParaRPr lang="en-US" sz="1200" dirty="0"/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Prevents introduction of new vulnerabilities during development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Manages and mitigates risks from third-party components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565423"/>
                  </a:ext>
                </a:extLst>
              </a:tr>
              <a:tr h="433217">
                <a:tc>
                  <a:txBody>
                    <a:bodyPr/>
                    <a:lstStyle/>
                    <a:p>
                      <a:r>
                        <a:rPr lang="en-US" sz="1200" b="1"/>
                        <a:t>Example Issues Detected</a:t>
                      </a:r>
                      <a:endParaRPr lang="en-US" sz="1200"/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Buffer overflows, SQL injection, hardcoded credentials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Outdated libraries with known exploits, license compliance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154185"/>
                  </a:ext>
                </a:extLst>
              </a:tr>
              <a:tr h="618881">
                <a:tc>
                  <a:txBody>
                    <a:bodyPr/>
                    <a:lstStyle/>
                    <a:p>
                      <a:r>
                        <a:rPr lang="en-US" sz="1200" b="1" dirty="0"/>
                        <a:t>Analogy</a:t>
                      </a:r>
                      <a:endParaRPr lang="en-US" sz="1200" dirty="0"/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Proofreading your own essay for grammar mistakes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Checking if the quotes you included are from credible sources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437189"/>
                  </a:ext>
                </a:extLst>
              </a:tr>
              <a:tr h="433217">
                <a:tc>
                  <a:txBody>
                    <a:bodyPr/>
                    <a:lstStyle/>
                    <a:p>
                      <a:r>
                        <a:rPr lang="en-US" sz="1200" b="1"/>
                        <a:t>Tool Examples</a:t>
                      </a:r>
                      <a:endParaRPr lang="en-US" sz="1200"/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SonarQube, Fortify Static Code Analyzer, Semgrep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Snyk</a:t>
                      </a:r>
                      <a:r>
                        <a:rPr lang="en-US" sz="1200" dirty="0"/>
                        <a:t>, OWASP Dependency-Check, </a:t>
                      </a:r>
                      <a:r>
                        <a:rPr lang="en-US" sz="1200" dirty="0" err="1"/>
                        <a:t>Semgrep</a:t>
                      </a:r>
                      <a:r>
                        <a:rPr lang="en-US" sz="1200" dirty="0"/>
                        <a:t> (paid)</a:t>
                      </a:r>
                    </a:p>
                  </a:txBody>
                  <a:tcPr marL="61888" marR="61888" marT="30944" marB="30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016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E3A82-369E-D0DA-1BA4-D226CFA2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31F8D-47DB-5875-F4D5-4ED3CDDF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9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1019-71C3-1526-36D6-1611C878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“SAST is like checking your home for holes such that rats don’t come in, SCA is like checking if the amazon box contains rats inside.”</a:t>
            </a:r>
            <a:br>
              <a:rPr lang="en-US" sz="4800" dirty="0"/>
            </a:br>
            <a:r>
              <a:rPr lang="en-US" sz="4800" dirty="0"/>
              <a:t>– Kurt </a:t>
            </a:r>
            <a:r>
              <a:rPr lang="en-US" sz="4800" dirty="0" err="1"/>
              <a:t>Boberg</a:t>
            </a:r>
            <a:r>
              <a:rPr lang="en-US" sz="4800" dirty="0"/>
              <a:t> @ </a:t>
            </a:r>
            <a:r>
              <a:rPr lang="en-US" sz="4800" dirty="0" err="1"/>
              <a:t>Semgrep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80700-30DE-F218-376B-1F02B7918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B991C-C9C1-2B41-F098-89B89AFA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8B8E5-1189-7532-F9C5-24ED4F5F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22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4FE5-299F-BB93-47E1-6CFE7FF3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SAST vs. SCA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21BC-1FC7-F1DF-E0E6-53BEDD7B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SAST</a:t>
            </a:r>
            <a:r>
              <a:rPr lang="en-US" dirty="0"/>
              <a:t> ensures your code is free from weaknesses (CWEs).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SCA</a:t>
            </a:r>
            <a:r>
              <a:rPr lang="en-US" dirty="0"/>
              <a:t> ensures you're not bringing in vulnerabilities (CVEs) through third-party components.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Software Supply Chain Connection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SCA tools</a:t>
            </a:r>
            <a:r>
              <a:rPr lang="en-US" dirty="0"/>
              <a:t> help secure your software supply chain by identifying vulnerabilities in the components you use.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Equifax breach</a:t>
            </a:r>
            <a:r>
              <a:rPr lang="en-US" dirty="0"/>
              <a:t> in 2017 was due to an unpatched Apache Struts vulnerability (CVE-2017-5638). SCA tools could have alerted them to update the component.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SAST tools</a:t>
            </a:r>
            <a:r>
              <a:rPr lang="en-US" dirty="0"/>
              <a:t> focus on your own code, ensuring that you're not introducing new weaknesses into the supply chain.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Using both SAST and SCA provides comprehensive coverage, securing both your code and the components you rely 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4A2-BF30-99CB-21FF-73232C8A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7C4A9-CCA3-CCC0-A663-1A510673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8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79BC-85A5-9388-C67C-C8958188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If you find a vulnerability labeled as CVE-2021-44228 in your project, which tool likely reported it—SAST or SCA?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5DB3F-DA42-F9FB-1091-88EDE8371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C859-3260-A388-D3BE-15296AAE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A0F9C-705B-90C1-4841-BD470250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0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8374-D279-BAA4-5F3F-B2EEA6E5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Supply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40EC-0942-AF24-C0AD-B6CD3409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Definition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software supply chain encompasses all the components, libraries, tools, and processes that go into the development and deployment of a software application.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Components of the Supply Chain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Source Code:</a:t>
            </a:r>
            <a:r>
              <a:rPr lang="en-US" dirty="0"/>
              <a:t> The code your team writes.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Third-Party Libraries and Dependencies:</a:t>
            </a:r>
            <a:r>
              <a:rPr lang="en-US" dirty="0"/>
              <a:t> Open-source or commercial components integrated into your application.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Development Tools:</a:t>
            </a:r>
            <a:r>
              <a:rPr lang="en-US" dirty="0"/>
              <a:t> Compilers, IDEs, build systems, and package managers.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/>
              <a:t>Infrastructure:</a:t>
            </a:r>
            <a:r>
              <a:rPr lang="fr-FR" dirty="0"/>
              <a:t> Servers, cloud services, and CI/CD pipelines.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Human Resources:</a:t>
            </a:r>
            <a:r>
              <a:rPr lang="en-US" dirty="0"/>
              <a:t> Developers, testers, DevOps engineers, and even that one guy who only speaks in regex.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“Is coffee a part of Software Supply Chain?” – Kyle Kelly @ </a:t>
            </a:r>
            <a:r>
              <a:rPr lang="en-US" dirty="0" err="1"/>
              <a:t>Semgrep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5547E-124E-664B-EB68-46EAF227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C0914-E570-6E1D-72F7-0205A182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32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6CB0-2D21-2F66-BE93-D7170CC0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Supply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A36-E74E-3F54-293E-3384D999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Software Components Come Together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Dependency Management: Modern applications often rely on numerous third-party libraries to add functionality and speed up development.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Package Managers: Tools like </a:t>
            </a:r>
            <a:r>
              <a:rPr lang="en-US" dirty="0" err="1"/>
              <a:t>npm</a:t>
            </a:r>
            <a:r>
              <a:rPr lang="en-US" dirty="0"/>
              <a:t> (JavaScript), pip (Python), Maven (Java), and NuGet (.NET) handle these dependencies.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Transitive Dependencies: Dependencies of your dependencies. It's like the 'Inception' of software—you have dependencies within dependencies within dependencies!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Complexity Factor: A small project can inadvertently include hundreds of third-party packages.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Visualization: call graphs – who is calling what, this can be hard to visualize even for small projects.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D896-96B0-665C-2A2F-C5894569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2265C-0BC6-91DE-1F53-971FE2C6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72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B957-E703-5A17-5965-BFE08D59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Vulnerabilities in the Software Supply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F931-173E-E399-43DA-26EF5602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Why is the Software Supply Chain a Target?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Expanded Attack Surface: Each component is a potential entry point for attackers.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Common Risks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Malicious Packages: Attackers publish packages with hidden malicious code.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Typosquatting: </a:t>
            </a:r>
            <a:r>
              <a:rPr lang="en-US" dirty="0"/>
              <a:t>Creating packages with names similar to popular ones to trick developers into installing them. E.g., </a:t>
            </a:r>
            <a:r>
              <a:rPr lang="en-US" dirty="0" err="1"/>
              <a:t>tensorflow</a:t>
            </a:r>
            <a:r>
              <a:rPr lang="en-US" dirty="0"/>
              <a:t> - </a:t>
            </a:r>
            <a:r>
              <a:rPr lang="en-US" dirty="0" err="1"/>
              <a:t>temsorflow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Outdated Components: Using old versions of libraries with known vulnerabilities (hello, CVEs!).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Compromised Build Tools: Inserting malicious code during the build process.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B47BC-87C9-0FB0-23D3-CD547088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897A6-F972-7AF5-388B-DD123C73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97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BB52-67CE-7E6F-BAF2-89559F1E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Supply Chain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44F4-4BFD-5723-C806-A5865813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NotPetya</a:t>
            </a:r>
            <a:r>
              <a:rPr lang="en-US" dirty="0"/>
              <a:t> Attack (2017)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Happened?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Attackers compromised the update mechanism of a Ukrainian accounting software called </a:t>
            </a:r>
            <a:r>
              <a:rPr lang="en-US" b="1" dirty="0" err="1"/>
              <a:t>MeDoc</a:t>
            </a:r>
            <a:r>
              <a:rPr lang="en-US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Distributed malware disguised as legitimate software updates.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Caused over $10 billion in damages worldwide.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Affected companies like Maersk, Merck, and FedEx.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Lesson Learned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Trust but verify software updates.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Secure update mechanisms are crucial.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It's the ultimate 'the dog ate my homework' excuse, except the dog is malware, and the homework is your entire network.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9162D-013F-0A7A-87E4-D32D4405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F230-51E6-023C-B3D3-5CFBBDED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6648-B642-363E-318C-142E30F4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Supply Chain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1CB1-0222-36B3-2D95-7460A9427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SolarWinds Attack (2020)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Happened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Attackers infiltrated SolarWinds' build system and inserted malicious code into their </a:t>
            </a:r>
            <a:r>
              <a:rPr lang="en-US" b="1" dirty="0"/>
              <a:t>Orion</a:t>
            </a:r>
            <a:r>
              <a:rPr lang="en-US" dirty="0"/>
              <a:t> network monitoring software.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tainted updates were downloaded by thousands of customers, including Fortune 500 companies and government agencies.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One of the most significant cyber-espionage campaigns in history.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Lesson Learned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Even trusted vendors can be compromised.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Highlights the need for zero-trust models and rigorous supply chain security.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malware was named </a:t>
            </a:r>
            <a:r>
              <a:rPr lang="en-US" b="1" dirty="0"/>
              <a:t>SUNBURST</a:t>
            </a:r>
            <a:r>
              <a:rPr lang="en-US" dirty="0"/>
              <a:t>, but it was more of a "sunburn" for those affected.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Most Recent – XZ backdoor - </a:t>
            </a:r>
            <a:r>
              <a:rPr lang="en-US" b="1" i="0" dirty="0">
                <a:effectLst/>
                <a:latin typeface="Inter"/>
              </a:rPr>
              <a:t>CVE-2024-3094. </a:t>
            </a:r>
            <a:r>
              <a:rPr lang="en-US" i="0" dirty="0">
                <a:effectLst/>
                <a:latin typeface="Inter"/>
              </a:rPr>
              <a:t>Read about it.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C295A-4D43-D399-4BE8-24A6B11E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C7C58-A38E-5A65-E721-FF3B04D0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22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6692-AEBF-AF7E-EF59-5611489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Rise of Dependency Confusion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4D8B-546A-3A4D-F93B-3ADF199EB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Concept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Attackers publish malicious packages to public repositories with names matching internal packages used by companies.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Build systems may inadvertently download these malicious packages.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 2021, security researcher Alex </a:t>
            </a:r>
            <a:r>
              <a:rPr lang="en-US" dirty="0" err="1"/>
              <a:t>Birsan</a:t>
            </a:r>
            <a:r>
              <a:rPr lang="en-US" dirty="0"/>
              <a:t> demonstrated this technique, successfully injecting code into systems of major tech companies (legally, as part of a security exercise).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https://medium.com/@alex.birsan/dependency-confusion-4a5d60fec610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ED8F-7C87-088B-B194-2853140D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7606C-2937-2AC8-7B6C-42E1FEEC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7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C82E-4110-3DB4-80B3-A13EB469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pwn3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35FA-845C-229A-AD73-BC68D843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A7AE4-C9BC-5201-59E8-225AB9E8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C3CEF-A569-7FE8-F0FA-37FE3D49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541CA-380B-F81B-94FE-F1B5C0264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31" y="1842247"/>
            <a:ext cx="7614402" cy="402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37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46EA-81FF-708B-08C5-5B77A178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Supply Chain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0D89-3A1D-ADC5-3233-CC365957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Implement SCA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Alerts you to vulnerabilities in third-party components.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remediation advice.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Maintain an Accurate Inventory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Software Bill of Materials (SBOM): Keep an up-to-date list of all components, versions, and licenses.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Verify Integrity and Authenticity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Digital Signatures and Checksums: Verify downloads using hashes or signatures.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Monitor and Update Dependencies Regularly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Regularly check for and apply updates to dependencies.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tools that automate dependency updates (e.g., </a:t>
            </a:r>
            <a:r>
              <a:rPr lang="en-US" dirty="0" err="1"/>
              <a:t>Dependabot</a:t>
            </a:r>
            <a:r>
              <a:rPr lang="en-US" dirty="0"/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FFE3-3D57-DEEE-06D1-957339E6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F0DEF-3A60-16E7-4016-14CF5C71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95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3D26-06C1-63EF-1713-C4EC18D9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Supply Chain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0DBF-B1FD-5C5E-67C9-765CDFF9F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Limit and Control Access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Principle of Least Privilege: Limit permissions in build and deployment systems.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Secure Build Environments: Protect CI/CD pipelines from unauthorized access.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Educate and Train Your Team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Awareness: Train developers on supply chain risks and secure coding practices.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Policies: Establish guidelines for introducing new dependencies.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69E11-0AC1-4324-C736-5F0294E7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CBDE5-01ED-A024-6627-2D1C7655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6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8914-3677-5C5B-99C0-EC8DCB6F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A2B-0C6B-CE65-D2E2-CDB2ABC1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67B3E-7B29-F127-5394-50E3F5E2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F40174-8534-FCD5-A48A-26C7F1435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841751"/>
            <a:ext cx="867256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Scenario: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notice that a dependency has suddenly increased in size significantly after an update.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What should you do?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A) Celebrate—more code means more features!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B) Ignore it—size doesn't matter.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C) Investigate the changes before updating.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37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FD3F9-3D8A-15C8-4691-4D77E9A36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2FB7-BBE4-DA23-6610-48C9922C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96406-9377-9597-F0D9-96B7A585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A1A0F-0C1E-7920-2C38-3E724133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33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744251-0863-6B91-DC65-3B03EB1186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2841963"/>
            <a:ext cx="952113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Scenario: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colleague suggests downloading a package from a random GitHub repository to fix a bug quickly.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How do you respond?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A) Agree—time is money!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B) Suggest checking the package's credibility and scanning it for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C) Flip a coin.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325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63A5C-EEDF-BFAD-D939-290B45F1C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8649-B80C-7555-19C0-AE9E4B05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CC914-D814-F05A-35A9-FA302D14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E9FB3-D77B-D831-A0AB-06747AF1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E44B92F-5893-98D0-EC63-84BD15029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2841963"/>
            <a:ext cx="917789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Scenario: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Your build system is configured to pull dependencies from both public and private repositories.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What's a potential risk here?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A) Dependency confusion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B) Faster build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C) Running out of disk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19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9206-6700-B4C2-AC9C-7019E5AD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DEF0D1-2068-3B0C-C5AD-D8A899F79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349" y="1846263"/>
            <a:ext cx="3993627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1139-CF61-D82B-949E-EA26BE77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1F5DC-6405-AE7A-4ACC-1E6209C8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69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604E-D639-CD14-CFD1-AECC14B5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4112-1320-1A85-DEE2-3E203F6A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AI-Powered Static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Enhanced Detection Capabilities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Natural Language Processing (NLP)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Reduction of False Positives/Negatives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Intelligent Code Completion and Suggestions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Context-Aware Assistance: Tools like GitHub's </a:t>
            </a:r>
            <a:r>
              <a:rPr lang="en-US" b="1" dirty="0"/>
              <a:t>Copilot</a:t>
            </a:r>
            <a:r>
              <a:rPr lang="en-US" dirty="0"/>
              <a:t> use AI to suggest code snippets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Shift-Left Security Becoming Mainstream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Embedding Security Early: Integrating security practices into every stage of the software development lifecycle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/</a:t>
            </a: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Deployment</a:t>
            </a:r>
            <a:r>
              <a:rPr lang="fr-FR" dirty="0"/>
              <a:t> (CI/CD) </a:t>
            </a:r>
            <a:r>
              <a:rPr lang="fr-FR" dirty="0" err="1"/>
              <a:t>Enhancements</a:t>
            </a:r>
            <a:r>
              <a:rPr lang="fr-FR" dirty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88CC4-9D2E-5EEB-F04B-3681B64A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C97FB-AF16-8AA2-D378-47C1136F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68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D6F0-703E-ECF9-382E-2837DF3B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C866-0D31-01D9-0D54-6D93BA2F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Increasing Importance of Open-Source Security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Community Collaboration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Security in Package Repositories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Regulatory and Compliance Factors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Emerging Standards: The U.S. Executive Order on Improving the Nation's Cybersecurity emphasizes software supply chain security.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Software Bill of Materials (SBOM): Transparency in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25B1B-49D3-0C76-DD73-7965E518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37D07-F946-7088-C98B-9710F64C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0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8E86-2BB1-F3E8-5BEC-033A5E45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practice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0DD-2D82-F993-A726-AAC28077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https://semgrep.dev/learn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https://semgrep.dev/docs/writing-rules/rule-syntax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B869-8FEB-5EE2-49B0-26ABB247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465B9-0DCF-9F2E-DE38-F02EF4EB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435C-F389-A040-2BB8-7D541B629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Congrats – you just performed static analysis (with your eyes)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A1819-06DE-91A4-D2F8-5D6FC1B0F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6D52-B580-46DA-1948-1244D675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58E-EE52-448F-BE2A-82BDFAA07A57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AD1F2-1F17-9B2A-5276-E049A2C6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3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2254-0A57-ED15-48DE-54FD1B85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Eyes on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2054-040A-1E05-34E3-E5B0B087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of October 2023 –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GitHub hosts </a:t>
            </a:r>
            <a:r>
              <a:rPr lang="en-US" b="1" dirty="0"/>
              <a:t>over 200 million repositories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Conservative estimate - </a:t>
            </a:r>
            <a:r>
              <a:rPr lang="en-US" b="1" dirty="0"/>
              <a:t>5,000 to 10,000 lines of code</a:t>
            </a:r>
            <a:r>
              <a:rPr lang="en-US" dirty="0"/>
              <a:t> per repository.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200 million repositories × 5,000 LOC = </a:t>
            </a:r>
            <a:r>
              <a:rPr lang="en-US" b="1" dirty="0"/>
              <a:t>1 trillion lines </a:t>
            </a:r>
            <a:r>
              <a:rPr lang="en-US" dirty="0"/>
              <a:t>of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Based on various industry studies and expert opinions, the average time to review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/>
              <a:t>reasonable average</a:t>
            </a:r>
            <a:r>
              <a:rPr lang="en-US" dirty="0"/>
              <a:t> for reviewing </a:t>
            </a:r>
            <a:r>
              <a:rPr lang="en-US" b="1" dirty="0"/>
              <a:t>1,000 lines of code</a:t>
            </a:r>
            <a:r>
              <a:rPr lang="en-US" dirty="0"/>
              <a:t> is approximately </a:t>
            </a:r>
            <a:r>
              <a:rPr lang="en-US" b="1" dirty="0"/>
              <a:t>3 to 5 hours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Using 3 Hours per 1,000 LOC: 3,000,000,000 hours ≈342,465 years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Using 5 Hours per 1,000 LOC: 5,000,000,000 hours ≈570,740 years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Takeaway – not possible to have eyes on code always (sometimes), we need tools.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73A20-737E-A368-F9D2-15E68BAB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A2206-F49E-9FD7-DF7F-E67B56C8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4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C154-DB0D-BD42-C928-9821FC7E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Analysis: Definition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800F-7BF5-755D-DE5C-DF95F902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"Static analysis is the examination of code without executing it.“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It's like reading through a recipe without actually cooking the dish to spot any missing ingredients or steps.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Key Characteristics: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Code Inspection:</a:t>
            </a:r>
            <a:r>
              <a:rPr lang="en-US" dirty="0"/>
              <a:t> Analyzes source code or compiled code.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Early Detection:</a:t>
            </a:r>
            <a:r>
              <a:rPr lang="en-US" dirty="0"/>
              <a:t> Identifies potential errors, vulnerabilities, or deviations from coding standards before runtime.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Automated Tools:</a:t>
            </a:r>
            <a:r>
              <a:rPr lang="en-US" dirty="0"/>
              <a:t> Utilizes software tools to automate the review process.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F445-C767-A37E-CBD0-B7AB00E3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0D3AE-1D2A-07D9-8F2A-4A6CFB1C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3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000C-FD85-8892-50B3-10ADFD34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Analysis: Definition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9A36-A3D1-8ACB-E621-B5D9178E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Why It's Useful: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Catch Issues Early: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Finding bugs before execution saves time and resources.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Prevents small issues from becoming big problems down the line.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Improve Code Quality: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Enforces coding standards and best practices.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Enhances readability and maintainability of code.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Think of static analysis as a spell-checker for your code. It won't write your essay for you, but it'll point out that you spelled 'function' as ‘</a:t>
            </a:r>
            <a:r>
              <a:rPr lang="en-US" dirty="0" err="1"/>
              <a:t>funkcion</a:t>
            </a:r>
            <a:r>
              <a:rPr lang="en-US" dirty="0"/>
              <a:t>’.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1AF9E-8AF4-06B5-9DF9-EC68267E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F0A48-209C-92C6-F2D5-BED96874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7E16-02F5-81E6-7327-E874D48A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Analysis: Definition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1B762-653E-D50B-463B-F86D8329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Under the hood: Abstract Syntax Tree (AST)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tree representation of the abstract syntactic structure of code.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Used by static analysis tools to understand code structure.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Semantics and Syntax.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Syntax: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Identifies syntax errors that would prevent the code from compiling or running.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Code Formatting and Style Enforcement.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Semantics: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Type Checking: verify that variables and functions are used with the correct data types, catching type mismatches that could lead to runtime errors.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Flow Analysis: how data moves through the code, identifying issues like unreachable code, dead code, or improper variable usage.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Control Flow Analysis: understanding the execution paths within the code to detect potential issues such as infinite loops, improper exception handling, or logic errors.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AFCA0-E7ED-CF93-9821-CB358203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17622-B609-C1A2-9563-35C0363C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8F3C-6BB5-BBB9-A384-3408417B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Why Behind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639E-3188-F27B-11DE-45F696D7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Importance of Early Bug Detection: The Escalating Cost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Finding a bug during development might cost you a coffee break; finding it after deployment might cost you your job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Studies show that the cost of fixing a bug increases exponentially the later it's found in the development cycle.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Knight Capital Incident – August 2012. $440 Million loss.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https://specbranch.com/posts/knight-capital/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https://www.henricodolfing.com/2019/06/project-failure-case-study-knight-capital.html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 1999, NASA's Mars Climate Orbiter vanished into the Martian atmosphere. $125 Million.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mix-up between metric and imperial units.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Takeaway - Small Mistakes, Big Consequences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A83B0-B297-ED59-A0B6-E2FCC5D3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9FF73-CF14-27CA-E00B-6949BC4B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535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2660</TotalTime>
  <Words>3201</Words>
  <Application>Microsoft Office PowerPoint</Application>
  <PresentationFormat>Widescreen</PresentationFormat>
  <Paragraphs>384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Aptos</vt:lpstr>
      <vt:lpstr>Arial</vt:lpstr>
      <vt:lpstr>Calibri</vt:lpstr>
      <vt:lpstr>Calibri Light</vt:lpstr>
      <vt:lpstr>Inter</vt:lpstr>
      <vt:lpstr>Segoe UI</vt:lpstr>
      <vt:lpstr>Wingdings</vt:lpstr>
      <vt:lpstr>Retrospect</vt:lpstr>
      <vt:lpstr>CY-6120:  Software Security Practices</vt:lpstr>
      <vt:lpstr>What's the funniest or weirdest bug you have ever encountered in your coding experience?</vt:lpstr>
      <vt:lpstr>Recall pwn3 demo</vt:lpstr>
      <vt:lpstr>Congrats – you just performed static analysis (with your eyes)</vt:lpstr>
      <vt:lpstr>Eyes on code?</vt:lpstr>
      <vt:lpstr>Static Analysis: Definition &amp; Concepts</vt:lpstr>
      <vt:lpstr>Static Analysis: Definition &amp; Concepts</vt:lpstr>
      <vt:lpstr>Static Analysis: Definition &amp; Concepts</vt:lpstr>
      <vt:lpstr>The Why Behind Static Analysis</vt:lpstr>
      <vt:lpstr>Benefits of Using Static Analysis</vt:lpstr>
      <vt:lpstr>Tools of the Trade</vt:lpstr>
      <vt:lpstr>Advantages of Static Analysis</vt:lpstr>
      <vt:lpstr>Advantages of Static Analysis</vt:lpstr>
      <vt:lpstr>Disadvantages of Static Analysis</vt:lpstr>
      <vt:lpstr>Disadvantages of Static Analysis</vt:lpstr>
      <vt:lpstr>Can static analysis replace human code reviews?</vt:lpstr>
      <vt:lpstr>Thoughts?</vt:lpstr>
      <vt:lpstr>SAST vs. SCA—Decoding the Acronyms</vt:lpstr>
      <vt:lpstr>SAST vs. SCA—Decoding the Acronyms</vt:lpstr>
      <vt:lpstr>Comparison Chart: SAST vs. SCA</vt:lpstr>
      <vt:lpstr>“SAST is like checking your home for holes such that rats don’t come in, SCA is like checking if the amazon box contains rats inside.” – Kurt Boberg @ Semgrep</vt:lpstr>
      <vt:lpstr>SAST vs. SCA</vt:lpstr>
      <vt:lpstr>If you find a vulnerability labeled as CVE-2021-44228 in your project, which tool likely reported it—SAST or SCA?</vt:lpstr>
      <vt:lpstr>The Software Supply Chain</vt:lpstr>
      <vt:lpstr>The Software Supply Chain</vt:lpstr>
      <vt:lpstr>Risks and Vulnerabilities in the Software Supply Chain</vt:lpstr>
      <vt:lpstr>Famous Supply Chain Attacks</vt:lpstr>
      <vt:lpstr>Famous Supply Chain Attacks</vt:lpstr>
      <vt:lpstr>The Rise of Dependency Confusion Attacks</vt:lpstr>
      <vt:lpstr>Mitigating Supply Chain Risks</vt:lpstr>
      <vt:lpstr>Mitigating Supply Chain Risks</vt:lpstr>
      <vt:lpstr>Quiz</vt:lpstr>
      <vt:lpstr>Quiz</vt:lpstr>
      <vt:lpstr>Quiz</vt:lpstr>
      <vt:lpstr>What are the issues?</vt:lpstr>
      <vt:lpstr>Future Outlook</vt:lpstr>
      <vt:lpstr>Future Outlook</vt:lpstr>
      <vt:lpstr>Reading and practice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Diptendu Kar</dc:creator>
  <cp:lastModifiedBy>Diptendu Kar</cp:lastModifiedBy>
  <cp:revision>121</cp:revision>
  <dcterms:created xsi:type="dcterms:W3CDTF">2024-09-09T16:21:17Z</dcterms:created>
  <dcterms:modified xsi:type="dcterms:W3CDTF">2024-10-23T15:13:23Z</dcterms:modified>
</cp:coreProperties>
</file>