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8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3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3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5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3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3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5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CFBD-BDEB-4F99-9FA8-49D1D94C8777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55419-5D59-4DB2-8272-44EC22380EE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4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A600-7547-064E-02E2-7DF50713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1338943"/>
            <a:ext cx="11389566" cy="209005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Finance  and  Accounts</a:t>
            </a:r>
            <a:b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(MG-251)</a:t>
            </a:r>
            <a:b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Optimal portfolio construction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AFA00-0E3B-09E1-F87A-85F0DB08C00A}"/>
              </a:ext>
            </a:extLst>
          </p:cNvPr>
          <p:cNvSpPr txBox="1"/>
          <p:nvPr/>
        </p:nvSpPr>
        <p:spPr>
          <a:xfrm>
            <a:off x="8859611" y="4450548"/>
            <a:ext cx="4438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Akshay Dixit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Hrithik Singh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Susmit 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4E199-F406-CDD7-44D6-9481076A4658}"/>
              </a:ext>
            </a:extLst>
          </p:cNvPr>
          <p:cNvSpPr txBox="1"/>
          <p:nvPr/>
        </p:nvSpPr>
        <p:spPr>
          <a:xfrm>
            <a:off x="505990" y="4450548"/>
            <a:ext cx="4438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Professor Shashi Jain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Dept of Management Studies</a:t>
            </a:r>
          </a:p>
        </p:txBody>
      </p:sp>
    </p:spTree>
    <p:extLst>
      <p:ext uri="{BB962C8B-B14F-4D97-AF65-F5344CB8AC3E}">
        <p14:creationId xmlns:p14="http://schemas.microsoft.com/office/powerpoint/2010/main" val="141054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389-0A07-9DD7-600E-E2C837B3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0380"/>
            <a:ext cx="9603275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Possible improvements: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B5C3-97C1-F340-0AEA-C28652C1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We can employ machine learning techniques like gaussian processes to predict future stock prices, thus partially reducing our dependencies on historical data.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Instead of using older data , we can use recent data to learn the correlation between the consecutive day’s stock prices by using a suitable combination of kernel functions. </a:t>
            </a:r>
          </a:p>
        </p:txBody>
      </p:sp>
    </p:spTree>
    <p:extLst>
      <p:ext uri="{BB962C8B-B14F-4D97-AF65-F5344CB8AC3E}">
        <p14:creationId xmlns:p14="http://schemas.microsoft.com/office/powerpoint/2010/main" val="284894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218B-89E4-CC14-0A6F-5C9FEED5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65" y="1308372"/>
            <a:ext cx="9603275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Verifying results : a statistical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091B-A891-E7D1-2AC3-078916D4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265" y="2062385"/>
            <a:ext cx="9603275" cy="3450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Back-testing approach: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Compared Historical Results with simulated results.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Evaluated reliability of the simulation model.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Used extensive amount of historical data to obtain best portfolio to ensure robustness.</a:t>
            </a:r>
          </a:p>
          <a:p>
            <a:pPr marL="0" indent="0" algn="just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9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A7C7-1124-52F7-5A07-9B927FF8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5067"/>
            <a:ext cx="9603275" cy="587136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6961-5125-E2C3-DD24-F8028E75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3" y="2015732"/>
            <a:ext cx="10786188" cy="4002513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Computed daily expected return of the best portfolio of stocks in NIFTY50 using historical returns (2010-01-01 to 2021-12-31).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Compared actual daily returns of NIFTY50 (2022-01-01 to till date) with the computed expected return of the best portfolio obtained.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NULL HYPOTHESIS : Daily Expected Return = its computed value.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ALTERNATE HYPOTHESIS : Daily Expected Return != its computed value.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Performed two-tailed z-test.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Reported p-value= 0.9191146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0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90D4-B320-1DF9-6DC6-57EAC43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33966E-1294-F259-E5A2-863D52159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3615"/>
            <a:ext cx="9603275" cy="6055545"/>
          </a:xfrm>
        </p:spPr>
      </p:pic>
    </p:spTree>
    <p:extLst>
      <p:ext uri="{BB962C8B-B14F-4D97-AF65-F5344CB8AC3E}">
        <p14:creationId xmlns:p14="http://schemas.microsoft.com/office/powerpoint/2010/main" val="233503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A0AE-6F09-9321-2496-8161C55A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966C-625C-F2F8-4108-D371050C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Reported p-value indicates that there is hardly any evidence against the null hypothesis.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Hence the results obtained under the assumptions is reasonably valid, i.e. past returns are indeed a good predictor of expected future returns.</a:t>
            </a:r>
          </a:p>
        </p:txBody>
      </p:sp>
    </p:spTree>
    <p:extLst>
      <p:ext uri="{BB962C8B-B14F-4D97-AF65-F5344CB8AC3E}">
        <p14:creationId xmlns:p14="http://schemas.microsoft.com/office/powerpoint/2010/main" val="81685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6ED2-C700-2709-2309-5000DE30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83FC-9887-3B21-0DC1-D5CAD65B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Mathematical Formulation by Akshay Dixit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Hypothesis Formulation and Assumption Validation by Hrithik Singh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Implementation by Susmit Das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6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225-52F7-2DB4-CDDA-61BC93C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294"/>
            <a:ext cx="9603275" cy="1049235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Efficient Frontier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25B6FE-1337-50A8-A4FF-B81081251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95" y="1932927"/>
            <a:ext cx="5012659" cy="34496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7FB1F88-18CA-3B11-CF98-1550D6962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79" y="1932927"/>
            <a:ext cx="5341567" cy="3449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FC4C0-6620-7160-44DA-6E53B07B7DE2}"/>
              </a:ext>
            </a:extLst>
          </p:cNvPr>
          <p:cNvSpPr txBox="1"/>
          <p:nvPr/>
        </p:nvSpPr>
        <p:spPr>
          <a:xfrm>
            <a:off x="4200525" y="5457825"/>
            <a:ext cx="553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Number of Portfolios Generated : 10,00,000</a:t>
            </a:r>
          </a:p>
        </p:txBody>
      </p:sp>
    </p:spTree>
    <p:extLst>
      <p:ext uri="{BB962C8B-B14F-4D97-AF65-F5344CB8AC3E}">
        <p14:creationId xmlns:p14="http://schemas.microsoft.com/office/powerpoint/2010/main" val="209400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BFA6-EEA6-F57E-79D8-5DA49A5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90294"/>
            <a:ext cx="9603275" cy="1049235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Minimum variance portfolio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6D3685-7301-C256-8EEF-EF6E37579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4" y="2339529"/>
            <a:ext cx="6677025" cy="3086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075D5-0C5E-9B34-7B2D-0C644EF8D313}"/>
              </a:ext>
            </a:extLst>
          </p:cNvPr>
          <p:cNvSpPr txBox="1"/>
          <p:nvPr/>
        </p:nvSpPr>
        <p:spPr>
          <a:xfrm>
            <a:off x="1451575" y="1856570"/>
            <a:ext cx="667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Results obtained by quadratic programming for a 10 stock portfolio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BA5CB-EFFF-4334-4C09-B63FD771B9E5}"/>
              </a:ext>
            </a:extLst>
          </p:cNvPr>
          <p:cNvSpPr txBox="1"/>
          <p:nvPr/>
        </p:nvSpPr>
        <p:spPr>
          <a:xfrm>
            <a:off x="8226197" y="2339529"/>
            <a:ext cx="3241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Similar minimum variance was obtained through Monte Carlo approach for the same 10 stock portfolio with a minimum variance of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1323A2F-037D-3490-5370-F6FDF2B35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98" y="3882579"/>
            <a:ext cx="29241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5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7CC5-C7D1-E3C2-B784-2B4A6B01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71049"/>
            <a:ext cx="9603275" cy="1049235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Best portfolio (highest sharpe ratio):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8D36AD-70A6-F7ED-C6B6-42DAB7B97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983581"/>
            <a:ext cx="6838950" cy="3190875"/>
          </a:xfrm>
        </p:spPr>
      </p:pic>
    </p:spTree>
    <p:extLst>
      <p:ext uri="{BB962C8B-B14F-4D97-AF65-F5344CB8AC3E}">
        <p14:creationId xmlns:p14="http://schemas.microsoft.com/office/powerpoint/2010/main" val="341108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2EAE-E97E-6D8E-99FD-167D779E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0769"/>
            <a:ext cx="9168283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Best Portfolio  vs  NiFTY50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849B-7BD5-EFEC-F34F-C7ED627D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90" y="2015732"/>
            <a:ext cx="10627568" cy="3450613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Generated best portfolio of stocks in NIFTY50 using historical returns (2010-01-01 to 2021-12-31).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Compared actual returns of NIFTY50 (2022-01-01 to till date) with the best portfolio obtained.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On an average NIFTY50 outperformed best portfolio 38% of the time.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general, a portfolio with the highest Sharpe ratio is expected to outperform a market cap weighted portfolio over the long-term, as it is constructed to optimize risk-adjusted returns. However, this may not always be the case, as have been observed from the data since market conditions and individual stock performance can vary significantly.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4277-3D80-5CEA-212B-88F2AA21686B}"/>
              </a:ext>
            </a:extLst>
          </p:cNvPr>
          <p:cNvSpPr txBox="1"/>
          <p:nvPr/>
        </p:nvSpPr>
        <p:spPr>
          <a:xfrm>
            <a:off x="1272740" y="3528842"/>
            <a:ext cx="24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CONCLUSION :</a:t>
            </a:r>
          </a:p>
        </p:txBody>
      </p:sp>
    </p:spTree>
    <p:extLst>
      <p:ext uri="{BB962C8B-B14F-4D97-AF65-F5344CB8AC3E}">
        <p14:creationId xmlns:p14="http://schemas.microsoft.com/office/powerpoint/2010/main" val="266928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23A7-9755-EEF5-3B62-D09E8039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3058"/>
            <a:ext cx="9603275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Assumptions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14B9-068E-CD9E-1589-86B937AD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Mean of daily returns of different stocks exist.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Monte Carlo simulation assumes that the return distributions of different assets are stationary over time. This may not be the case, as asset returns can exhibit time-varying volatility and correlation.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2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B3A8-7020-50E6-C931-EA9CDFA6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15862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Drawbacks : 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D1C1-679C-C0B9-C1FB-7FEA594A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910" y="2639689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Distribution of weights generated is not uniform.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AA47841-FF66-8CCD-AD37-20F014A3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3" y="767698"/>
            <a:ext cx="11944350" cy="42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869E-CEBB-D881-3A9C-A3F7EA7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61719"/>
            <a:ext cx="9603275" cy="1049235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Drawbacks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F303-B4B0-3228-907B-929C0364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Monte Carlo simulation is based on historical data, which may not always be a reliable guide to future performance. The simulation results may be affected by changes in market conditions, such as shifts in economic fundamentals or changes in government policies.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Monte Carlo simulation requires a large number of simulations to achieve accurate results. As the number of assets in the portfolio increases, the computational complexity of the simulation also increases, making it time-consuming and computationally intensive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2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5D17-E02A-20E6-4673-EF12D7EF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257" y="457200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Drawbacks :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A66312F-3E00-E0AF-5732-6CC49FA73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0" y="1054295"/>
            <a:ext cx="5462432" cy="3745876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527300E-A40B-E564-70F7-301A7D546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93" y="1054296"/>
            <a:ext cx="5462432" cy="3745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5154AA-F3C7-CF03-4054-33606A9DFC44}"/>
              </a:ext>
            </a:extLst>
          </p:cNvPr>
          <p:cNvSpPr txBox="1"/>
          <p:nvPr/>
        </p:nvSpPr>
        <p:spPr>
          <a:xfrm>
            <a:off x="661560" y="5085184"/>
            <a:ext cx="525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Scatter plot of 1,000 portfolios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B36E4-3658-203E-B981-987E5FC0302B}"/>
              </a:ext>
            </a:extLst>
          </p:cNvPr>
          <p:cNvSpPr txBox="1"/>
          <p:nvPr/>
        </p:nvSpPr>
        <p:spPr>
          <a:xfrm>
            <a:off x="6332378" y="5085184"/>
            <a:ext cx="525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Scatter plot of 10,000 portfolios</a:t>
            </a:r>
          </a:p>
        </p:txBody>
      </p:sp>
    </p:spTree>
    <p:extLst>
      <p:ext uri="{BB962C8B-B14F-4D97-AF65-F5344CB8AC3E}">
        <p14:creationId xmlns:p14="http://schemas.microsoft.com/office/powerpoint/2010/main" val="35031784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</TotalTime>
  <Words>574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</vt:lpstr>
      <vt:lpstr>Gill Sans MT</vt:lpstr>
      <vt:lpstr>Gallery</vt:lpstr>
      <vt:lpstr>Finance  and  Accounts (MG-251) Optimal portfolio construction</vt:lpstr>
      <vt:lpstr>Efficient Frontier</vt:lpstr>
      <vt:lpstr>Minimum variance portfolio</vt:lpstr>
      <vt:lpstr>Best portfolio (highest sharpe ratio):</vt:lpstr>
      <vt:lpstr>Best Portfolio  vs  NiFTY50 :</vt:lpstr>
      <vt:lpstr>Assumptions :</vt:lpstr>
      <vt:lpstr>Drawbacks :   </vt:lpstr>
      <vt:lpstr>Drawbacks :</vt:lpstr>
      <vt:lpstr>Drawbacks :</vt:lpstr>
      <vt:lpstr>Possible improvements: </vt:lpstr>
      <vt:lpstr>Verifying results : a statistical Approach</vt:lpstr>
      <vt:lpstr>Methodology</vt:lpstr>
      <vt:lpstr>PowerPoint Presentation</vt:lpstr>
      <vt:lpstr>Conclusion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 and  Accounts (MG-251) Optimal portfolio construction</dc:title>
  <dc:creator>HRITHIK SINGH</dc:creator>
  <cp:lastModifiedBy>HRITHIK SINGH</cp:lastModifiedBy>
  <cp:revision>10</cp:revision>
  <dcterms:created xsi:type="dcterms:W3CDTF">2023-03-24T03:11:15Z</dcterms:created>
  <dcterms:modified xsi:type="dcterms:W3CDTF">2023-03-24T06:41:37Z</dcterms:modified>
</cp:coreProperties>
</file>