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15"/>
  </p:handoutMasterIdLst>
  <p:sldIdLst>
    <p:sldId id="256" r:id="rId3"/>
    <p:sldId id="267" r:id="rId4"/>
    <p:sldId id="257" r:id="rId5"/>
    <p:sldId id="263" r:id="rId6"/>
    <p:sldId id="264" r:id="rId7"/>
    <p:sldId id="265" r:id="rId8"/>
    <p:sldId id="269" r:id="rId9"/>
    <p:sldId id="268" r:id="rId10"/>
    <p:sldId id="259" r:id="rId11"/>
    <p:sldId id="260"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4B1"/>
    <a:srgbClr val="89C4D5"/>
    <a:srgbClr val="3E6785"/>
    <a:srgbClr val="437212"/>
    <a:srgbClr val="242543"/>
    <a:srgbClr val="F2DECB"/>
    <a:srgbClr val="1B487F"/>
    <a:srgbClr val="BDC9E5"/>
    <a:srgbClr val="ECCAAB"/>
    <a:srgbClr val="3129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p:scale>
          <a:sx n="75" d="100"/>
          <a:sy n="75" d="100"/>
        </p:scale>
        <p:origin x="1134" y="5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416AC9-57D9-4403-9478-0C862FDDB2E2}" type="datetimeFigureOut">
              <a:rPr lang="en-US" smtClean="0"/>
              <a:t>5/12/2021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0A3983-B6F8-49B7-9C93-AF4BB9350B59}" type="slidenum">
              <a:rPr lang="en-US" smtClean="0"/>
              <a:t>‹#›</a:t>
            </a:fld>
            <a:endParaRPr lang="en-US"/>
          </a:p>
        </p:txBody>
      </p:sp>
    </p:spTree>
    <p:extLst>
      <p:ext uri="{BB962C8B-B14F-4D97-AF65-F5344CB8AC3E}">
        <p14:creationId xmlns:p14="http://schemas.microsoft.com/office/powerpoint/2010/main" val="3370468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52600"/>
            <a:ext cx="7010400" cy="1470025"/>
          </a:xfrm>
        </p:spPr>
        <p:txBody>
          <a:bodyPr anchor="b"/>
          <a:lstStyle>
            <a:lvl1pPr>
              <a:defRPr>
                <a:solidFill>
                  <a:srgbClr val="89C4D5"/>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3222625"/>
            <a:ext cx="7010400" cy="609600"/>
          </a:xfrm>
        </p:spPr>
        <p:txBody>
          <a:bodyPr/>
          <a:lstStyle>
            <a:lvl1pPr marL="0" indent="0" algn="ctr">
              <a:buNone/>
              <a:defRPr>
                <a:ln>
                  <a:solidFill>
                    <a:schemeClr val="accent3">
                      <a:lumMod val="75000"/>
                    </a:schemeClr>
                  </a:solidFill>
                </a:ln>
                <a:solidFill>
                  <a:srgbClr val="D5F4B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7A713-7007-4913-B2CB-7614D15284D3}" type="datetimeFigureOut">
              <a:rPr lang="en-US" smtClean="0"/>
              <a:t>5/12/2021</a:t>
            </a:fld>
            <a:endParaRPr lang="en-US"/>
          </a:p>
        </p:txBody>
      </p:sp>
      <p:sp>
        <p:nvSpPr>
          <p:cNvPr id="5" name="Footer Placeholder 4"/>
          <p:cNvSpPr>
            <a:spLocks noGrp="1"/>
          </p:cNvSpPr>
          <p:nvPr>
            <p:ph type="ftr" sz="quarter" idx="11"/>
          </p:nvPr>
        </p:nvSpPr>
        <p:spPr>
          <a:xfrm>
            <a:off x="2590800" y="6308726"/>
            <a:ext cx="4724400" cy="412750"/>
          </a:xfrm>
        </p:spPr>
        <p:txBody>
          <a:bodyPr/>
          <a:lstStyle/>
          <a:p>
            <a:endParaRPr lang="en-US"/>
          </a:p>
        </p:txBody>
      </p:sp>
      <p:sp>
        <p:nvSpPr>
          <p:cNvPr id="6" name="Slide Number Placeholder 5"/>
          <p:cNvSpPr>
            <a:spLocks noGrp="1"/>
          </p:cNvSpPr>
          <p:nvPr>
            <p:ph type="sldNum" sz="quarter" idx="12"/>
          </p:nvPr>
        </p:nvSpPr>
        <p:spPr>
          <a:xfrm flipH="1">
            <a:off x="7924800" y="6308726"/>
            <a:ext cx="838200" cy="412750"/>
          </a:xfrm>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7A713-7007-4913-B2CB-7614D15284D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7A713-7007-4913-B2CB-7614D15284D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03317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221448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1035568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179739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9308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2A50B-F955-4FD4-9723-1214B98E4B19}" type="datetimeFigureOut">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314686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2A50B-F955-4FD4-9723-1214B98E4B19}" type="datetimeFigureOut">
              <a:rPr lang="en-US" smtClean="0"/>
              <a:t>5/13/2021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4089631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2A50B-F955-4FD4-9723-1214B98E4B19}" type="datetimeFigureOut">
              <a:rPr lang="en-US" smtClean="0"/>
              <a:t>5/13/2021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1397082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130136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7A713-7007-4913-B2CB-7614D15284D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3180047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278858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2825135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2BF1176E-9B15-4D41-BC3D-23FECFE8D75B}" type="slidenum">
              <a:rPr lang="en-US" smtClean="0"/>
              <a:t>‹#›</a:t>
            </a:fld>
            <a:endParaRPr lang="en-US"/>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9181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1705386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2BF1176E-9B15-4D41-BC3D-23FECFE8D75B}" type="slidenum">
              <a:rPr lang="en-US" smtClean="0"/>
              <a:t>‹#›</a:t>
            </a:fld>
            <a:endParaRPr lang="en-US"/>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1253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2A50B-F955-4FD4-9723-1214B98E4B19}"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3542411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2598973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2A50B-F955-4FD4-9723-1214B98E4B19}"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1176E-9B15-4D41-BC3D-23FECFE8D75B}" type="slidenum">
              <a:rPr lang="en-US" smtClean="0"/>
              <a:t>‹#›</a:t>
            </a:fld>
            <a:endParaRPr lang="en-US"/>
          </a:p>
        </p:txBody>
      </p:sp>
    </p:spTree>
    <p:extLst>
      <p:ext uri="{BB962C8B-B14F-4D97-AF65-F5344CB8AC3E}">
        <p14:creationId xmlns:p14="http://schemas.microsoft.com/office/powerpoint/2010/main" val="381410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3786187"/>
            <a:ext cx="784016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33400" y="2286000"/>
            <a:ext cx="7840161" cy="1500187"/>
          </a:xfrm>
        </p:spPr>
        <p:txBody>
          <a:bodyPr anchor="b"/>
          <a:lstStyle>
            <a:lvl1pPr marL="0" indent="0">
              <a:buNone/>
              <a:defRPr sz="2000">
                <a:ln>
                  <a:solidFill>
                    <a:schemeClr val="accent3">
                      <a:lumMod val="75000"/>
                    </a:schemeClr>
                  </a:solidFill>
                </a:ln>
                <a:solidFill>
                  <a:srgbClr val="D5F4B1"/>
                </a:soli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713-7007-4913-B2CB-7614D15284D3}"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4853" y="1600200"/>
            <a:ext cx="33327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0001" y="1588168"/>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7A713-7007-4913-B2CB-7614D15284D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567657"/>
            <a:ext cx="3505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2207419"/>
            <a:ext cx="350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62400" y="1567657"/>
            <a:ext cx="31242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0" y="2207419"/>
            <a:ext cx="31242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C7A713-7007-4913-B2CB-7614D15284D3}"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C7A713-7007-4913-B2CB-7614D15284D3}"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A713-7007-4913-B2CB-7614D15284D3}"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511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6450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90600" y="4572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90600" y="52117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04800" y="1600200"/>
            <a:ext cx="8534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4800" y="6308726"/>
            <a:ext cx="1676400" cy="412750"/>
          </a:xfrm>
          <a:prstGeom prst="rect">
            <a:avLst/>
          </a:prstGeom>
        </p:spPr>
        <p:txBody>
          <a:bodyPr vert="horz" lIns="91440" tIns="45720" rIns="91440" bIns="45720" rtlCol="0" anchor="ctr"/>
          <a:lstStyle>
            <a:lvl1pPr algn="l">
              <a:defRPr sz="1200">
                <a:solidFill>
                  <a:srgbClr val="3E6785"/>
                </a:solidFill>
              </a:defRPr>
            </a:lvl1pPr>
          </a:lstStyle>
          <a:p>
            <a:fld id="{8AC7A713-7007-4913-B2CB-7614D15284D3}" type="datetimeFigureOut">
              <a:rPr lang="en-US" smtClean="0"/>
              <a:pPr/>
              <a:t>5/12/2021</a:t>
            </a:fld>
            <a:endParaRPr lang="en-US"/>
          </a:p>
        </p:txBody>
      </p:sp>
      <p:sp>
        <p:nvSpPr>
          <p:cNvPr id="5" name="Footer Placeholder 4"/>
          <p:cNvSpPr>
            <a:spLocks noGrp="1"/>
          </p:cNvSpPr>
          <p:nvPr>
            <p:ph type="ftr" sz="quarter" idx="3"/>
          </p:nvPr>
        </p:nvSpPr>
        <p:spPr>
          <a:xfrm>
            <a:off x="2590800" y="6308726"/>
            <a:ext cx="2209800" cy="412750"/>
          </a:xfrm>
          <a:prstGeom prst="rect">
            <a:avLst/>
          </a:prstGeom>
        </p:spPr>
        <p:txBody>
          <a:bodyPr vert="horz" lIns="91440" tIns="45720" rIns="91440" bIns="45720" rtlCol="0" anchor="ctr"/>
          <a:lstStyle>
            <a:lvl1pPr algn="ctr">
              <a:defRPr sz="1200">
                <a:solidFill>
                  <a:srgbClr val="3E6785"/>
                </a:solidFill>
              </a:defRPr>
            </a:lvl1pPr>
          </a:lstStyle>
          <a:p>
            <a:endParaRPr lang="en-US"/>
          </a:p>
        </p:txBody>
      </p:sp>
      <p:sp>
        <p:nvSpPr>
          <p:cNvPr id="6" name="Slide Number Placeholder 5"/>
          <p:cNvSpPr>
            <a:spLocks noGrp="1"/>
          </p:cNvSpPr>
          <p:nvPr>
            <p:ph type="sldNum" sz="quarter" idx="4"/>
          </p:nvPr>
        </p:nvSpPr>
        <p:spPr>
          <a:xfrm flipH="1">
            <a:off x="5029200" y="6308726"/>
            <a:ext cx="838200" cy="412750"/>
          </a:xfrm>
          <a:prstGeom prst="rect">
            <a:avLst/>
          </a:prstGeom>
        </p:spPr>
        <p:txBody>
          <a:bodyPr vert="horz" lIns="91440" tIns="45720" rIns="91440" bIns="45720" rtlCol="0" anchor="ctr"/>
          <a:lstStyle>
            <a:lvl1pPr algn="r">
              <a:defRPr sz="1200">
                <a:solidFill>
                  <a:srgbClr val="3E6785"/>
                </a:solidFill>
              </a:defRPr>
            </a:lvl1pPr>
          </a:lstStyle>
          <a:p>
            <a:fld id="{7BEB5BB6-300C-4D5B-9AC3-521233952C76}" type="slidenum">
              <a:rPr lang="en-US" smtClean="0"/>
              <a:pPr/>
              <a:t>‹#›</a:t>
            </a:fld>
            <a:endParaRPr lang="en-US"/>
          </a:p>
        </p:txBody>
      </p:sp>
      <p:sp>
        <p:nvSpPr>
          <p:cNvPr id="7" name="TextBox 6"/>
          <p:cNvSpPr txBox="1"/>
          <p:nvPr userDrawn="1"/>
        </p:nvSpPr>
        <p:spPr>
          <a:xfrm rot="16200000">
            <a:off x="-3734484" y="3195251"/>
            <a:ext cx="6863834" cy="461665"/>
          </a:xfrm>
          <a:prstGeom prst="rect">
            <a:avLst/>
          </a:prstGeom>
          <a:noFill/>
        </p:spPr>
        <p:txBody>
          <a:bodyPr wrap="square" rtlCol="0">
            <a:spAutoFit/>
          </a:bodyPr>
          <a:lstStyle/>
          <a:p>
            <a:pPr algn="ctr"/>
            <a:r>
              <a:rPr lang="bs-Latn-BA" sz="2400" dirty="0">
                <a:solidFill>
                  <a:schemeClr val="tx1">
                    <a:lumMod val="50000"/>
                    <a:lumOff val="50000"/>
                  </a:schemeClr>
                </a:solidFill>
                <a:latin typeface="Segoe UI Light" panose="020B0502040204020203" pitchFamily="34" charset="0"/>
                <a:ea typeface="Microsoft YaHei UI" panose="020B0503020204020204" pitchFamily="34" charset="-122"/>
                <a:cs typeface="Segoe UI Light" panose="020B0502040204020203" pitchFamily="34" charset="0"/>
              </a:rPr>
              <a:t>www.free-ppt-templates.com</a:t>
            </a:r>
            <a:endParaRPr lang="en-US" sz="2400" dirty="0">
              <a:solidFill>
                <a:schemeClr val="tx1">
                  <a:lumMod val="50000"/>
                  <a:lumOff val="50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Tree>
    <p:extLst>
      <p:ext uri="{BB962C8B-B14F-4D97-AF65-F5344CB8AC3E}">
        <p14:creationId xmlns:p14="http://schemas.microsoft.com/office/powerpoint/2010/main" val="415007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ln w="9525">
            <a:solidFill>
              <a:srgbClr val="3E6785"/>
            </a:solidFill>
          </a:ln>
          <a:solidFill>
            <a:srgbClr val="89C4D5"/>
          </a:solidFill>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ln>
            <a:noFill/>
          </a:ln>
          <a:solidFill>
            <a:schemeClr val="tx1">
              <a:lumMod val="75000"/>
              <a:lumOff val="25000"/>
            </a:schemeClr>
          </a:solidFill>
          <a:effectLst/>
          <a:latin typeface="Microsoft New Tai Lue" panose="020B0502040204020203" pitchFamily="34" charset="0"/>
          <a:ea typeface="+mn-ea"/>
          <a:cs typeface="Microsoft New Tai Lue"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ln>
            <a:noFill/>
          </a:ln>
          <a:solidFill>
            <a:schemeClr val="tx1">
              <a:lumMod val="75000"/>
              <a:lumOff val="25000"/>
            </a:schemeClr>
          </a:solidFill>
          <a:effectLst/>
          <a:latin typeface="Microsoft New Tai Lue" panose="020B0502040204020203" pitchFamily="34" charset="0"/>
          <a:ea typeface="+mn-ea"/>
          <a:cs typeface="Microsoft New Tai Lue"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ln>
            <a:noFill/>
          </a:ln>
          <a:solidFill>
            <a:schemeClr val="tx1">
              <a:lumMod val="75000"/>
              <a:lumOff val="25000"/>
            </a:schemeClr>
          </a:solidFill>
          <a:effectLst/>
          <a:latin typeface="Microsoft New Tai Lue" panose="020B0502040204020203" pitchFamily="34" charset="0"/>
          <a:ea typeface="+mn-ea"/>
          <a:cs typeface="Microsoft New Tai Lue"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ln>
            <a:noFill/>
          </a:ln>
          <a:solidFill>
            <a:schemeClr val="tx1">
              <a:lumMod val="75000"/>
              <a:lumOff val="25000"/>
            </a:schemeClr>
          </a:solidFill>
          <a:effectLst/>
          <a:latin typeface="Microsoft New Tai Lue" panose="020B0502040204020203" pitchFamily="34" charset="0"/>
          <a:ea typeface="+mn-ea"/>
          <a:cs typeface="Microsoft New Tai Lue"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ln>
            <a:noFill/>
          </a:ln>
          <a:solidFill>
            <a:schemeClr val="tx1">
              <a:lumMod val="75000"/>
              <a:lumOff val="25000"/>
            </a:schemeClr>
          </a:solidFill>
          <a:effectLst/>
          <a:latin typeface="Microsoft New Tai Lue" panose="020B0502040204020203" pitchFamily="34" charset="0"/>
          <a:ea typeface="+mn-ea"/>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58A2A50B-F955-4FD4-9723-1214B98E4B19}" type="datetimeFigureOut">
              <a:rPr lang="en-US" smtClean="0"/>
              <a:t>5/13/2021</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2BF1176E-9B15-4D41-BC3D-23FECFE8D75B}" type="slidenum">
              <a:rPr lang="en-US" smtClean="0"/>
              <a:t>‹#›</a:t>
            </a:fld>
            <a:endParaRPr lang="en-US"/>
          </a:p>
        </p:txBody>
      </p:sp>
    </p:spTree>
    <p:extLst>
      <p:ext uri="{BB962C8B-B14F-4D97-AF65-F5344CB8AC3E}">
        <p14:creationId xmlns:p14="http://schemas.microsoft.com/office/powerpoint/2010/main" val="215149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aste-estimation.herokuapp.com/"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41300"/>
            <a:ext cx="7696200" cy="1587500"/>
          </a:xfrm>
        </p:spPr>
        <p:txBody>
          <a:bodyPr/>
          <a:lstStyle/>
          <a:p>
            <a:r>
              <a:rPr lang="en-US" sz="4400" dirty="0"/>
              <a:t>Complete Waste Estimation System -Udgir</a:t>
            </a:r>
          </a:p>
        </p:txBody>
      </p:sp>
      <p:sp>
        <p:nvSpPr>
          <p:cNvPr id="3" name="Subtitle 2"/>
          <p:cNvSpPr>
            <a:spLocks noGrp="1"/>
          </p:cNvSpPr>
          <p:nvPr>
            <p:ph type="subTitle" idx="1"/>
          </p:nvPr>
        </p:nvSpPr>
        <p:spPr>
          <a:xfrm>
            <a:off x="3429000" y="2286000"/>
            <a:ext cx="5638800" cy="1447800"/>
          </a:xfrm>
        </p:spPr>
        <p:txBody>
          <a:bodyPr>
            <a:normAutofit fontScale="70000" lnSpcReduction="20000"/>
          </a:bodyPr>
          <a:lstStyle/>
          <a:p>
            <a:r>
              <a:rPr lang="en-US" dirty="0"/>
              <a:t>Developed By –</a:t>
            </a:r>
          </a:p>
          <a:p>
            <a:r>
              <a:rPr lang="en-US" dirty="0"/>
              <a:t>Pranav Bansod            Pranav Dange</a:t>
            </a:r>
          </a:p>
          <a:p>
            <a:r>
              <a:rPr lang="en-US" dirty="0"/>
              <a:t> Hrithika Charukula          Rishabh Pattewar  		</a:t>
            </a:r>
          </a:p>
        </p:txBody>
      </p:sp>
    </p:spTree>
    <p:extLst>
      <p:ext uri="{BB962C8B-B14F-4D97-AF65-F5344CB8AC3E}">
        <p14:creationId xmlns:p14="http://schemas.microsoft.com/office/powerpoint/2010/main" val="323695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76D-10E9-41B6-84D4-2E10383C5560}"/>
              </a:ext>
            </a:extLst>
          </p:cNvPr>
          <p:cNvSpPr>
            <a:spLocks noGrp="1"/>
          </p:cNvSpPr>
          <p:nvPr>
            <p:ph type="title"/>
          </p:nvPr>
        </p:nvSpPr>
        <p:spPr>
          <a:xfrm>
            <a:off x="533400" y="685800"/>
            <a:ext cx="7886700" cy="433451"/>
          </a:xfrm>
        </p:spPr>
        <p:txBody>
          <a:bodyPr>
            <a:noAutofit/>
          </a:bodyPr>
          <a:lstStyle/>
          <a:p>
            <a:pPr algn="ctr"/>
            <a:r>
              <a:rPr lang="en-IN" sz="3200" dirty="0">
                <a:latin typeface="Times New Roman" panose="02020603050405020304" pitchFamily="18" charset="0"/>
                <a:cs typeface="Times New Roman" panose="02020603050405020304" pitchFamily="18" charset="0"/>
              </a:rPr>
              <a:t>Classification model</a:t>
            </a:r>
          </a:p>
        </p:txBody>
      </p:sp>
      <p:graphicFrame>
        <p:nvGraphicFramePr>
          <p:cNvPr id="4" name="Table 4">
            <a:extLst>
              <a:ext uri="{FF2B5EF4-FFF2-40B4-BE49-F238E27FC236}">
                <a16:creationId xmlns:a16="http://schemas.microsoft.com/office/drawing/2014/main" id="{0A87D388-C238-4AFA-9EE6-9DFC03E2CA3F}"/>
              </a:ext>
            </a:extLst>
          </p:cNvPr>
          <p:cNvGraphicFramePr>
            <a:graphicFrameLocks noGrp="1"/>
          </p:cNvGraphicFramePr>
          <p:nvPr>
            <p:extLst>
              <p:ext uri="{D42A27DB-BD31-4B8C-83A1-F6EECF244321}">
                <p14:modId xmlns:p14="http://schemas.microsoft.com/office/powerpoint/2010/main" val="2431282902"/>
              </p:ext>
            </p:extLst>
          </p:nvPr>
        </p:nvGraphicFramePr>
        <p:xfrm>
          <a:off x="1298359" y="1758061"/>
          <a:ext cx="7540841" cy="4871333"/>
        </p:xfrm>
        <a:graphic>
          <a:graphicData uri="http://schemas.openxmlformats.org/drawingml/2006/table">
            <a:tbl>
              <a:tblPr firstRow="1" bandRow="1">
                <a:tableStyleId>{073A0DAA-6AF3-43AB-8588-CEC1D06C72B9}</a:tableStyleId>
              </a:tblPr>
              <a:tblGrid>
                <a:gridCol w="3805619">
                  <a:extLst>
                    <a:ext uri="{9D8B030D-6E8A-4147-A177-3AD203B41FA5}">
                      <a16:colId xmlns:a16="http://schemas.microsoft.com/office/drawing/2014/main" val="2532665573"/>
                    </a:ext>
                  </a:extLst>
                </a:gridCol>
                <a:gridCol w="3735222">
                  <a:extLst>
                    <a:ext uri="{9D8B030D-6E8A-4147-A177-3AD203B41FA5}">
                      <a16:colId xmlns:a16="http://schemas.microsoft.com/office/drawing/2014/main" val="1177946322"/>
                    </a:ext>
                  </a:extLst>
                </a:gridCol>
              </a:tblGrid>
              <a:tr h="286549">
                <a:tc>
                  <a:txBody>
                    <a:bodyPr/>
                    <a:lstStyle/>
                    <a:p>
                      <a:endParaRPr lang="en-IN" sz="1400" dirty="0"/>
                    </a:p>
                  </a:txBody>
                  <a:tcPr marL="68580" marR="68580" marT="34290" marB="34290"/>
                </a:tc>
                <a:tc>
                  <a:txBody>
                    <a:bodyPr/>
                    <a:lstStyle/>
                    <a:p>
                      <a:endParaRPr lang="en-IN" sz="1400"/>
                    </a:p>
                  </a:txBody>
                  <a:tcPr marL="68580" marR="68580" marT="34290" marB="34290"/>
                </a:tc>
                <a:extLst>
                  <a:ext uri="{0D108BD9-81ED-4DB2-BD59-A6C34878D82A}">
                    <a16:rowId xmlns:a16="http://schemas.microsoft.com/office/drawing/2014/main" val="4240666341"/>
                  </a:ext>
                </a:extLst>
              </a:tr>
              <a:tr h="286549">
                <a:tc>
                  <a:txBody>
                    <a:bodyPr/>
                    <a:lstStyle/>
                    <a:p>
                      <a:r>
                        <a:rPr lang="en-IN" sz="1400" b="1" dirty="0"/>
                        <a:t>Ward A :</a:t>
                      </a:r>
                    </a:p>
                  </a:txBody>
                  <a:tcPr marL="68580" marR="68580" marT="34290" marB="34290"/>
                </a:tc>
                <a:tc>
                  <a:txBody>
                    <a:bodyPr/>
                    <a:lstStyle/>
                    <a:p>
                      <a:endParaRPr lang="en-IN" sz="1400"/>
                    </a:p>
                  </a:txBody>
                  <a:tcPr marL="68580" marR="68580" marT="34290" marB="34290"/>
                </a:tc>
                <a:extLst>
                  <a:ext uri="{0D108BD9-81ED-4DB2-BD59-A6C34878D82A}">
                    <a16:rowId xmlns:a16="http://schemas.microsoft.com/office/drawing/2014/main" val="1572630475"/>
                  </a:ext>
                </a:extLst>
              </a:tr>
              <a:tr h="286549">
                <a:tc>
                  <a:txBody>
                    <a:bodyPr/>
                    <a:lstStyle/>
                    <a:p>
                      <a:r>
                        <a:rPr lang="en-IN" sz="1400" dirty="0"/>
                        <a:t>Logistic Regression</a:t>
                      </a:r>
                    </a:p>
                  </a:txBody>
                  <a:tcPr marL="68580" marR="68580" marT="34290" marB="34290"/>
                </a:tc>
                <a:tc>
                  <a:txBody>
                    <a:bodyPr/>
                    <a:lstStyle/>
                    <a:p>
                      <a:pPr algn="ctr"/>
                      <a:r>
                        <a:rPr lang="en-IN" sz="1400" dirty="0"/>
                        <a:t>28.6 %</a:t>
                      </a:r>
                    </a:p>
                  </a:txBody>
                  <a:tcPr marL="68580" marR="68580" marT="34290" marB="34290"/>
                </a:tc>
                <a:extLst>
                  <a:ext uri="{0D108BD9-81ED-4DB2-BD59-A6C34878D82A}">
                    <a16:rowId xmlns:a16="http://schemas.microsoft.com/office/drawing/2014/main" val="3844972873"/>
                  </a:ext>
                </a:extLst>
              </a:tr>
              <a:tr h="286549">
                <a:tc>
                  <a:txBody>
                    <a:bodyPr/>
                    <a:lstStyle/>
                    <a:p>
                      <a:r>
                        <a:rPr lang="en-IN" sz="1400" dirty="0"/>
                        <a:t>XG Boost Classifier</a:t>
                      </a:r>
                    </a:p>
                  </a:txBody>
                  <a:tcPr marL="68580" marR="68580" marT="34290" marB="34290"/>
                </a:tc>
                <a:tc>
                  <a:txBody>
                    <a:bodyPr/>
                    <a:lstStyle/>
                    <a:p>
                      <a:pPr algn="ctr"/>
                      <a:r>
                        <a:rPr lang="en-IN" sz="1400" dirty="0"/>
                        <a:t>74.76 %</a:t>
                      </a:r>
                    </a:p>
                  </a:txBody>
                  <a:tcPr marL="68580" marR="68580" marT="34290" marB="34290"/>
                </a:tc>
                <a:extLst>
                  <a:ext uri="{0D108BD9-81ED-4DB2-BD59-A6C34878D82A}">
                    <a16:rowId xmlns:a16="http://schemas.microsoft.com/office/drawing/2014/main" val="1791391664"/>
                  </a:ext>
                </a:extLst>
              </a:tr>
              <a:tr h="286549">
                <a:tc>
                  <a:txBody>
                    <a:bodyPr/>
                    <a:lstStyle/>
                    <a:p>
                      <a:r>
                        <a:rPr lang="en-IN" sz="1400" dirty="0"/>
                        <a:t>Random Forest Classifier</a:t>
                      </a:r>
                    </a:p>
                  </a:txBody>
                  <a:tcPr marL="68580" marR="68580" marT="34290" marB="34290"/>
                </a:tc>
                <a:tc>
                  <a:txBody>
                    <a:bodyPr/>
                    <a:lstStyle/>
                    <a:p>
                      <a:pPr algn="ctr"/>
                      <a:r>
                        <a:rPr lang="en-IN" sz="1400" dirty="0"/>
                        <a:t>71.59 %</a:t>
                      </a:r>
                    </a:p>
                  </a:txBody>
                  <a:tcPr marL="68580" marR="68580" marT="34290" marB="34290"/>
                </a:tc>
                <a:extLst>
                  <a:ext uri="{0D108BD9-81ED-4DB2-BD59-A6C34878D82A}">
                    <a16:rowId xmlns:a16="http://schemas.microsoft.com/office/drawing/2014/main" val="1245293984"/>
                  </a:ext>
                </a:extLst>
              </a:tr>
              <a:tr h="286549">
                <a:tc>
                  <a:txBody>
                    <a:bodyPr/>
                    <a:lstStyle/>
                    <a:p>
                      <a:r>
                        <a:rPr lang="en-IN" sz="1400" b="1" dirty="0"/>
                        <a:t>Ward B :</a:t>
                      </a:r>
                    </a:p>
                  </a:txBody>
                  <a:tcPr marL="68580" marR="68580" marT="34290" marB="34290"/>
                </a:tc>
                <a:tc>
                  <a:txBody>
                    <a:bodyPr/>
                    <a:lstStyle/>
                    <a:p>
                      <a:endParaRPr lang="en-IN" sz="1400" dirty="0"/>
                    </a:p>
                  </a:txBody>
                  <a:tcPr marL="68580" marR="68580" marT="34290" marB="34290"/>
                </a:tc>
                <a:extLst>
                  <a:ext uri="{0D108BD9-81ED-4DB2-BD59-A6C34878D82A}">
                    <a16:rowId xmlns:a16="http://schemas.microsoft.com/office/drawing/2014/main" val="2871787664"/>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Logistic Regression</a:t>
                      </a:r>
                    </a:p>
                  </a:txBody>
                  <a:tcPr marL="68580" marR="68580" marT="34290" marB="34290"/>
                </a:tc>
                <a:tc>
                  <a:txBody>
                    <a:bodyPr/>
                    <a:lstStyle/>
                    <a:p>
                      <a:pPr algn="ctr"/>
                      <a:r>
                        <a:rPr lang="en-IN" sz="1400" dirty="0"/>
                        <a:t>28 %</a:t>
                      </a:r>
                    </a:p>
                  </a:txBody>
                  <a:tcPr marL="68580" marR="68580" marT="34290" marB="34290"/>
                </a:tc>
                <a:extLst>
                  <a:ext uri="{0D108BD9-81ED-4DB2-BD59-A6C34878D82A}">
                    <a16:rowId xmlns:a16="http://schemas.microsoft.com/office/drawing/2014/main" val="2263043694"/>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XG Boost Classifier</a:t>
                      </a:r>
                    </a:p>
                  </a:txBody>
                  <a:tcPr marL="68580" marR="68580" marT="34290" marB="34290"/>
                </a:tc>
                <a:tc>
                  <a:txBody>
                    <a:bodyPr/>
                    <a:lstStyle/>
                    <a:p>
                      <a:pPr algn="ctr"/>
                      <a:r>
                        <a:rPr lang="en-IN" sz="1400" dirty="0"/>
                        <a:t>81.36 %</a:t>
                      </a:r>
                    </a:p>
                  </a:txBody>
                  <a:tcPr marL="68580" marR="68580" marT="34290" marB="34290"/>
                </a:tc>
                <a:extLst>
                  <a:ext uri="{0D108BD9-81ED-4DB2-BD59-A6C34878D82A}">
                    <a16:rowId xmlns:a16="http://schemas.microsoft.com/office/drawing/2014/main" val="3384729668"/>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Random Forest Classifier</a:t>
                      </a:r>
                    </a:p>
                  </a:txBody>
                  <a:tcPr marL="68580" marR="68580" marT="34290" marB="34290"/>
                </a:tc>
                <a:tc>
                  <a:txBody>
                    <a:bodyPr/>
                    <a:lstStyle/>
                    <a:p>
                      <a:pPr algn="ctr"/>
                      <a:r>
                        <a:rPr lang="en-IN" sz="1400" dirty="0"/>
                        <a:t>78.42 %</a:t>
                      </a:r>
                    </a:p>
                  </a:txBody>
                  <a:tcPr marL="68580" marR="68580" marT="34290" marB="34290"/>
                </a:tc>
                <a:extLst>
                  <a:ext uri="{0D108BD9-81ED-4DB2-BD59-A6C34878D82A}">
                    <a16:rowId xmlns:a16="http://schemas.microsoft.com/office/drawing/2014/main" val="3029011369"/>
                  </a:ext>
                </a:extLst>
              </a:tr>
              <a:tr h="286549">
                <a:tc>
                  <a:txBody>
                    <a:bodyPr/>
                    <a:lstStyle/>
                    <a:p>
                      <a:r>
                        <a:rPr lang="en-IN" sz="1400" b="1" dirty="0"/>
                        <a:t>Ward C :</a:t>
                      </a:r>
                    </a:p>
                  </a:txBody>
                  <a:tcPr marL="68580" marR="68580" marT="34290" marB="34290"/>
                </a:tc>
                <a:tc>
                  <a:txBody>
                    <a:bodyPr/>
                    <a:lstStyle/>
                    <a:p>
                      <a:endParaRPr lang="en-IN" sz="1400"/>
                    </a:p>
                  </a:txBody>
                  <a:tcPr marL="68580" marR="68580" marT="34290" marB="34290"/>
                </a:tc>
                <a:extLst>
                  <a:ext uri="{0D108BD9-81ED-4DB2-BD59-A6C34878D82A}">
                    <a16:rowId xmlns:a16="http://schemas.microsoft.com/office/drawing/2014/main" val="169743735"/>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Logistic Regression</a:t>
                      </a:r>
                    </a:p>
                  </a:txBody>
                  <a:tcPr marL="68580" marR="68580" marT="34290" marB="34290"/>
                </a:tc>
                <a:tc>
                  <a:txBody>
                    <a:bodyPr/>
                    <a:lstStyle/>
                    <a:p>
                      <a:pPr algn="ctr"/>
                      <a:r>
                        <a:rPr lang="en-IN" sz="1400" dirty="0"/>
                        <a:t>25.6 %</a:t>
                      </a:r>
                    </a:p>
                  </a:txBody>
                  <a:tcPr marL="68580" marR="68580" marT="34290" marB="34290"/>
                </a:tc>
                <a:extLst>
                  <a:ext uri="{0D108BD9-81ED-4DB2-BD59-A6C34878D82A}">
                    <a16:rowId xmlns:a16="http://schemas.microsoft.com/office/drawing/2014/main" val="3151085938"/>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XG Boost Classifier</a:t>
                      </a:r>
                    </a:p>
                  </a:txBody>
                  <a:tcPr marL="68580" marR="68580" marT="34290" marB="34290"/>
                </a:tc>
                <a:tc>
                  <a:txBody>
                    <a:bodyPr/>
                    <a:lstStyle/>
                    <a:p>
                      <a:pPr algn="ctr"/>
                      <a:r>
                        <a:rPr lang="en-IN" sz="1400" dirty="0"/>
                        <a:t>74.32 %</a:t>
                      </a:r>
                    </a:p>
                  </a:txBody>
                  <a:tcPr marL="68580" marR="68580" marT="34290" marB="34290"/>
                </a:tc>
                <a:extLst>
                  <a:ext uri="{0D108BD9-81ED-4DB2-BD59-A6C34878D82A}">
                    <a16:rowId xmlns:a16="http://schemas.microsoft.com/office/drawing/2014/main" val="10360672"/>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Random Forest Classifier</a:t>
                      </a:r>
                    </a:p>
                  </a:txBody>
                  <a:tcPr marL="68580" marR="68580" marT="34290" marB="34290"/>
                </a:tc>
                <a:tc>
                  <a:txBody>
                    <a:bodyPr/>
                    <a:lstStyle/>
                    <a:p>
                      <a:pPr algn="ctr"/>
                      <a:r>
                        <a:rPr lang="en-IN" sz="1400" dirty="0"/>
                        <a:t>71.42 %</a:t>
                      </a:r>
                    </a:p>
                  </a:txBody>
                  <a:tcPr marL="68580" marR="68580" marT="34290" marB="34290"/>
                </a:tc>
                <a:extLst>
                  <a:ext uri="{0D108BD9-81ED-4DB2-BD59-A6C34878D82A}">
                    <a16:rowId xmlns:a16="http://schemas.microsoft.com/office/drawing/2014/main" val="3451616553"/>
                  </a:ext>
                </a:extLst>
              </a:tr>
              <a:tr h="286549">
                <a:tc>
                  <a:txBody>
                    <a:bodyPr/>
                    <a:lstStyle/>
                    <a:p>
                      <a:r>
                        <a:rPr lang="en-IN" sz="1400" b="1" dirty="0"/>
                        <a:t>Ward D :</a:t>
                      </a:r>
                    </a:p>
                  </a:txBody>
                  <a:tcPr marL="68580" marR="68580" marT="34290" marB="34290"/>
                </a:tc>
                <a:tc>
                  <a:txBody>
                    <a:bodyPr/>
                    <a:lstStyle/>
                    <a:p>
                      <a:endParaRPr lang="en-IN" sz="1400"/>
                    </a:p>
                  </a:txBody>
                  <a:tcPr marL="68580" marR="68580" marT="34290" marB="34290"/>
                </a:tc>
                <a:extLst>
                  <a:ext uri="{0D108BD9-81ED-4DB2-BD59-A6C34878D82A}">
                    <a16:rowId xmlns:a16="http://schemas.microsoft.com/office/drawing/2014/main" val="1235717812"/>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Logistic Regression</a:t>
                      </a:r>
                    </a:p>
                  </a:txBody>
                  <a:tcPr marL="68580" marR="68580" marT="34290" marB="34290"/>
                </a:tc>
                <a:tc>
                  <a:txBody>
                    <a:bodyPr/>
                    <a:lstStyle/>
                    <a:p>
                      <a:pPr algn="ctr"/>
                      <a:r>
                        <a:rPr lang="en-IN" sz="1400" dirty="0"/>
                        <a:t>20.5 %</a:t>
                      </a:r>
                    </a:p>
                  </a:txBody>
                  <a:tcPr marL="68580" marR="68580" marT="34290" marB="34290"/>
                </a:tc>
                <a:extLst>
                  <a:ext uri="{0D108BD9-81ED-4DB2-BD59-A6C34878D82A}">
                    <a16:rowId xmlns:a16="http://schemas.microsoft.com/office/drawing/2014/main" val="3343445302"/>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XG Boost Classifier</a:t>
                      </a:r>
                    </a:p>
                  </a:txBody>
                  <a:tcPr marL="68580" marR="68580" marT="34290" marB="34290"/>
                </a:tc>
                <a:tc>
                  <a:txBody>
                    <a:bodyPr/>
                    <a:lstStyle/>
                    <a:p>
                      <a:pPr algn="ctr"/>
                      <a:r>
                        <a:rPr lang="en-IN" sz="1400" dirty="0"/>
                        <a:t>67.6 %</a:t>
                      </a:r>
                    </a:p>
                  </a:txBody>
                  <a:tcPr marL="68580" marR="68580" marT="34290" marB="34290"/>
                </a:tc>
                <a:extLst>
                  <a:ext uri="{0D108BD9-81ED-4DB2-BD59-A6C34878D82A}">
                    <a16:rowId xmlns:a16="http://schemas.microsoft.com/office/drawing/2014/main" val="797164789"/>
                  </a:ext>
                </a:extLst>
              </a:tr>
              <a:tr h="286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Random Forest Classifier</a:t>
                      </a:r>
                    </a:p>
                  </a:txBody>
                  <a:tcPr marL="68580" marR="68580" marT="34290" marB="34290"/>
                </a:tc>
                <a:tc>
                  <a:txBody>
                    <a:bodyPr/>
                    <a:lstStyle/>
                    <a:p>
                      <a:pPr algn="ctr"/>
                      <a:r>
                        <a:rPr lang="en-IN" sz="1400" dirty="0"/>
                        <a:t>63 %</a:t>
                      </a:r>
                    </a:p>
                  </a:txBody>
                  <a:tcPr marL="68580" marR="68580" marT="34290" marB="34290"/>
                </a:tc>
                <a:extLst>
                  <a:ext uri="{0D108BD9-81ED-4DB2-BD59-A6C34878D82A}">
                    <a16:rowId xmlns:a16="http://schemas.microsoft.com/office/drawing/2014/main" val="4048218670"/>
                  </a:ext>
                </a:extLst>
              </a:tr>
            </a:tbl>
          </a:graphicData>
        </a:graphic>
      </p:graphicFrame>
    </p:spTree>
    <p:extLst>
      <p:ext uri="{BB962C8B-B14F-4D97-AF65-F5344CB8AC3E}">
        <p14:creationId xmlns:p14="http://schemas.microsoft.com/office/powerpoint/2010/main" val="387629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A48F-676F-491D-824B-F30B38C947BD}"/>
              </a:ext>
            </a:extLst>
          </p:cNvPr>
          <p:cNvSpPr>
            <a:spLocks noGrp="1"/>
          </p:cNvSpPr>
          <p:nvPr>
            <p:ph type="title"/>
          </p:nvPr>
        </p:nvSpPr>
        <p:spPr>
          <a:xfrm>
            <a:off x="1944694" y="624110"/>
            <a:ext cx="6683765" cy="823690"/>
          </a:xfrm>
        </p:spPr>
        <p:txBody>
          <a:bodyPr/>
          <a:lstStyle/>
          <a:p>
            <a:r>
              <a:rPr lang="en-US" dirty="0"/>
              <a:t>Conclusion</a:t>
            </a:r>
          </a:p>
        </p:txBody>
      </p:sp>
      <p:sp>
        <p:nvSpPr>
          <p:cNvPr id="3" name="Content Placeholder 2">
            <a:extLst>
              <a:ext uri="{FF2B5EF4-FFF2-40B4-BE49-F238E27FC236}">
                <a16:creationId xmlns:a16="http://schemas.microsoft.com/office/drawing/2014/main" id="{5B599A36-A789-4444-8FA3-3D013FC29023}"/>
              </a:ext>
            </a:extLst>
          </p:cNvPr>
          <p:cNvSpPr>
            <a:spLocks noGrp="1"/>
          </p:cNvSpPr>
          <p:nvPr>
            <p:ph idx="1"/>
          </p:nvPr>
        </p:nvSpPr>
        <p:spPr>
          <a:xfrm>
            <a:off x="1828800" y="1219200"/>
            <a:ext cx="6686550" cy="4158622"/>
          </a:xfrm>
        </p:spPr>
        <p:txBody>
          <a:bodyPr/>
          <a:lstStyle/>
          <a:p>
            <a:r>
              <a:rPr lang="en-US" dirty="0">
                <a:solidFill>
                  <a:srgbClr val="4C4C4C"/>
                </a:solidFill>
                <a:latin typeface="proxima_nova"/>
              </a:rPr>
              <a:t>Given, Ward, Vehicle Number, Route, and other details we</a:t>
            </a:r>
            <a:r>
              <a:rPr lang="en-US" b="0" i="0" dirty="0">
                <a:solidFill>
                  <a:srgbClr val="4C4C4C"/>
                </a:solidFill>
                <a:effectLst/>
                <a:latin typeface="proxima_nova"/>
              </a:rPr>
              <a:t> offer solution which enables any employee of the Municipality </a:t>
            </a:r>
            <a:r>
              <a:rPr lang="en-US" b="1" i="0" dirty="0">
                <a:solidFill>
                  <a:srgbClr val="4C4C4C"/>
                </a:solidFill>
                <a:effectLst/>
                <a:latin typeface="proxima_nova"/>
              </a:rPr>
              <a:t>to optimize and automate planning of waste collection routes.</a:t>
            </a:r>
            <a:endParaRPr lang="en-US" dirty="0"/>
          </a:p>
          <a:p>
            <a:r>
              <a:rPr lang="en-US" dirty="0">
                <a:hlinkClick r:id="rId2"/>
              </a:rPr>
              <a:t>https://waste-estimation.herokuapp.com</a:t>
            </a:r>
            <a:endParaRPr lang="en-US" dirty="0"/>
          </a:p>
          <a:p>
            <a:endParaRPr lang="en-US" dirty="0"/>
          </a:p>
          <a:p>
            <a:endParaRPr lang="en-US" dirty="0"/>
          </a:p>
        </p:txBody>
      </p:sp>
      <p:pic>
        <p:nvPicPr>
          <p:cNvPr id="5" name="Picture 4">
            <a:extLst>
              <a:ext uri="{FF2B5EF4-FFF2-40B4-BE49-F238E27FC236}">
                <a16:creationId xmlns:a16="http://schemas.microsoft.com/office/drawing/2014/main" id="{21586839-5024-4EF7-8D91-5CA0D78DF447}"/>
              </a:ext>
            </a:extLst>
          </p:cNvPr>
          <p:cNvPicPr>
            <a:picLocks noChangeAspect="1"/>
          </p:cNvPicPr>
          <p:nvPr/>
        </p:nvPicPr>
        <p:blipFill>
          <a:blip r:embed="rId3"/>
          <a:stretch>
            <a:fillRect/>
          </a:stretch>
        </p:blipFill>
        <p:spPr>
          <a:xfrm>
            <a:off x="1944694" y="2309454"/>
            <a:ext cx="5370506" cy="2707045"/>
          </a:xfrm>
          <a:prstGeom prst="rect">
            <a:avLst/>
          </a:prstGeom>
        </p:spPr>
      </p:pic>
      <p:pic>
        <p:nvPicPr>
          <p:cNvPr id="7" name="Picture 6">
            <a:extLst>
              <a:ext uri="{FF2B5EF4-FFF2-40B4-BE49-F238E27FC236}">
                <a16:creationId xmlns:a16="http://schemas.microsoft.com/office/drawing/2014/main" id="{37A25985-2B5F-4855-AC70-7C51188EF119}"/>
              </a:ext>
            </a:extLst>
          </p:cNvPr>
          <p:cNvPicPr>
            <a:picLocks noChangeAspect="1"/>
          </p:cNvPicPr>
          <p:nvPr/>
        </p:nvPicPr>
        <p:blipFill>
          <a:blip r:embed="rId4"/>
          <a:stretch>
            <a:fillRect/>
          </a:stretch>
        </p:blipFill>
        <p:spPr>
          <a:xfrm>
            <a:off x="1944694" y="5052265"/>
            <a:ext cx="5370506" cy="1651775"/>
          </a:xfrm>
          <a:prstGeom prst="rect">
            <a:avLst/>
          </a:prstGeom>
        </p:spPr>
      </p:pic>
    </p:spTree>
    <p:extLst>
      <p:ext uri="{BB962C8B-B14F-4D97-AF65-F5344CB8AC3E}">
        <p14:creationId xmlns:p14="http://schemas.microsoft.com/office/powerpoint/2010/main" val="420975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5F11-A207-43EE-A02D-6E4A0918A16C}"/>
              </a:ext>
            </a:extLst>
          </p:cNvPr>
          <p:cNvSpPr>
            <a:spLocks noGrp="1"/>
          </p:cNvSpPr>
          <p:nvPr>
            <p:ph type="title"/>
          </p:nvPr>
        </p:nvSpPr>
        <p:spPr>
          <a:xfrm>
            <a:off x="1944694" y="624110"/>
            <a:ext cx="6818306" cy="976090"/>
          </a:xfrm>
        </p:spPr>
        <p:txBody>
          <a:bodyPr/>
          <a:lstStyle/>
          <a:p>
            <a:r>
              <a:rPr lang="en-US" dirty="0"/>
              <a:t>Future Scope</a:t>
            </a:r>
          </a:p>
        </p:txBody>
      </p:sp>
      <p:sp>
        <p:nvSpPr>
          <p:cNvPr id="3" name="Content Placeholder 2">
            <a:extLst>
              <a:ext uri="{FF2B5EF4-FFF2-40B4-BE49-F238E27FC236}">
                <a16:creationId xmlns:a16="http://schemas.microsoft.com/office/drawing/2014/main" id="{F6A7EC8D-5C18-4248-B2A9-EEC685D4BF56}"/>
              </a:ext>
            </a:extLst>
          </p:cNvPr>
          <p:cNvSpPr>
            <a:spLocks noGrp="1"/>
          </p:cNvSpPr>
          <p:nvPr>
            <p:ph idx="1"/>
          </p:nvPr>
        </p:nvSpPr>
        <p:spPr/>
        <p:txBody>
          <a:bodyPr/>
          <a:lstStyle/>
          <a:p>
            <a:r>
              <a:rPr lang="en-US" sz="1800" i="0" dirty="0">
                <a:solidFill>
                  <a:srgbClr val="000000"/>
                </a:solidFill>
                <a:effectLst/>
                <a:latin typeface="Century Gothic (Body)"/>
              </a:rPr>
              <a:t>Optimal Route Planning for waste collection using Operation Research Techniques </a:t>
            </a:r>
          </a:p>
          <a:p>
            <a:r>
              <a:rPr lang="en-US" sz="1800" i="0" dirty="0">
                <a:solidFill>
                  <a:srgbClr val="000000"/>
                </a:solidFill>
                <a:effectLst/>
                <a:latin typeface="Century Gothic (Body)"/>
              </a:rPr>
              <a:t>Asset Management for trash bins for effective </a:t>
            </a:r>
            <a:r>
              <a:rPr lang="en-US" sz="1800" dirty="0">
                <a:solidFill>
                  <a:srgbClr val="000000"/>
                </a:solidFill>
                <a:latin typeface="Century Gothic (Body)"/>
              </a:rPr>
              <a:t>management </a:t>
            </a:r>
          </a:p>
          <a:p>
            <a:r>
              <a:rPr lang="en-US" sz="1800" i="0" dirty="0">
                <a:solidFill>
                  <a:srgbClr val="000000"/>
                </a:solidFill>
                <a:effectLst/>
                <a:latin typeface="Century Gothic (Body)"/>
              </a:rPr>
              <a:t>Eventually setting up the system to – Asset Management, Waste Monitoring and Route Planning solution</a:t>
            </a:r>
          </a:p>
          <a:p>
            <a:pPr marL="0" indent="0">
              <a:buNone/>
            </a:pPr>
            <a:endParaRPr lang="en-US" sz="2400" b="0" i="0" dirty="0">
              <a:solidFill>
                <a:srgbClr val="000000"/>
              </a:solidFill>
              <a:effectLst/>
              <a:latin typeface="Paralucent-DemiBold"/>
            </a:endParaRPr>
          </a:p>
        </p:txBody>
      </p:sp>
    </p:spTree>
    <p:extLst>
      <p:ext uri="{BB962C8B-B14F-4D97-AF65-F5344CB8AC3E}">
        <p14:creationId xmlns:p14="http://schemas.microsoft.com/office/powerpoint/2010/main" val="329403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3F46-BFC4-4619-9F94-1920A8C9AF3B}"/>
              </a:ext>
            </a:extLst>
          </p:cNvPr>
          <p:cNvSpPr>
            <a:spLocks noGrp="1"/>
          </p:cNvSpPr>
          <p:nvPr>
            <p:ph type="title"/>
          </p:nvPr>
        </p:nvSpPr>
        <p:spPr>
          <a:xfrm>
            <a:off x="1944694" y="624110"/>
            <a:ext cx="6683765" cy="899890"/>
          </a:xfrm>
        </p:spPr>
        <p:txBody>
          <a:bodyPr/>
          <a:lstStyle/>
          <a:p>
            <a:r>
              <a:rPr lang="en-US" dirty="0"/>
              <a:t>Problem Statement </a:t>
            </a:r>
          </a:p>
        </p:txBody>
      </p:sp>
      <p:sp>
        <p:nvSpPr>
          <p:cNvPr id="3" name="Content Placeholder 2">
            <a:extLst>
              <a:ext uri="{FF2B5EF4-FFF2-40B4-BE49-F238E27FC236}">
                <a16:creationId xmlns:a16="http://schemas.microsoft.com/office/drawing/2014/main" id="{A364092D-42C5-43D8-8902-DAD98566AA9B}"/>
              </a:ext>
            </a:extLst>
          </p:cNvPr>
          <p:cNvSpPr>
            <a:spLocks noGrp="1"/>
          </p:cNvSpPr>
          <p:nvPr>
            <p:ph idx="1"/>
          </p:nvPr>
        </p:nvSpPr>
        <p:spPr>
          <a:xfrm>
            <a:off x="1447800" y="1447800"/>
            <a:ext cx="7315200" cy="5181600"/>
          </a:xfrm>
        </p:spPr>
        <p:txBody>
          <a:bodyPr/>
          <a:lstStyle/>
          <a:p>
            <a:r>
              <a:rPr lang="en-US" sz="1400" dirty="0"/>
              <a:t>Udgir is a small city with a municipal council in the Latur district, which is located in the Indian state of Maharashtra and facing one the most common problem which even most of the big Cities face which is –</a:t>
            </a:r>
          </a:p>
          <a:p>
            <a:pPr lvl="1"/>
            <a:r>
              <a:rPr lang="en-US" sz="1400" dirty="0"/>
              <a:t> There is no definitive route which is followed for collection of Waste from respective areas and which often and in turn leads to waste not being collected at proper time and having really no definitive knowledge of exactly which area produce how much of Waste, for trips to be optimally scheduled </a:t>
            </a:r>
          </a:p>
          <a:p>
            <a:pPr lvl="1"/>
            <a:r>
              <a:rPr lang="en-US" sz="1400" dirty="0"/>
              <a:t>Not enough Waste being processed out of the total waste collected </a:t>
            </a:r>
          </a:p>
          <a:p>
            <a:pPr marL="342900" lvl="1" indent="0">
              <a:buNone/>
            </a:pPr>
            <a:endParaRPr lang="en-US" sz="1400" dirty="0"/>
          </a:p>
          <a:p>
            <a:r>
              <a:rPr lang="en-US" sz="1400" dirty="0"/>
              <a:t>According to officials of municipality of Udgir one of the reason that this is causing is the guess work and uncertainty in the amount of waste collected next day. </a:t>
            </a:r>
          </a:p>
          <a:p>
            <a:endParaRPr lang="en-US" sz="1400" dirty="0"/>
          </a:p>
          <a:p>
            <a:r>
              <a:rPr lang="en-US" sz="1400" dirty="0"/>
              <a:t>Proactively, getting an estimate of amount of Wet Waste will help officials to plan and make necessary arrangement for upcoming days. </a:t>
            </a:r>
            <a:r>
              <a:rPr lang="en-US" sz="1400" dirty="0" err="1"/>
              <a:t>Ie</a:t>
            </a:r>
            <a:r>
              <a:rPr lang="en-US" sz="1400" dirty="0"/>
              <a:t>. like making an compost, fertilizer </a:t>
            </a:r>
            <a:r>
              <a:rPr lang="en-US" sz="1400" dirty="0" err="1"/>
              <a:t>etc</a:t>
            </a:r>
            <a:r>
              <a:rPr lang="en-US" sz="1400" dirty="0"/>
              <a:t> </a:t>
            </a:r>
          </a:p>
          <a:p>
            <a:endParaRPr lang="en-US" dirty="0"/>
          </a:p>
          <a:p>
            <a:endParaRPr lang="en-US" dirty="0"/>
          </a:p>
        </p:txBody>
      </p:sp>
    </p:spTree>
    <p:extLst>
      <p:ext uri="{BB962C8B-B14F-4D97-AF65-F5344CB8AC3E}">
        <p14:creationId xmlns:p14="http://schemas.microsoft.com/office/powerpoint/2010/main" val="261849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1600"/>
            <a:ext cx="8813800" cy="958056"/>
          </a:xfrm>
        </p:spPr>
        <p:txBody>
          <a:bodyPr/>
          <a:lstStyle/>
          <a:p>
            <a:r>
              <a:rPr lang="en-US" sz="3600" dirty="0"/>
              <a:t>Data Collection – Permission and Site Visit</a:t>
            </a:r>
          </a:p>
        </p:txBody>
      </p:sp>
      <p:pic>
        <p:nvPicPr>
          <p:cNvPr id="7" name="Content Placeholder 6">
            <a:extLst>
              <a:ext uri="{FF2B5EF4-FFF2-40B4-BE49-F238E27FC236}">
                <a16:creationId xmlns:a16="http://schemas.microsoft.com/office/drawing/2014/main" id="{9470887D-BF2A-48BA-8ECA-C70666A59A7D}"/>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367" r="2771" b="34338"/>
          <a:stretch/>
        </p:blipFill>
        <p:spPr>
          <a:xfrm>
            <a:off x="4394200" y="1219200"/>
            <a:ext cx="4572000" cy="3657600"/>
          </a:xfrm>
        </p:spPr>
      </p:pic>
      <p:pic>
        <p:nvPicPr>
          <p:cNvPr id="5" name="Picture 4">
            <a:extLst>
              <a:ext uri="{FF2B5EF4-FFF2-40B4-BE49-F238E27FC236}">
                <a16:creationId xmlns:a16="http://schemas.microsoft.com/office/drawing/2014/main" id="{4BB21223-3426-4E65-9B2F-50AC896D0FFF}"/>
              </a:ext>
            </a:extLst>
          </p:cNvPr>
          <p:cNvPicPr>
            <a:picLocks noChangeAspect="1"/>
          </p:cNvPicPr>
          <p:nvPr/>
        </p:nvPicPr>
        <p:blipFill>
          <a:blip r:embed="rId4"/>
          <a:stretch>
            <a:fillRect/>
          </a:stretch>
        </p:blipFill>
        <p:spPr>
          <a:xfrm>
            <a:off x="152400" y="1219200"/>
            <a:ext cx="4114800" cy="5537200"/>
          </a:xfrm>
          <a:prstGeom prst="rect">
            <a:avLst/>
          </a:prstGeom>
        </p:spPr>
      </p:pic>
    </p:spTree>
    <p:extLst>
      <p:ext uri="{BB962C8B-B14F-4D97-AF65-F5344CB8AC3E}">
        <p14:creationId xmlns:p14="http://schemas.microsoft.com/office/powerpoint/2010/main" val="325988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4528-C3F8-4439-8955-F31AE129CCDB}"/>
              </a:ext>
            </a:extLst>
          </p:cNvPr>
          <p:cNvSpPr>
            <a:spLocks noGrp="1"/>
          </p:cNvSpPr>
          <p:nvPr>
            <p:ph type="title"/>
          </p:nvPr>
        </p:nvSpPr>
        <p:spPr>
          <a:xfrm>
            <a:off x="1295400" y="624110"/>
            <a:ext cx="7239001" cy="747490"/>
          </a:xfrm>
        </p:spPr>
        <p:txBody>
          <a:bodyPr>
            <a:normAutofit fontScale="90000"/>
          </a:bodyPr>
          <a:lstStyle/>
          <a:p>
            <a:r>
              <a:rPr lang="en-US" sz="2800" dirty="0"/>
              <a:t>Data –  For different Wards</a:t>
            </a:r>
            <a:br>
              <a:rPr lang="en-US" sz="2800" dirty="0"/>
            </a:br>
            <a:r>
              <a:rPr lang="en-US" sz="2800" dirty="0"/>
              <a:t>Sample Data in Raw format for Ward A</a:t>
            </a:r>
            <a:endParaRPr lang="en-US" dirty="0"/>
          </a:p>
        </p:txBody>
      </p:sp>
      <p:pic>
        <p:nvPicPr>
          <p:cNvPr id="5" name="Picture 4">
            <a:extLst>
              <a:ext uri="{FF2B5EF4-FFF2-40B4-BE49-F238E27FC236}">
                <a16:creationId xmlns:a16="http://schemas.microsoft.com/office/drawing/2014/main" id="{3B10A0DE-3921-4F96-8A69-A3C033E63FE0}"/>
              </a:ext>
            </a:extLst>
          </p:cNvPr>
          <p:cNvPicPr>
            <a:picLocks noChangeAspect="1"/>
          </p:cNvPicPr>
          <p:nvPr/>
        </p:nvPicPr>
        <p:blipFill>
          <a:blip r:embed="rId2"/>
          <a:stretch>
            <a:fillRect/>
          </a:stretch>
        </p:blipFill>
        <p:spPr>
          <a:xfrm>
            <a:off x="1295400" y="2454558"/>
            <a:ext cx="7476529" cy="4260286"/>
          </a:xfrm>
          <a:prstGeom prst="rect">
            <a:avLst/>
          </a:prstGeom>
        </p:spPr>
      </p:pic>
      <p:sp>
        <p:nvSpPr>
          <p:cNvPr id="6" name="TextBox 5">
            <a:extLst>
              <a:ext uri="{FF2B5EF4-FFF2-40B4-BE49-F238E27FC236}">
                <a16:creationId xmlns:a16="http://schemas.microsoft.com/office/drawing/2014/main" id="{55053B03-816F-416A-AAFA-1BA85F1C5D38}"/>
              </a:ext>
            </a:extLst>
          </p:cNvPr>
          <p:cNvSpPr txBox="1"/>
          <p:nvPr/>
        </p:nvSpPr>
        <p:spPr>
          <a:xfrm>
            <a:off x="1447800" y="1747140"/>
            <a:ext cx="6023570" cy="646331"/>
          </a:xfrm>
          <a:prstGeom prst="rect">
            <a:avLst/>
          </a:prstGeom>
          <a:noFill/>
        </p:spPr>
        <p:txBody>
          <a:bodyPr wrap="square" rtlCol="0">
            <a:spAutoFit/>
          </a:bodyPr>
          <a:lstStyle/>
          <a:p>
            <a:r>
              <a:rPr lang="en-US" dirty="0"/>
              <a:t>Similarly, there are total 4 Wards and data is present for Ward A, B, C and D</a:t>
            </a:r>
          </a:p>
        </p:txBody>
      </p:sp>
    </p:spTree>
    <p:extLst>
      <p:ext uri="{BB962C8B-B14F-4D97-AF65-F5344CB8AC3E}">
        <p14:creationId xmlns:p14="http://schemas.microsoft.com/office/powerpoint/2010/main" val="242142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888C-42C4-47C2-846A-F2EBF763EF7E}"/>
              </a:ext>
            </a:extLst>
          </p:cNvPr>
          <p:cNvSpPr>
            <a:spLocks noGrp="1"/>
          </p:cNvSpPr>
          <p:nvPr>
            <p:ph type="title"/>
          </p:nvPr>
        </p:nvSpPr>
        <p:spPr>
          <a:xfrm>
            <a:off x="1219200" y="533400"/>
            <a:ext cx="7772400" cy="914400"/>
          </a:xfrm>
        </p:spPr>
        <p:txBody>
          <a:bodyPr>
            <a:normAutofit/>
          </a:bodyPr>
          <a:lstStyle/>
          <a:p>
            <a:r>
              <a:rPr lang="en-US" dirty="0"/>
              <a:t>Encoded Data – In Excel. </a:t>
            </a:r>
            <a:br>
              <a:rPr lang="en-US" dirty="0"/>
            </a:br>
            <a:r>
              <a:rPr lang="en-US" sz="2200" dirty="0"/>
              <a:t>Making Sense of Data </a:t>
            </a:r>
          </a:p>
        </p:txBody>
      </p:sp>
      <p:pic>
        <p:nvPicPr>
          <p:cNvPr id="5" name="Content Placeholder 4">
            <a:extLst>
              <a:ext uri="{FF2B5EF4-FFF2-40B4-BE49-F238E27FC236}">
                <a16:creationId xmlns:a16="http://schemas.microsoft.com/office/drawing/2014/main" id="{CC4A30CB-F5FB-4B9E-A170-A976D7E2C707}"/>
              </a:ext>
            </a:extLst>
          </p:cNvPr>
          <p:cNvPicPr>
            <a:picLocks noChangeAspect="1"/>
          </p:cNvPicPr>
          <p:nvPr/>
        </p:nvPicPr>
        <p:blipFill>
          <a:blip r:embed="rId2"/>
          <a:stretch>
            <a:fillRect/>
          </a:stretch>
        </p:blipFill>
        <p:spPr>
          <a:xfrm>
            <a:off x="1676400" y="3155960"/>
            <a:ext cx="6434594" cy="3556000"/>
          </a:xfrm>
          <a:prstGeom prst="rect">
            <a:avLst/>
          </a:prstGeom>
        </p:spPr>
      </p:pic>
      <p:sp>
        <p:nvSpPr>
          <p:cNvPr id="6" name="TextBox 5">
            <a:extLst>
              <a:ext uri="{FF2B5EF4-FFF2-40B4-BE49-F238E27FC236}">
                <a16:creationId xmlns:a16="http://schemas.microsoft.com/office/drawing/2014/main" id="{F701CB0C-35A4-490E-974F-EF8C91A954D8}"/>
              </a:ext>
            </a:extLst>
          </p:cNvPr>
          <p:cNvSpPr txBox="1"/>
          <p:nvPr/>
        </p:nvSpPr>
        <p:spPr>
          <a:xfrm>
            <a:off x="685801" y="1447800"/>
            <a:ext cx="7772400" cy="1600438"/>
          </a:xfrm>
          <a:prstGeom prst="rect">
            <a:avLst/>
          </a:prstGeom>
          <a:noFill/>
        </p:spPr>
        <p:txBody>
          <a:bodyPr wrap="square" rtlCol="0">
            <a:spAutoFit/>
          </a:bodyPr>
          <a:lstStyle/>
          <a:p>
            <a:r>
              <a:rPr lang="en-US" sz="1400" dirty="0"/>
              <a:t>Date, Day, Ward, Vehicle Number (from where the Waste is collected from every Area)are entered as it is and then for Route we have defined specific labels. </a:t>
            </a:r>
          </a:p>
          <a:p>
            <a:r>
              <a:rPr lang="en-US" sz="1400" dirty="0"/>
              <a:t>That means – Every Route from where the Waste is picked are set of Locations Predefined. </a:t>
            </a:r>
          </a:p>
          <a:p>
            <a:r>
              <a:rPr lang="en-US" sz="1400" dirty="0"/>
              <a:t>Time - Recorded time at which Data is dumbed in the Ground</a:t>
            </a:r>
          </a:p>
          <a:p>
            <a:r>
              <a:rPr lang="en-US" sz="1400" dirty="0"/>
              <a:t>Waste  (Kgs ) is the waste the Vehicle brought </a:t>
            </a:r>
          </a:p>
          <a:p>
            <a:r>
              <a:rPr lang="en-US" sz="1400" dirty="0"/>
              <a:t>Animal found in that area for that Location/Route by that Vehicle Number</a:t>
            </a:r>
          </a:p>
        </p:txBody>
      </p:sp>
    </p:spTree>
    <p:extLst>
      <p:ext uri="{BB962C8B-B14F-4D97-AF65-F5344CB8AC3E}">
        <p14:creationId xmlns:p14="http://schemas.microsoft.com/office/powerpoint/2010/main" val="88710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888C-42C4-47C2-846A-F2EBF763EF7E}"/>
              </a:ext>
            </a:extLst>
          </p:cNvPr>
          <p:cNvSpPr>
            <a:spLocks noGrp="1"/>
          </p:cNvSpPr>
          <p:nvPr>
            <p:ph type="title"/>
          </p:nvPr>
        </p:nvSpPr>
        <p:spPr>
          <a:xfrm>
            <a:off x="1430902" y="407236"/>
            <a:ext cx="7290653" cy="914400"/>
          </a:xfrm>
        </p:spPr>
        <p:txBody>
          <a:bodyPr>
            <a:normAutofit/>
          </a:bodyPr>
          <a:lstStyle/>
          <a:p>
            <a:r>
              <a:rPr lang="en-US" dirty="0"/>
              <a:t>		Encoded Data – In Excel. </a:t>
            </a:r>
            <a:br>
              <a:rPr lang="en-US" dirty="0"/>
            </a:br>
            <a:r>
              <a:rPr lang="en-US" dirty="0"/>
              <a:t>		</a:t>
            </a:r>
            <a:r>
              <a:rPr lang="en-US" sz="2200" dirty="0"/>
              <a:t>Making Sense of Data</a:t>
            </a:r>
          </a:p>
        </p:txBody>
      </p:sp>
      <p:sp>
        <p:nvSpPr>
          <p:cNvPr id="6" name="TextBox 5">
            <a:extLst>
              <a:ext uri="{FF2B5EF4-FFF2-40B4-BE49-F238E27FC236}">
                <a16:creationId xmlns:a16="http://schemas.microsoft.com/office/drawing/2014/main" id="{F701CB0C-35A4-490E-974F-EF8C91A954D8}"/>
              </a:ext>
            </a:extLst>
          </p:cNvPr>
          <p:cNvSpPr txBox="1"/>
          <p:nvPr/>
        </p:nvSpPr>
        <p:spPr>
          <a:xfrm>
            <a:off x="1337806" y="1498182"/>
            <a:ext cx="7476847" cy="369332"/>
          </a:xfrm>
          <a:prstGeom prst="rect">
            <a:avLst/>
          </a:prstGeom>
          <a:noFill/>
        </p:spPr>
        <p:txBody>
          <a:bodyPr wrap="square" rtlCol="0">
            <a:spAutoFit/>
          </a:bodyPr>
          <a:lstStyle/>
          <a:p>
            <a:r>
              <a:rPr lang="en-US" dirty="0"/>
              <a:t>Following is the way we defined our label for each Route -  </a:t>
            </a:r>
          </a:p>
        </p:txBody>
      </p:sp>
      <p:pic>
        <p:nvPicPr>
          <p:cNvPr id="7" name="Picture 6">
            <a:extLst>
              <a:ext uri="{FF2B5EF4-FFF2-40B4-BE49-F238E27FC236}">
                <a16:creationId xmlns:a16="http://schemas.microsoft.com/office/drawing/2014/main" id="{ABD153A3-F6A2-4509-BA55-68BBFEE25B05}"/>
              </a:ext>
            </a:extLst>
          </p:cNvPr>
          <p:cNvPicPr>
            <a:picLocks noChangeAspect="1"/>
          </p:cNvPicPr>
          <p:nvPr/>
        </p:nvPicPr>
        <p:blipFill>
          <a:blip r:embed="rId2"/>
          <a:stretch>
            <a:fillRect/>
          </a:stretch>
        </p:blipFill>
        <p:spPr>
          <a:xfrm>
            <a:off x="990600" y="2069460"/>
            <a:ext cx="7824053" cy="4123027"/>
          </a:xfrm>
          <a:prstGeom prst="rect">
            <a:avLst/>
          </a:prstGeom>
        </p:spPr>
      </p:pic>
    </p:spTree>
    <p:extLst>
      <p:ext uri="{BB962C8B-B14F-4D97-AF65-F5344CB8AC3E}">
        <p14:creationId xmlns:p14="http://schemas.microsoft.com/office/powerpoint/2010/main" val="357318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88BF-9FCB-4693-BF1A-1302052D1517}"/>
              </a:ext>
            </a:extLst>
          </p:cNvPr>
          <p:cNvSpPr>
            <a:spLocks noGrp="1"/>
          </p:cNvSpPr>
          <p:nvPr>
            <p:ph type="title"/>
          </p:nvPr>
        </p:nvSpPr>
        <p:spPr>
          <a:xfrm>
            <a:off x="1944694" y="685800"/>
            <a:ext cx="6683765" cy="1280890"/>
          </a:xfrm>
        </p:spPr>
        <p:txBody>
          <a:bodyPr/>
          <a:lstStyle/>
          <a:p>
            <a:r>
              <a:rPr lang="en-US" dirty="0"/>
              <a:t>Data Preprocessing, Data Cleaning  and EDA</a:t>
            </a:r>
          </a:p>
        </p:txBody>
      </p:sp>
      <p:sp>
        <p:nvSpPr>
          <p:cNvPr id="3" name="Content Placeholder 2">
            <a:extLst>
              <a:ext uri="{FF2B5EF4-FFF2-40B4-BE49-F238E27FC236}">
                <a16:creationId xmlns:a16="http://schemas.microsoft.com/office/drawing/2014/main" id="{28E78672-546E-4651-962D-512477D5378D}"/>
              </a:ext>
            </a:extLst>
          </p:cNvPr>
          <p:cNvSpPr>
            <a:spLocks noGrp="1"/>
          </p:cNvSpPr>
          <p:nvPr>
            <p:ph idx="1"/>
          </p:nvPr>
        </p:nvSpPr>
        <p:spPr>
          <a:xfrm>
            <a:off x="1941909" y="1966690"/>
            <a:ext cx="6686550" cy="4267200"/>
          </a:xfrm>
        </p:spPr>
        <p:txBody>
          <a:bodyPr/>
          <a:lstStyle/>
          <a:p>
            <a:r>
              <a:rPr lang="en-US" dirty="0"/>
              <a:t>Of course, the manually entered Data had many typing errors as well the data in the raw format had null values, zeros and blank spaces which are treated</a:t>
            </a:r>
          </a:p>
          <a:p>
            <a:r>
              <a:rPr lang="en-US" dirty="0"/>
              <a:t>Missing Value Imputation and Data Cleaning is done (Detailed Explanation in the ipynb file)</a:t>
            </a:r>
          </a:p>
          <a:p>
            <a:r>
              <a:rPr lang="en-US" dirty="0"/>
              <a:t>After, the same EDA is done – Univariate and Bivariate Analysis, plots and graphs which focusses and aims at finding the pattern, distribution and type of Data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880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888C-42C4-47C2-846A-F2EBF763EF7E}"/>
              </a:ext>
            </a:extLst>
          </p:cNvPr>
          <p:cNvSpPr>
            <a:spLocks noGrp="1"/>
          </p:cNvSpPr>
          <p:nvPr>
            <p:ph type="title"/>
          </p:nvPr>
        </p:nvSpPr>
        <p:spPr>
          <a:xfrm>
            <a:off x="1295400" y="685800"/>
            <a:ext cx="7290653" cy="609600"/>
          </a:xfrm>
        </p:spPr>
        <p:txBody>
          <a:bodyPr>
            <a:normAutofit fontScale="90000"/>
          </a:bodyPr>
          <a:lstStyle/>
          <a:p>
            <a:r>
              <a:rPr lang="en-US" dirty="0"/>
              <a:t>Making Sense of the Data – Bird’s Eye View</a:t>
            </a:r>
            <a:br>
              <a:rPr lang="en-US" dirty="0"/>
            </a:br>
            <a:endParaRPr lang="en-US" sz="2200" dirty="0"/>
          </a:p>
        </p:txBody>
      </p:sp>
      <p:pic>
        <p:nvPicPr>
          <p:cNvPr id="5" name="slide2" descr="Dashboard">
            <a:extLst>
              <a:ext uri="{FF2B5EF4-FFF2-40B4-BE49-F238E27FC236}">
                <a16:creationId xmlns:a16="http://schemas.microsoft.com/office/drawing/2014/main" id="{60005ED3-1EE5-4439-81D7-D5C22B5EE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8343900" cy="5105400"/>
          </a:xfrm>
          <a:prstGeom prst="rect">
            <a:avLst/>
          </a:prstGeom>
        </p:spPr>
      </p:pic>
    </p:spTree>
    <p:extLst>
      <p:ext uri="{BB962C8B-B14F-4D97-AF65-F5344CB8AC3E}">
        <p14:creationId xmlns:p14="http://schemas.microsoft.com/office/powerpoint/2010/main" val="332963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237B-180C-4083-A2D7-242EA598EC2D}"/>
              </a:ext>
            </a:extLst>
          </p:cNvPr>
          <p:cNvSpPr>
            <a:spLocks noGrp="1"/>
          </p:cNvSpPr>
          <p:nvPr>
            <p:ph type="title"/>
          </p:nvPr>
        </p:nvSpPr>
        <p:spPr>
          <a:xfrm>
            <a:off x="1124011" y="444496"/>
            <a:ext cx="6683765" cy="1280890"/>
          </a:xfrm>
        </p:spPr>
        <p:txBody>
          <a:bodyPr>
            <a:normAutofit/>
          </a:bodyPr>
          <a:lstStyle/>
          <a:p>
            <a:pPr algn="ctr"/>
            <a:r>
              <a:rPr lang="en-IN" sz="3200" dirty="0">
                <a:latin typeface="Century Gothic (Headings)"/>
                <a:cs typeface="Times New Roman" panose="02020603050405020304" pitchFamily="18" charset="0"/>
              </a:rPr>
              <a:t>Using Regression Model Approach</a:t>
            </a:r>
          </a:p>
        </p:txBody>
      </p:sp>
      <p:graphicFrame>
        <p:nvGraphicFramePr>
          <p:cNvPr id="10" name="Table 10">
            <a:extLst>
              <a:ext uri="{FF2B5EF4-FFF2-40B4-BE49-F238E27FC236}">
                <a16:creationId xmlns:a16="http://schemas.microsoft.com/office/drawing/2014/main" id="{8BF90F76-8D5A-4532-8DF6-D4DC26F3DA40}"/>
              </a:ext>
            </a:extLst>
          </p:cNvPr>
          <p:cNvGraphicFramePr>
            <a:graphicFrameLocks noGrp="1"/>
          </p:cNvGraphicFramePr>
          <p:nvPr>
            <p:extLst>
              <p:ext uri="{D42A27DB-BD31-4B8C-83A1-F6EECF244321}">
                <p14:modId xmlns:p14="http://schemas.microsoft.com/office/powerpoint/2010/main" val="1600504203"/>
              </p:ext>
            </p:extLst>
          </p:nvPr>
        </p:nvGraphicFramePr>
        <p:xfrm>
          <a:off x="1124011" y="1725386"/>
          <a:ext cx="7740590" cy="4495803"/>
        </p:xfrm>
        <a:graphic>
          <a:graphicData uri="http://schemas.openxmlformats.org/drawingml/2006/table">
            <a:tbl>
              <a:tblPr firstRow="1" bandRow="1">
                <a:tableStyleId>{073A0DAA-6AF3-43AB-8588-CEC1D06C72B9}</a:tableStyleId>
              </a:tblPr>
              <a:tblGrid>
                <a:gridCol w="3870295">
                  <a:extLst>
                    <a:ext uri="{9D8B030D-6E8A-4147-A177-3AD203B41FA5}">
                      <a16:colId xmlns:a16="http://schemas.microsoft.com/office/drawing/2014/main" val="3291316847"/>
                    </a:ext>
                  </a:extLst>
                </a:gridCol>
                <a:gridCol w="3870295">
                  <a:extLst>
                    <a:ext uri="{9D8B030D-6E8A-4147-A177-3AD203B41FA5}">
                      <a16:colId xmlns:a16="http://schemas.microsoft.com/office/drawing/2014/main" val="2275302882"/>
                    </a:ext>
                  </a:extLst>
                </a:gridCol>
              </a:tblGrid>
              <a:tr h="345831">
                <a:tc>
                  <a:txBody>
                    <a:bodyPr/>
                    <a:lstStyle/>
                    <a:p>
                      <a:pPr algn="ctr"/>
                      <a:r>
                        <a:rPr lang="en-IN" sz="1400" dirty="0">
                          <a:latin typeface="+mn-lt"/>
                        </a:rPr>
                        <a:t>Model</a:t>
                      </a:r>
                    </a:p>
                  </a:txBody>
                  <a:tcPr marL="68580" marR="68580" marT="34290" marB="34290"/>
                </a:tc>
                <a:tc>
                  <a:txBody>
                    <a:bodyPr/>
                    <a:lstStyle/>
                    <a:p>
                      <a:pPr algn="ctr"/>
                      <a:r>
                        <a:rPr lang="en-IN" sz="1400" dirty="0">
                          <a:latin typeface="+mn-lt"/>
                        </a:rPr>
                        <a:t>R2 - Score</a:t>
                      </a:r>
                    </a:p>
                  </a:txBody>
                  <a:tcPr marL="68580" marR="68580" marT="34290" marB="34290"/>
                </a:tc>
                <a:extLst>
                  <a:ext uri="{0D108BD9-81ED-4DB2-BD59-A6C34878D82A}">
                    <a16:rowId xmlns:a16="http://schemas.microsoft.com/office/drawing/2014/main" val="1721155471"/>
                  </a:ext>
                </a:extLst>
              </a:tr>
              <a:tr h="345831">
                <a:tc>
                  <a:txBody>
                    <a:bodyPr/>
                    <a:lstStyle/>
                    <a:p>
                      <a:r>
                        <a:rPr lang="en-IN" sz="1400" b="1" dirty="0">
                          <a:latin typeface="+mn-lt"/>
                        </a:rPr>
                        <a:t>Ward A :</a:t>
                      </a:r>
                    </a:p>
                  </a:txBody>
                  <a:tcPr marL="68580" marR="68580" marT="34290" marB="34290"/>
                </a:tc>
                <a:tc>
                  <a:txBody>
                    <a:bodyPr/>
                    <a:lstStyle/>
                    <a:p>
                      <a:endParaRPr lang="en-IN" sz="1400" dirty="0">
                        <a:latin typeface="+mn-lt"/>
                      </a:endParaRPr>
                    </a:p>
                  </a:txBody>
                  <a:tcPr marL="68580" marR="68580" marT="34290" marB="34290"/>
                </a:tc>
                <a:extLst>
                  <a:ext uri="{0D108BD9-81ED-4DB2-BD59-A6C34878D82A}">
                    <a16:rowId xmlns:a16="http://schemas.microsoft.com/office/drawing/2014/main" val="3045157137"/>
                  </a:ext>
                </a:extLst>
              </a:tr>
              <a:tr h="345831">
                <a:tc>
                  <a:txBody>
                    <a:bodyPr/>
                    <a:lstStyle/>
                    <a:p>
                      <a:r>
                        <a:rPr lang="en-IN" sz="1400" dirty="0">
                          <a:latin typeface="+mn-lt"/>
                        </a:rPr>
                        <a:t>Linear Regression</a:t>
                      </a:r>
                    </a:p>
                  </a:txBody>
                  <a:tcPr marL="68580" marR="68580" marT="34290" marB="34290"/>
                </a:tc>
                <a:tc>
                  <a:txBody>
                    <a:bodyPr/>
                    <a:lstStyle/>
                    <a:p>
                      <a:pPr algn="ctr"/>
                      <a:r>
                        <a:rPr lang="en-IN" sz="1400" dirty="0">
                          <a:latin typeface="+mn-lt"/>
                        </a:rPr>
                        <a:t>0.38</a:t>
                      </a:r>
                    </a:p>
                  </a:txBody>
                  <a:tcPr marL="68580" marR="68580" marT="34290" marB="34290"/>
                </a:tc>
                <a:extLst>
                  <a:ext uri="{0D108BD9-81ED-4DB2-BD59-A6C34878D82A}">
                    <a16:rowId xmlns:a16="http://schemas.microsoft.com/office/drawing/2014/main" val="3994567848"/>
                  </a:ext>
                </a:extLst>
              </a:tr>
              <a:tr h="345831">
                <a:tc>
                  <a:txBody>
                    <a:bodyPr/>
                    <a:lstStyle/>
                    <a:p>
                      <a:r>
                        <a:rPr lang="en-IN" sz="1400" dirty="0">
                          <a:latin typeface="+mn-lt"/>
                        </a:rPr>
                        <a:t>After applying Feature Selection</a:t>
                      </a:r>
                    </a:p>
                  </a:txBody>
                  <a:tcPr marL="68580" marR="68580" marT="34290" marB="34290"/>
                </a:tc>
                <a:tc>
                  <a:txBody>
                    <a:bodyPr/>
                    <a:lstStyle/>
                    <a:p>
                      <a:pPr algn="ctr"/>
                      <a:r>
                        <a:rPr lang="en-IN" sz="1400" dirty="0">
                          <a:latin typeface="+mn-lt"/>
                        </a:rPr>
                        <a:t>0.36</a:t>
                      </a:r>
                    </a:p>
                  </a:txBody>
                  <a:tcPr marL="68580" marR="68580" marT="34290" marB="34290"/>
                </a:tc>
                <a:extLst>
                  <a:ext uri="{0D108BD9-81ED-4DB2-BD59-A6C34878D82A}">
                    <a16:rowId xmlns:a16="http://schemas.microsoft.com/office/drawing/2014/main" val="2609434434"/>
                  </a:ext>
                </a:extLst>
              </a:tr>
              <a:tr h="345831">
                <a:tc>
                  <a:txBody>
                    <a:bodyPr/>
                    <a:lstStyle/>
                    <a:p>
                      <a:r>
                        <a:rPr lang="en-IN" sz="1400" b="1" dirty="0">
                          <a:latin typeface="+mn-lt"/>
                        </a:rPr>
                        <a:t>Ward B :</a:t>
                      </a:r>
                    </a:p>
                  </a:txBody>
                  <a:tcPr marL="68580" marR="68580" marT="34290" marB="34290"/>
                </a:tc>
                <a:tc>
                  <a:txBody>
                    <a:bodyPr/>
                    <a:lstStyle/>
                    <a:p>
                      <a:endParaRPr lang="en-IN" sz="1400" dirty="0">
                        <a:latin typeface="+mn-lt"/>
                      </a:endParaRPr>
                    </a:p>
                  </a:txBody>
                  <a:tcPr marL="68580" marR="68580" marT="34290" marB="34290"/>
                </a:tc>
                <a:extLst>
                  <a:ext uri="{0D108BD9-81ED-4DB2-BD59-A6C34878D82A}">
                    <a16:rowId xmlns:a16="http://schemas.microsoft.com/office/drawing/2014/main" val="1179964008"/>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Linear Regression</a:t>
                      </a:r>
                    </a:p>
                  </a:txBody>
                  <a:tcPr marL="68580" marR="68580" marT="34290" marB="34290"/>
                </a:tc>
                <a:tc>
                  <a:txBody>
                    <a:bodyPr/>
                    <a:lstStyle/>
                    <a:p>
                      <a:pPr algn="ctr"/>
                      <a:r>
                        <a:rPr lang="en-IN" sz="1400" dirty="0">
                          <a:latin typeface="+mn-lt"/>
                        </a:rPr>
                        <a:t>0.31</a:t>
                      </a:r>
                    </a:p>
                  </a:txBody>
                  <a:tcPr marL="68580" marR="68580" marT="34290" marB="34290"/>
                </a:tc>
                <a:extLst>
                  <a:ext uri="{0D108BD9-81ED-4DB2-BD59-A6C34878D82A}">
                    <a16:rowId xmlns:a16="http://schemas.microsoft.com/office/drawing/2014/main" val="595036238"/>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After applying Feature Selection</a:t>
                      </a:r>
                    </a:p>
                  </a:txBody>
                  <a:tcPr marL="68580" marR="68580" marT="34290" marB="34290"/>
                </a:tc>
                <a:tc>
                  <a:txBody>
                    <a:bodyPr/>
                    <a:lstStyle/>
                    <a:p>
                      <a:pPr algn="ctr"/>
                      <a:r>
                        <a:rPr lang="en-IN" sz="1400" dirty="0">
                          <a:latin typeface="+mn-lt"/>
                        </a:rPr>
                        <a:t>0.29</a:t>
                      </a:r>
                    </a:p>
                  </a:txBody>
                  <a:tcPr marL="68580" marR="68580" marT="34290" marB="34290"/>
                </a:tc>
                <a:extLst>
                  <a:ext uri="{0D108BD9-81ED-4DB2-BD59-A6C34878D82A}">
                    <a16:rowId xmlns:a16="http://schemas.microsoft.com/office/drawing/2014/main" val="719915278"/>
                  </a:ext>
                </a:extLst>
              </a:tr>
              <a:tr h="345831">
                <a:tc>
                  <a:txBody>
                    <a:bodyPr/>
                    <a:lstStyle/>
                    <a:p>
                      <a:r>
                        <a:rPr lang="en-IN" sz="1400" b="1" dirty="0">
                          <a:latin typeface="+mn-lt"/>
                        </a:rPr>
                        <a:t>Ward C :</a:t>
                      </a:r>
                    </a:p>
                  </a:txBody>
                  <a:tcPr marL="68580" marR="68580" marT="34290" marB="34290"/>
                </a:tc>
                <a:tc>
                  <a:txBody>
                    <a:bodyPr/>
                    <a:lstStyle/>
                    <a:p>
                      <a:endParaRPr lang="en-IN" sz="1400">
                        <a:latin typeface="+mn-lt"/>
                      </a:endParaRPr>
                    </a:p>
                  </a:txBody>
                  <a:tcPr marL="68580" marR="68580" marT="34290" marB="34290"/>
                </a:tc>
                <a:extLst>
                  <a:ext uri="{0D108BD9-81ED-4DB2-BD59-A6C34878D82A}">
                    <a16:rowId xmlns:a16="http://schemas.microsoft.com/office/drawing/2014/main" val="2424749820"/>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Linear Regression</a:t>
                      </a:r>
                    </a:p>
                  </a:txBody>
                  <a:tcPr marL="68580" marR="68580" marT="34290" marB="34290"/>
                </a:tc>
                <a:tc>
                  <a:txBody>
                    <a:bodyPr/>
                    <a:lstStyle/>
                    <a:p>
                      <a:pPr algn="ctr"/>
                      <a:r>
                        <a:rPr lang="en-IN" sz="1400" dirty="0">
                          <a:latin typeface="+mn-lt"/>
                        </a:rPr>
                        <a:t>0.31</a:t>
                      </a:r>
                    </a:p>
                  </a:txBody>
                  <a:tcPr marL="68580" marR="68580" marT="34290" marB="34290"/>
                </a:tc>
                <a:extLst>
                  <a:ext uri="{0D108BD9-81ED-4DB2-BD59-A6C34878D82A}">
                    <a16:rowId xmlns:a16="http://schemas.microsoft.com/office/drawing/2014/main" val="3450018952"/>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After applying Feature Selection</a:t>
                      </a:r>
                    </a:p>
                  </a:txBody>
                  <a:tcPr marL="68580" marR="68580" marT="34290" marB="34290"/>
                </a:tc>
                <a:tc>
                  <a:txBody>
                    <a:bodyPr/>
                    <a:lstStyle/>
                    <a:p>
                      <a:pPr algn="ctr"/>
                      <a:r>
                        <a:rPr lang="en-IN" sz="1400" dirty="0">
                          <a:latin typeface="+mn-lt"/>
                        </a:rPr>
                        <a:t>0.31</a:t>
                      </a:r>
                    </a:p>
                  </a:txBody>
                  <a:tcPr marL="68580" marR="68580" marT="34290" marB="34290"/>
                </a:tc>
                <a:extLst>
                  <a:ext uri="{0D108BD9-81ED-4DB2-BD59-A6C34878D82A}">
                    <a16:rowId xmlns:a16="http://schemas.microsoft.com/office/drawing/2014/main" val="928082998"/>
                  </a:ext>
                </a:extLst>
              </a:tr>
              <a:tr h="345831">
                <a:tc>
                  <a:txBody>
                    <a:bodyPr/>
                    <a:lstStyle/>
                    <a:p>
                      <a:r>
                        <a:rPr lang="en-IN" sz="1400" b="1" dirty="0">
                          <a:latin typeface="+mn-lt"/>
                        </a:rPr>
                        <a:t>Ward D :</a:t>
                      </a:r>
                    </a:p>
                  </a:txBody>
                  <a:tcPr marL="68580" marR="68580" marT="34290" marB="34290"/>
                </a:tc>
                <a:tc>
                  <a:txBody>
                    <a:bodyPr/>
                    <a:lstStyle/>
                    <a:p>
                      <a:endParaRPr lang="en-IN" sz="1400">
                        <a:latin typeface="+mn-lt"/>
                      </a:endParaRPr>
                    </a:p>
                  </a:txBody>
                  <a:tcPr marL="68580" marR="68580" marT="34290" marB="34290"/>
                </a:tc>
                <a:extLst>
                  <a:ext uri="{0D108BD9-81ED-4DB2-BD59-A6C34878D82A}">
                    <a16:rowId xmlns:a16="http://schemas.microsoft.com/office/drawing/2014/main" val="660768359"/>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Linear Regression</a:t>
                      </a:r>
                    </a:p>
                  </a:txBody>
                  <a:tcPr marL="68580" marR="68580" marT="34290" marB="34290"/>
                </a:tc>
                <a:tc>
                  <a:txBody>
                    <a:bodyPr/>
                    <a:lstStyle/>
                    <a:p>
                      <a:pPr algn="ctr"/>
                      <a:r>
                        <a:rPr lang="en-IN" sz="1400" dirty="0">
                          <a:latin typeface="+mn-lt"/>
                        </a:rPr>
                        <a:t>0.45</a:t>
                      </a:r>
                    </a:p>
                  </a:txBody>
                  <a:tcPr marL="68580" marR="68580" marT="34290" marB="34290"/>
                </a:tc>
                <a:extLst>
                  <a:ext uri="{0D108BD9-81ED-4DB2-BD59-A6C34878D82A}">
                    <a16:rowId xmlns:a16="http://schemas.microsoft.com/office/drawing/2014/main" val="2972121746"/>
                  </a:ext>
                </a:extLst>
              </a:tr>
              <a:tr h="345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After applying Feature Selection</a:t>
                      </a:r>
                    </a:p>
                  </a:txBody>
                  <a:tcPr marL="68580" marR="68580" marT="34290" marB="34290"/>
                </a:tc>
                <a:tc>
                  <a:txBody>
                    <a:bodyPr/>
                    <a:lstStyle/>
                    <a:p>
                      <a:pPr algn="ctr"/>
                      <a:r>
                        <a:rPr lang="en-IN" sz="1400" dirty="0">
                          <a:latin typeface="+mn-lt"/>
                        </a:rPr>
                        <a:t>0.45</a:t>
                      </a:r>
                    </a:p>
                  </a:txBody>
                  <a:tcPr marL="68580" marR="68580" marT="34290" marB="34290"/>
                </a:tc>
                <a:extLst>
                  <a:ext uri="{0D108BD9-81ED-4DB2-BD59-A6C34878D82A}">
                    <a16:rowId xmlns:a16="http://schemas.microsoft.com/office/drawing/2014/main" val="2133304194"/>
                  </a:ext>
                </a:extLst>
              </a:tr>
            </a:tbl>
          </a:graphicData>
        </a:graphic>
      </p:graphicFrame>
    </p:spTree>
    <p:extLst>
      <p:ext uri="{BB962C8B-B14F-4D97-AF65-F5344CB8AC3E}">
        <p14:creationId xmlns:p14="http://schemas.microsoft.com/office/powerpoint/2010/main" val="1104444035"/>
      </p:ext>
    </p:extLst>
  </p:cSld>
  <p:clrMapOvr>
    <a:masterClrMapping/>
  </p:clrMapOvr>
</p:sld>
</file>

<file path=ppt/theme/theme1.xml><?xml version="1.0" encoding="utf-8"?>
<a:theme xmlns:a="http://schemas.openxmlformats.org/drawingml/2006/main" name="Kal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FC-PowerPoint-Template" id="{5A0A3480-8C21-4FE9-98EA-DAE11AA91AB1}" vid="{B76DDBE0-0236-47B4-B22B-6A3BEBB87CF8}"/>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Waste-Management-PowerPoint-Template</Template>
  <TotalTime>2141</TotalTime>
  <Words>646</Words>
  <Application>Microsoft Office PowerPoint</Application>
  <PresentationFormat>On-screen Show (4:3)</PresentationFormat>
  <Paragraphs>89</Paragraphs>
  <Slides>12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Arial</vt:lpstr>
      <vt:lpstr>Calibri</vt:lpstr>
      <vt:lpstr>Century Gothic</vt:lpstr>
      <vt:lpstr>Century Gothic (Body)</vt:lpstr>
      <vt:lpstr>Century Gothic (Headings)</vt:lpstr>
      <vt:lpstr>Microsoft New Tai Lue</vt:lpstr>
      <vt:lpstr>Paralucent-DemiBold</vt:lpstr>
      <vt:lpstr>proxima_nova</vt:lpstr>
      <vt:lpstr>Segoe UI Light</vt:lpstr>
      <vt:lpstr>Times New Roman</vt:lpstr>
      <vt:lpstr>Wingdings 3</vt:lpstr>
      <vt:lpstr>Kalup</vt:lpstr>
      <vt:lpstr>Wisp</vt:lpstr>
      <vt:lpstr>Complete Waste Estimation System -Udgir</vt:lpstr>
      <vt:lpstr>Problem Statement </vt:lpstr>
      <vt:lpstr>Data Collection – Permission and Site Visit</vt:lpstr>
      <vt:lpstr>Data –  For different Wards Sample Data in Raw format for Ward A</vt:lpstr>
      <vt:lpstr>Encoded Data – In Excel.  Making Sense of Data </vt:lpstr>
      <vt:lpstr>  Encoded Data – In Excel.    Making Sense of Data</vt:lpstr>
      <vt:lpstr>Data Preprocessing, Data Cleaning  and EDA</vt:lpstr>
      <vt:lpstr>Making Sense of the Data – Bird’s Eye View </vt:lpstr>
      <vt:lpstr>Using Regression Model Approach</vt:lpstr>
      <vt:lpstr>Classification model</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Waste Management System -Udgir</dc:title>
  <dc:creator>Pranav Dange</dc:creator>
  <cp:lastModifiedBy>Pranav Dange</cp:lastModifiedBy>
  <cp:revision>47</cp:revision>
  <dcterms:created xsi:type="dcterms:W3CDTF">2021-05-12T06:16:33Z</dcterms:created>
  <dcterms:modified xsi:type="dcterms:W3CDTF">2021-05-13T17:58:20Z</dcterms:modified>
</cp:coreProperties>
</file>