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438" r:id="rId7"/>
    <p:sldId id="261" r:id="rId8"/>
    <p:sldId id="439" r:id="rId9"/>
    <p:sldId id="440" r:id="rId10"/>
    <p:sldId id="441" r:id="rId11"/>
    <p:sldId id="262" r:id="rId12"/>
    <p:sldId id="263" r:id="rId13"/>
    <p:sldId id="264" r:id="rId14"/>
    <p:sldId id="304" r:id="rId15"/>
    <p:sldId id="305" r:id="rId16"/>
    <p:sldId id="314" r:id="rId17"/>
    <p:sldId id="315" r:id="rId18"/>
    <p:sldId id="316" r:id="rId19"/>
    <p:sldId id="317" r:id="rId20"/>
    <p:sldId id="302" r:id="rId21"/>
    <p:sldId id="303" r:id="rId22"/>
    <p:sldId id="306" r:id="rId23"/>
    <p:sldId id="307" r:id="rId24"/>
    <p:sldId id="308" r:id="rId25"/>
    <p:sldId id="442" r:id="rId26"/>
    <p:sldId id="309" r:id="rId27"/>
    <p:sldId id="443" r:id="rId28"/>
    <p:sldId id="310" r:id="rId29"/>
    <p:sldId id="311" r:id="rId30"/>
    <p:sldId id="312" r:id="rId31"/>
    <p:sldId id="444" r:id="rId32"/>
    <p:sldId id="445" r:id="rId33"/>
    <p:sldId id="446" r:id="rId34"/>
    <p:sldId id="447" r:id="rId35"/>
    <p:sldId id="448" r:id="rId36"/>
    <p:sldId id="449" r:id="rId37"/>
    <p:sldId id="451" r:id="rId38"/>
    <p:sldId id="450" r:id="rId39"/>
    <p:sldId id="452" r:id="rId40"/>
    <p:sldId id="453" r:id="rId41"/>
    <p:sldId id="454" r:id="rId42"/>
    <p:sldId id="318" r:id="rId43"/>
    <p:sldId id="319" r:id="rId44"/>
    <p:sldId id="320" r:id="rId45"/>
    <p:sldId id="321" r:id="rId46"/>
    <p:sldId id="322" r:id="rId47"/>
    <p:sldId id="332" r:id="rId48"/>
    <p:sldId id="333" r:id="rId49"/>
    <p:sldId id="334" r:id="rId50"/>
    <p:sldId id="326" r:id="rId51"/>
    <p:sldId id="327" r:id="rId52"/>
    <p:sldId id="328" r:id="rId53"/>
    <p:sldId id="329" r:id="rId54"/>
    <p:sldId id="330" r:id="rId55"/>
    <p:sldId id="331" r:id="rId56"/>
    <p:sldId id="335" r:id="rId57"/>
    <p:sldId id="336" r:id="rId58"/>
    <p:sldId id="337" r:id="rId59"/>
    <p:sldId id="338" r:id="rId60"/>
    <p:sldId id="339" r:id="rId61"/>
    <p:sldId id="456" r:id="rId62"/>
    <p:sldId id="455" r:id="rId63"/>
    <p:sldId id="457" r:id="rId64"/>
    <p:sldId id="458" r:id="rId65"/>
    <p:sldId id="459" r:id="rId66"/>
    <p:sldId id="460" r:id="rId67"/>
    <p:sldId id="461" r:id="rId68"/>
    <p:sldId id="462" r:id="rId69"/>
    <p:sldId id="463" r:id="rId70"/>
    <p:sldId id="464" r:id="rId71"/>
    <p:sldId id="465" r:id="rId72"/>
    <p:sldId id="466" r:id="rId73"/>
    <p:sldId id="467" r:id="rId74"/>
    <p:sldId id="468" r:id="rId75"/>
    <p:sldId id="469" r:id="rId76"/>
    <p:sldId id="470" r:id="rId77"/>
    <p:sldId id="471" r:id="rId78"/>
    <p:sldId id="472" r:id="rId79"/>
    <p:sldId id="473" r:id="rId80"/>
    <p:sldId id="474" r:id="rId81"/>
    <p:sldId id="475" r:id="rId82"/>
    <p:sldId id="479" r:id="rId83"/>
    <p:sldId id="480" r:id="rId84"/>
    <p:sldId id="481" r:id="rId85"/>
    <p:sldId id="482" r:id="rId86"/>
    <p:sldId id="483" r:id="rId87"/>
    <p:sldId id="484" r:id="rId88"/>
    <p:sldId id="485" r:id="rId89"/>
    <p:sldId id="486" r:id="rId90"/>
    <p:sldId id="487" r:id="rId91"/>
    <p:sldId id="488" r:id="rId92"/>
    <p:sldId id="489" r:id="rId93"/>
    <p:sldId id="490" r:id="rId94"/>
    <p:sldId id="491" r:id="rId95"/>
    <p:sldId id="492" r:id="rId96"/>
    <p:sldId id="493" r:id="rId97"/>
    <p:sldId id="494" r:id="rId98"/>
    <p:sldId id="495" r:id="rId99"/>
    <p:sldId id="496" r:id="rId100"/>
    <p:sldId id="497" r:id="rId101"/>
    <p:sldId id="340" r:id="rId102"/>
    <p:sldId id="341" r:id="rId103"/>
    <p:sldId id="342" r:id="rId104"/>
    <p:sldId id="343" r:id="rId105"/>
    <p:sldId id="344" r:id="rId106"/>
    <p:sldId id="345" r:id="rId107"/>
    <p:sldId id="346" r:id="rId108"/>
    <p:sldId id="347" r:id="rId109"/>
    <p:sldId id="348" r:id="rId110"/>
    <p:sldId id="349" r:id="rId111"/>
    <p:sldId id="350" r:id="rId112"/>
    <p:sldId id="351" r:id="rId113"/>
    <p:sldId id="352" r:id="rId114"/>
    <p:sldId id="353" r:id="rId115"/>
    <p:sldId id="354" r:id="rId116"/>
    <p:sldId id="355" r:id="rId117"/>
    <p:sldId id="356" r:id="rId118"/>
    <p:sldId id="357" r:id="rId119"/>
    <p:sldId id="358" r:id="rId120"/>
    <p:sldId id="359" r:id="rId121"/>
    <p:sldId id="360" r:id="rId122"/>
    <p:sldId id="361" r:id="rId123"/>
    <p:sldId id="362" r:id="rId124"/>
    <p:sldId id="363" r:id="rId125"/>
    <p:sldId id="364" r:id="rId126"/>
    <p:sldId id="365" r:id="rId127"/>
    <p:sldId id="366" r:id="rId128"/>
    <p:sldId id="371" r:id="rId129"/>
    <p:sldId id="368" r:id="rId130"/>
    <p:sldId id="369" r:id="rId131"/>
    <p:sldId id="367" r:id="rId132"/>
    <p:sldId id="370" r:id="rId133"/>
    <p:sldId id="295" r:id="rId134"/>
    <p:sldId id="372" r:id="rId135"/>
    <p:sldId id="373" r:id="rId136"/>
    <p:sldId id="389" r:id="rId137"/>
    <p:sldId id="387" r:id="rId138"/>
    <p:sldId id="390" r:id="rId139"/>
    <p:sldId id="392" r:id="rId140"/>
    <p:sldId id="391" r:id="rId141"/>
    <p:sldId id="374" r:id="rId142"/>
    <p:sldId id="376" r:id="rId143"/>
    <p:sldId id="393" r:id="rId144"/>
    <p:sldId id="394" r:id="rId145"/>
    <p:sldId id="395" r:id="rId146"/>
    <p:sldId id="397" r:id="rId147"/>
    <p:sldId id="403" r:id="rId148"/>
    <p:sldId id="396" r:id="rId149"/>
    <p:sldId id="400" r:id="rId150"/>
    <p:sldId id="404" r:id="rId151"/>
    <p:sldId id="406" r:id="rId152"/>
    <p:sldId id="407" r:id="rId153"/>
    <p:sldId id="408" r:id="rId154"/>
    <p:sldId id="410" r:id="rId155"/>
    <p:sldId id="412" r:id="rId156"/>
    <p:sldId id="414" r:id="rId157"/>
    <p:sldId id="415" r:id="rId158"/>
    <p:sldId id="416" r:id="rId159"/>
    <p:sldId id="418" r:id="rId160"/>
    <p:sldId id="419" r:id="rId161"/>
    <p:sldId id="420" r:id="rId162"/>
    <p:sldId id="427" r:id="rId163"/>
    <p:sldId id="428" r:id="rId164"/>
    <p:sldId id="429" r:id="rId165"/>
    <p:sldId id="430" r:id="rId166"/>
    <p:sldId id="298" r:id="rId167"/>
    <p:sldId id="431" r:id="rId168"/>
    <p:sldId id="498" r:id="rId169"/>
    <p:sldId id="432" r:id="rId170"/>
    <p:sldId id="433" r:id="rId171"/>
    <p:sldId id="434" r:id="rId172"/>
    <p:sldId id="299" r:id="rId173"/>
    <p:sldId id="435" r:id="rId174"/>
    <p:sldId id="436" r:id="rId175"/>
    <p:sldId id="300" r:id="rId176"/>
    <p:sldId id="301" r:id="rId177"/>
    <p:sldId id="437" r:id="rId178"/>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ink/ink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6:23.630"/>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80 63 9,'0'0'28,"0"0"0,-32 36 3,32-36-13,0 0-5,0 0 0,0 0-3,0 0-4,-24 52-2,24-52-1,-7 46 0,7-46 1,-7 61 1,6-24-1,-11 50 0,12-2-1,4-2 0,-2 3-1,1-8 1,-1-21-2,2-10-1,0-15-1,0-11 0,0-2 1,-1-3 0,1-5 0,0-2 1,-1-4 0,0-2 0,0-3 1,-1 0-1,-1-3 1,1-1-1,2 1 0,1-1 0,0-2 0,3-1-1,3 0 0,2 1 1,6-2-1,5 0 0,2 1-1,10 0 1,7 1 0,5 2 0,4 5 0,5 1-1,-2 3 1,-1 0-1,-2 1 0,-7 2-1,-8-4 0,-7 5-3,-10-5-2,-3-3-13,-6-5-14,-9-4 1,-1-2-1,-12-9 3,5-3 0</inkml:trace>
  <inkml:trace contextRef="#ctx0" brushRef="#br0" timeOffset="641">187 106 9,'0'0'24,"-35"-14"3,35 14 2,0 0-1,-38-19-17,38 19-1,0 0 1,0 0-5,0 0-1,-13-40-4,13 40 0,0 0 0,40-18-1,-40 18 1,48-7-2,-48 7 1,60-6-1,-60 6 2,67-2-2,-67 2 1,70 4-1,-70-4 2,67 10-1,-67-10 0,64 15 1,-64-15-1,53 17 1,-53-17-1,40 17 0,-40-17 1,0 0-1,35 22 1,-35-22-1,0 0 1,0 0-1,0 0 0,0 0 0,0 0 0,0 0 0,0 0 0,0 0-1,36 27 2,-36-27-1,0 0 1,0 0 1,0 0-2,0 0 2,0 0-1,0 0 0,0 0 0,0 0 0,0 0-1,0 0 1,0 0-1,0 0 1,0 0-1,0 0 0,-12 41 0,12-41 1,0 0 0,1 56-1,-1-56 1,3 57 2,2-22 0,-3 44 0,5-4 0,6-3-2,-4 8 0,2-8 1,-5-21-2,2-18-3,-5-15-1,1-3-2,-1-9-6,-3 4-15,3-3-5,-6-3-2,4-5 3,-6 0 0</inkml:trace>
  <inkml:trace contextRef="#ctx0" brushRef="#br0" timeOffset="1533">417 407 16,'0'0'28,"0"0"1,0 0 2,0 0-14,-32-35-1,32 35-3,0 0-4,0 0-3,0 0-1,0 0-2,0 0-1,0 0-1,-39 4 0,39-4 0,0 0 0,0 0-1,-36 39 0,36-39 0,0 0 0,-29 51 3,29-51-1,-36 71 0,36-71-1,-7 46 2,2-2-2,10-5 1,2-7-1,8-7-2,3-8 1,6-6 0,-1-6 0,0-4 1,3-2 0,-5-4-1,-1 2 1,-1 1 1,-19 2-1,0 0 0,0 0 1,0 0-4,31-42 1,-31 42 0,0 0 0,11-43-1,-11 43 1,0 0-1,-1-50 1,1 50 3,0 0-1,-11-52 1,11 52-1,-12-36-1,12 36 0,0 0 1,-30-39 0,30 39-2,0 0 0,0 0-3,-44-29-3,44 29-16,0 0-13,0 0 2,0 0-2,0 0 2</inkml:trace>
  <inkml:trace contextRef="#ctx0" brushRef="#br0" timeOffset="2344">1078 345 18,'0'0'31,"0"0"2,0 0 2,0 0-1,0 0-20,0 0 0,0 0-7,0 0-3,0 0-2,0 0 0,0 0 1,-16 108 0,12-52 1,2 5-2,2 9 1,1-3-1,0-7 0,0-11-1,4-15-4,-5-13-3,8-3-13,-2-8-18,-5-9 1,1-1 0,-3-6 1,2-10 0</inkml:trace>
  <inkml:trace contextRef="#ctx0" brushRef="#br0" timeOffset="2925">1436 591 20,'0'0'26,"0"0"3,-10-43 0,10 43-17,0 0-1,0 0 0,16-43-3,-16 43-2,0 0-1,0 0-1,46-37-1,-46 37-1,35-7-1,-35 7 0,36 7 1,-36-7-1,37 16 2,17 37-1,-26-11 0,-10 3 0,-2 5 1,-8-1-1,-4-7 1,-9-9 0,-1-7-2,-1-6 1,-5-6-1,-3-1 2,-4-5-1,-3-2 1,-4-8 0,0-3-1,-3-5 1,-1-1-2,2-6 2,1-2-2,27 19 0,0 0-1,-22-37 1,22 37-3,-18-40 0,18 40-2,-13-45-2,13 45-8,-11-51-24,11 51 1,-3-49-2,3 49 3,6-49 1</inkml:trace>
  <inkml:trace contextRef="#ctx0" brushRef="#br0" timeOffset="3536">2062 198 13,'0'0'26,"0"0"2,0 0 2,0 0 0,0 0-21,0 0 1,0 0-1,0 0-2,0 0-1,0 0-1,0 0-2,0 0-1,12 46-1,-12-46 0,1 50-1,-1-50-1,1 59 2,-9-8-1,16 21 0,-4 5-3,9 0-6,-3-7-14,-1-12-8,0-10-2,-1-11 0,1-9 1</inkml:trace>
</inkml:ink>
</file>

<file path=ppt/ink/ink10.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17.065"/>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24 101 3,'0'0'32,"0"0"-1,0 0 3,0 0 0,0 0-20,-10-39 0,10 39-1,0 0-5,0 0-3,31-38-2,-31 38-1,0 0-3,41-17 1,-41 17 1,0 0-2,35-7 1,-35 7 0,0 0 0,48 3 1,-48-3 0,0 0-1,44 23 0,-44-23 0,0 0-1,28 39 2,-28-39 0,0 0 0,3 49-1,-3-49 0,0 0 2,-21 44-1,21-44 1,0 0-1,-40 32-1,40-32 1,-35 15 1,35-15-1,-38 1-1,38-1 1,-39-10 0,39 10 0,0 0-1,-47-30 0,47 30-1,0 0-2,-23-35-2,23 35-19,0 0-13,0-53 0,0 53 1,13-36-1</inkml:trace>
</inkml:ink>
</file>

<file path=ppt/ink/ink1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17.726"/>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0 40 6,'0'0'28,"0"0"3,0 0 1,15-40 0,-15 40-21,0 0 0,0 0 1,0 0-2,0 0-3,0 0-2,0 0-1,23 47-1,-23-47-2,7 55 0,-7-55-1,4 67 0,-1-30-2,0 3-5,1-1-18,1 3-12,-3-6 3,2 1-3,-4-37 2</inkml:trace>
</inkml:ink>
</file>

<file path=ppt/ink/ink1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18.527"/>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24 257 22,'0'0'30,"0"0"3,-23-40-1,23 40-13,0 0-3,0 0-2,0 0-4,0 0-2,0 0-2,0 0-2,47-38 0,-47 38-1,0 0-1,49-3-1,-49 3 0,38-6-1,-38 6 0,37 8 0,-37-8-1,0 0 1,48 33 1,-48-33-1,0 0 0,27 40 0,-27-40 0,0 0 0,1 47 1,-1-47-1,0 0 1,-26 45-1,26-45-1,0 0 2,-51 40-1,51-40 1,-39 12-1,39-12 0,-39 1-1,39-1 1,-35-7 1,35 7-3,0 0-2,-40-25-6,40 25-26,0 0-1,-18-40 1,18 40-1,0 0 1</inkml:trace>
  <inkml:trace contextRef="#ctx0" brushRef="#br0" timeOffset="481">332 22 25,'40'-20'32,"-40"20"3,37-8-1,-37 8 1,0 0-24,43 20-1,-43-20-4,0 0-1,30 51-2,-30-51-1,12 50 0,-12-50-1,5 62 1,-5-62-2,4 64 0,-3-28-4,-1-36-4,2 61-18,-2-61-10,3 50-1,-3-50-1,0 0 2</inkml:trace>
  <inkml:trace contextRef="#ctx0" brushRef="#br0" timeOffset="781">714 224 0,'0'0'32,"39"-28"1,-39 28 2,0 0-2,0 0 1,0 0-27,40-10-5,-40 10-1,0 0-10,0 0-23,0 0-1,0 0-1,35 1 0,-35-1 1</inkml:trace>
</inkml:ink>
</file>

<file path=ppt/ink/ink1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19.528"/>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0 2 11,'0'0'30,"45"-6"2,-45 6 0,0 0 0,36 3-13,-36-3-16,0 0-5,0 0-21,0 0-7,0 0-2,39 7 1,-39-7 0</inkml:trace>
  <inkml:trace contextRef="#ctx0" brushRef="#br0" timeOffset="191">242 12 1,'0'0'29,"0"0"2,35-1-3,-35 1-7,0 0-21,0 0-29,0 0 1,0 0-1</inkml:trace>
</inkml:ink>
</file>

<file path=ppt/ink/ink1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23.424"/>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367 882 0,'-12'-12'27,"7"3"2,-5-10 1,8 5 0,9-2-18,-1-6-1,6 3-2,0-3-2,7 3-1,0-3-1,10 7 0,-3-2-1,8 5-1,2 3-1,3 6 0,-1 5 0,3 6-1,-5 7 0,0 5 0,-5 5-1,-4 4 1,-5 6-1,-4 0 1,-5 1-1,-3 2 1,-3-2-1,-3-4 1,-4-1 0,-4-4-1,-3-6 2,-4-2-1,-4-6 0,-4-1 0,-5-3 0,-3-4 0,-4-5 0,-4-4-1,1-4 1,0-2-1,2-3 0,3-3 1,3-4-1,4-1 1,6-1 0,4 0-1,2 0 0,3-1-2,2 3-2,-2-5-5,4 5-15,10 1-12,4-3 0,7 1-1,5-2 1</inkml:trace>
  <inkml:trace contextRef="#ctx0" brushRef="#br0" timeOffset="611">1094 588 26,'-7'3'31,"12"-1"1,-12 5 0,12-1-1,-2 4-26,-5 6-1,5 5 0,-3 7-1,5 7 0,-4 6-2,4 3 0,0 1 0,-1 0-2,4-3-2,-9-1-9,5-3-20,4-11 0,-12-2-2,11-11 1</inkml:trace>
  <inkml:trace contextRef="#ctx0" brushRef="#br0" timeOffset="1051">1418 855 3,'-2'-18'29,"7"-3"2,-4 5 1,6 0-2,0 0-16,-2 5-2,11-2-5,1 5-3,11 2-1,2 2-2,8 3 0,0 4 0,6 4-1,-6 4 0,2 7 0,-8 5 2,-5 4-2,-8 4 0,-8 1 1,-7 1-1,-9-1 0,-8 0 1,-7-3-1,-5-3 1,-5-3 0,-2-6 1,-1-4-1,0-4 2,1-6-1,2-5 0,2-9 0,4-3-1,2-9-1,5-3-2,2-2-2,8-5-4,-1 0-19,2 0-7,6-1-2,2 5 3,6-3-1</inkml:trace>
  <inkml:trace contextRef="#ctx0" brushRef="#br0" timeOffset="1522">1957 604 18,'1'5'27,"8"10"2,-7-1 0,-7 9-14,3 8-2,-3 4-2,4 9-3,-4 1-2,6 4-1,-4-3-2,6-1 0,1-5-3,0-5-1,6-6-10,-5-5-21,-5-12 0,2-1-1,-5-12 1</inkml:trace>
  <inkml:trace contextRef="#ctx0" brushRef="#br0" timeOffset="2183">2255 839 15,'-2'-13'26,"17"5"1,-7-8 1,11 1-14,4 5-7,-2 1 0,11 6-3,-5 5-2,6 8 0,-6 8-1,1 7 0,-9 6-1,-2 3 1,-8 1-1,-5 2 1,-6-4 1,-5-1-1,-6-8 1,-4-3 1,-4-7 0,-5-2 1,-4-9 0,-2-3 1,0-7-1,1-4-1,0-7 1,5-4-2,6-6-1,5-4-4,15 3-4,2-3-17,5-4-9,12 4 0,1-2 0,9 5 1</inkml:trace>
  <inkml:trace contextRef="#ctx0" brushRef="#br0" timeOffset="2564">2674 617 24,'7'1'28,"4"11"1,-8-4 2,3 13-2,-3 5-26,-2 9 0,0 10 1,-3 6-1,1 5 0,0 2 0,2-2-1,1-5-1,0-8-3,5-8-5,0-11-14,-2-14-10,5-5-2,-6-15 2,6-2 0</inkml:trace>
  <inkml:trace contextRef="#ctx0" brushRef="#br0" timeOffset="2814">3036 926 9,'15'18'33,"-8"-5"1,0-1-1,-7-10-8,-2-3-25,4 1-31,-6-7-2,7 2 1,-3-6-1</inkml:trace>
  <inkml:trace contextRef="#ctx0" brushRef="#br0" timeOffset="2984">3319 918 13,'27'8'28,"-10"-8"0,4 6-1,-12-8-6,-7-1-37,10 11-9,-13-8 0,7 7-3</inkml:trace>
  <inkml:trace contextRef="#ctx0" brushRef="#br0" timeOffset="4897">57 132 6,'-21'-4'28,"13"6"2,-8-7 2,7 1-14,9 1-1,-3-1-1,9 3-5,-3-3-4,7 1 0,2-2-4,4 0-1,5-3 0,5 0 0,3-3-1,6 0 0,-2 0-1,6 1 1,-3-1-1,4 3 0,-2 2-1,0 2 1,0 1 0,0 1-1,2 0 2,1 3-1,1 0 0,0 1-1,1-1 1,0-1 1,-4 2-1,2 2-1,-6 0 1,1-1-1,-7 1 1,-2 0 0,-5 2 0,-2-1-1,-5 1 1,-1-1 0,-6 0 0,-1-2 0,-2 0 0,-2-1 0,-2 0 1,0-1-1,0-1 0,0 0 0,-1 2 1,1-2-1,-1 0 0,0 1 0,0-1 0,0 0 0,1 2 0,0 0 0,-1-2 0,0 2 0,1 0 0,1 1 0,-1 1 0,0 0 0,-1 1 0,-1 2 1,1 3-1,-2 0 0,0 3 0,1 1 0,-1 4 0,1-1 0,1 2 0,1 3 0,2 1 0,0 3 0,1 2 0,0 2 0,0-1 0,-2 3 0,-1 1-1,-2-1 2,-1-1-1,2-2 0,-3-1 0,1-3-1,0-2 1,3 0 0,1-3 0,2-2-1,0-1 1,0 1 0,2 1 0,0 1 0,-1 2 0,0 2 0,1 3 0,-2 1 0,1 2 0,0 1 0,-1 0 0,1 0-1,-1 0 1,1-1 0,0-1 0,-1 2 0,1-2 1,-1 1-1,-1 0 0,0 0 0,-1 0 0,0 0 0,-1 1 0,0-4 1,0-1-2,-1-1 1,0-1 0,0-3 0,1-2 0,0-3 0,-2-5-2,4-2-1,-8 1-6,15-7-4,-9-8-19,-4 6-2,11-9 0,-10 1 1</inkml:trace>
  <inkml:trace contextRef="#ctx0" brushRef="#br0" timeOffset="6199">194 67 11,'5'4'27,"-12"0"0,10 8 2,-12-2-1,8 4-21,4 8-2,-4 8 1,2 6 0,-1 7-2,1 7 1,-2 3-1,2 8-1,-3 3 1,2 7-2,-2 3 2,0 2-3,0-2 1,2-1-1,0-4 0,1-5-1,1-6 1,1-6-1,1-10 0,1-4 0,0-6 0,0-3 0,-1 0 0,1-4 0,-1-1 0,0-2 0,-2-2 0,-1-2 0,2-2 0,-2-2-1,1-6 1,0 0 0,1-3 0,1-1 0,1-1 0,1-1 0,0-1 1,2-2 0,-1 0-1,3 0 1,0 1-2,1-1 1,0 2 0,4-1 0,0 0 0,4 1 0,1 2 0,3 0-1,4 2 2,4-1-1,3 0 0,5-1 0,0 1 0,3-2 0,-1 2 0,4-2 1,-5-2-1,0 2 0,-11-2 0,5 2 0,-6-1 0,2 1 0,-4-2 0,0 2-1,-5 0 1,2 0 0,4-1 0,-5-1 0,-4 0 0,1 0 0,-2 0 0,0 0 0,-3 0-2,2-2-1,-9 4-7,5 1-21,-1-9-2,-12 2-1,6-8 1,-13 2 0</inkml:trace>
  <inkml:trace contextRef="#ctx0" brushRef="#br0" timeOffset="7501">1365 631 4,'-4'0'24,"16"-4"1,-14 2-7,7 0 0,-4-2-2,-6 2-4,7 0 0,-8 2-3,7-3-1,-9 4-2,9-2-2,-9 2 0,8 0-2,-1 0 0,1-1-1,-1 1 0,2 0 1,-1 1 0,1 0-1,0 3 0,1 0 1,-2 2-1,2 2 0,-2 3 0,0 2-1,0 0 1,0 3-1,0-1 0,0 2 0,1 1 0,0 2 0,1-1 0,1-1 0,-1 1 0,0-1 0,1 0 0,-1-1 0,-1 0 0,0-5 0,-1 0 1,1-1-2,-2-2 1,0 0 0,1-1 0,-1 1 0,1-2 0,-1 1 0,1 0 0,0-1-1,0-1 1,1-2 0,0 0-1,-1-1 0,1-1 1,0-2-1,0 1 0,0-1 1,0 1-1,-2-1 1,2 1 0,-1-1 0,0 0-1,0 1 1,0 1-1,0 0 1,0-1 0,0-1 0,0 1 0,0 2 0,0-2 0,-1 1 0,0-1 1,0 2-1,0 0 0,0 0 1,-2 1-1,0 0 0,1 1 0,0 1 1,0-1-2,-1-2 2,3 2-2,-2-1 1,1 0 0,1-1 0,0 0 0,0-1 0,0 0 1,1-1-1,-1-1 0,0 1 0,0-2 0,0 3 0,0-4 0,0 0 0,0 0 0,1 1 0,0 0-1,-1 1-3,7-4-6,-7-2-23,-2 4 1,3-5-1,-7 0 1</inkml:trace>
</inkml:ink>
</file>

<file path=ppt/ink/ink15.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26.779"/>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0 0 22,'28'15'36,"0"2"-2,-10-5-7,-4-4-27,-1-3 0,-7-10-36,-2-5 0,-11-14 0</inkml:trace>
</inkml:ink>
</file>

<file path=ppt/ink/ink16.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59.636"/>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511 501 11,'0'-1'26,"-7"-8"2,4 1-6,-1-1-2,1-2-1,0 1-5,-1-5-3,5 1-2,-1 2-4,4-1 0,2 4-3,3-1-1,5 4-1,2-1 0,4 8-1,3 9 0,1 1 1,0 7-1,-1 5 1,-3 6-2,-5 4 2,-5 5 0,-3-1 0,-7 0 2,-4-4-2,-5-2 1,-5-7 0,-2-3 0,-3-9 0,-2-6 0,-3-11 1,0-5-1,-2-8 1,4-5-1,-1-5 1,4-1-1,2-2 0,4 1 0,5 5-4,1 1-5,7 3-19,6 7-6,1-2-2,9 4 2,0-7-1</inkml:trace>
  <inkml:trace contextRef="#ctx0" brushRef="#br0" timeOffset="491">1046 186 22,'1'8'29,"-6"-1"0,5 8 1,-7-1-1,3 9-22,3 7-5,1 5 1,2 9-1,0 5-1,1 4 0,1 2 1,1 3-2,-2-5 1,1-4-1,0-2-6,0-7-10,-3-11-14,7 1-1,-5-14 1,7-4-1</inkml:trace>
  <inkml:trace contextRef="#ctx0" brushRef="#br0" timeOffset="921">1330 486 16,'-14'-14'28,"7"7"1,-2-7 2,3 4-13,8 3-5,1-3-1,7 3-5,4 0-3,4 3-1,7-1-2,4 5 0,5 2-1,2 3 0,0 5 1,-1 3-1,-2 5 0,-4 3 0,-5 3 0,-7 3 1,-6 6-1,-7 2 0,-6 0 0,-6-1 0,-6-2-1,-5 0 1,-5-8 0,-4-2 1,-2-9 0,0-6 3,-1-8-2,5-6 0,-1-7 0,7-7 0,2-6-1,6-5-1,2 0-3,3-4-2,5 4-6,-2-1-11,3 2-10,6 9-2,-2-3 2,9 6 1</inkml:trace>
  <inkml:trace contextRef="#ctx0" brushRef="#br0" timeOffset="1452">1942 277 24,'-1'2'29,"-6"-3"1,5 9 0,-6-2 0,2 7-23,2 6-4,0 5-1,0 7-1,-1 8 0,3 5 0,-1 4 0,3 1 0,-2-1-1,2-5-1,3-2-6,-1-5-14,-4-14-9,7-2-2,-7-18 2,5-2-1</inkml:trace>
  <inkml:trace contextRef="#ctx0" brushRef="#br0" timeOffset="2073">2205 523 17,'2'-2'32,"4"7"1,-3-4 0,3 5-1,-5 0-16,4-2-18,-1-2-11,1-4-17,4 4-2,-2-8-1,5 0 0</inkml:trace>
  <inkml:trace contextRef="#ctx0" brushRef="#br0" timeOffset="2273">2515 535 16,'12'7'29,"4"5"-2,-7-10-4,4 3-13,-4 4-26,-3-12-11,6 7 0,-9-10-1</inkml:trace>
  <inkml:trace contextRef="#ctx0" brushRef="#br0" timeOffset="2453">2912 512 24,'22'10'26,"6"8"2,-5-7 0,2 5-17,3 0-4,-3-1-6,1 7-23,-9-10-5,3 2 0,-16-14 0</inkml:trace>
  <inkml:trace contextRef="#ctx0" brushRef="#br0" timeOffset="2984">13 97 3,'-8'-20'22,"7"8"3,-2-5-8,2 3 1,1 3-1,0 0-2,3 6-2,0-2-2,3 5-3,-2-1-1,5 6-2,2 1-2,4 0-1,3 1-1,5 1 0,6 2 1,6-2-2,10 1 1,6-2-1,5-1 0,5 0 0,3 0 1,2-1-1,0 3 0,-1 0 0,-3-1 0,-3 2 1,-3 2-1,-5 2 1,-5-3-1,-6 2 1,-5 0-1,-6-3 1,-7 0 0,-5 0 0,-6-2 1,-3-2-1,-4-1 2,-1 0-1,-3-3 0,1 4 0,-2-6 0,0 3-1,0-1 0,0 1 0,0 0-1,-1 0 0,1 0 0,0 0-1,-1 2 1,1-2-2,-1 1 0,-2-3-1,2 2-1,-4-1 1,3 2-1,-4-3 0,1 2-1,-2-2 1,1 3 2,-1-2 1,0 1 0,-1 0 0,0 0 0,0 0 1,1 0 0,0 0 0,-1-1 0,0 1 0,2-1-1,-2 1 2,3-1-2,-1 2 2,1-2 0,1 0 1,0 0 0,2 2 1,-1-3 0,2 3 1,-1-3-1,3 2 0,-1-2-1,1 3 0,-2-2 0,2 0-1,-2-1-1,2 1 1,-2 2-1,2-1 1,-1-1 0,0 2 0,-1-3 0,2 2-1,0 0 1,0 0 0,0 0-1,0 1 0,1 2 0,0 0 0,1 3 0,-1 3 0,0 2 1,1 5-1,0 0 0,-1 4 0,1 1 0,0 7 0,0 2 0,0 5 0,0 3 0,2 4 0,-1 4 1,3 1-1,-1 4 0,1 1 0,-1-4 0,1-1 0,-2-5 0,0-3 0,-1-2 0,0-9 0,-1-2 0,-1-6 0,1-3 0,-1-3 0,-1 1 1,1-6-1,-1-3 0,0 1 1,-2-1-1,0-1 0,0 0 1,0-1-1,-2-2 1,2 1-1,-2-1 1,0-1 0,-1 0-1,0-1 1,-2-1-1,-1-1 1,-3 1-1,-2-1 1,-3 1-1,-2-1 0,-4 1 0,-4 1 0,-7-2 0,2 1 0,-4 0 1,-2-1-1,-3 1 0,-4 0 0,-2-1 0,-2 2 0,2 0 0,-3 2 0,0-1 0,4 1 0,2 2 0,5-2 0,6 1 0,7 1 1,4-1-1,6-1 1,4 0-1,3-2 0,4 1 0,1 0 1,3-1-1,-1-1 0,2 1 0,0 0 0,0 1 1,0-1 0,0-2 0,1 1 1,0-5 0,2-1 0,-1-7 0,2-3 0,1-12-1,1-6 1,-1-14 0,1-12-1,-1-7-1,-1-7 1,-1-6-1,-1 0 1,-2 3-2,0 5 0,2 10-3,-3 5-5,3 10-29,5 9-2,1 0 1,7 3 0,3-4 1</inkml:trace>
  <inkml:trace contextRef="#ctx0" brushRef="#br0" timeOffset="5127">1085 256 6,'-4'-6'21,"8"9"0,-6-6-7,4 3-2,-2-1 0,1 2-3,0 2-1,0 1 0,1 4-1,-3 2 0,3 4-1,-2 3-1,0 5-1,0 1 0,1 4-3,-1 1 1,2 4-1,0 3 0,1-1-1,-2 0 1,1 2 0,-2-1-1,0-2 1,-1-3-1,0-1 1,1-7-1,-2-2 0,0-4 0,2-3 0,-1-5 0,2-1 1,-1-3 0,1-1 0,0-3 1,0 0 0,0-2 1,0-5-1,0 0 0,0-5 1,0-5-1,1-3-1,-1-6 0,-1-5-1,2-4 1,-1 1-1,0-3 0,1 1 1,-2 4-1,1 4 1,0 0-1,-1 7 1,-1 0-1,-1 3 2,1 3-2,0 0 0,0 2 0,0-1 0,0 5 0,1-2 0,0 7 0,0 0 1,0 3-1,-1 3 2,0 2-1,1 4 0,-1 3 0,1 2 0,-1 2 0,1 4-1,0 3 1,2 3-1,-1 6 1,0-1-2,2 5 1,-1 1 1,0 2-1,0-3 0,1-1 0,0-4-1,0-4 0,-1-6-2,2-5-6,2-5-26,-6-14 1,4-1-1,-7-15 2,2-7-1</inkml:trace>
</inkml:ink>
</file>

<file path=ppt/ink/ink17.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6:16.290"/>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63 553 12,'-11'-3'28,"3"4"1,-3-1-1,1-5-6,5 0-2,-2-5-4,5 3-3,-3-7-2,4 3-4,-2-3-1,3 0-2,0-1-1,2 0-1,0 0-1,4 1 0,1-1 0,2 1-1,4-1 0,1 2 0,4 0 0,4 3 0,2 2 0,3 4 0,2 2 0,1 5-1,4 4 1,1 4 1,1 5-2,-1 3 1,-1 6 0,-4 4 0,0 5 0,-5-1 0,-4 4-1,-3-2 1,-5 2-1,-3-2 1,-5-2-1,-4-4 1,-4-1 0,-5-3 0,-4-1 1,-4-3-1,-2-4 1,-5-3 0,-2-2 0,-1-3 0,-4-5 0,0-3-1,1-6 2,1-1-1,-3-6-1,3 2 2,0-3-2,1 0 1,4-4-1,-1-1 0,2-2 0,3-4-1,8 0-1,-1-10-2,12 2-9,7-8-24,1-5 0,9-1 0,3-5 1,7 2 0</inkml:trace>
  <inkml:trace contextRef="#ctx0" brushRef="#br0" timeOffset="841">787 101 27,'-2'2'29,"-7"2"2,6 8 0,-5 2 0,0 5-24,4 10-1,-4 4 0,5 10 2,0 8-2,5 9-1,-1 5 0,5 4 0,-1 2-1,2 1-1,-1-3-1,0-5 0,-2-8 0,-1-10-1,-2-13-1,0-6 0,0-10 0,-1-10-2,2-8-1,-2-10-4,3-2-7,-2-8-22,-2-10 0,0-5 0,-5-12 0,4-3 1</inkml:trace>
  <inkml:trace contextRef="#ctx0" brushRef="#br0" timeOffset="1152">741 142 14,'-3'-26'30,"3"12"0,-3-2 3,4 9-2,-2 2-21,1-1-1,4 6 0,0-1-2,6 1-3,3-3-1,11 1 0,5-3-1,10-2 0,5-2 0,6-1-1,4-2 0,3 3-1,1 3 1,-4 2-1,-1 3 1,-2 5-1,-6 2 0,-5 3 0,-1 2 0,-5 1 1,-5 0-1,-4 2 0,-7-3 1,-4 0-1,-3 0 1,-2-1 0,-4 3 0,0-2 0,-3 2 0,0 1 0,0 4 0,0 2 0,1 3-1,2 3 1,0 5-1,0 6 0,1 3 1,3 6-1,1 0-1,0 3 2,-1 0-1,-1 0 0,-1-3 1,0-2 0,-3-4 0,-1-4-1,-1-3 1,-2-1 0,-2-4 0,0-3 0,-2-5-1,1-1 1,-2-6-1,0 0 1,-3-4 0,-1-2 0,-5-3-1,-3 0 1,-7-1-1,-5 1 1,-7 2-1,-2 0 0,-6 1 0,-2 3 0,-1-2 0,-3 2 0,-1-2 0,0 1 0,-1-2 0,1 0 0,-2 0 0,1 0 0,4 2 0,3 0 1,7 2-1,6-3 0,7 1-2,9-5-2,11 2-5,6-4-25,9-14-4,8-3 1,4-8-1,9-4 2</inkml:trace>
  <inkml:trace contextRef="#ctx0" brushRef="#br0" timeOffset="2043">1205 434 19,'-1'-12'30,"3"6"0,-5-7 2,3 8-1,-1 0-22,-2-2-1,4 4-2,-3 0-1,1 2-3,0-1 1,1 2-1,-1-4 0,2 1-1,-2-2 1,0 0-1,0-5-1,-1 2 1,-1-4 0,-1 3 0,-1-3 1,1 3 0,-3 0 1,6 1 0,-4 0 0,3 4 0,0 1-1,1 1 0,1 2 1,0-1-2,0 1 0,0 5 0,1 0-1,-2 6 1,1 3 0,-1 4-1,1 5 1,0 6 0,0 9 0,0 3 1,0 4-1,1 0 0,-2-1 0,2-2-1,0-2 1,-1-6-1,2-8 1,0-4-1,-1-6 0,-1-4 0,1-5 0,0-1 1,-1-2 0,0-3-1,-2 2 0,0-4-2,5 3-4,-4-6-15,5 1-17,0-3-1,-2-6-1,1-3 2,0-7 0</inkml:trace>
  <inkml:trace contextRef="#ctx0" brushRef="#br0" timeOffset="2904">1840 557 29,'-1'-4'31,"-5"-9"2,7 6-1,1-1-10,-2-3-8,7 1-1,-1-4-8,6 0-1,1 0-2,4 2-1,3 2 1,3 8-1,2 2 0,1 10 1,1 4-1,0 8 0,-3 5 0,1 4 0,-5 1-1,-2-2 1,-4 0-1,-1-4 1,-3-1-2,-2-2 1,-2-2 1,-5-2-1,-2-1 1,-4 0-1,-6-1 1,-3-1-1,-6-3 1,-3-2 0,-4-3 0,-2-6 0,-1-4 0,0-3 0,0-5 0,2-1 0,3-2-1,3 0 1,2-1-1,5 1 1,3 0-1,3-1 0,5-1-1,2-1 1,3-2-1,1-3-1,5-1-4,-2-6-4,6 3-15,-1-1-10,0-4-1,1 3-1,0-4 2</inkml:trace>
  <inkml:trace contextRef="#ctx0" brushRef="#br0" timeOffset="3545">2550 222 18,'7'5'32,"-7"-3"3,5-2-2,-6 0 1,2 0-14,1 5-11,-5-2 0,3 8-3,-2 1-2,4 10-1,0 9 1,2 9-2,-1 8 0,4 9-1,0 5 0,2 4-1,2 0 1,0-2-1,-2-5-2,-1-12-2,5-4-13,-6-10-20,-2-13 0,-2-7 0,-7-11 0,0-8 1</inkml:trace>
</inkml:ink>
</file>

<file path=ppt/ink/ink18.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52.155"/>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348 325 20,'-38'-3'27,"38"3"1,0 0-9,-51-17-3,51 17-2,0 0-2,0 0-2,-41-41-3,41 41 0,0 0-2,-4-39 0,4 39-2,0 0 0,0 0-1,36-43 0,-36 43-1,0 0 0,54-25 0,-54 25 0,43 0 0,-43 0-1,49 21-1,-49-21 1,47 37-1,-47-37 1,42 49 0,-42-49 2,32 62-1,-12 16 2,-10-3-1,-5-7 0,-12-10 0,-7-14 1,-6-9-1,-3-16 0,23-19-1,0 0 0,0 0-1,-49-16-2,49 16 1,-38-27 0,38 27 0,-40-40 0,40 40 0,-37-47-1,37 47 2,-31-62 1,17 25-3,5 2-4,0-1-9,3 1-20,6 35 0,4-65-1,-4 65 1</inkml:trace>
  <inkml:trace contextRef="#ctx0" brushRef="#br0" timeOffset="631">881 55 18,'-14'-42'28,"14"42"1,0 0 1,0 0-13,0 0-6,0 0-1,0 0-4,0 0-3,0 0 0,-14 42 0,14-42-1,4 70 0,0-31 2,19 87-2,-13-32 2,-2-2-4,5-7-4,-4-5-12,2-24-14,-2-24-2,-5-26-1,-4-6 0</inkml:trace>
  <inkml:trace contextRef="#ctx0" brushRef="#br0" timeOffset="1012">1341 321 10,'0'0'31,"0"0"2,0 0 1,0 0 0,0 0-21,0 0-1,0 0-5,0 0-4,2-38-1,-2 38-1,0 0-1,0 0 0,35-40-1,-35 40 0,0 0 1,44 1-1,-44-1 0,0 0-1,47 39 1,-47-39 0,25 49 1,7 40-1,-20-26 2,-11-5 0,-5-4 0,-9-8 0,-3-14 1,16-32-1,0 0 0,0 0 0,-38-2-2,38 2 1,0 0-1,-41-39 1,41 39-1,-26-43 1,26 43-2,-21-51-2,21 51-3,-20-59-6,20 59-17,-9-61-3,9 61 0,0-60 0</inkml:trace>
  <inkml:trace contextRef="#ctx0" brushRef="#br0" timeOffset="1522">1843 45 5,'0'0'25,"0"0"2,0 0 1,37 1 0,-37-1-23,8 35 1,-8-35 0,7 58-1,-1-22-2,-4 4-9,21 53-20,-18 2-3,-2 1 1,2-6 1</inkml:trace>
  <inkml:trace contextRef="#ctx0" brushRef="#br0" timeOffset="2093">0 31 5,'0'0'24,"0"0"1,0 0 0,0 0-13,0 0-2,0 0-4,0 0-2,0 0 0,40-16-1,-40 16-2,48-5 0,-48 5 0,56-8 0,-56 8 1,61-2-1,-61 2 1,64 5 0,-64-5-1,59 7 1,-59-7-1,52 9 0,-52-9 0,38 13-1,-38-13 1,0 0-1,40 28 0,-40-28 0,0 0 0,0 0 0,33 35 1,-33-35-1,0 0 0,0 0 1,0 0-1,0 0 1,41 21 0,-41-21 0,0 0 0,0 0 0,0 0 0,39 35-1,-39-35-1,0 0 1,25 36 0,-25-36 0,0 0 0,30 54 0,-30-54-1,20 45 1,-20-45 0,21 57 2,-21-57-1,45 94 1,-33-23-1,4-5 1,-8 0 0,2-3 0,-7-3-2,2-2-2,-7-15-2,7-11-9,3-11-16,-6-9-1,7-6 0,-7-10 0</inkml:trace>
  <inkml:trace contextRef="#ctx0" brushRef="#br0" timeOffset="2864">215 121 6,'0'0'24,"-46"5"1,46-5-1,0 0-8,0 0-4,-37 19-3,37-19-1,0 0-3,-21 36 0,21-36-2,-11 47 1,11-47-2,16 102 1,-23-20-1,8 0 1,-2 4-1,5 0 0,-1-4-1,4-9 1,-7-16 0,4-17-2,-2-15 0,0-2 0,1-6 1,-2-3-1,2-7 0,0-4 0,-1-1 0,0-2 1,2-1-1,-1 0 0,1 1 0,0-3 0,1 1 1,2 2-1,2-5 0,3 2 0,3-3 0,4 0 0,6-2 1,4 0-1,5 1 0,5-3 0,6 2 1,4 0-1,3 4 0,0 1-1,-4 1 2,-3 1-1,-7 3 0,-7-1 0,-6 4 1,-11 1 1,-5-2 0,-4 2 0,-3 0-2,-2 1 1,-1-2-2,1 0-3,-2-3-4,1-2-19,4 7-6,-4-4 0,6-1 1,-2-7 1</inkml:trace>
</inkml:ink>
</file>

<file path=ppt/ink/ink19.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6:51.380"/>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110 315 16,'-5'2'20,"-6"-3"-2,6 1-1,-1-4-2,0 0-1,0 0-1,2 0-1,0 0-2,0-3-3,2 2-1,1-2-2,2 0-2,3-3 0,3 0 0,1-2-2,4-1 1,4 1-1,3 0 0,3 0 0,3 2 0,2 2-1,1 3 1,1 2 0,1 3 0,-1 5 0,3 3 0,-3 5 0,-2 2 0,-1 4 0,-2 3 0,-1 3 0,-3 1 0,0 3 0,-5 0-1,-3 3 1,-1-1-1,-2 2 1,-4-1 0,-3-1-1,-2 2 1,-8-3 0,1-2 0,-3-3 0,-3-1 1,-3-4-1,-3 0 2,-3-2-1,-1 0 1,0-4 0,-5 0 0,-3-4 0,0-1 1,-1-2-1,1-1 1,0-4-2,2-1 1,2-2 0,2-1 1,0-3-2,4 0 1,-1-4-2,2-2 1,2-3-1,2-4 0,2-4-1,1-2 0,5-3 0,5-6-1,4-3-1,4-5-3,9 0-11,8-1-15,-3-4-1,9 3 0,0-3 1</inkml:trace>
  <inkml:trace contextRef="#ctx0" brushRef="#br0" timeOffset="912">980 196 14,'-7'-6'25,"8"9"1,-3-5-8,-2 2-1,2 0-2,-3 3-3,2 2-3,-1 2-3,2 7 1,1 4-2,2 9-1,-1 4 0,5 10 0,-3 2 0,4 4 0,-2-1-2,3 1 0,-2-6-1,-2-5-1,1-7-1,-3-7-2,3-4-4,-4-9-8,-2-8-17,3 0-1,-6-9 0,3-1 1</inkml:trace>
  <inkml:trace contextRef="#ctx0" brushRef="#br0" timeOffset="1302">637 86 2,'-5'-6'25,"7"6"0,-9-4 1,2 7-11,2 1-1,-1 3-1,2 6-3,-3 3-2,4 5-3,-1 6 0,4 7-2,-2 4 0,2 6-1,3 9-1,0 1 0,-1 3 0,3 0 0,-3-3-1,1-2 1,1-4 1,1-6-1,-3-7 0,2-8 0,-1-6 0,-1-5 0,2-5 1,1-3-1,0-5-1,3-3 1,0-2-1,3 0 0,4-2 0,3 0 0,6-1 0,4 2 0,7 0 0,4 1 0,4 2 0,4 0 0,3 3 0,2-1 0,1 0 0,0 1 0,-4 0 0,-1-2-1,-3-1 1,-8 1 0,-3-1 1,-8 0-1,-11-1 1,-3 0 0,-9-2 0,-2 0 0,-3-4 0,1 0 0,-2-3-1,1-2 1,4-2 0,-1-2 0,0-4 1,2-1 0,-4-5-1,1-3 2,-3-7-1,0-4-1,-3-7 0,-1-7-1,-1-1 0,0 0 0,3 0 0,-2 6 0,1 6-1,-1 7 2,1 7-1,-2 7 0,-1 7 1,-3 3-1,-3 2 0,-4 2 1,0 1-1,-4-2 0,0 0 0,-2-1 0,-3-1 0,-3 1 0,-5 2 1,1 1-1,-6 2 0,-4 4 1,-6 6-1,-6 3 1,-3 2-1,-1 2 1,1 2-1,2 0 0,5-2-1,7-3-2,14-4-5,11-3-24,11-10-3,17-4 0,14-13-1,16-1 1</inkml:trace>
  <inkml:trace contextRef="#ctx0" brushRef="#br0" timeOffset="2404">1825 469 16,'-5'4'26,"-5"-13"1,6 5 2,-3-3-14,-2-4-1,5 1-3,-4-5-1,5 4-2,0-8-2,6 4-1,1-5-1,8 3-1,6-2-1,7 3-1,7 3-1,0 4 0,5 5 1,1 6-1,0 4-1,-3 6 2,-4 8-1,-3 2 0,-6 3 0,-2 3 0,-5 1-1,-3-1 0,-3 2 0,-3-3 0,-4-2-1,-4-4 1,-3-1 0,-4-5-1,-4-1 2,-4 0 2,-5-5 0,-5 0 0,-4-5 1,-3 0 0,-2-6-1,-1 0 1,0-2-1,2-2 0,3-3 0,7 0-2,1 0 1,7-4-1,4 1-1,4-3-1,6 0-1,-1-8-4,8 3-8,1-2-12,3-7-7,9 4-1,2-6 2,8 2 2</inkml:trace>
  <inkml:trace contextRef="#ctx0" brushRef="#br0" timeOffset="3015">2403 112 15,'1'4'24,"2"7"1,-6 0 0,2 1-12,-1 4-1,-1 1-4,2 4-3,-2 2-1,4 5-1,0 4 0,1 6-1,-1 6-1,6 3 0,1 4-1,-2 2-1,4 0-2,-4-3-5,-5-8-20,12 2 0,-11-19 1,6-2-1</inkml:trace>
</inkml:ink>
</file>

<file path=ppt/ink/ink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6:36.819"/>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67 357 9,'0'0'22,"0"0"-3,0 0-1,-35 1-1,35-1-4,0 0-1,0 0-1,0 0-3,0 0-1,0 0-3,1-36 0,-1 36-1,0 0 0,0 0-2,11-47 1,-11 47-1,0 0 1,17-41-1,-17 41 0,0 0-1,20-43 1,-20 43-1,0 0 1,26-39-1,-26 39 0,0 0 1,0 0-1,46-37 0,-46 37 0,0 0 0,38-5 0,-38 5 0,0 0 0,40 11 0,-40-11 0,0 0 0,45 28 0,-45-28-1,0 0 1,48 38 0,-48-38 0,0 0 0,41 50 0,-41-50 0,23 41 0,-23-41 0,20 40 3,-20-40-2,32 67 1,-25-26 0,-1-4 0,-6-2 0,-1-2 0,-4-7-1,5-4 0,-7-4-1,3-4 0,-3 2 1,-2 1-1,0-1 1,-2-2-1,-1-3 0,1 1 0,-1 0 0,-1-3 1,4-1-1,-2-2 0,2-2 1,-1-3-1,2 4 1,-2-4-1,0 0 0,0 0 1,0-1-1,-2-1 0,1 2 0,0 1 1,-3-4-1,1 1 0,2 1 1,1-5-1,-1 1 1,2-1 0,-1-2-1,0-3 0,2 3 1,-1-4-1,-1-2 0,-2 4 1,2-4-1,0 3 0,0-3 1,0 0-1,1 0 0,9 13 1,0 0-1,0 0 0,0 0-1,-19-45 0,19 45-1,0 0 1,-16-41-1,16 41 1,0 0-1,-15-48 0,15 48 1,0 0-2,-10-53-6,10 53-16,4-41-8,-4 41 0,12-41-1,-12 41 2</inkml:trace>
  <inkml:trace contextRef="#ctx0" brushRef="#br0" timeOffset="3385">663 6 10,'0'0'18,"0"0"-2,0 0-2,0 0-2,0 0-3,-37-2-1,37 2-2,0 0-1,0 0-2,0 0 1,0 0 0,0 0 1,0 0-1,0 0 1,0 0-1,0 0 0,0 0 0,0 0-2,0 0 0,0 0-1,0 0-1,0 0 0,0 0 0,0 0-1,0 0 1,0 0 0,0 0-1,0 0 1,0 0 0,-10 45-1,10-45 1,0 0 0,4 51-1,-4-51 1,2 41-1,-2-41 1,3 47-1,-3-47 1,3 54 1,-3-54 1,1 56 0,14 26-1,-13-32 1,-5-4-1,3-3 1,-6-7-1,5-3-1,-3-6 0,6 1-1,-2-9 1,0 3 0,1-4 0,-1-1 0,1-1 0,1-1 0,-2-1 0,-1-2 0,1 0 0,0 0 0,-1-2 0,0 1 0,0-1 1,-1-1-1,1 0 0,-1 1 0,1-3 0,0 0 0,0-1 0,0-1 0,1-1 0,-1 0 0,0-4 0,1 0 1,-1 1-1,2-2 1,-2 1 0,1 0 0,1 0-1,-1 0 1,1 2-1,0-2 0,0-1 0,0 1 0,2 1-1,0 1 1,1-3 0,2-1 0,1 0 0,1-1 0,2 1 1,0 1-1,0-1 0,3 0 0,-3 1 1,4 5-2,1-2 1,-1 3 0,1 0 0,0 0 0,-3 0 0,1-2 0,1 1 0,-3-3 0,-2 3 1,-2-3-1,-1-1 0,-2 0 0,0 1 1,-2-1 0,-2 1-1,0-1 1,0 0 0,0-1 1,1 1 0,-1-2-1,1-3 0,0-3 1,1 2-1,-1-7 0,1-1 0,-3-3-1,1-3 1,0-1 1,1-3-1,-1-2 0,0-1 0,0 0-1,0-4 1,0 31-1,0 0-1,0-45 0,0 45 0,2-45-2,-2 45 2,-1-51 0,1 51 0,2-49 0,-2 49 2,-1-52 0,1 52-1,2-54 1,-2 54 0,1-57 1,-1 57-2,2-52 1,-2 52-1,1-43 0,-1 43 1,2-42 0,-2 42-1,0 0 1,4-51 0,-4 51-1,1-35 0,-1 35 0,0 0 0,0-42 1,0 42-1,0 0-1,0 0 2,-3-39-1,3 39 0,0 0 0,0 0 1,0 0-1,0 0 1,0 0-1,0 0-1,0 0 2,0 0-1,0 0 1,0 0-1,0 0 0,0 0 0,-35-19 1,35 19 0,0 0-1,0 0 1,0 0-1,-38-3 1,38 3-1,0 0 1,0 0-1,-42 4 1,42-4-1,0 0 0,0 0 0,-45 5 0,45-5 0,0 0 0,0 0-3,0 0-2,-37 7-17,37-7-12,0 0 1,0 0-2,0 0 3</inkml:trace>
  <inkml:trace contextRef="#ctx0" brushRef="#br0" timeOffset="5408">1209 401 15,'0'0'23,"0"0"-7,0 0 2,0 0-4,0 0-1,0 0-1,0 0-2,0 0 0,0 0-3,0 0-1,0 0-2,0 0-1,0 0 0,0 0-2,0 0 0,0 0 0,-7-40-1,7 40 1,0 0-1,12-49 1,-12 49-1,10-35 1,-10 35 0,0 0-1,15-45 1,-15 45-1,0 0 1,13-43 0,-13 43 0,0 0-1,0 0 1,0 0 0,0 0-1,0 0 0,0 0 1,0 0-1,0 0 0,0 0 0,0 0-1,0 0 1,0 0 0,0 0-1,0 0 1,11 37-1,-11-37 0,-2 37 1,2-37 1,-9 80 1,9-28-1,3 4 2,-3-6-1,4-1-1,-2-8 0,2-3 1,-4-11-2,2-3-1,0-2 1,-1-4-1,1-3 1,-1-4 0,1-1 0,-1-2 0,0-3 0,-1-1 0,1 0 0,-1-2 0,0 1-1,-1-2 1,-2 2-1,0-3 1,0 1 0,-1-1-1,0 0 1,-1-1 0,-1 0 0,0-2 0,0-1 0,-1 2 1,0-1-1,-2 3 0,1-1 1,-2-2 0,1 1 0,0 1 1,2 1-1,1 1 1,1-1-1,1-2 0,3 1 1,3 2-2,1 0 1,2-2 0,3 0-1,-1-2 0,5 2 1,1 2-1,1 1 0,0 0 0,2-2 0,1 4 0,2 1-1,-1 3 1,1-2 0,-1-1 0,-1 0 0,-1 0 0,-2-1 0,-4 1-1,-3-3 0,-1-2-2,-4-1-3,0 2-11,0 4-16,-4-8-1,4 1-1,-4-5 3</inkml:trace>
  <inkml:trace contextRef="#ctx0" brushRef="#br0" timeOffset="6520">1836 414 9,'0'0'27,"0"0"2,0 0 0,0 0-13,-35-27-2,35 27-4,0 0-4,0 0-1,0 0-1,0 0-1,-42 11 2,15-2-1,13 24 0,-3 1-1,4 5 1,-1 0-3,7 1 1,5 2 0,7-2-3,3-13 1,2-2-1,5-2 1,3-1-1,2-4 0,3-1 0,0-6 0,5-3 0,-2-5-1,2-4 2,-1-5-1,-1-4 0,0-1 1,-3-7 0,0-2 0,-5-1 1,1-4-1,-4-1 1,-4 1 1,-2-1-1,-9 26 0,0 0-2,2-37 1,-2 37 0,-5-38 0,5 38 0,-11-38 0,11 38 0,-22-42 1,22 42 1,-26-35 0,26 35 0,0 0-1,-51-45 0,51 45 0,-36-28-1,36 28-1,-37-17-3,37 17-11,0 0-18,-44-16-1,44 16 0,0 0-1</inkml:trace>
  <inkml:trace contextRef="#ctx0" brushRef="#br0" timeOffset="7221">2248 353 16,'0'0'28,"0"0"0,0 0 3,0 0-19,0 0 1,0 0-3,0 0-3,0 0-1,0 0-1,0 0-1,5-41-1,-5 41 0,0 0 1,32-48-1,-32 48-1,23-37 0,-23 37-1,21-35 0,-21 35 0,0 0-1,28-42 1,-28 42-1,0 0 1,0 0-1,19-35 0,-19 35 0,0 0 0,0 0 0,0 0 0,0 0 0,0 0 0,0 0 0,-13 48-1,13-48 1,-8 38-1,8-38 0,-8 95 2,0-37 1,-2 3-1,4 1 0,0-5 1,3-2-1,-1-10 0,3-5 1,1-12-2,-1-1-1,1-5 1,-2-3 0,-1-3-1,3-4 1,-1-3 0,1 1 0,0-5-1,0 0 1,-1-4 1,2 1-1,-1 0 0,-1 0 0,1-1 0,-1-5 0,-1 2 0,-2 0 0,1-1-1,-1 0 1,-2 2 0,0-5-1,-2 3 1,1 1 0,-1 2 1,1-1-1,-2 1 1,0 1 0,0 0 0,0 2-1,1-1 1,-1 2 0,1-2 0,3-1-1,1 2 0,1 0 0,4-3 1,1 0-1,6 0 0,0-1 0,4-1 0,2 0 1,1 1-1,2 0 0,0-1-1,-1 4 0,-6-2-4,5 2-11,-5 4-20,-8-2 1,2 0-1,-8-3 2</inkml:trace>
</inkml:ink>
</file>

<file path=ppt/ink/ink20.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2:57.314"/>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0 58 4,'0'0'17,"0"0"1,0 0-1,0 0-17,0 0 1,0 0 1,0 0 0,0 0 1,0 0 2,0 0 0,40-27 1,-40 27 2,47-5-2,-47 5 0,58-3-2,-58 3-1,70-5 0,-33 4-1,6-1-1,1-1-1,4 0 0,1-1 0,1 1 1,3 2 0,3-1-1,1-1 1,6 1-1,1 0 1,6 0-1,2 1 1,0 0-1,2 2 1,0 1 0,8 0 0,-4 0 0,8 4 0,-9-1 0,14 3-1,-6-2 1,13 1 0,-7 0-1,10 0 0,-7 1 1,8-2-1,-5 1 0,3 1 0,0-3 1,-5 1-1,4 0 0,-6-1 0,6-1 1,-7 0-1,11-2 0,-14 1 0,10-2 0,-12-1 0,9 1 0,-6 0 0,3 0 0,-4 0 0,2-1 1,1 1-1,3 0 0,2 0 0,0-1 0,2 0 0,-2 1 0,3-1 0,1 0 1,1 1-1,0-1 0,-1 1 1,0-1-1,0 0 0,2 1 0,-1 0 0,0 0 0,0 1 0,0 0 0,0 0 0,1 2 0,-1-1 0,1 0 0,-1 0 0,2 0 0,0 1 0,1-2 0,1 0 0,0 1 0,1-3 0,1 1 1,-1 0-1,2 1 0,1-1 0,0-2 0,1 1-1,0 1 1,1-2 0,1 0 0,1-1-1,-1 1 1,-1-1 0,1 1 0,2 0 0,1-1 1,-1 1-1,1 1 0,1 0 0,2-1 1,2-1-1,-2 1 1,3 0 0,2 0 0,2 0 0,2 2-1,0-1 1,3 0 0,1 0-1,1 1 0,0-1 1,0 2-1,0 0 0,0-2-1,0 0 1,0 1 0,0-1 1,1 0-2,-3 0 1,-2-1-1,-1 0 1,0-2-1,-1 1 0,-1 1 0,-4-3 0,3 2 0,-2-2 1,0 0-1,-3-1 1,1 2-1,2-2 1,-1 3 0,-2-1 0,1-1 0,2 3-1,1 0 1,0 0-1,0 1 1,0 1 0,3 0 0,-1 0 0,0 1 0,-2 0 0,2 1 0,1 3 0,0-3 0,-1 3 0,2 0 0,1-1 0,1 1 0,-2-1 0,-1-2-1,1 1 1,1 1 0,-2-1 1,-2 2-1,1 0 1,1 0-1,0-1 1,-1 0-1,-1-1 0,1 0 1,0 0-1,-3-2-1,0 2 1,-3 0 0,2-1 0,-1 0 0,-1 1 0,-2-1-1,-1 1 1,1-3 0,-1 0 0,-3 1 0,-1 0 0,0 1 0,0 0 0,-2 0 0,-1 0 0,-1 2 0,-2 1 0,0 1 1,-1 0 0,-1 0 0,-5 1 0,2 0 2,-3 1-1,-5 1 1,-1 2-1,-3-1 1,-1 0-1,-2 1-1,-3 0 1,-6 0-1,-2-1-1,-5-1 0,-4 0 0,-6-2 0,-4-2 1,-8-1-2,-4-2 1,-4 1 0,-6-3 0,-35-1-1,56-7 1,-56 7-2,0 0 1,42-24-1,-42 24 0,0 0 0,-4-37-1,4 37 0,0 0 1,-41-50-1,41 50 2,-50-38-1,50 38 2,-66-39-1,29 20 2,0 4-1,-1 1 1,1 4-1,2 0 0,35 10 0,-63-13-1,63 13 0,-41-3 0,41 3 1,0 0 0,0 0 1,16 37 1,-16-37 0,61 40 2,31 7 2,11 11-1,10 4 1,-6 1 0,-13-2-1,-28-3-1,-27 3 1,-32-11-3,-25-1-2,-19-5-1,-26 2-5,-23-5-5,-18 1-22,-3-2 0,0-12-1,17-8 0</inkml:trace>
</inkml:ink>
</file>

<file path=ppt/ink/ink2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4T22:11:18.761"/>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392 47 15,'2'-4'18,"3"2"0,-1-2 0,0 1-1,0 1-2,-2-1-1,1 3-2,-5-3-2,2 2-2,-4-2-2,0 1-2,-2-2 0,-1 3-2,-2-3-1,-2 2 0,-2 1 0,-2 1-1,-2 1 0,-2 3 1,-2-1-1,0 1 0,-1 1 0,1 0-1,0 1 1,2 0 0,3 1 0,2-2 0,3 1 0,4 0-1,0 2 1,6-1 0,-2 1 0,0 0 0,4 1-1,-2-1 1,2 4 0,0-4 0,0 1 0,-2 0 0,5 1 0,0-2 0,0 1 0,4 0 0,0 1 0,3 2 0,-1-2 0,4 2 0,-1 1 0,2-2 1,0 0-2,0 0 1,0 0 1,-1-1-1,1-1 0,-3 0 0,1-2 0,-2 0 0,-1 1 1,-2 0-1,1-1 0,-2 2 0,-1-2 0,0 2 0,0-1 0,-1 1 1,-1 0-1,0 0-1,-2 0 1,1 1-1,-3-2 1,-2 1-1,-1-3 1,0 2-1,-4-4 2,-1 1-1,-3-3 1,-2 2-1,-2-4 0,0 3 1,-2-3-1,-2 2 1,-1-2 0,-1 0 0,0 0 2,2-1-2,-1 0 1,1-3-1,-1 0 0,1-2 0,0 1 0,5-3 0,0 3-4,-2-5-2,5 0-22,9 4-6,2-6-1,10 1 1,8-9-1</inkml:trace>
  <inkml:trace contextRef="#ctx0" brushRef="#br0" timeOffset="1372">2024 75 7,'-8'-5'25,"2"-5"2,6 4-9,1 2 1,3-1-4,2 6-3,-1 1-3,1 6-2,-4 4-1,-1 9-2,-1 7 0,-2 6-1,2 5-1,-1 3 0,-1 0 0,0-1 0,1-4-1,0-4 0,2-8 0,-2-4-1,1-7 1,0-2 1,-1-4-1,1-4-1,1-1 1,-2-3-1,1-1 1,0-3 0,0 0-1,-1-2 0,0-2 0,0-2 0,1-2 0,0-2 0,0-3 0,0-2-1,1-4 1,1-3 0,0-3 0,3-1-1,0-1 1,2-1 0,2 2-1,2 1 1,2 2 0,2 5-1,-1 2 1,4 3 0,1 2 0,1 2 0,-2 2 0,0 4 1,-1 0-1,1 1-1,-7 4 1,5 1 0,-10 2 0,8 0 0,-2 3-2,3 1 2,-2 1 0,1 1 0,0-1-1,-2 2 1,2 1 0,-6 0 0,-4 0-1,-1-1 1,-4 1-1,-1 1 1,-2 0 0,-3 0 0,-7-1-1,4 1 0,-4 0 1,-4-1 0,3 1 0,-4-1-1,1 0 1,-4-1 0,8 1-1,-10-3 1,7 1 0,-1 0-1,1-2 1,0-3 0,5 0 0,0-1 0,5-2 0,1-1 0,3 0 0,-1 0 0,3 0 0,0-1 0,1 1 1,0-1-1,1 2 1,0 0 0,1 0-1,0 1 1,3 0 0,0 2-1,2 4 0,4 1 1,-1 1-1,5 3 0,1 2 0,3 1 0,-2 1 0,5 2 0,-8 0 0,8 1 1,-3-1-1,1 1 0,-2-2 1,1 1-1,-4-3 2,0-1-2,3-1 1,-6 0-1,-3-5 1,0 1-1,-1-2 1,1 0-2,-4 2 0,7-4-4,-10-4-28,0 8 0,7-8-2,-10 0 2</inkml:trace>
  <inkml:trace contextRef="#ctx0" brushRef="#br0" timeOffset="27129">11 1218 1,'-2'0'6,"3"2"-1,-1-2 1,4 5-2,-7-10-1,13 10 2,-8-11-2,7 5 1,0-8-1,8 13 0,-2-13-1,3 9 0,5-3-1,-1 2 0,6 0 0,2 0-1,1 0 1,3 0-1,0 0 0,2-2 1,-1 1 0,-1-1-1,0 0 1,-1 2-2,-5-2 2,1 1-1,-4 1-1,-3 0 0,-2 1 0,-2 0 0,-2 0 0,-3 0 1,0 0-1,-3 0 1,1 1 1,1-1-1,-2-1 0,1 1 0,-2 0 1,2 0-1,-3 0 0,-1 0 1,-4 0-1,1 0 0,-4 0 0,0 0 0,-1 1 0,-1 0 0,0 0 0,1 0-1,0 0 1,0 0 0,1 0-1,2 0 1,-2 0 0,1 1 0,-1-1 0,1 1 0,-1-1 0,1 2 0,0 0-1,-1 3 1,2 0 0,-1 3 0,1 3 0,3 4-1,-2 3 1,3 5 1,-1 5-1,2 4 0,-3 3 0,3 2 1,-4 2-1,0-1 0,-1-1 0,0-3 1,0-4-1,-1-3 0,0-3 0,0-3 1,-1-2-1,2-1 0,-1-3 1,-1-2-1,-1-1 0,0-1 0,0-2-3,-1-6-9,6 4-7,-6-13 1</inkml:trace>
  <inkml:trace contextRef="#ctx0" brushRef="#br0" timeOffset="28281">3 1333 0,'-1'12'6,"2"9"2,1 0-1,0 10 0,-3 1-1,4 3 0,-3-2-1,0 4 1,0 2-2,-2 0 1,2-39-1,1 49-2,-1-49 1,-3 42-2,2-2 0,-1-3-1,2-37 2,4 41-1,-7-16-2,9 10 1,-6-16-1,5-1 2,-3-12 0,5 12-1,-5-16 0,3 4 0,-2-3 1,-2 0 0,3-3 0,-3 1-1,0 0 1,2-1-1,0 0 1,-2 0 0,3 0-1,0-1 1,3 1-1,0-1 1,2-1-1,2 0 1,0-1-1,1 2 0,0-1 2,2-1-2,-1 2 0,1 0 1,-1-1-1,0 1 0,0 0 1,2 0-1,1 0 0,2 0 0,1-1 0,3-2 1,2 3-1,1-2 0,0 0 0,2-1 1,-2 1-1,-2 0 1,-1-1-1,0 3 0,-3-2 0,1 0 0,0 0-1,-2 0 0,1 0 0,-1 0 0,0 0 0,-3 1 1,1 1-2,-4 1 2,-1 0 0,-2 2-1,0 0 1,-2 2-2,0-1 0,2-1 0,0 0 0,1 0 0,1-1 0,1-1 1,1 0-1,0-1 1,-2 0 1,1 0 0,-2 1 1,-1-1-1,-3 1 0,2 1 0,-4-1 1,0 0-1,0 1 0,-2 0 1,0-1-1,-1 1 0,1-1 1,0 0-1,-1 2 0,0 1 0,0-1 0,1-2-8,6 7-12,-10-12-1,8 9 1</inkml:trace>
  <inkml:trace contextRef="#ctx0" brushRef="#br0" timeOffset="32216">355 1586 4,'5'-2'15,"-2"-7"-3,2 4-1,-1-5-1,1 2-2,2-3-1,1 3-3,3-3-1,-1 2-1,3 1 0,-1 2-1,2 0 0,-1 4 0,2 2 0,-3 3-1,-1 2 1,4 2-2,-3 5 1,2-1 0,0 4-1,-1-1 0,1 1 0,-1 1 1,-1 0-1,-3 1 1,0 1-1,-4-1 2,-1 1-1,-1 2 0,-2-1 1,0-1-1,-2 1 0,-1-1 0,0-3 1,0 1-1,-2-4 1,2-1-1,-2-3 1,0 2-1,-4-4 3,2-1-2,-3 1 0,2-1 0,-3-2 0,-1 1 1,0-2-1,-1-1 1,3-1-1,-3-1 1,3-4-1,-2-2 1,4 1 0,-1-4 0,3 2 0,-1-4 0,2 2-1,0-4 1,1 2 0,-1 0 0,-1 0-1,1-1 0,-2 0 0,0 0 0,0 2-1,0-1 2,0 1-1,0 1 0,1-2 1,-1 4 0,3-1-1,0 0 1,3 2 0,0-3-1,1 2 1,2 0-2,-1 3 1,2-2-1,-1 3 1,2 1-2,-3-2 0,3 5-2,-3-2-4,1-1-13,4 6-9,-4-8 1,7 6 0</inkml:trace>
  <inkml:trace contextRef="#ctx0" brushRef="#br0" timeOffset="38205">1787 1237 14,'-2'2'14,"-12"-5"-2,14 3-2,-11-2-1,11 2-1,0-2-2,1 1-1,10-1-2,-5-2 1,10 0-2,-4-1 0,13-1-2,-3-1 1,17 0-1,-6 0 0,13-1 0,-5 1 0,14 1-1,-11 0 1,15 1-1,-24 2 0,21 0 0,-18 0 0,14 3-1,-21-1 1,13 1 0,-17 0 0,10-1 0,-3 2 0,-4-1 0,-6 1 0,6-1 0,-6 1-1,-1 0 0,-1-1 0,-5 2 0,2-1-1,-5 1 1,0-1 0,-14 1 1,12-1 0,-12 1 0,7 0 1,-7-1 0,4 1 0,-4 1 0,2-2-1,-2 3 1,0 0 0,0 1 0,1 2-1,-1 2 1,2 3 0,-1 1 0,2 4 0,-2 3 0,4 6 0,-4 3 0,2 3 0,-2 2 1,0 3-1,-2 1 0,-2-3 0,1 3 0,-1-5 1,1 2-1,-1-2 0,2 0 0,0-1 1,1 2-1,2 1 0,-2-3 0,3 1 0,-3-2 0,3-4 0,-2-3 0,0-5 0,-1-3 1,2-7-1,-2-1-1,1-2 1,1-4 1,0-2-2,-1-1 2,1 0-1,-1-1 0,-1 1 1,-1-2-1,-3 1 0,2-1 1,-8 2 0,8-1 0,-13 2-1,13 0 1,-17 0 1,8-1-1,-9 1 1,4 0 0,-6 0 0,1 1 0,-2 0 0,-5 1 0,4-1 0,0 1-1,-12-1 2,2 0-2,5-1 0,-8 0 0,11 0 0,-13-1-1,14-1 1,-14 0-1,25-1 1,-19 2 1,12-3-1,-12 2 1,6-1-1,-8 0 2,10 1-1,-10-2 0,10 2-1,-6-1 1,8 1-1,-3 0 0,8 2 0,1-2-1,4 2 1,1-1-1,3 1 0,1 1 0,0-3 0,1 2 0,1-1 0,-1 1 0,1 0 0,-1-2 0,2 2 0,0-2 1,2 2-1,-1-1 0,2 0 1,2-2-1,-1 1 0,1-2 1,1-1-1,-1 0 0,0-3 1,1-2-1,0-3 1,1 1 0,-2-5-1,1 2 1,1-3 0,-1-2-1,1-3 0,1-2 1,-1-2-1,0 1 0,1-3 0,0-2 0,-1-2-1,2-2 1,-3 0 0,2 1 0,-2 1-1,0-1 1,-1 1 1,0 5-1,-1 0 1,-2 6-1,2 3 0,-2 3 0,1 1 1,1 3-2,0 3 0,1 1 0,0 3 0,1 0-2,1 3-2,1 2-6,5-4-16,7 10 1,-6-10 0</inkml:trace>
  <inkml:trace contextRef="#ctx0" brushRef="#br0" timeOffset="48961">2238 1452 12,'-4'0'15,"-5"3"-3,5-4-1,-1 4-1,1-3-1,3 0-2,-1 0-1,2 0 0,-1 0-3,0 0 1,-2 0-1,1 1 1,-4 1-2,1 2 0,-2 0-1,0 2 1,-2 2-2,2 1 1,-1 1-1,2 1 1,-1-1-1,3 2 0,0 0 0,2-2 0,2 4 0,1-3 1,2 2-1,0 0 0,4 1 0,-3 1 0,5 1 0,-2 0 0,3-1 0,-1 3 0,4-2 0,-2 1 0,3-1 0,-1 0 0,3-4 0,-5-2 0,5 0 1,-9-3-1,10-3 1,-14-1-1,13-2 1,-4-4 0,6 1-1,-3-4 1,3 0 0,0-3 0,1 1-1,1-5 1,-3-1-1,-8 1 1,4-2 0,-6-1 0,-1 0 0,-3 0 0,-1 1 0,-1 0-1,-4 1 0,2 1 0,-4-1 1,2 0-2,-3 0 1,2 0 0,-3 0-1,3 2 1,-4 0 0,2 0 0,-3 0 0,-10 3 1,5 1-1,-4 0 1,3 0-1,0 3 1,-1-1 0,2 2 0,-1 3 0,15 2 0,-12 1-1,12 2 1,-11 1-1,11 2 0,-8-1 1,7-1-1,-4-2 0,4-1-1,-2-1-1,0 0-6,3 2-14,7-9-7,-11 5 1,11-8-1</inkml:trace>
  <inkml:trace contextRef="#ctx0" brushRef="#br0" timeOffset="303216">2166 2174 1,'-8'-2'18,"7"-1"-3,-4-1-1,6 0-3,-1 1-2,4-1-2,-2 0-1,3 2 1,-3-1-2,0 2 0,-1 1-1,-3-1 1,1 1-1,-5-1-1,2 1 0,-4 0-1,2 0-1,-2 2 1,2 1-1,-4 1 0,2 2 0,-4-2-2,0 6 2,-5 2-1,0 4 2,-7 2-2,1-1 1,-4 2 0,3 2 0,-3 4 0,4-4 0,-2 0 1,4 2-1,0-2 0,3 1 0,-3 0 0,5 0 0,0-1-1,2 1 1,-1-2-1,2-3 0,1 0 1,2-3-1,2 0 0,-1-4 0,0 0 0,2-2 1,1-1-1,1-1 0,-1-1 0,1-1 0,1 1 0,1-2 0,0 0 0,0-1 0,1 0 0,0-1 0,1 1 1,1-1-1,-1-2 0,1 0 0,0-2-1,1-1 0,-1-3-1,0-2 0,1-3 0,2-1-1,-2-3 1,2 0 0,-2 0 0,2 1 2,0 1-1,-1 1 2,1 4-1,-2 1 1,1 2 0,-1 1 1,0 1-1,-1 2 0,1 2-1,-2 4 1,-1 2 0,-1 4 0,-3 4 0,-1 4 0,-1 4 0,-1 0-1,0 3 2,0-1-1,1-1 0,3-4 1,2-3-1,2-5 2,2-1-1,1-5 1,4-2 0,1-3 0,5-1-1,-1-3 0,5-1 0,-2-2-1,2-1-1,0-1 0,2 0-1,-3 2 0,-8-3-3,6 5-4,-11-4-8,17-1-16,7 5-1,-3-6 1,5 2 1</inkml:trace>
  <inkml:trace contextRef="#ctx0" brushRef="#br0" timeOffset="304368">1963 2194 2,'-19'0'17,"6"3"0,-1-4-2,7 3-3,3-2-3,4 0-1,4 0 0,2-2-2,4-2 0,2 1-2,3-1 1,1 1-1,3 2-1,-2-6 0,3 5-1,-3-2 0,2 4 0,-5-5-1,3 3 0,-6 1-1,4 1 1,-3 3-1,1-2 1,-4-1-1,2 0 1,-4 4 0,-1-2-1,-3-1 2,-1 0-1,-2 2 0,-1-3 1,0 2-1,-2-1 0,1 3 0,2 0-1,-1-1 1,0 2-1,0-2 1,0 5 0,0-1 0,-2 4 0,1-3 0,-3 2 1,1 1-1,0 0 0,-1 0-1,1 0 0,1-1 1,0-3-1,2 0 0,0 0-2,-1-1-5,9 1-23,2-9-2,0 4 2,3-11 0</inkml:trace>
  <inkml:trace contextRef="#ctx0" brushRef="#br0" timeOffset="335342">824 2113 0,'-3'-2'16,"4"4"-3,-5-2-3,3 1-1,-1 0-1,-1 0-2,1-1 0,0-1-1,-1 0-1,0-2 0,1 1 0,-3-2-2,1 0-1,-2-2 0,-1 0 0,-1-1-1,1 0 0,-2 0 1,1 1-1,0 1 1,2 1-1,-1 2 0,2-1 0,2 3 0,-1 0 0,1 0 0,0 0 0,-1 0 0,2 1 1,-1-1-1,2 1 0,-3 0-1,2 1 1,0 0 0,0 0 0,2 0-1,-1 2 1,3 1 0,-1 0 0,0 2 0,2 1 0,-1 1 0,1 0 0,-1-1 1,1 3-1,2 2 0,-2-3 0,4 3 0,-2-1 0,3-1 1,0 0-1,0 3 0,0-4 1,1 0-1,-1 0 1,0-2-1,-3-1 1,-1-2-1,-1 0 1,-2-3-2,-1-2-1,-2 0-4,1 0-7,-7-6-10,9 9-1,-8-9 0</inkml:trace>
  <inkml:trace contextRef="#ctx0" brushRef="#br0" timeOffset="336284">827 2181 4,'4'1'5,"0"-1"0,2 3-2,0-3 1,4 4 0,0-4-1,4 3 1,2 1-1,1 0 1,4 0-1,-1 0 1,3 2-1,-2-3 0,3 4 0,-3-2 0,2-2-1,1 2 0,-1-1-1,2 2 1,-2-1-1,4 1-1,-4 0 1,7 0 0,-7 2-1,6-1 1,-5 0-1,4 1 0,-5-2 1,3 2-1,-5-1 1,3 1-1,-3-1 0,-1-1 1,2 1-1,-2 2 1,4-2-1,-2 1 0,2 0 1,-5 1-1,4-2 0,-7 3 0,4-1 0,-6 0 0,0-1 0,-3 2 0,-2 0 0,4 0 0,-9 3 0,11-3 0,3 2 0,-1 0 0,5 0 0,-6-2 0,10 1 0,-10-2 0,12 1 0,-15-1-1,2 1 1,-2 0 0,0 1 0,-1 1 1,3 0-1,-2 1 0,5-1 0,-3-2 0,4 2 0,-5-1 1,3 1-1,-4-1 0,1-2 1,-5 0-1,3-3 0,-5 4 0,1-1 0,-2-2 0,1-1 0,-1 0 1,0 1-2,0-2 2,0 3-1,0-3 0,0-2 0,-2 1 0,1-1 0,-2 0 0,-1-2 0,1 1 0,-1 0 0,-1-1 0,0 1 0,-1-2 1,1 0 0,-1 0 0,1-1 0,0-1-1,0-1 1,0 1 0,1-3-1,-2 0 2,2-4-2,-1 1 1,0 0-1,-1-1 1,0-1 0,-1-2-1,-1 1 1,1 2 0,-1 4 0,2-2 0,-2 0-1,2 3 1,-1 1 0,1 3-1,-1 0 0,2 0 1,-1 0-1,-1 0 0,2 3 0,-2 1 0,3 0 0,-2 2 0,3-1 0,-2 5 0,4 0-1,-2 3 1,4 0-1,-1-2 1,0 1-1,0-2 0,-1 2 1,0-4 0,-2 0 0,-2-3 1,-1-1 0,0-1 0,-2-1 0,0 0 0,-1-2 0,0 1 0,0-1-1,0 0 1,-1-1-1,0 1 1,-4-1-1,1 0 0,-4 0 1,0 0-1,-5-1 1,1 0 0,-6 1 0,5-1-1,-8 0 1,7-1-1,-6 1 0,7 0 0,-4 1 0,6 0-1,-2 0 0,5 2 0,-1-1-3,3 1-3,7 4-13,6-6-4,4 6 0</inkml:trace>
</inkml:ink>
</file>

<file path=ppt/ink/ink2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4T22:12:34.029"/>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295 45 6,'5'4'23,"-11"-6"0,4 2-6,-3-1-1,0 0-4,-2-2-4,0 0-2,1-1-2,-2-2 0,2 2-2,-2-3 0,0 2-1,-3 0 0,-1 1-1,-3 1 1,-5 2 0,-1 2 0,-3 1-1,-1 1 1,0 0-1,3 0 1,3 0-1,4 1 0,4-2 0,4-2 0,3 0 0,3 0 0,1-1 0,1 2-1,-1-1 1,1 1 0,0-1 0,0 1 0,-1 0 0,0-1 0,0 1 0,0 0 0,0-2 0,1 1 1,-1-1-1,1 2 0,0-1 0,0 0 0,0-1 0,0 1 0,0 0 0,-1 0 0,1 1 0,-1-2 1,-1 1-1,1 1 0,0-1 1,0 1-2,0-1 1,1 0 0,0 0 0,0 1 0,0-1-1,0 1 1,0 0 0,0 0 0,0 1 0,-1-1 0,0 0 0,0 1 0,1 1 0,2 0 0,1 1 0,5 2-1,2 1 1,4 1 0,6 1 0,2 4-1,2 1 1,2 0 0,2 0 0,-2 4 0,1-1-1,-1 1 1,-4 1 0,-1-4 0,-3 3 0,-4-2 0,-2 2 1,-5-3-1,-8 1 0,0-3 1,-1 2 0,-8-1 0,-1-4 0,-2-1 0,-2-2 0,-3-4 0,2-1-1,-5-2 1,-2-2-1,3 0 0,-2-1 0,1 2-3,2-2-7,-2-2-17,13 8-2,0-8 2,14 5-2</inkml:trace>
</inkml:ink>
</file>

<file path=ppt/ink/ink2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4T22:12:35.301"/>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91 138 11,'1'13'19,"-8"-3"-10,6 10 0,-1 2 2,2 7-2,1 5-1,0 1 2,5 2-3,-3-5-2,3 4-1,-3-6 0,0-4-1,-1-7-1,0-4 0,-2-5 1,2-4-1,-2-6 0,0-1-1,-1-5 0,2-3 0,-1-4 0,1-2-1,1-5-1,0-4 0,3-2 1,0-10 0,1-4-1,1-4 0,1-1 1,0 2-1,3 1 1,-1 5 0,1 5 0,1 9 0,1 5 0,-2 7 0,3 2 0,-1 4 0,3 0 0,0 2 0,4 1 0,0-1 0,2 3 0,0 0 0,-2 0 0,2 2 0,-6 2 0,-1 0 0,-4 1 0,-1 0-1,-3 2 1,-2-1 0,-1 2 0,-3-1 0,-1 0-1,-1 3 0,-2 1 0,-3-2 0,-2 3-1,-3 0-1,-1 2 1,-4-3-1,1 2 1,-4-6-1,0 1 1,-1-2 0,0-1 1,-2-3 0,3-4 1,1 0 0,2-1 0,1-2 1,2 1 1,4 0-1,0 0 1,5 2-1,2 1 0,3 2 0,4 4 0,5 2 0,5 5-1,6 2 1,6 5 0,6 3 0,4 2 1,4 2-1,0-1 1,2 1-1,-4-4 0,-3 0-2,-5-5-7,0 3-18,-15-11 1,2 5-2,-14-12 3</inkml:trace>
  <inkml:trace contextRef="#ctx0" brushRef="#br0" timeOffset="1342">9 749 12,'1'2'16,"-5"0"-6,3 7 0,-1 0-2,0 4-2,1 5 1,1 8-1,2 5 1,-1 3 1,2 5-3,-1 5 0,2 5-1,-3-1-1,3-1-1,-4-5-1,2-5 0,-2-6 0,1-5-1,-1-11-3,3-9-3,1-11-8,5-2-11,-9-15-1,9 2 1</inkml:trace>
  <inkml:trace contextRef="#ctx0" brushRef="#br0" timeOffset="1773">34 691 9,'15'-7'12,"7"8"-2,-3-2-2,5 4-2,1-2-1,5 3-1,5-4-2,4-3 0,3-2-1,5-2 0,2 0-1,1-1 0,0 2 0,-4 1 0,-5 1 0,-6 4 0,-7 3 0,-9 2 0,-5 0-1,-7 2 1,-2-3-1,-4 0 1,-1 1-1,1-4 1,0 0 0,1-1-1,3-1 1,1 1-1,-1-1 1,2 0 0,-1 2 0,0 0 0,-2 0 0,-1 3 0,-2 0 0,0 1 0,1 0 0,0 3 0,1 0 0,3 3 0,0 3 0,2 5 0,0 3 0,1 6 0,1 4 0,-1 2 0,-2 3-1,-1-1 1,-1 2 0,-1-3-2,-1-2 0,-2-2-1,1-3 0,0-4 0,0-3 0,0-3 0,2-1 0,-2-2 1,0-2 0,-1-3 1,0-1 0,-2 0 0,-1-2 0,-1 0 1,-2-3 0,1-1 0,-1-3 1,-1-1 1,0-1 0,0-3-1,-2 0 1,-2 0 0,0 0 1,-3 2 0,-4 1 1,-3 2 1,-2 1 0,-3 4 1,-4-1 1,-3 2 0,-3-1 0,0-2 1,-3-1-3,0 0 1,-2-2 0,1 0-2,1 0-1,1-1 0,2 2-2,1 2 0,5 1-4,2-2-7,11 5-17,-5-8 2,13 7-1,-3-12 0</inkml:trace>
  <inkml:trace contextRef="#ctx0" brushRef="#br0" timeOffset="2924">403 914 10,'-17'0'21,"5"5"-8,-5-2 0,0 5-1,-3-1-2,0 2-1,0 3-2,-2 1-1,2 4-1,1-4 0,2 5-2,3-2 0,3 2-1,3-1 0,5 0-2,3-2 1,3 0-1,4 1 0,5-3 0,4 0 0,3-2 0,6-1 0,1-3 0,4-2 0,1-3-1,0-1 1,-1-4 0,0-1 0,-2-3 0,-5-2 0,0-2 0,-3 0 0,-3-2 0,-2 0 0,-1 2 0,-2-3 0,-2 3 0,-2-1 0,-1 2 0,-2-1 0,-2 2 1,-2-1-1,-2-1 1,-2 1 0,-2-1 0,-2 1 1,-1-1-1,-4 1 1,1 1 0,-3 1-1,0 2 1,-1 2-1,0 0-1,0 3 1,0 2-1,1 0-2,-1-1-3,4 0-12,4 4-11,-2-10-1,9 6 1,-1-11 0</inkml:trace>
</inkml:ink>
</file>

<file path=ppt/ink/ink2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4T22:13:24.652"/>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1715 1320 1,'2'1'11,"-4"-2"0,3 2-1,-2-2-2,2 2 0,-3-2-1,2 2 0,0-1 0,0 0-2,1 0 2,-1 0-1,0 0 0,0 0-2,1 0 0,-2 0-1,1-1-1,-1 2 0,0-1-1,1 0 1,-1 0 0,1-1 0,0 0 0,-1 0 1,1 1-1,-1-1 0,1 0-1,-3 0 0,-1 1 0,0-1-1,-1 0 0,-1 0 0,0 0 0,1 0 1,1 0-1,0 1 0,1-1 1,2 1-1,0 0 0,0 0 0,0 1 0,-1-1 0,1 1 0,0-1 0,-1 1 0,1-1 0,-1-1 0,1 1 1,1-1-1,0 1 1,1-2 0,1 2 0,1-1 0,0 0 0,3-1 0,0 1 0,3-1-1,2 1 1,0-2 0,5 1-1,1 0 1,3-1-1,4 0 1,3 0 0,3-1 0,2 1 0,2-1-1,0 1 1,0-1-1,-1 1 0,0 0 1,-4 1-1,0 0 0,-2 1 0,1-1 0,-3 1 0,-2-1 0,2 1 0,0 0 0,2 1 1,-4 0-1,0-1-1,-2 0 1,-1 3 1,-3-1-1,-1 1 0,-2-1 0,-2 2-1,-1-1 1,0 0 0,1 2 0,0-1 0,1-1 0,-2 1 0,0-1 0,-1 0 0,0 1 0,-1-1 0,-2 0 0,-1 0 0,-3 0 0,1-1 0,-3 2 0,1 0 0,0 0-1,-2 1 1,0 0 0,-1 0 0,1 2 0,-2 0-1,1 1 1,1 1 0,-1 0 0,1 3 0,0 1 0,0 5 0,1 0 0,-1 4 0,2 3 0,0 1 0,1 3 0,-1 0 1,2 0-2,0 0 1,0-1 0,1 0 0,-1-3 0,2-1 0,-1-2-1,-1-1 1,2-2 0,-2-2-1,0 0 1,-2-1-1,0-2 0,0-1 0,-1-2-1,0-3 0,-1 1 0,0-2 1,1-2-1,1-1 0,-1-1 0,1 0 1,-1-2-1,-1 2 1,-3-1 0,-1-1 0,-2 1 0,-2 1 0,-2-1 0,-2 0 0,-2 2 0,0-1 1,-3-1 0,1 1 0,-3 0 0,0 1 1,-2-2-1,-3 2 1,1 0-1,-4-1 1,1 2-1,-3-2 1,0 1-1,0 0 0,0 0 1,-1-1-1,2 0 0,-1 1 0,-1 0 1,0-2-1,0 1 1,1-1 0,0 1 0,2-1 0,-1 0 0,2-1 0,0-1 1,3 1-1,2 0-1,1 1 1,3-1 0,-1-1-2,5 2 1,2-1 0,1 0 0,2 1 0,2 0 1,1-2-1,1 0 1,1 0 0,1-1 0,-1-1 0,1 1-1,0-3 1,-1 0 0,1 0-1,0-1 1,0 0-1,0-1 0,0-3 0,2-1 1,0-3-1,-1-3 0,1-1 1,-1-6-1,0-4 0,0-2 1,-2-1-1,2-1 1,-2 1 0,0 2 0,2-3-1,-2 6 1,1 1 0,2 4-1,-1 0 0,0 0 1,0 1-2,-1 2 2,-1 0-2,1 3 1,-2 3-1,0 0-1,2 4-3,-1 1-14,-1-2-9,7 5-3,-4-5 3,9 3-1</inkml:trace>
  <inkml:trace contextRef="#ctx0" brushRef="#br0" timeOffset="2374">90 1318 1,'-1'1'9,"-5"-4"0,5 3 0,-3-2-1,1 2-1,0-2 0,1 1-1,0-1 0,1 2-1,-1-1 0,2 0-1,2 1-2,1 0 1,4-1-1,5 1 0,4-1 0,7 0-1,6-1 0,5 0 0,5 0 0,5-2 0,3 0-1,1 0 0,2 0 0,-3 0 0,-1 0 0,-2 1 0,-4 2 0,-2 2 0,-5 0 0,-1 0-1,-4 3 1,-1-2 0,-2 2 0,0-1 0,0-1 0,-1 0 1,1-1-1,-5 1 0,0-2 0,-5 1 0,-3 1 0,-4 0 1,-3 0 0,-3 0 0,-3 1 0,-1-1 0,1-1 0,0 1-1,0-1 1,2 0-2,1 0 1,3-1 0,0 1 0,1 0-1,0 1 1,0 1 0,-1-2 0,-1 2 1,-2 0-1,-1-1 0,-2 1 0,0-1 0,0 0 0,1 2 0,-1-1 0,2 0 0,1 1 0,0 1 0,1 1-1,0 1 2,0 2-1,0 0 0,2 3 0,-3 3 1,2 5-1,-1 1 1,2 3-1,0 2 0,0 1 0,2 1 1,1 2-1,1 0 0,0-3 0,-1 3 0,-1-4 0,0 1 1,-1-2-1,-3-1 0,-2 1 1,0-3-1,-2-1 0,0-3 0,1 1 1,-2-4-1,2-1 0,0-3 0,0-2 1,0-3-1,0-2 1,-1-1 0,-2-1-1,-2-2 1,-3 0 0,-2 0-1,-4-1 0,-1 2 0,-4-1-1,0 0 1,-3 0 0,0 0 0,-1 1 0,1 0 0,0 1 0,-1-2 0,-1 1 0,1-1 0,-2-1 0,0-1-1,-1 0 1,0 0 0,-3-1-1,0 1 1,0-1 0,-2 1-1,1 1 1,-1 1 0,-1 1 0,0-1 0,0 1 0,0 1 0,0-1 0,2 0 0,-3-1 0,3 1 0,-3 0 0,2 1 0,1 1 0,0-3 0,3 3 0,0-2 1,5 2-1,2-3 1,4 1-1,2 0 1,3-1 0,3 0 0,3 0 0,1 0 0,2 1 0,0-1 0,1-1 0,1 1 0,-1-1 0,1 0-1,0-2 1,-1-1-1,0-2 1,0-1-1,1-2 1,-1-3-1,1-3 1,-1-1 0,1-5-1,0-3 1,-1-4 0,1-2-1,0-2 0,0-1 1,0-2-1,1 1 1,1 2-1,1 1 0,-1 4 1,3 0-1,-1 5 1,1-2 0,1 4-1,-1 3 0,0 0 0,0 1-2,-3 1-2,-1 2-8,2 6-13,-11-4-3,5 6 1,-8-4 1</inkml:trace>
  <inkml:trace contextRef="#ctx0" brushRef="#br0" timeOffset="10245">300 1696 20,'2'-14'14,"5"4"1,-2-5 0,3 1-3,-1 1-1,2-2-3,1 2-1,0 0-1,0 3-1,2-2 0,-1 3-2,2-2 0,1 3-1,0 0-1,0 1-1,1 0 1,2 1-1,-1 1 0,-1 2 0,0 0 0,-1 4 0,1 1 0,-1 1 0,-2 2-1,0 2 1,0 2 0,-2 1 0,1 0 0,0 1 0,-3-1 0,0 0 0,-1 0 0,-1 0 0,-3 1 1,-1 0-1,-2 3 1,-2-2 0,0 4 0,-2-1 0,-2 2 0,1-2 0,-2 0-1,0 0 1,-1-3 0,1 1 0,-2-1 0,0-2 0,-2-2-1,0 2 0,-2-1 1,-2 1-1,1-2 1,0 2-1,-1-3 0,1 0 0,2 0 0,0-1 1,3-3-1,1 0 1,0-1-1,0-2 1,2-3 0,-2 0-1,-1-2 1,0-2 0,-1-2-1,1-1 1,-2-2 0,1 1 0,1-1 0,0 0 0,1 1 0,1-1 0,2 1-1,2 0 1,3 0-1,3-3 1,3-1-2,2-3-2,5-1-5,0 0-17,-2-9-4,4 1-2,-6-9 1</inkml:trace>
  <inkml:trace contextRef="#ctx0" brushRef="#br0" timeOffset="21241">2105 1476 11,'-1'-9'20,"3"9"-2,-3-3-3,1 3-3,1-4-3,-1 3-3,0 1-2,1-1 0,1 4-1,0-4 0,1-2 1,-2 2-1,1 5 1,-1-3 0,0 4 0,-1-2-1,0 4 0,-2 1-2,2 6 1,0-1-1,1 2 0,0 2 0,1 0-1,-1 1 0,1-1 0,1 4 0,-2-1 1,0 4-1,-1 0 0,0 0 0,0 1 0,-2 0 1,0-2-1,0-2 0,0-3 0,1-5 0,0-3 0,-1-1 0,1-3 0,0-2 0,0 0 0,0-1 0,0 1 0,-1 2 0,0 2 0,0 1 0,-1-1 0,0 3 0,1-1 0,-1-2 0,1 0 0,0-2 1,2-1-1,-1-3 1,0-2 0,1-1-1,0-2 1,-1 0 0,1-1 0,0-1-1,-1 0 1,1-1 0,0 1-1,0 0 0,-1 0 1,2 1-1,-1-1 1,0-1-1,1 1 0,-1-1 0,1-1 0,0 0 1,0-2-2,-1 1-1,-1-1-4,1 2-6,2 2-18,-7-6 0,3 6 1,-4-9 0</inkml:trace>
  <inkml:trace contextRef="#ctx0" brushRef="#br0" timeOffset="39217">3495 355 2,'22'-1'19,"-7"-4"-2,2 5-2,-6-3 0,-2 3-2,-5 1-3,-4 0-2,-2 1-2,-1-1-2,-3 2 1,-1-1-2,1-1 0,-1 1-1,1 0 1,-2 0-1,1-1 0,-4 1 0,2 0-1,-1 1 1,-1 0-1,-1-1 0,-1 1 0,-1 1-1,0-2 1,-1 2-1,-1-1 1,-3-2-1,1 2 1,-4 0 1,0-1-1,-2-1 1,-2 1 0,0-1 0,-2 0 0,1 1 0,-3 0-1,1 1 0,-2-1 0,1 1-1,1 0 0,-1-2 0,2 3 0,-1-2 0,4 1 0,-1-1 0,3-1 1,0 1-1,-2-1 0,1 3 0,3-4 0,0 2 0,-1 0 1,0 0-1,-1-1-1,-1 2 1,2 1 0,-1 1 0,-3-1 0,2 2 0,-1 0 0,2 0 0,1 0 0,3-2 0,-1 0 0,3-2 0,0 1 0,1-1 0,-2 0 0,-1-1 1,-1 0-1,-2 1 0,-1 0 0,1-1 0,2 2 0,0-1-1,3 0 1,2 0 0,4 0 0,1 1 0,3-2 0,0 1 0,1-1 0,-1 1 0,-1-1 0,0 1 0,-1-2 0,-1 0 0,0 0 0,0 0 1,1-1-1,1 0 0,0 1 0,3-2 0,0-1 0,1 3 0,1-1 0,0 0 0,1 1 0,1 0 0,0 0 0,0 0-1,0 0 1,0 0 0,1 1 0,0-1-1,0 0 1,1 0 0,-1 0 0,1-1 0,2 0 0,0-2 1,2 0-1,2-2 0,3 1 0,3-2 0,2-1 0,3 0 0,1 0 1,0 0-1,-2 1 0,0 0 0,-3 2 0,-2-1 0,-4 3 0,-1 0 0,-4 0 0,-1 1 0,-1 1 1,0 0-1,-1 0 0,1 0 0,-1 0 0,0 0 1,0 0-1,-1 0 0,-1 1 0,-2 0 1,0 1-1,-1-2 0,-1 3 1,0-3-1,0 1 0,2 0 1,-1 0-1,2 0 0,-1-2 0,1 1 0,-2 0 1,-1 1-1,-3 1 0,-2 1 0,-4 0-1,-2-1 1,0 3 0,-2-1 0,1 1 0,3 0 0,3-2 0,2-1 0,3-1 1,2 2-2,2-3 2,1 0-2,2 0 2,-1 0-1,1-1 0,0 2-1,0-1 1,1 2-1,1 1 1,0 0 0,3 0-1,2 1 1,3 2-1,3-3 1,3 4 0,3 1 0,0 0 0,2 2 1,-1 0-1,-1 1 0,-2 1 0,0 2 0,-2-1 0,-1-2 0,-1 1 0,-1-3 0,0 1 0,-1-1 0,-1-2 0,-1-2 0,-2-1 0,-1 1 0,-2-2 0,1 0 0,-4-1 0,2 0 1,-2-1-1,-1 0 0,0 0 1,1-3-1,-1 1 0,-1-1 1,1 1-1,-2-4 0,1 3 0,-1-3 0,-2 0 1,-1 1-1,-1-1 0,-1-1 0,-2-1 0,0 1 0,0-3 0,0 0 0,1-1 0,-2 0 0,1-2 0,-2 0 0,1 1 0,-2 0 0,-1 3-1,0 2 1,1 1 0,-1 0 0,1 3 0,2 0 0,3 0-1,2 1 1,3-1 0,5-1 0,2-1 0,5-1-1,2 0 1,3-2 0,1 0 0,2-1 0,3-1 0,-1 1 0,-1 0 0,0-1 0,-2 3 0,-2-1 0,-2 2 0,-1-1 0,-2 3 0,-3 0 0,-1 2 0,-1-1 0,-2 2 0,0 0 0,-1 0 0,-2 0 0,0 0 0,0 0 1,0 0-1,0-1 0,0 0 0,0 1 1,-1-1-1,0 1 1,0 0-1,-1 2 0,0-1 0,-2 0 0,1-1 0,-1 1 0,-1-1 0,-1 3-1,0-1 2,-2-1-1,-1 1 0,-1 3 0,-4 0 0,-2 2 0,-3 2 0,-2 0 0,-1 2-1,-2 0 1,3 1 0,0-4 0,3 4-1,2-3 1,3-2 0,4-1 0,2-3 0,2 0 1,3-1-1,1-2 0,0 0 0,4-3 0,-1 0 0,3-1 0,3-1-1,3-2 1,3 0 0,6-4 0,3 1 0,3-4 0,5 0 0,3-1 0,-1 1 0,1 0 0,-4 0 0,-2 3 0,-6 2 0,-4 2 0,-7 1 0,-3 3 0,-2 1 0,-6 0 0,1 3 0,-1-1-1,0 1 1,1 1-1,-1 0 1,0 0 0,-2 2-1,0-1 1,-4 1 0,-1 0 1,-3 0-1,-3 2 0,1-2 0,-3 2 0,1-1 0,0 1-1,0 0 1,0 1 0,0-1 0,-2 0 0,0 1 0,-2-1 0,0-1 0,-1 2 0,2-2 0,2-1 0,2-1 0,4-1-1,2-1 1,3-1 0,5 0 0,4-1-1,2-3 1,4 1 0,3-1 0,3-3-1,4 2 1,2-3 0,0 1 0,2-2 0,-1 1 0,0 1 0,-6 1 0,0 2 1,-5 0-1,-5 2 0,-4 0 0,-6 2 0,-5 1 0,-5 1-1,-1-1 0,-1 4-8,3-1-21,-3-4 0,10 3-1,3-9 0</inkml:trace>
  <inkml:trace contextRef="#ctx0" brushRef="#br0" timeOffset="45656">3718 238 8,'-2'-8'16,"4"7"-2,-3-5-1,3 2-1,-3 0-1,1 1-3,0 1 1,-1 0-2,1 1-2,0-1-1,0 1-1,0 1 0,0 1-1,0-1 0,1 0-1,-2-1 0,2 1-1,-1 0 0,0 2 1,1 1-2,-1 0 1,-1 3 0,1 1 0,1 2 0,-1 4 0,0 2 2,-1 3-1,0 2 0,1 3 1,0 2 0,1 3 0,0 3 0,1 3 0,0 1-1,0 2 1,2-1-2,-1-2 1,1-3 0,-1-1 0,0-9-1,0-2 1,-1-7 0,1-2 0,-2-4 0,1-2 0,-2-3 0,0-1 0,0 0 0,0-2 0,-1-3-1,1 0 0,2-2 1,-1-1-2,2-2 1,0-3 0,-1-2 0,1-2-1,0-2 1,-1-3-1,-1-2 1,-1-1 0,-2-1 0,1 0-1,-2 0 1,0 0-1,1 1 1,0 1-1,0 0 0,1-1 0,1 1 0,0 0 0,0 2 0,0 1 0,0 2 0,-2 2 2,1 3-1,-1 3 1,-2 2 0,2 2-1,-1 3 1,0 0-1,2 0 0,0-1 0,3 0 0,2-1 0,2-1 0,2-1-1,3-1 1,2-3 0,-1 4 0,5-2 0,2 1 0,-1 1 0,3 0 0,4-1 0,1 3 0,3-1 0,10 1 0,0-1 0,3 0 0,1 0 0,-1 1 0,-3 2 0,-4 0 0,-4 2 1,-10-1-1,-2 3 0,-7 1 0,-3 0 0,-2 1-1,-2 1 1,1-1 0,1 1 0,-1 2 0,-1-2 0,0 2 0,0-1 0,-2 2 0,-1 2 0,-2 0 0,0 2 1,-2-2-1,1 3 0,-2-1 0,1 3 0,1-1 0,0 1 0,2 3 0,0 0 0,1 2 0,0 4 0,-1 2 1,-1 4-1,-1 3 0,-2 2 0,-1 2 0,1 3 1,-1 3-1,2-1 0,2 2 0,1-3 0,0-1 0,3-3-1,-1-2 1,0-3 0,0-3-1,-2-4 1,0-4-1,-2-3 0,1-2 0,-2-3 0,1-4 0,-1-1 0,1-2 0,0-2 0,1 1 1,-2-2-1,0-1 1,-1 0 1,-1 0-1,-2 0 0,-4-1 0,-1 2 0,-3-2 0,-2 1 0,-3-1 0,-1 1 0,-3-1 0,-3-1-1,1 1 1,-3-2-1,-2-1 1,1 1 0,-1-1 0,-1 1 1,-1-1 0,0 0 1,0 1-1,0 0 1,-2 1 0,3 0 0,1-1-1,4 1 0,4 0 0,5-2 0,4 2-2,4 1 0,6 0-3,2-2-6,0-2-18,10 4-2,-2-9 2,7 8-1</inkml:trace>
  <inkml:trace contextRef="#ctx0" brushRef="#br0" timeOffset="47579">3911 435 11,'0'5'23,"-5"-10"1,4 4-8,1-2-3,1-1-1,3-2-3,-1-2-2,3-1-3,-1-3 0,2-1 0,0-1-1,1 1-1,-1-3 0,-1 2-1,0 0-1,1 0 1,-1 3-1,0 0 1,0 1-2,-1 1 2,2 3-2,-1-1 1,-1 3 0,0 0 0,-1 2 0,-2 0 0,0 0 1,-1 1-1,-1 0 1,0 1-1,0 0 1,0 1-1,0 1 0,1-1 0,-1 1 1,2 2-1,-1 1 0,-1 0 0,1 2 0,0 0 0,-1 2 0,0 1 0,-1 0 1,0 2-1,1 0 0,0 0 0,0 4 1,0-1-1,2 2 0,-1 0 0,1 2 0,0 1 0,-1 1 0,0-1 0,0 1 0,-1-2 0,0 3 0,1-3 0,0 1 0,0-2 0,-1-2 0,0-2 1,1 0-1,0-1 0,-1-2 0,0 0 0,0-4 0,-2 1 0,2-2 0,0 3 0,-2-4 0,2 1 0,-2-3 0,1 0 0,1-1 0,-1 1 0,1 0 1,0-3-1,-1 0 1,-1 0-1,-1 0 0,0-1 0,-3 0-1,0 1 1,-2-1 0,0 1 0,0 1-1,-1 0 1,0 0 0,1 0 0,-1 1 0,2 1 0,-1-1 0,0 0 0,2-1 1,2 1-1,-1-1 0,2-1 0,0 0 0,0 0 0,2-3 0,-1 3 0,-1-1 0,2 1 0,-1 0 0,1 0 0,0-1 0,1 0 0,1 1-1,2-1 1,0-1 0,3-1 0,3 2 0,2-1 1,2 0-1,4 0 0,1 1 0,3 0 0,3-1 1,1 2-1,2-2 0,-1 2 0,0 1 1,-2 0-1,-2 0 0,-4 1 1,-6 0-1,-1 1 0,-8-1 0,0 1 1,-3 0-1,-1-1 0,-1 0 1,-1-1-1,2 0 0,-3-1-1,2 0 0,1 0-1,-2-1-1,-1 0-1,-1 2 0,-1-2-1,2 2 1,-3-1-1,0 1 1,-1-1 1,0 0 1,-2 0 0,-1-2 1,1 1 1,-3 0 0,1 0 0,-2 1 0,-1-2 0,-1 3-4,4 1-11,-7-4-9,10 5 0,-7-9 0</inkml:trace>
</inkml:ink>
</file>

<file path=ppt/ink/ink25.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4T23:05:59.909"/>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54 277 1,'0'0'27,"0"0"0,0 0 1,24-38 0,-24 38-17,0 0-2,0 0-2,0 0-2,13 45-1,-13-45-1,-2 48 0,2-48 0,-10 61 0,5-22 0,-1 1-1,-1 3 0,0 0-1,0 0 0,-1-1-1,0 0 0,0-4 0,8-38 0,-14 64-1,14-64 0,-9 40 0,9-40-2,0 0 1,0 0 0,0 0 0,0 0-1,-4-45 1,4 45 1,8-55 0,-8 55 1,10-65 0,-4 28 0,2-2 1,1 0 0,0 0 0,3 0 1,-1 3 0,-11 36 0,27-68 0,-27 68 0,33-59 0,-33 59-1,32-52 0,-32 52 0,35-43-1,-35 43 0,36-30 1,-36 30-1,0 0 0,49-19 0,-49 19 2,0 0-2,40 15 0,-40-15 1,0 0-2,26 37 2,-26-37-2,0 0 1,11 48 0,-11-48-2,-2 36 1,2-36 0,-9 35 0,9-35-1,0 0 0,-29 45-1,29-45 0,0 0 0,-45 30 0,45-30-1,0 0 2,-53 13 0,53-13 1,0 0 1,-49 4 0,49-4 1,0 0 0,-43-2 1,43 2-1,0 0 1,0 0-1,-39-14 1,39 14 0,0 0-1,0 0 1,0 0-1,0 0 0,0 0-1,0 0 1,0 0 0,0 0 0,0 0 0,39 38 0,-39-38 1,23 36-1,-23-36 1,27 45-1,-27-45 2,31 48-2,-31-48 0,32 48-1,-32-48-1,30 47-7,-30-47-22,29 39-1,-29-39-2,0 0 2,0 0-1</inkml:trace>
  <inkml:trace contextRef="#ctx0" brushRef="#br0" timeOffset="1192">602 699 30,'14'15'32,"-3"-4"1,1 2-1,-3-6-1,-15-2-29,15 1-4,-1 3-7,-1 1-16,-5-9-6,-1 3-2,-2-11 2</inkml:trace>
  <inkml:trace contextRef="#ctx0" brushRef="#br0" timeOffset="1442">848 131 25,'-2'-6'29,"3"10"2,-6-3 0,6 1-1,1 8-24,1 3-1,1 10 0,-1 4-2,1 9 0,1 3 0,0 7-1,-2 3-1,4 4 0,-5-2-1,3-2 0,0-5 1,0-8-1,0-4 0,-2-11 0,2-9 0,-4-9-1,4-8 1,-3-9 0,-1-7-1,1-7 1,1-4-1,1-5 1,2-4-1,3-2 0,-1-2 1,3 0-1,-1-1 1,2 1 0,-1 4 0,-1 6 0,2 5-2,-4 8 2,-2 10 0,-1 10 0,2 12-2,-4 13 2,3 11-1,-4 6 1,5 10 0,2 4-1,5 2 0,-2-1 0,1-4 1,3-6-1,0-7 2,2-9-1,-3-9 2,0-10 1,0-13 1,-1-12-1,0-14 1,1-9 0,1-13-1,0-8 0,0-9 0,1 1 0,-2-1-1,-2 8 0,-2 7 0,-2 10 0,-4 9-1,-1 8 0,-4 11-2,-3 5-3,4 6-4,-6 1-16,4 1-13,4 4 1,1-2-2,4 5 3</inkml:trace>
  <inkml:trace contextRef="#ctx0" brushRef="#br0" timeOffset="2103">1502 353 5,'-4'40'31,"8"2"1,-6-10 0,6-2-1,-5-12-2,3-2-35,-3-3-12,-1-8-13,3 0-1,-10-9 1,4-1 0</inkml:trace>
  <inkml:trace contextRef="#ctx0" brushRef="#br0" timeOffset="2884">682 1097 25,'3'3'28,"-2"-8"0,8 4 2,4-4-19,5-3-2,5 2 1,3-4-3,4 3-2,7-2-1,3 2-1,8-2-1,2 1-1,0 1 0,3 0-1,-2 1-1,-3 0 1,-1-1 0,-5 3 0,-10-1 0,-6 2 1,-5-1-1,-4 2 1,-6-1-1,-6 2 0,-1 1 0,-1 1 0,-3 2 0,1-1 0,2 1 0,-1 0-1,0 2 1,3 1 0,-1 1 0,1-1 0,0 3 0,-1 1 0,2 1 0,0 5 0,1 5 0,1 3 0,0 8 0,0 7 0,1 10 0,2 4 0,-1 8 1,-1 2-1,-1 2 0,-1 3 0,1-3 0,-1-3-1,-1-4 1,-2-7-1,-1-6-2,-1-8 0,1-3-3,-3-12-5,0-7-9,2-5-11,-7-16 0,5-1 1</inkml:trace>
  <inkml:trace contextRef="#ctx0" brushRef="#br0" timeOffset="3565">730 1202 18,'-2'1'26,"-4"-3"0,6 10 0,-1-2 0,2 8-26,2 7 0,-3 7 2,0 10 0,-3 5 1,2 9 0,-3 0 1,1 7-1,-2-4 1,0 2-1,-1-5-1,0-4 0,-1-4-2,0-8 1,1-6 0,5-4 0,1-11 0,6-5 1,8-10 0,6-4 0,7-6 0,9-2 1,6-6 0,4 2 1,10 1-2,2 1-1,3 3 1,-1 7-1,-4 3 0,-1 3 0,-5 5-1,0 2 0,-12 1 1,-4 0-1,-7 0 1,-5-2-1,-4-2 0,-6 1-1,-2-3-1,-6-4-4,-1 0-13,-2-1-15,-8-13 1,3 2-2,-11-11 2</inkml:trace>
  <inkml:trace contextRef="#ctx0" brushRef="#br0" timeOffset="4316">1156 1133 3,'1'4'26,"-5"-9"1,5 5 2,-2-1-16,-2-1 0,1 4 0,-3 1-5,0 5-2,-3 1-2,-2 5 0,0 9-1,-2 2 0,-2 4-1,2 3 0,-1 4-1,3-1 1,5 0-2,3-1 0,2-7 0,5-2-1,6-6 0,2-4 0,2-7 0,3-4 1,-2-9 1,6-2-2,-4-6 2,0-5-1,-1-4 1,-2-4 0,-2-4 0,-4-3-1,-3-1 1,-4-2 0,-2 1 0,-3 3 0,-4 1 0,-2 6 0,-2 4 1,2 8-1,-4 5 1,2 5-2,0 7 0,1 1-4,4 5-13,3 4-15,-1-7-2,7 4 2,1-14-1</inkml:trace>
</inkml:ink>
</file>

<file path=ppt/ink/ink26.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4T23:06:22.211"/>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80 83 12,'-13'-3'25,"9"-6"-2,-4 6-3,2-3-4,2 3-4,-2-1-3,3 0-3,-4 0-1,4-1-3,-5 2-1,5-3 0,-2-1-1,2 2 1,0-1-1,1 2 1,0-2 1,2 1-1,-1 2 2,2 3-1,-1 0 1,1 1 0,-1 6 0,2 0 0,-2 6-1,2 1 0,-1 4 0,0-2-1,-1 6 1,1-2-1,-1 1 0,2-1 0,-1 1 0,0 1 2,2 3-2,0 1 1,2 5-1,0 1 1,1 4-1,1 3 0,-1 3 0,1 1-1,-1-2 0,-1-1 1,1-2-1,-3-2 0,1-5 0,-2-6 0,0-3 0,0-3 0,-1-5-1,-1-2 0,0-2 0,0-2-1,-1-2-1,-3 1-2,2-2 0,-5 0-1,3 0-1,-3-2-1,2-2 0,-2 2-2,1-7-1,2-3-6,5 4-11,5-11 1,-4 4 1</inkml:trace>
  <inkml:trace contextRef="#ctx0" brushRef="#br0" timeOffset="711">47 76 16,'-14'-2'25,"6"-8"3,1 7-10,4 1-1,2-2-4,1 3-3,4-2-2,1 3-2,3-5-2,1 1-2,3-2-1,6 0 0,-7-1 0,17 2 0,2 1 0,14 2 0,0 3 1,11 2-1,1 0 0,5 4 0,7 1 0,-13 0-1,4 1 0,-12 1 1,5-3-1,-12 2 0,3-1 0,-10 1 0,3-2 0,-6 1 0,-2-2 0,-6-1 0,-2 1 1,-7 1-1,-3-1 1,-3 1-1,-6-1 0,-1 0 1,-1 1-1,-1 0 0,-3 1 0,1 0-1,0 0 0,-1-1 1,-1 2 0,2 3-1,-2 1 2,3 3-2,1 6 1,0 3 1,3 6-1,2 6-1,2 10 1,2-1-1,1 2 0,1-1 1,2-1-1,0-3 0,1-4 0,0-4 1,-1-9-1,-1-2 1,0-3 0,-3-3 0,-1-4 1,-3-4-1,-2-3 0,-3-3 0,-3-4 0,-3-3-1,-4-2 1,-3-1-1,-4 0 1,-2 0 0,-5-2-1,0 3 1,-6 2 0,2 1 1,-7 1 0,3 1-1,-7 1 1,4 1 0,-9 1 0,3-2 1,-10 0-1,4 5 0,-6-2 1,0 2-1,-5-1 1,1 3-1,11-1 2,0 2-2,12-1 1,-1-2-2,10-1 1,2 0-1,13-1 0,0-2-1,0-1-4,3-1-2,1-1-9,12 0-16,7-7-2,0 3 2,4-8-1</inkml:trace>
  <inkml:trace contextRef="#ctx0" brushRef="#br0" timeOffset="1793">532 149 2,'9'-8'27,"-17"10"0,16-5 2,-14 6-13,3 2-3,3 1-2,-12 6-5,13-2-2,-2 6-1,3 1-1,-1 4 1,5 0-1,-2 6 0,5 1-1,-4 3 0,5 2 0,0 2-1,-1 4 1,1-5-1,-2-2 0,0-4-1,-2-2 1,-1-8-1,-1-6-1,-3-6-1,3-2-5,-2-3-9,1-7-13,-11 4-1,10-9 2,-14 9 0</inkml:trace>
</inkml:ink>
</file>

<file path=ppt/ink/ink27.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4T23:06:32.716"/>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225 363 10,'-7'-2'15,"5"3"0,-4-3-1,5 1-2,-2-1 0,2 1-1,1-2-2,1 0-2,2-1-1,1-1-2,3-1 1,2-2-1,3-2 0,2 2-2,3 0 1,1 2-1,2 2 0,-1 2-1,4 2-1,-4 3 0,1 1 0,-1 2 1,0 1-1,-5 0 0,3 1 0,0 0 0,-6 0 1,3 4-1,-7 0 0,1 2 1,-6 2-1,5 4 0,-7 0-1,-7 2 0,3 2-1,-6 0 0,0-1-1,-6 0 1,1-2-1,-5 1 0,-2-4 1,4-1 0,-4-3 2,0-1-1,1-1 1,1-3 1,1 1-1,4-5 1,1 2 0,3-2 0,1 1 0,4-2-1,1-1 1,3-1-1,2 0 1,2-1-1,6 0 1,0-1 0,7-1 1,3 2 0,6-2-1,4 1 1,4 1-1,1 0 0,4 1 0,-2 2 0,-2-1-1,-1 0-1,-4 1-1,-5 1-1,-4-3-5,-5-1-7,0 3-15,-11-10 2,2 5 0</inkml:trace>
  <inkml:trace contextRef="#ctx0" brushRef="#br0" timeOffset="872">56 125 15,'-10'-7'16,"2"2"-12,-1-1-2,2 2 2,0-2 0,1 2 3,2 0 1,0 2 1,3 2 1,0 4 2,3 5 0,-1 2-3,1 8-1,-1 3-2,1 7-1,-1 3-1,2 7-1,0 1-1,-1 5-1,2 3 1,-1 1-2,3 1 1,-1 0-1,2 0 0,0-3 1,1-3-1,0-4 0,-1-6 0,0-4 0,-2-7 1,0-3-1,-3-7 0,-1-1 0,0-3 1,-2-2-1,0-1 0,0-1 0,1-1 0,0-1 0,0 1 1,0-1-1,0 0 0,0-2 0,0 0 0,2 1-1,1-1 1,1 0 0,2 1 0,3-2 0,3 1 0,4-1 0,5 3 0,4-2 0,5 2 0,5 1 0,3 2 0,1 0-1,5 2 1,-2 0 0,0 1 0,-2 0-1,-2 0 1,0-1 0,-3-1 0,-2-2 0,-1 1 0,-3-1 0,-1-2 0,-2 1 0,-2-1 0,-3 0-1,-4-2 1,0 1 0,-5-2 0,-1 0-1,-4-1 1,-1-1-1,-1-2 1,-4 1 0,0-2 0,-2 1 0,1-2 0,-2 0 0,-1-3 1,1 0-1,1-1 0,-1-3 1,2-1-1,1-3 0,1-2-1,0-3 2,1-3-1,0-2 0,0-4 0,-1-4 1,-1-1 0,-1-5 0,-2-1 0,0 1 0,-1-1 0,-1 2 0,-1-1 0,-1 4-1,0-1-1,0 4 1,0 2 0,-1 0 0,0 2 0,0 2 0,0 1 0,1 3 0,-2 0 0,0 1 0,1 2 0,-1 3 1,-1 2-1,0 3 1,0 2 0,1 2 1,-2 4 0,2 2 0,-3 1 0,2 3 0,0-1-1,1 0 1,0 0-1,1 0 1,-1-2-1,1-1 0,-1 0 0,0-2 1,-3 1-1,1-1 1,-5 0-1,-3 1 0,-1 0 0,-5 2 0,-2-1-1,-5 2 0,-4-1 0,-7 5 0,-3-1-1,-1 2 1,-1 1 0,1 0 0,5 1 0,3 0-2,11 2-4,6-3-17,9-7-11,12 2-1,0-10 2,7 5-1</inkml:trace>
</inkml:ink>
</file>

<file path=ppt/ink/ink28.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4T23:07:18.272"/>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24 107 16,'-7'0'19,"-3"-4"-2,6 2-3,1-3 0,3 0-1,2-1-2,1-1-4,3 0-1,1 0-1,6 0-2,1 1 1,6 1-2,4 0 1,4 0-1,8-1 0,7 0 0,4 1 0,6 0-1,0-1 0,0 1 0,-1 3-1,-4 1 1,-8 2-1,-6 0 0,-9 3 1,-5 2-1,-8-1 0,-2 2 0,-2-1 0,-2 1 0,-1-1 0,-1 0 0,2 0 0,-4 1 0,6 0 0,-1 4 0,-1 2 0,2 3-1,0 9 1,2 5-1,4 13 0,3 11-1,1 12 0,1 9-1,2 13 0,-1 5 0,2 4 0,-4 0 1,1-4-1,-6-9 2,0-10 0,-5-12-1,-1-12-6,0-6-14,-14-24-3,5-4-1,-12-21 1</inkml:trace>
  <inkml:trace contextRef="#ctx0" brushRef="#br0" timeOffset="641">185 148 10,'-8'-6'25,"7"11"-1,-7-6 2,3 11-2,-5 1-22,6 6-1,1 10 0,2 9-1,1 10 0,0 11 1,0 7-1,3 4 1,3 6-1,-1 1 1,-2 0 0,1 0-1,-1-4 1,2-4-1,0-7 1,3-4-1,2-8-1,1-9 1,3-5 0,3-12 0,2-5 1,7-7-1,1-4 1,5-4 0,5-2-1,1-2 1,6 0-1,2-1 0,5 0 0,1 3 0,-1-2 0,1 0 0,-3 3-1,-2 2-1,-9-2-1,-2 4-3,-11-1-9,-10-5-11,0 6 0,-20-12 2</inkml:trace>
  <inkml:trace contextRef="#ctx0" brushRef="#br0" timeOffset="1252">332 309 19,'-18'-12'27,"9"9"1,-3-8 0,7 4-14,2 3-3,6-2-2,1 4-4,4 1-1,4 3-3,6 0 0,1 3 0,5 0 0,3 3-1,-3 3 0,2-2 0,-2 3 0,-5-1 0,-6 0 1,-3 0-1,-4 4 0,-5-1 1,-6 2-1,-6 3-1,-4 2 1,-6 1-1,-3 2 0,-1-1-1,-3-2 1,2-1 0,1-3 0,5-4 0,5-3 0,5-3 0,5-3 0,5-1 1,8-2-1,3-1 1,9 1-1,4 0 1,4 2-1,3-2 0,1 3 0,2 2-1,-3 3 1,-2 1-1,-7 3 1,-2 2 0,-5 1 0,-3 1 1,-6 3 1,-2 2 0,-5-1 0,-4 2 0,-2-2 0,-4 3 1,-5-1-1,-4 2 1,-5-4-1,-3-1 0,0 0 0,-3-6-2,4 1-12,4 1-14,-3-9-2,14 3 1,1-17 0</inkml:trace>
</inkml:ink>
</file>

<file path=ppt/ink/ink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3:00.318"/>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40 300 0,'0'0'23,"0"0"3,-40 1-1,40-1 2,0 0-22,0 0 0,0 0-1,0 0 1,36 16-1,-36-16-1,52-3 0,-52 3-1,65-9-1,-28 4-2,1-2-3,2-1-4,-1-2-6,0 1-11,-39 9-2,70-26-1,-70 26 2</inkml:trace>
  <inkml:trace contextRef="#ctx0" brushRef="#br0" timeOffset="250">503 0 5,'0'0'18,"0"0"-7,0 0-2,-37-7-1,37 7-2,0 0-1,-37 50 1,-17 9 1,26 12-1,7 10-1,-3 1 0,7-1-1,-3-9 1,13-10 0,2-19-1,5-11-2,7-9 1,6-6-1,2-7 0,5-6-1,3-4-1,3-6 0,2-6-1,4-5 0,0-3 0,1-4-1,0 0 1,1-3 0,-3 0 0,-4 2 0,-27 25 1,29-17 0,-19-1 0,10 11 1,-17 4-1,7 9 1,-13 5 0,10 11 0,-13 2 0,7 6 0,3 1-1,4-3 1,0 0 0,6-2-1,0-8 0,2-4-1,0-8-5,-1-6-8,4-2-11,-10-8 0,4-4 0</inkml:trace>
  <inkml:trace contextRef="#ctx0" brushRef="#br0" timeOffset="761">781 239 6,'0'0'22,"-11"-45"1,11 45-1,0 0-13,-4-40-3,4 40-5,0 0-9,0 0-7,0 0-7,0 0 0,0 0 0</inkml:trace>
  <inkml:trace contextRef="#ctx0" brushRef="#br0" timeOffset="1062">1082 276 8,'21'62'17,"-22"-33"-6,7 1 0,-7 1-4,2-5-2,-8 7-2,4 0-1,-11-2-1,8-4 0,0 0 0,4-2-1,-4-5 0,5 0 0,-2-6 0,1-2 1,1-4 0,1-3-1,0-4 1,0-4 0,1-3-1,3-5 1,0-2 0,4-7-1,4-3 1,2-4-1,5-5 1,-19 32-1,0 0 0,32-46-1,-32 46 1,40-41-1,-40 41 1,31-41 0,-31 41-1,36-27 3,-35 7 0,25 23-1,-18 5 1,5 19 0,-16 11-1,-5 11 2,-10 5-1,8-1-3,-4-13 1,6-8 0,1-7 0,4-6 0,1-8 0,4-9-1,0-7-1,4-9 2,3-5-1,4-11 1,4-4 0,3-6 0,3 0 0,-23 40 1,0 0 2,35-47-1,-35 47-1,39-38 0,-39 38 1,0 0-1,50-61 1,-27 50-1,-7 11-1,-5 11 1,-4 8 0,-8 17-1,-11 3 1,3 8-1,-2-8 0,3 3-1,3 0 1,4-3-1,3-7 1,6-2 0,4-10 1,7-6-1,5-8 0,3-9 1,5-7 0,4-10 0,3-5 0,1-8 0,1-3-1,-41 36 3,0 0-1,0 0 2,89-96-1,-89 96 2,0 0-1,81-95-1,-81 95 1,0 0-4,41-85 1,-41 85-2,3-43 1,-3 43-2,0 0 1,-52-51 1,7 65-1,-12 19 2,0 12-1,16 9 1,22 0-1,22 4 1,18-6 1,-21-52 1,40 25-2,-2 1 1,10-3-12,5 2-18,-2-7-2,0 0 1,-6-3-1</inkml:trace>
</inkml:ink>
</file>

<file path=ppt/ink/ink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7:03.167"/>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170 356 17,'-8'-9'24,"10"8"1,-3-7-11,1 1 1,2 0-3,0-3-4,3 4-2,0-4-1,3 3 0,1 0 0,2 3-2,3-1 0,1 5 0,0-1-1,3 3-1,-1 3 0,1 5 0,0 4 0,2 2 0,-4 4-1,1 3 1,-1 2-1,-3 4 0,-1 0 1,-2-1-2,-4-2 2,-3-2-2,-3-5 1,-3 0 0,-4 1 0,-3-8 0,-2 4 0,-4-1 0,-1-2 0,-4-3 1,-1 4-2,-4-5 2,-1-5-1,0 4 1,-1-8-1,-1-9 0,0-4 1,1 3-2,2-3 2,1-1-2,2-3 2,4-1-1,2-4 0,7 4 0,2-2-1,5-8 2,6-1-2,4-7 1,7 2-3,1-3-5,8 4-8,2 6-15,-2-2 0,6 10 0,-5 1 1</inkml:trace>
  <inkml:trace contextRef="#ctx0" brushRef="#br0" timeOffset="832">537 111 3,'-3'2'21,"-5"-4"1,1 7-9,2-1 1,1 6-1,0 4-2,1 8-3,3 11 2,-3 9-2,3 8-1,0 6-2,2 10-1,-2 7-1,0 1 0,-1 1-1,0-5 0,0-8-1,0-7 0,1-4-2,0-12 1,0-8-3,1-12-1,3-9-6,0-8-10,-3-15-11,4-3 1,-5-14 1</inkml:trace>
  <inkml:trace contextRef="#ctx0" brushRef="#br0" timeOffset="1192">523 139 8,'8'-7'25,"-5"-13"1,7 14-10,-3-9 1,6 9-5,1-5-4,7-4-3,6 4-2,7-2-1,5 10-1,6-9-1,3 9-1,0-8 0,0 10 1,-7 1-1,-5 0 0,-10 13 1,-6-10-1,-6 11 0,-6 1 1,-5 2-1,0-2 0,-2 5 0,1-6 1,2-5-1,1 9 1,2-9-1,3 1 1,0 3 0,0 3 1,1 7-2,-1 6 0,-1 8-1,-1 2 0,-1 9-2,-1 0-2,0 3-1,-1-7-1,0 1 1,0-3 0,-2-7 1,1-4 1,-1-6 1,-1-2 2,0-7 2,-1 3-1,-1-8 2,-3-3-1,1-2 1,-1-2 0,-2 0-1,-2-1 1,-3 0 2,-5 0 1,-3 1 0,-4 1 2,-6 2 2,-6 3 2,-8 3-1,-5 1 1,-7 2 0,-1 2-1,-3 1-1,2 1-2,2-2-1,5 0-2,3-3-1,9 0-1,5-1-1,7-3-1,6-3-3,2-4-4,9 0-5,5 0-10,2-9-8,9 1 1,0-12 0</inkml:trace>
  <inkml:trace contextRef="#ctx0" brushRef="#br0" timeOffset="2023">690 319 20,'-4'-3'25,"8"13"1,-5 2-11,-1 4 0,2 11-3,-3 1-3,3 10-1,-4 3-1,3 8-1,-2-3-2,2 2-1,0-3-2,2-6 0,2-3-5,0-10-8,0-11-18,10-1-1,-8-14 0,9-3 1</inkml:trace>
  <inkml:trace contextRef="#ctx0" brushRef="#br0" timeOffset="2544">1258 458 8,'1'3'22,"-4"-10"1,6 5-10,1-5 1,4 1-4,2-2-4,3 1-2,1 0 0,3 0-1,3 5 0,-2 2-1,0 4 0,-2 4-1,0 5 1,-5 1-1,0 4 0,-5 0 1,-2 3-3,-2-3 3,1 2-3,-3 2 2,1-7-1,-2 6 0,0-10 0,-2 8 0,0 0 0,-2 1 0,-3-5 1,2-2-1,-4 2 0,-1-8 0,-2 8 0,-2-11 1,0-3 0,0-3 0,0-1 0,-2-4 1,2-8-1,-1 4 0,3-4 1,1-6-1,2 7-1,0-3 1,2 2-1,-1-2 1,2 11-2,1-9 2,1 6-1,3 2 0,0-5 1,4 3-3,-1-5-2,5 4-9,2 1-10,-5-7-6,9 8 0,-5-8 1</inkml:trace>
  <inkml:trace contextRef="#ctx0" brushRef="#br0" timeOffset="3235">1650 221 6,'2'16'22,"-10"2"-4,7 5-5,0 5 1,2 8-4,1 4-2,1 2 0,4 0-1,1 9-1,-4 4-3,2-4 0,1-3-1,-2-1-4,2-6-2,-6-4-20,2 6-2,-6-18-1,11-1 2</inkml:trace>
</inkml:ink>
</file>

<file path=ppt/ink/ink5.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3:10.613"/>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8 11 5,'-4'-4'6,"4"3"0,-2-2 0,2 3 0,-2-2 0,3 2 0,-2 0 0,2 0 1,-1-1-1,1 1-2,2 0 0,2 1 0,-1 1-1,2 1-1,0 0-1,2 2 0,0 2 0,2 2 0,0 1-1,1 4 0,1 0 0,4 2 0,1 2 0,4 2 0,2 2-1,3 1 1,1 0 0,3 0 0,2 3 0,0 1 0,0 0 0,0 0-1,1 4 1,-1-1 0,3 2 0,0 3 0,2 1 0,3 1 0,1 3 0,4 2 0,3-1 0,1 2 0,0 0 0,-1-1 0,0-1 0,-2-1 1,1 2-1,-3-1 1,0 1-1,1 2 0,1 0 1,2 3-1,2 1 0,1 1 0,-1-1 0,1 2 0,-2-1 1,-1-3-1,0 1 0,-3-4 2,-1 1-2,4 0 1,-1 0-1,1 2 1,2 0 0,0 0-1,1 0 0,0 0 0,2 0 0,-4-4 0,1-2 0,-1-2 0,-1 1 0,0-1 0,-4-2 0,0 1 0,-2-1 0,-1 4 0,-2 0 0,-4-2 1,0-1-1,-3-1 0,0-3 0,-3-1 1,-3-3-1,-2-5 1,-2-1 0,-3-5 0,-1-1 1,-3-4-1,-3-1 1,-3-5-1,-3 0 1,1-3-2,-3-1 1,0-1-1,-3-1 0,-2-1 0,0-3-1,-2 1 1,-1-4 0,1-1 0,-3-3-1,-1 0 1,-2-4 0,2-1 0,0-2 0,-2-1 0,0-3-1,-1 1 1,0-3-1,-1-1 1,2-1 0,-4-3-1,1 2 2,0-2 0,1 3 1,2-2 0,-1 4 1,2 1 0,1 4 0,1 3 0,1 2 0,1 3-1,0 4-1,1 0 0,2 3-1,0 1 1,0 1-1,2 3 0,0 1 1,3 3-1,1 1-1,2 4 1,2 1 0,2 4 0,0 3 1,2 6-1,2-2 0,-1 6 0,-2 0 0,-1-1 0,2 1 0,-3 1-1,1-2 2,-2-2-1,0-4 0,-1-1 0,0-3 0,0-2 0,-1-2 0,-1-3 0,-1-1-1,-1-3 1,-1 0 0,0-4 0,-2 1 0,-2-3 1,-2 1-1,0-3 1,-3 1-1,-2-1 0,0 1 0,-2-1 1,-2-1-1,0-2 0,0 1 1,-2-1-1,0-1 1,-1-1 0,-1 1 0,-3 0 0,-3-2 0,-3 0-1,-6 1 0,-1 1 1,-7-1-1,-3 0 0,0-2 0,-1 0 1,-1-1-1,1 1 0,4-1 0,1-1 0,6 0 0,6 2-1,3 0 0,5 3-1,5-2-1,4 4-2,1-1-2,5 3-4,2 2-10,-1-5-5,7 9-1,-5-12 2</inkml:trace>
</inkml:ink>
</file>

<file path=ppt/ink/ink6.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3:25.614"/>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0 2306 3,'5'1'7,"-6"-2"0,1 2 0,-1-1-1,2 0 0,-3 0 0,2 3 0,0-3-1,0 2-1,0-1 0,2 1-1,-1-1 1,0 2-1,2-3 1,1 0-1,2-3-1,1 1 1,1-1 0,0-2-1,2-2 0,2 0-1,2-1-1,-1-3 1,2 2-1,1-3 0,1 0 0,2-1 0,1 0 0,4-3 0,-2 2 0,5-2 0,-1-1-1,2-1 1,0-1 1,1 0-1,0-2 0,-4 1 1,4-2 0,-6 1 1,3-1 0,-2-1 1,0-2-1,-2-1 1,2-1-1,0-4 0,2-1-1,4-2 1,-3-1-2,4-2 1,0 2 0,2-2-1,1 2 1,-1 0 1,0 2-1,-1-1 1,1-1-1,-2-1 1,3-4-1,-2 1 0,4-3 0,0 0 0,2-1-1,1 0 0,1 1 0,4 1 0,-2 4 0,2 0 0,-1 3 1,1 0-1,-1 0 0,0 0 0,2-2 0,-1-2 0,2 0 1,-1-1-1,2 1 0,3-2 0,-1 3 0,0 1 1,0 0-1,-1 2 0,-3 2 0,-3 1 0,0 1 1,-5-1-1,1 1 0,-4 0 0,-1-1 0,1 3 1,-2-3-1,0 4 0,-3 0 0,-2 4 0,-7 2 0,0 4 0,-6 3 0,0 1 1,-6 4-1,-1 1 0,1 1 1,-1 1-1,1 1 0,-1-2 0,1 2 0,0-2 0,0-1 0,0 1 0,-3 1 0,2 1 0,-3 0 0,0 0 0,2 2 0,-3-1 0,2 2 0,-3 0 0,2 0 0,-2 1 0,-1-1 0,1 0 0,-1 1 0,-1 1-1,2 0 1,-2 0 0,-1 0 0,0 1 0,1 0 0,-2 0 0,1 1-1,-3-2 1,-2 1-1,-1 1 0,-4-1 1,-3 2-1,-5-1 0,-3 3 0,-2-1-1,-6 3 1,-1 1 1,-3 1-1,0 3 1,-2 1 0,3 0-1,1-1 1,3 1 0,3 0 0,2-4 0,3 1 1,4-3-1,5-3 0,2-1 0,5 0 0,1-3 0,5-4 0,5 1 0,2-3 0,6-1 0,1-3 0,3 0-1,4-1 1,3-1-1,2-1 1,1 0 0,2-1 0,0 4-1,1 0 1,0 3 0,-1 1 0,-3 2-1,-1 2 1,-5 2 0,-3 2 0,-5 1-1,-2 0 1,-2 0 0,-3 0 0,-2 0 0,-3 1 0,1 0 0,-1 1 0,1 0 0,-2 0 0,0 0 0,-2 3 0,0-2 0,0 3 0,0 1 0,1 5 0,0 1 0,1 7 0,-2 6 0,-1 4 0,-2 5 0,0 3 0,-2 3 0,-2-3-3,0-2-7,-4-7-16,9 0 1,-8-17 0,10-3-1</inkml:trace>
  <inkml:trace contextRef="#ctx0" brushRef="#br0" timeOffset="2013">695 949 8,'-2'-10'18,"2"3"-10,0-6 2,0 1-1,-3-3 0,-1 1 0,-1-2 0,-3 1 0,-2 0-3,-5 2-1,0 4-1,-3 5-2,-2 4 0,-2 6-1,-1 7-1,0 5 0,1 3 0,-1 4-1,1 4 1,3-1 0,4 0-1,4-3 1,3-2 0,5-4-1,4-2 0,5-3 0,3-6 0,4-4 0,2-1 0,2-5 0,2-2 0,0-4 0,1-3 0,-1-3 0,1-1 0,-2 0 1,0-3-1,-1 0 0,-3-1 1,-3 1-1,-4 0 1,0 0 0,-2 1 0,-3 3 1,-1 0-1,-3 4 0,-1 1 0,1 2-1,0 3 1,0 3 0,-1 1-1,2 3 0,-1 0 1,1 2-1,1 2 0,2 2 1,-1 1-1,2-1 0,2 4 1,3 1 0,-1 2 0,0 3 0,1 2 0,1 0 0,1 1 0,1-1-3,2 0-4,-5-9-12,10 4-2,-5-12 0</inkml:trace>
  <inkml:trace contextRef="#ctx0" brushRef="#br0" timeOffset="2845">1095 852 9,'-14'2'13,"3"1"-10,-5 2 2,0 2 1,-4 0 0,1 2 0,-3 2 0,4 1 0,-2 0 0,4 2-2,2 0 0,5 1 0,1 0 0,5 0 0,6 0 0,3-2 0,5 0-2,4-1 0,2-4-1,4-1-2,1-1-3,1-5-4,1-1-4,-5-10-10,5 6 0,-10-10-1</inkml:trace>
  <inkml:trace contextRef="#ctx0" brushRef="#br0" timeOffset="3275">1234 505 13,'-2'11'12,"-4"4"-4,3 8-1,-4 4 0,0 9-1,1 1-2,-1 7 1,2 0-1,0 2-1,-3-1-2,3-2 1,3-6-1,1-4-1,-5-5 1,6-6-1,-3-5 0,3-4-1,0-6 0,2-4 0,-1-3-1,2-5 0,4-3-1,-3-3 1,7-4-1,-1 0 1,5-5 0,-3 0 1,3 0 0,3-1 0,1-2 1,3 2 1,-2-2-1,3 0 1,-1 0-1,-2 2 1,-1 1 0,-2 3 0,-4 2 1,-2 3 0,-3 4 1,-4 2 1,-1 4 0,-1 1 0,-4 2-1,-1 0 1,1 2-1,-3 1-1,0-1-1,0 1 0,-1 0-1,2 0 0,-1 1 0,-2 1 0,-1 0 0,-1 2 0,-2 1 0,-2 0-1,-1 3 1,-4 0-1,1 1 1,-2-2-1,2 1 1,1-3-1,2-1 2,-1-1-1,5-1 1,0-3 0,1 0 1,4-2-1,0-1 1,0 0 0,3 1-1,0-1 1,0 0-1,1 1 0,0 0 0,2 1 0,0 1-1,0 0 1,2 0-1,1 0 1,0 1 0,3-1 0,1 1-1,0 1 1,3 0-1,1 2 0,1 1 1,1 1-1,1 1 0,0-1 0,1 3 0,3 0 0,-4-1 1,2 0-1,-3-2 0,0 0 0,-2 0 1,-1-2-1,-5-1 0,-2-2 0,1 0-1,-3-3-2,0 3-4,-2-5-7,4 5-11,-10-7 1,11 4 0</inkml:trace>
  <inkml:trace contextRef="#ctx0" brushRef="#br0" timeOffset="18577">1746 571 19,'-7'-5'25,"5"3"-6,-5-1-1,3 1 0,-1 1-5,-1 0-1,1 5-3,-4-2-2,3 5-1,-3 2-3,2 4-1,-5 0 0,2 2 1,-1 2-2,0 1 1,2 1-1,1 1 0,0 1-1,2 0 1,3 1-1,2 1 0,1 1 0,4-1 0,0-1 0,2-1 0,3-1-1,2-1 1,0-2 0,1-1 0,2-3 1,1-1-1,1-3 0,1-1 0,1-3 0,-1-2 1,-2-3-1,2-3 0,-4-4 0,-2-3 1,0-2-1,-4-4 0,-2-2 1,-2-2-1,-3-2 0,0-2 0,-3-1 1,0-2-1,-2 3 0,1-2 0,-3 5 0,1 0 1,-2 3-1,-1 1 0,0 3 1,-2 4-1,0-2 2,-2 5-2,-2-3 0,2 3 0,2 2 0,0 0 0,2 1-2,1 0 0,3 2-5,1-3-8,0-3-16,8 3-1,-4-6 0,8 4 1</inkml:trace>
  <inkml:trace contextRef="#ctx0" brushRef="#br0" timeOffset="19298">1806 404 7,'0'8'19,"-9"-7"2,4 5-9,-1-1-1,2 3-1,-2 1 0,1 3-2,0 2-1,-1 2 0,1 5-2,-1 4 0,-1 5-2,0 5-1,1 3 0,1 3-1,-1 1 0,1 0-1,-1-2 1,2-1-1,1-2 0,-3-4 1,2-2-1,-1-2 0,0-1 0,0 0 1,1 0-1,-1 0 1,1 0-1,1-2 0,0-3 1,1-1-1,-1-5 0,1 0 1,2-6-1,-2-1 1,1-3-1,0-1 1,0 0-1,1-2 0,-1 0 0,2-1-1,-2 0 0,2 1-3,0-4-3,1-2-8,4 1-13,-7-10 0,6 4 1,-10-12 0</inkml:trace>
</inkml:ink>
</file>

<file path=ppt/ink/ink7.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3:20.357"/>
    </inkml:context>
    <inkml:brush xml:id="br0">
      <inkml:brushProperty name="width" value="0.05292" units="cm"/>
      <inkml:brushProperty name="height" value="0.05292" units="cm"/>
      <inkml:brushProperty name="color" value="#3333CC"/>
      <inkml:brushProperty name="fitToCurve" value="1"/>
      <inkml:brushProperty name="ignorePressure" value="1"/>
    </inkml:brush>
  </inkml:definitions>
  <inkml:trace contextRef="#ctx0" brushRef="#br0">231 15 5,'-4'-3'8,"4"3"-1,-3-1 0,2 1-3,-1 1-1,1 3-1,-2 0 0,2 2-1,-2 0 2,-1 2-1,1 0 1,-2 0 1,2 0-1,-2-1 0,2-1 0,-1 0-1,2-4-1,1 1-1,-1 0 1,2-3-1,0 0 1,1 0-1,-1-2 1,1 1-1,0 0 1,0 0-1,-1 0 1,0 0-1,1-1 0,0 0 0,1 0 0,0 1 0,-1-1 0,2 0 0,-1-1 0,1 1 0,-1 0 0,1-1 0,-1 0 1,0-1-1,1-1 0,0 0 1,2 0-1,-2-1 1,2 0 0,-2-1 1,2 2 0,-3 0 0,1 1 1,-1 0-1,-1 2 1,-1 0-2,0 2 0,1 0 0,0 2-1,-1 3 0,2 2 0,-1 7 0,1 3 0,1 12 0,1 8 0,-1 7-1,1 8 1,0 5 0,1 3 0,-1 1 0,0-2 0,0-6 0,-1-9 0,0-8-1,0-9 1,-1-6-1,-2-13 0,1-7-1,-1-8 1,-1-8 0,0-6 0,-2-2 0,0-4 0,0-2 1,-2 0-1,1 1 2,-1 2-1,-1 3 1,0 4 1,-1 1 0,-2 2 0,0 5 0,-4 5 0,-2 3-1,-1 5 0,-4 4 0,-1 5 0,-2 5-1,0 5 1,0 3-1,0 2 0,4 1 1,1 2-1,6-2 0,4-1 1,5-2-1,7-3 1,5-2 1,5-4-1,6-2 0,4-5 1,3-2-1,3-4-2,1-3-1,-1-1-5,-2-6-8,6 3-8,-11-7-1,4 7 0</inkml:trace>
  <inkml:trace contextRef="#ctx0" brushRef="#br0" timeOffset="1011">545 476 0,'8'-8'14,"-10"-2"-1,4 9-1,-9 1-1,-2 5-2,-3 2-3,-2 9-1,-3 0-2,0 6-2,0 0 0,2 2-1,2-2 1,5-1-2,2-4 1,4 0 0,3-5 0,1-1-1,3-1 1,0-2-1,0-2 0,2-1 1,0-2-1,2-3 0,2-2 0,1-3 1,0-3-1,2-3 1,-1-1 0,-1-2 0,0 3 0,-4 0 1,-1 4-1,-2 3 1,-3 5-1,-1 4 0,0 3 0,1 3 0,1 2 0,2 2 0,2-2 0,4 0 0,1-6 1,2-3-1,3-4 1,0-5-1,2-6 0,-1-4 1,0-3-1,0-6 1,0-4-1,0-6 0,0 0 0,-1-4 0,-1-3 0,-2 1 1,-1 1 0,-2 3 2,-2 3 1,-3 6 1,-2 3-1,-2 6-1,-3 5 1,0 4-2,-2 4 0,-1 6-2,-1 6-1,0 7 1,0 10-1,1 4 0,1 11 1,1 7 0,1 7 0,2 6-1,1-1 1,1 3-2,2-5-2,1-3-3,1-8-3,-3-12-7,5-4-6,-8-20 0</inkml:trace>
  <inkml:trace contextRef="#ctx0" brushRef="#br0" timeOffset="1752">644 401 0,'-12'7'19,"-7"-6"2,9 5-12,3-2 2,8-1 1,4-1-1,4-1-1,8-2-2,1-1-2,6 2-2,4-2-1,3 1-3,1 1-1,2-1-3,3 1-3,0 1-6,1-4-10,8 7-3,-9-9 2</inkml:trace>
  <inkml:trace contextRef="#ctx0" brushRef="#br0" timeOffset="2163">1200 590 6,'-15'-7'9,"2"5"2,-6-1-2,0 6 1,-6 0-2,1 7 1,-3 1-3,0 7-1,1 0-3,0 6-1,3 1 0,1 2-1,6-2-1,3-1 1,5-3 0,4-5-1,5-2 1,7-6 0,3-3 1,4-4-1,3-4 1,4-2 0,0-3-1,1-2 2,-1-3-1,-1 0 0,-4-2 2,-2 1 0,-4 2 0,-3 0 1,-3 3 0,-2 2 0,-3 4-1,-2 1 0,-1 5-1,2 4-1,1 4 0,3 4-1,4 3 0,4 2-1,5 2 2,6-1-1,4-1 1,4-3-1,2-3-2,-1-10-19,5 6-5,-9-12 2,3 1-1</inkml:trace>
  <inkml:trace contextRef="#ctx0" brushRef="#br0" timeOffset="21871">1525 465 18,'-5'-3'20,"6"0"2,-5-1-2,2-1-2,0 2-4,0-2-4,1 1-2,-3 1-1,3 1-3,-4 1-2,0 2-1,-1 3 1,-1 1-2,-2 3 1,-1 4-1,0 4 1,-2 2-1,0 4 0,-1 3 1,1 2-1,2 2 0,-1 2 0,3-2 0,1 0-1,3-2 1,3-2 0,2 0-1,6-2 1,1-1 0,6-1-1,-1 0 1,5-1 0,0-1 0,2-2 0,1-1 0,1-4-1,-2-3 1,2-4 0,-1-3-1,0-5 1,1-4 0,-4-5 0,0-5-1,-3-4 1,-4-6 1,-3-1-1,-3-4 0,-3 1 0,-4-1 0,-1 0 0,-4 2 0,-4 2 0,-3 4 0,-1 1 1,-3 2-2,-1-1 1,-1 3 0,-1 2 0,5 1 0,1 4-1,5 0 1,-1 4-4,5 3-4,0 3-10,7 6-10,-3-5-2,6 5 2</inkml:trace>
  <inkml:trace contextRef="#ctx0" brushRef="#br0" timeOffset="22592">1680 398 9,'-6'20'19,"-8"-5"-8,2 5 0,-3-2 1,1-1-3,1 2-2,0 2 0,0 0-1,-1 4 1,1 2 0,-3 5-1,0 7 0,-4 3-2,1 3 0,-5 1-1,3 0 0,-1-3-1,2 0-1,1-6 0,4-5 0,2-5 0,2-3 0,1-4 0,2-1-1,-1-4 1,3-1-1,1-1 0,0-5-1,2 2-2,1-5-2,2 1-8,5-1-14,-4-10-2,5 2 1,-6-12 0</inkml:trace>
</inkml:ink>
</file>

<file path=ppt/ink/ink8.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16.013"/>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381 322 4,'0'0'29,"0"0"0,0 0 3,-40-24-12,40 24 0,0 0-5,0 0-4,0 0-4,12-42-1,-12 42-2,0 0-1,43-26-1,-43 26-1,48-12-1,-48 12 0,54-2 1,-54 2-1,57 10-1,-57-10 1,50 12 0,-50-12-1,42 24 1,-42-24 0,0 0 0,45 52 0,-45-52 0,13 40 1,-13-40 0,1 41 0,-1-41 0,-10 35 0,10-35 0,0 0 0,-37 35 0,37-35-1,-37 20 1,37-20 0,-41 9 0,41-9 0,-42-2 1,42 2-1,-41-11 0,41 11 0,-36-22 0,36 22 0,0 0 0,-43-37-1,43 37-1,0 0-2,-26-37-5,26 37-26,0 0-2,8-42-1,-8 42 1,0 0 0</inkml:trace>
  <inkml:trace contextRef="#ctx0" brushRef="#br0" timeOffset="21421">144 54 12,'-40'-30'17,"40"30"-1,0 0-1,0 0-2,-40-20-1,40 20-4,0 0-3,0 0 0,0 0-1,-42-4-2,42 4 0,0 0-1,0 0 0,0 0-1,-16 42 0,16-42-1,0 0 0,-4 45 0,4-45 0,-2 40 0,2-40 0,0 37 0,0-37 1,1 47 0,-1-47 0,2 51 0,-2-51 1,3 54 0,-3-54 1,3 60-1,-3-60 1,4 60 0,-4-60 0,2 56 0,-2-56-1,3 50 0,-3-50 0,2 55 0,-2-55 0,2 48-1,-2-48 1,3 44 0,-3-44 1,2 36-2,-2-36 1,0 0 1,4 37 1,-4-37-2,0 0 3,0 0-2,0 0 1,10 38-1,-10-38 1,0 0-1,0 0-2,0 0 3,0 0-3,0 0 0,0 0-1,0 0 2,0 0-1,8-38 1,-8 38-1,0 0-1,-2-56 2,2 56-1,-3-48 1,3 48-1,-1-53 1,1 53 0,-3-62-1,3 62 1,-4-61-1,4 61 1,-1-58-1,1 58 1,-2-52-1,2 52-1,-2-49 1,2 49 0,-1-45-1,1 45 1,0-39 0,0 39-1,0 0 1,4-44 0,-4 44 0,0 0 1,0 0-1,10-44 0,-10 44 0,0 0 0,0 0 0,0 0 0,17-37 1,-17 37-1,0 0 0,0 0 0,0 0 0,0 0 0,0 0 0,39-18 0,-39 18 1,0 0-1,0 0 1,0 0-1,0 0 1,0 0 0,0 0 0,0 0-1,0 0 0,0 0 0,0 0 0,0 0 0,0 0 0,0 0 0,0 0-1,0 0 1,21 39 0,-21-39 0,0 0 0,0 0 0,-9 45-1,9-45 1,0 0 0,-4 42-1,4-42 1,-1 36 0,1-36-1,1 44 1,-1-44 0,1 52 1,-1-52 0,1 55-1,-1-55 1,-1 57 0,1-57 0,1 49-1,-1-49 0,0 45 0,0-45-1,0 49 1,0-49 0,-1 41 0,1-41 0,-1 36 0,1-36 0,0 0 0,-2 38 0,2-38 0,0 0 0,0 0 0,0 0-1,5 37 1,-5-37 2,0 0-2,0 0 0,0 0 0,0 0 0,0 0 1,0 0 0,0 0 1,0 0-4,0 0 4,0 0-2,0 0 1,0 0-1,0 0 1,0 0-1,0 0 0,17-49 1,-17 49-1,-1-49 0,1 49 0,-3-62 1,3 62-1,-4-59 1,4 59-1,-4-67 0,4 67 1,-6-64-1,6 64 0,-7-61 0,7 61 1,-8-54-1,8 54 0,-6-42-1,6 42 1,0 0-1,-7-45 0,7 45 1,0 0-1,0 0 1,0 0 0,0 0 0,0 0 0,0 0-1,0 0 1,0 0 0,0 0-1,0 0 1,0 0-1,0 0 1,13 53 0,-13-53 0,7 45-2,-7-45 2,8 56 0,-8-56 2,8 61-2,-8-61 0,6 64 0,-6-64 0,8 64 1,-8-64 0,7 62 0,-2 15 0,1-19 0,-6-58 0,7 48 0,-1-6 1,0-9-1,1-9 0,-3-4-1,0-6 1,-3-11 0,1 4 1,-4-5-1,1-3 0,-2-1 0,-2 0-1,0 0 1,-2-1 0,-1 2-1,-1-1 0,1-2 0,1 3 1,-1 1-1,2-1 0,2-3 1,0 5-1,0-2 0,3 2-1,-1-1-5,4 0-29,13-4 1,-15 4-1,0 0-1,25-39 1</inkml:trace>
</inkml:ink>
</file>

<file path=ppt/ink/ink9.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5-02-22T23:15:16.634"/>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0-4 7,'0'0'29,"0"0"1,0 0 2,40-18-1,-40 18-21,0 0 0,0 0 0,0 0-2,0 0-1,0 0-2,26 37-2,-26-37 0,0 0 0,4 56-1,-4-56-2,-3 50-3,3-50-8,-4 49-25,4-49 1,-4 52 0,4-52 0,-1 45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F4D955-B27E-4796-A3E2-48639113094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59D1C6-808F-49A6-89C2-0F889E42F02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35CAF6-B275-4AE7-9E39-D969E041194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9E791F-3B32-4507-8FFB-FCA6DD370C1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4F61ED2-5FF4-4335-BACA-48D3F9E22D8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E9AEFFC-44B8-475D-85ED-17B367BE385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F8CBE7D-95D7-4956-8420-00202369414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10CB10D-B510-400D-9FEA-E4F4C3DDDED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9E889AC-7777-4A46-8DD9-C054C3020A4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4BA153-1FBC-4861-8E76-3AEB2CDF790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9D19527-51AE-4D13-91A7-158323A9A3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endParaRPr lang="en-US"/>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4C9B4A8-83D1-47FD-BF3A-7EAE748D13A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itchFamily="18" charset="0"/>
        </a:defRPr>
      </a:lvl2pPr>
      <a:lvl3pPr algn="ctr" rtl="0" fontAlgn="base">
        <a:spcBef>
          <a:spcPct val="0"/>
        </a:spcBef>
        <a:spcAft>
          <a:spcPct val="0"/>
        </a:spcAft>
        <a:defRPr sz="4400">
          <a:solidFill>
            <a:srgbClr val="FF0000"/>
          </a:solidFill>
          <a:latin typeface="Times New Roman" pitchFamily="18" charset="0"/>
        </a:defRPr>
      </a:lvl3pPr>
      <a:lvl4pPr algn="ctr" rtl="0" fontAlgn="base">
        <a:spcBef>
          <a:spcPct val="0"/>
        </a:spcBef>
        <a:spcAft>
          <a:spcPct val="0"/>
        </a:spcAft>
        <a:defRPr sz="4400">
          <a:solidFill>
            <a:srgbClr val="FF0000"/>
          </a:solidFill>
          <a:latin typeface="Times New Roman" pitchFamily="18" charset="0"/>
        </a:defRPr>
      </a:lvl4pPr>
      <a:lvl5pPr algn="ctr" rtl="0" fontAlgn="base">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609600" indent="-609600" algn="l" rtl="0" fontAlgn="base">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000">
          <a:solidFill>
            <a:schemeClr val="tx1"/>
          </a:solidFill>
          <a:latin typeface="+mn-lt"/>
        </a:defRPr>
      </a:lvl2pPr>
      <a:lvl3pPr marL="1371600" indent="-457200" algn="l" rtl="0" fontAlgn="base">
        <a:spcBef>
          <a:spcPct val="20000"/>
        </a:spcBef>
        <a:spcAft>
          <a:spcPct val="0"/>
        </a:spcAft>
        <a:buClr>
          <a:schemeClr val="accent2"/>
        </a:buClr>
        <a:buChar char="•"/>
        <a:defRPr sz="2400">
          <a:solidFill>
            <a:schemeClr val="tx1"/>
          </a:solidFill>
          <a:latin typeface="+mn-lt"/>
        </a:defRPr>
      </a:lvl3pPr>
      <a:lvl4pPr marL="1752600" indent="-381000" algn="l" rtl="0" fontAlgn="base">
        <a:spcBef>
          <a:spcPct val="20000"/>
        </a:spcBef>
        <a:spcAft>
          <a:spcPct val="0"/>
        </a:spcAft>
        <a:buClr>
          <a:schemeClr val="accent2"/>
        </a:buClr>
        <a:buChar char="–"/>
        <a:defRPr sz="2000">
          <a:solidFill>
            <a:schemeClr val="tx1"/>
          </a:solidFill>
          <a:latin typeface="+mn-lt"/>
        </a:defRPr>
      </a:lvl4pPr>
      <a:lvl5pPr marL="2209800" indent="-381000" algn="l" rtl="0" fontAlgn="base">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customXml" Target="../ink/ink6.xml"/><Relationship Id="rId18" Type="http://schemas.openxmlformats.org/officeDocument/2006/relationships/image" Target="../media/image42.emf"/><Relationship Id="rId26" Type="http://schemas.openxmlformats.org/officeDocument/2006/relationships/image" Target="../media/image46.emf"/><Relationship Id="rId39" Type="http://schemas.openxmlformats.org/officeDocument/2006/relationships/customXml" Target="../ink/ink19.xml"/><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50.emf"/><Relationship Id="rId42" Type="http://schemas.openxmlformats.org/officeDocument/2006/relationships/image" Target="../media/image54.emf"/><Relationship Id="rId7" Type="http://schemas.openxmlformats.org/officeDocument/2006/relationships/customXml" Target="../ink/ink3.xml"/><Relationship Id="rId12" Type="http://schemas.openxmlformats.org/officeDocument/2006/relationships/image" Target="../media/image39.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52.emf"/><Relationship Id="rId2" Type="http://schemas.openxmlformats.org/officeDocument/2006/relationships/image" Target="../media/image34.jpeg"/><Relationship Id="rId16" Type="http://schemas.openxmlformats.org/officeDocument/2006/relationships/image" Target="../media/image41.emf"/><Relationship Id="rId20" Type="http://schemas.openxmlformats.org/officeDocument/2006/relationships/image" Target="../media/image43.emf"/><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7.xml"/><Relationship Id="rId6" Type="http://schemas.openxmlformats.org/officeDocument/2006/relationships/image" Target="../media/image36.emf"/><Relationship Id="rId11" Type="http://schemas.openxmlformats.org/officeDocument/2006/relationships/customXml" Target="../ink/ink5.xml"/><Relationship Id="rId24" Type="http://schemas.openxmlformats.org/officeDocument/2006/relationships/image" Target="../media/image45.emf"/><Relationship Id="rId32" Type="http://schemas.openxmlformats.org/officeDocument/2006/relationships/image" Target="../media/image49.emf"/><Relationship Id="rId37" Type="http://schemas.openxmlformats.org/officeDocument/2006/relationships/customXml" Target="../ink/ink18.xml"/><Relationship Id="rId40" Type="http://schemas.openxmlformats.org/officeDocument/2006/relationships/image" Target="../media/image5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47.emf"/><Relationship Id="rId36" Type="http://schemas.openxmlformats.org/officeDocument/2006/relationships/image" Target="../media/image51.emf"/><Relationship Id="rId10" Type="http://schemas.openxmlformats.org/officeDocument/2006/relationships/image" Target="../media/image38.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5.emf"/><Relationship Id="rId9" Type="http://schemas.openxmlformats.org/officeDocument/2006/relationships/customXml" Target="../ink/ink4.xml"/><Relationship Id="rId14" Type="http://schemas.openxmlformats.org/officeDocument/2006/relationships/image" Target="../media/image40.emf"/><Relationship Id="rId22" Type="http://schemas.openxmlformats.org/officeDocument/2006/relationships/image" Target="../media/image44.emf"/><Relationship Id="rId27" Type="http://schemas.openxmlformats.org/officeDocument/2006/relationships/customXml" Target="../ink/ink13.xml"/><Relationship Id="rId30" Type="http://schemas.openxmlformats.org/officeDocument/2006/relationships/image" Target="../media/image48.emf"/><Relationship Id="rId35" Type="http://schemas.openxmlformats.org/officeDocument/2006/relationships/customXml" Target="../ink/ink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customXml" Target="../ink/ink21.xml"/><Relationship Id="rId7" Type="http://schemas.openxmlformats.org/officeDocument/2006/relationships/customXml" Target="../ink/ink23.xml"/><Relationship Id="rId2" Type="http://schemas.openxmlformats.org/officeDocument/2006/relationships/image" Target="../media/image35.jpeg"/><Relationship Id="rId1" Type="http://schemas.openxmlformats.org/officeDocument/2006/relationships/slideLayout" Target="../slideLayouts/slideLayout6.xml"/><Relationship Id="rId6" Type="http://schemas.openxmlformats.org/officeDocument/2006/relationships/image" Target="../media/image57.emf"/><Relationship Id="rId5" Type="http://schemas.openxmlformats.org/officeDocument/2006/relationships/customXml" Target="../ink/ink22.xml"/><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customXml" Target="../ink/ink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62.emf"/><Relationship Id="rId5" Type="http://schemas.openxmlformats.org/officeDocument/2006/relationships/customXml" Target="../ink/ink26.xml"/><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customXml" Target="../ink/ink2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12800" y="3081338"/>
            <a:ext cx="7772400" cy="1470025"/>
          </a:xfrm>
        </p:spPr>
        <p:txBody>
          <a:bodyPr/>
          <a:lstStyle/>
          <a:p>
            <a:r>
              <a:rPr lang="en-US" sz="4800"/>
              <a:t>The Data Link Layer</a:t>
            </a:r>
            <a:endParaRPr lang="en-US"/>
          </a:p>
        </p:txBody>
      </p:sp>
      <p:sp>
        <p:nvSpPr>
          <p:cNvPr id="2051" name="Rectangle 3"/>
          <p:cNvSpPr>
            <a:spLocks noGrp="1" noChangeArrowheads="1"/>
          </p:cNvSpPr>
          <p:nvPr>
            <p:ph type="subTitle" idx="1"/>
          </p:nvPr>
        </p:nvSpPr>
        <p:spPr>
          <a:xfrm>
            <a:off x="1441450" y="1382713"/>
            <a:ext cx="6400800" cy="1089025"/>
          </a:xfrm>
        </p:spPr>
        <p:txBody>
          <a:bodyPr/>
          <a:lstStyle/>
          <a:p>
            <a:r>
              <a:rPr lang="en-US" sz="6000">
                <a:solidFill>
                  <a:srgbClr val="FF3300"/>
                </a:solidFill>
              </a:rPr>
              <a:t>Chapter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Framing</a:t>
            </a:r>
            <a:endParaRPr lang="en-US" dirty="0"/>
          </a:p>
        </p:txBody>
      </p:sp>
      <p:sp>
        <p:nvSpPr>
          <p:cNvPr id="3" name="Content Placeholder 2"/>
          <p:cNvSpPr>
            <a:spLocks noGrp="1"/>
          </p:cNvSpPr>
          <p:nvPr>
            <p:ph idx="1"/>
          </p:nvPr>
        </p:nvSpPr>
        <p:spPr>
          <a:xfrm>
            <a:off x="461818" y="1376218"/>
            <a:ext cx="7777018" cy="2133600"/>
          </a:xfrm>
        </p:spPr>
        <p:txBody>
          <a:bodyPr/>
          <a:lstStyle/>
          <a:p>
            <a:pPr>
              <a:buFont typeface="Arial" panose="020B0604020202020204" pitchFamily="34" charset="0"/>
              <a:buChar char="•"/>
            </a:pPr>
            <a:r>
              <a:rPr lang="en-US" sz="2800" dirty="0" smtClean="0"/>
              <a:t>Character count</a:t>
            </a:r>
          </a:p>
          <a:p>
            <a:pPr>
              <a:buFont typeface="Arial" panose="020B0604020202020204" pitchFamily="34" charset="0"/>
              <a:buChar char="•"/>
            </a:pPr>
            <a:r>
              <a:rPr lang="en-US" sz="2800" dirty="0" smtClean="0"/>
              <a:t>Byte/char stuffing</a:t>
            </a:r>
          </a:p>
          <a:p>
            <a:pPr>
              <a:buFont typeface="Arial" panose="020B0604020202020204" pitchFamily="34" charset="0"/>
              <a:buChar char="•"/>
            </a:pPr>
            <a:r>
              <a:rPr lang="en-US" sz="2800" dirty="0" smtClean="0"/>
              <a:t>Bit stuffing</a:t>
            </a:r>
          </a:p>
          <a:p>
            <a:pPr>
              <a:buFont typeface="Arial" panose="020B0604020202020204" pitchFamily="34" charset="0"/>
              <a:buChar char="•"/>
            </a:pPr>
            <a:r>
              <a:rPr lang="en-US" sz="2800" dirty="0"/>
              <a:t>Violating the Physical encoding scheme.</a:t>
            </a:r>
          </a:p>
          <a:p>
            <a:pPr marL="0" indent="0">
              <a:buNone/>
            </a:pPr>
            <a:endParaRPr lang="en-US" dirty="0"/>
          </a:p>
        </p:txBody>
      </p:sp>
    </p:spTree>
    <p:extLst>
      <p:ext uri="{BB962C8B-B14F-4D97-AF65-F5344CB8AC3E}">
        <p14:creationId xmlns:p14="http://schemas.microsoft.com/office/powerpoint/2010/main" val="34371201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655" y="358762"/>
            <a:ext cx="5966689" cy="6140476"/>
          </a:xfrm>
          <a:prstGeom prst="rect">
            <a:avLst/>
          </a:prstGeom>
        </p:spPr>
      </p:pic>
    </p:spTree>
    <p:extLst>
      <p:ext uri="{BB962C8B-B14F-4D97-AF65-F5344CB8AC3E}">
        <p14:creationId xmlns:p14="http://schemas.microsoft.com/office/powerpoint/2010/main" val="8955175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228600"/>
            <a:ext cx="7772400" cy="1143000"/>
          </a:xfrm>
        </p:spPr>
        <p:txBody>
          <a:bodyPr/>
          <a:lstStyle/>
          <a:p>
            <a:r>
              <a:rPr lang="en-US"/>
              <a:t>Sliding Window Protocol</a:t>
            </a:r>
          </a:p>
        </p:txBody>
      </p:sp>
      <p:sp>
        <p:nvSpPr>
          <p:cNvPr id="24579" name="Rectangle 3"/>
          <p:cNvSpPr>
            <a:spLocks noGrp="1" noChangeArrowheads="1"/>
          </p:cNvSpPr>
          <p:nvPr>
            <p:ph type="body" idx="1"/>
          </p:nvPr>
        </p:nvSpPr>
        <p:spPr>
          <a:xfrm>
            <a:off x="685800" y="1600200"/>
            <a:ext cx="7772400" cy="3276600"/>
          </a:xfrm>
        </p:spPr>
        <p:txBody>
          <a:bodyPr/>
          <a:lstStyle/>
          <a:p>
            <a:pPr>
              <a:buFont typeface="Arial" pitchFamily="34" charset="0"/>
              <a:buChar char="•"/>
            </a:pPr>
            <a:r>
              <a:rPr lang="en-US" sz="2800" dirty="0"/>
              <a:t>Sender can transmit several frames before needing an ack.</a:t>
            </a:r>
          </a:p>
          <a:p>
            <a:pPr>
              <a:buFont typeface="Arial" pitchFamily="34" charset="0"/>
              <a:buChar char="•"/>
            </a:pPr>
            <a:r>
              <a:rPr lang="en-US" sz="2800" dirty="0"/>
              <a:t>Frames can be sent one right after another </a:t>
            </a:r>
          </a:p>
          <a:p>
            <a:pPr>
              <a:buFont typeface="Arial" pitchFamily="34" charset="0"/>
              <a:buChar char="•"/>
            </a:pPr>
            <a:r>
              <a:rPr lang="en-US" sz="2800" dirty="0"/>
              <a:t>The receiver </a:t>
            </a:r>
            <a:r>
              <a:rPr lang="en-US" sz="2800" dirty="0" err="1"/>
              <a:t>ack</a:t>
            </a:r>
            <a:r>
              <a:rPr lang="en-US" sz="2800" dirty="0"/>
              <a:t> only some of the frames, using single </a:t>
            </a:r>
            <a:r>
              <a:rPr lang="en-US" sz="2800" dirty="0" err="1"/>
              <a:t>ack</a:t>
            </a:r>
            <a:r>
              <a:rPr lang="en-US" sz="2800" dirty="0"/>
              <a:t> to confirm the receipt of multiple data frames</a:t>
            </a:r>
            <a:r>
              <a:rPr lang="en-US" dirty="0"/>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7772400" cy="1143000"/>
          </a:xfrm>
        </p:spPr>
        <p:txBody>
          <a:bodyPr/>
          <a:lstStyle/>
          <a:p>
            <a:r>
              <a:rPr lang="en-US"/>
              <a:t>Sliding window protocol</a:t>
            </a:r>
          </a:p>
        </p:txBody>
      </p:sp>
      <p:sp>
        <p:nvSpPr>
          <p:cNvPr id="25603" name="Rectangle 3"/>
          <p:cNvSpPr>
            <a:spLocks noGrp="1" noChangeArrowheads="1"/>
          </p:cNvSpPr>
          <p:nvPr>
            <p:ph type="body" idx="1"/>
          </p:nvPr>
        </p:nvSpPr>
        <p:spPr>
          <a:xfrm>
            <a:off x="685800" y="1143000"/>
            <a:ext cx="7772400" cy="5410200"/>
          </a:xfrm>
        </p:spPr>
        <p:txBody>
          <a:bodyPr/>
          <a:lstStyle/>
          <a:p>
            <a:pPr>
              <a:spcAft>
                <a:spcPts val="600"/>
              </a:spcAft>
              <a:buFont typeface="Arial" pitchFamily="34" charset="0"/>
              <a:buChar char="•"/>
            </a:pPr>
            <a:r>
              <a:rPr lang="en-US" dirty="0"/>
              <a:t>Both sender and the receiver maintains an imaginary window called the sliding window.</a:t>
            </a:r>
          </a:p>
          <a:p>
            <a:pPr>
              <a:spcAft>
                <a:spcPts val="600"/>
              </a:spcAft>
              <a:buFont typeface="Arial" pitchFamily="34" charset="0"/>
              <a:buChar char="•"/>
            </a:pPr>
            <a:r>
              <a:rPr lang="en-US" dirty="0"/>
              <a:t>If the size of the window is n then the frames are numbered modulo-n that means they are numbered from 0 to n-1 that is 0,1,2,3,4,5,6,7,0,1,2,3,4,5,6,7,0,1,….</a:t>
            </a:r>
          </a:p>
          <a:p>
            <a:pPr>
              <a:spcAft>
                <a:spcPts val="600"/>
              </a:spcAft>
              <a:buFont typeface="Arial" pitchFamily="34" charset="0"/>
              <a:buChar char="•"/>
            </a:pPr>
            <a:r>
              <a:rPr lang="en-US" dirty="0"/>
              <a:t>The window can hold at most n-1 frames at either end.</a:t>
            </a:r>
          </a:p>
          <a:p>
            <a:pPr>
              <a:spcAft>
                <a:spcPts val="600"/>
              </a:spcAft>
              <a:buFont typeface="Arial" pitchFamily="34" charset="0"/>
              <a:buChar char="•"/>
            </a:pPr>
            <a:r>
              <a:rPr lang="en-US" dirty="0"/>
              <a:t>When the receiver sends an </a:t>
            </a:r>
            <a:r>
              <a:rPr lang="en-US" dirty="0" err="1"/>
              <a:t>ack</a:t>
            </a:r>
            <a:r>
              <a:rPr lang="en-US" dirty="0"/>
              <a:t> it sends the next frame it expects to receive. This automatically acknowledges the receipt of the earlier frames.</a:t>
            </a:r>
          </a:p>
          <a:p>
            <a:pPr>
              <a:spcAft>
                <a:spcPts val="600"/>
              </a:spcAft>
              <a:buFont typeface="Arial" pitchFamily="34" charset="0"/>
              <a:buChar char="•"/>
            </a:pPr>
            <a:r>
              <a:rPr lang="en-US" dirty="0"/>
              <a:t>For </a:t>
            </a:r>
            <a:r>
              <a:rPr lang="en-US" dirty="0" err="1"/>
              <a:t>e.g</a:t>
            </a:r>
            <a:r>
              <a:rPr lang="en-US" dirty="0"/>
              <a:t> </a:t>
            </a:r>
            <a:r>
              <a:rPr lang="en-US" dirty="0" err="1"/>
              <a:t>ack</a:t>
            </a:r>
            <a:r>
              <a:rPr lang="en-US" dirty="0"/>
              <a:t> containing number 5 automatically </a:t>
            </a:r>
            <a:r>
              <a:rPr lang="en-US" dirty="0" err="1"/>
              <a:t>ack</a:t>
            </a:r>
            <a:r>
              <a:rPr lang="en-US" dirty="0"/>
              <a:t> frames numbered 1 to 4</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rrowheads="1"/>
          </p:cNvPicPr>
          <p:nvPr/>
        </p:nvPicPr>
        <p:blipFill>
          <a:blip r:embed="rId2"/>
          <a:srcRect/>
          <a:stretch>
            <a:fillRect/>
          </a:stretch>
        </p:blipFill>
        <p:spPr bwMode="auto">
          <a:xfrm>
            <a:off x="576263" y="2416175"/>
            <a:ext cx="7748587" cy="1774825"/>
          </a:xfrm>
          <a:prstGeom prst="rect">
            <a:avLst/>
          </a:prstGeom>
          <a:noFill/>
          <a:ln w="12700">
            <a:noFill/>
            <a:miter lim="800000"/>
            <a:headEnd/>
            <a:tailEnd/>
          </a:ln>
          <a:effectLst/>
        </p:spPr>
      </p:pic>
      <p:sp>
        <p:nvSpPr>
          <p:cNvPr id="6147" name="Rectangle 3"/>
          <p:cNvSpPr>
            <a:spLocks noChangeArrowheads="1"/>
          </p:cNvSpPr>
          <p:nvPr/>
        </p:nvSpPr>
        <p:spPr bwMode="auto">
          <a:xfrm>
            <a:off x="2951163" y="381000"/>
            <a:ext cx="2967037" cy="5762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Sliding Window</a:t>
            </a:r>
          </a:p>
        </p:txBody>
      </p:sp>
      <p:sp>
        <p:nvSpPr>
          <p:cNvPr id="6148" name="Rectangle 4"/>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10-11</a:t>
            </a:r>
          </a:p>
        </p:txBody>
      </p:sp>
      <p:sp>
        <p:nvSpPr>
          <p:cNvPr id="6149"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6150"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04800"/>
            <a:ext cx="7772400" cy="685800"/>
          </a:xfrm>
        </p:spPr>
        <p:txBody>
          <a:bodyPr/>
          <a:lstStyle/>
          <a:p>
            <a:r>
              <a:rPr lang="en-US" sz="4000"/>
              <a:t>The sender window</a:t>
            </a:r>
          </a:p>
        </p:txBody>
      </p:sp>
      <p:sp>
        <p:nvSpPr>
          <p:cNvPr id="26627" name="Rectangle 3"/>
          <p:cNvSpPr>
            <a:spLocks noGrp="1" noChangeArrowheads="1"/>
          </p:cNvSpPr>
          <p:nvPr>
            <p:ph type="body" idx="1"/>
          </p:nvPr>
        </p:nvSpPr>
        <p:spPr>
          <a:xfrm>
            <a:off x="685800" y="1219200"/>
            <a:ext cx="7772400" cy="3475630"/>
          </a:xfrm>
        </p:spPr>
        <p:txBody>
          <a:bodyPr/>
          <a:lstStyle/>
          <a:p>
            <a:pPr>
              <a:buFont typeface="Arial" pitchFamily="34" charset="0"/>
              <a:buChar char="•"/>
            </a:pPr>
            <a:r>
              <a:rPr lang="en-US" dirty="0"/>
              <a:t>At the beginning of a transmission , the sender window contains n-1 frames.</a:t>
            </a:r>
          </a:p>
          <a:p>
            <a:pPr>
              <a:buFont typeface="Arial" pitchFamily="34" charset="0"/>
              <a:buChar char="•"/>
            </a:pPr>
            <a:r>
              <a:rPr lang="en-US" dirty="0"/>
              <a:t>As frames are sent out the left boundary of the window moves inward shrinking the size of the window.</a:t>
            </a:r>
          </a:p>
          <a:p>
            <a:pPr>
              <a:buFont typeface="Arial" pitchFamily="34" charset="0"/>
              <a:buChar char="•"/>
            </a:pPr>
            <a:r>
              <a:rPr lang="en-US" dirty="0"/>
              <a:t>As ACK arrives the right boundary of the window moves outwards expanding the window, thus allowing in a number of new frames equal to the number of frames acknowledged.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rrowheads="1"/>
          </p:cNvPicPr>
          <p:nvPr/>
        </p:nvPicPr>
        <p:blipFill>
          <a:blip r:embed="rId2"/>
          <a:srcRect/>
          <a:stretch>
            <a:fillRect/>
          </a:stretch>
        </p:blipFill>
        <p:spPr bwMode="auto">
          <a:xfrm>
            <a:off x="425450" y="1828800"/>
            <a:ext cx="8039100" cy="3759200"/>
          </a:xfrm>
          <a:prstGeom prst="rect">
            <a:avLst/>
          </a:prstGeom>
          <a:noFill/>
          <a:ln w="12700">
            <a:noFill/>
            <a:miter lim="800000"/>
            <a:headEnd/>
            <a:tailEnd/>
          </a:ln>
          <a:effectLst/>
        </p:spPr>
      </p:pic>
      <p:sp>
        <p:nvSpPr>
          <p:cNvPr id="7171" name="Rectangle 3"/>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10-12</a:t>
            </a:r>
          </a:p>
        </p:txBody>
      </p:sp>
      <p:sp>
        <p:nvSpPr>
          <p:cNvPr id="7172"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7173"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7174" name="Rectangle 6"/>
          <p:cNvSpPr>
            <a:spLocks noChangeArrowheads="1"/>
          </p:cNvSpPr>
          <p:nvPr/>
        </p:nvSpPr>
        <p:spPr bwMode="auto">
          <a:xfrm>
            <a:off x="2417763" y="346075"/>
            <a:ext cx="4300537"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Sender Sliding Window</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304800"/>
            <a:ext cx="7772400" cy="762000"/>
          </a:xfrm>
        </p:spPr>
        <p:txBody>
          <a:bodyPr/>
          <a:lstStyle/>
          <a:p>
            <a:r>
              <a:rPr lang="en-US"/>
              <a:t>The receiver sliding window</a:t>
            </a:r>
          </a:p>
        </p:txBody>
      </p:sp>
      <p:sp>
        <p:nvSpPr>
          <p:cNvPr id="27651" name="Rectangle 3"/>
          <p:cNvSpPr>
            <a:spLocks noGrp="1" noChangeArrowheads="1"/>
          </p:cNvSpPr>
          <p:nvPr>
            <p:ph type="body" idx="1"/>
          </p:nvPr>
        </p:nvSpPr>
        <p:spPr>
          <a:xfrm>
            <a:off x="685800" y="1219200"/>
            <a:ext cx="7772400" cy="5257800"/>
          </a:xfrm>
        </p:spPr>
        <p:txBody>
          <a:bodyPr/>
          <a:lstStyle/>
          <a:p>
            <a:pPr>
              <a:lnSpc>
                <a:spcPct val="80000"/>
              </a:lnSpc>
              <a:buFont typeface="Arial" pitchFamily="34" charset="0"/>
              <a:buChar char="•"/>
            </a:pPr>
            <a:r>
              <a:rPr lang="en-US" sz="2400" dirty="0"/>
              <a:t>At the beginning the receiver window contains n-1 spaces to buffer n-1 frames that it expects to receive from the sender.</a:t>
            </a:r>
          </a:p>
          <a:p>
            <a:pPr>
              <a:lnSpc>
                <a:spcPct val="80000"/>
              </a:lnSpc>
              <a:buFont typeface="Arial" pitchFamily="34" charset="0"/>
              <a:buChar char="•"/>
            </a:pPr>
            <a:r>
              <a:rPr lang="en-US" sz="2400" dirty="0"/>
              <a:t>As a new frame comes in the size of the window shrinks. The left boundary moves inward.</a:t>
            </a:r>
          </a:p>
          <a:p>
            <a:pPr>
              <a:lnSpc>
                <a:spcPct val="80000"/>
              </a:lnSpc>
              <a:buFont typeface="Arial" pitchFamily="34" charset="0"/>
              <a:buChar char="•"/>
            </a:pPr>
            <a:r>
              <a:rPr lang="en-US" sz="2400" dirty="0"/>
              <a:t>As the frames is processed and </a:t>
            </a:r>
            <a:r>
              <a:rPr lang="en-US" sz="2400" dirty="0" err="1"/>
              <a:t>ack</a:t>
            </a:r>
            <a:r>
              <a:rPr lang="en-US" sz="2400" dirty="0"/>
              <a:t> is sent the size of the window expands by moving right edge of the window outwards.</a:t>
            </a:r>
          </a:p>
          <a:p>
            <a:pPr>
              <a:lnSpc>
                <a:spcPct val="80000"/>
              </a:lnSpc>
              <a:buFont typeface="Arial" pitchFamily="34" charset="0"/>
              <a:buChar char="•"/>
            </a:pPr>
            <a:r>
              <a:rPr lang="en-US" sz="2400" dirty="0"/>
              <a:t>Thus receiver’s window represents the number of frames the receiver expects from the sender.</a:t>
            </a:r>
          </a:p>
          <a:p>
            <a:pPr>
              <a:lnSpc>
                <a:spcPct val="80000"/>
              </a:lnSpc>
              <a:buFont typeface="Arial" pitchFamily="34" charset="0"/>
              <a:buChar char="•"/>
            </a:pPr>
            <a:r>
              <a:rPr lang="en-US" sz="2400" dirty="0" err="1"/>
              <a:t>E.g</a:t>
            </a:r>
            <a:r>
              <a:rPr lang="en-US" sz="2400" dirty="0"/>
              <a:t> Given the window size w if three frames are received the number of spaces in window will become w-3.</a:t>
            </a:r>
          </a:p>
          <a:p>
            <a:pPr>
              <a:lnSpc>
                <a:spcPct val="80000"/>
              </a:lnSpc>
              <a:buFont typeface="Arial" pitchFamily="34" charset="0"/>
              <a:buChar char="•"/>
            </a:pPr>
            <a:r>
              <a:rPr lang="en-US" sz="2400" dirty="0"/>
              <a:t>As soon as </a:t>
            </a:r>
            <a:r>
              <a:rPr lang="en-US" sz="2400" dirty="0" err="1"/>
              <a:t>ack</a:t>
            </a:r>
            <a:r>
              <a:rPr lang="en-US" sz="2400" dirty="0"/>
              <a:t> is sent the window expands to includes places for a number of frames equal to the number of frames acknowledged.</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2"/>
          <a:srcRect/>
          <a:stretch>
            <a:fillRect/>
          </a:stretch>
        </p:blipFill>
        <p:spPr bwMode="auto">
          <a:xfrm>
            <a:off x="625475" y="1698625"/>
            <a:ext cx="7651750" cy="3397250"/>
          </a:xfrm>
          <a:prstGeom prst="rect">
            <a:avLst/>
          </a:prstGeom>
          <a:noFill/>
          <a:ln w="12700">
            <a:noFill/>
            <a:miter lim="800000"/>
            <a:headEnd/>
            <a:tailEnd/>
          </a:ln>
          <a:effectLst/>
        </p:spPr>
      </p:pic>
      <p:sp>
        <p:nvSpPr>
          <p:cNvPr id="8195" name="Rectangle 3"/>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10-13</a:t>
            </a:r>
          </a:p>
        </p:txBody>
      </p:sp>
      <p:sp>
        <p:nvSpPr>
          <p:cNvPr id="8196"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8197"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8198" name="Rectangle 6"/>
          <p:cNvSpPr>
            <a:spLocks noChangeArrowheads="1"/>
          </p:cNvSpPr>
          <p:nvPr/>
        </p:nvSpPr>
        <p:spPr bwMode="auto">
          <a:xfrm>
            <a:off x="2417763" y="346075"/>
            <a:ext cx="4595812"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Receiver Sliding Window</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10-14</a:t>
            </a:r>
          </a:p>
        </p:txBody>
      </p:sp>
      <p:sp>
        <p:nvSpPr>
          <p:cNvPr id="9219" name="Rectangle 3"/>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9220" name="Rectangle 4"/>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9221" name="Rectangle 5"/>
          <p:cNvSpPr>
            <a:spLocks noChangeArrowheads="1"/>
          </p:cNvSpPr>
          <p:nvPr/>
        </p:nvSpPr>
        <p:spPr bwMode="auto">
          <a:xfrm>
            <a:off x="2265363" y="41275"/>
            <a:ext cx="4616450"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Sliding Window Example</a:t>
            </a:r>
          </a:p>
        </p:txBody>
      </p:sp>
      <p:pic>
        <p:nvPicPr>
          <p:cNvPr id="9222" name="Picture 6"/>
          <p:cNvPicPr>
            <a:picLocks noChangeArrowheads="1"/>
          </p:cNvPicPr>
          <p:nvPr/>
        </p:nvPicPr>
        <p:blipFill>
          <a:blip r:embed="rId2"/>
          <a:srcRect/>
          <a:stretch>
            <a:fillRect/>
          </a:stretch>
        </p:blipFill>
        <p:spPr bwMode="auto">
          <a:xfrm>
            <a:off x="512763" y="498475"/>
            <a:ext cx="8067675" cy="5810250"/>
          </a:xfrm>
          <a:prstGeom prst="rect">
            <a:avLst/>
          </a:prstGeom>
          <a:noFill/>
          <a:ln w="12700">
            <a:noFill/>
            <a:miter lim="800000"/>
            <a:headEnd/>
            <a:tailEnd/>
          </a:ln>
          <a:effectLst/>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5563" y="69850"/>
            <a:ext cx="2122487" cy="346075"/>
          </a:xfrm>
          <a:prstGeom prst="rect">
            <a:avLst/>
          </a:prstGeom>
          <a:noFill/>
          <a:ln w="12700">
            <a:noFill/>
            <a:miter lim="800000"/>
            <a:headEnd/>
            <a:tailEnd/>
          </a:ln>
          <a:effectLst/>
        </p:spPr>
        <p:txBody>
          <a:bodyPr wrap="none" lIns="90488" tIns="44450" rIns="90488" bIns="44450">
            <a:spAutoFit/>
          </a:bodyPr>
          <a:lstStyle/>
          <a:p>
            <a:r>
              <a:rPr lang="en-US" sz="1600"/>
              <a:t>Figure 10-14-continued</a:t>
            </a:r>
          </a:p>
        </p:txBody>
      </p:sp>
      <p:sp>
        <p:nvSpPr>
          <p:cNvPr id="10243" name="Rectangle 3"/>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0244" name="Rectangle 4"/>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0245" name="Rectangle 5"/>
          <p:cNvSpPr>
            <a:spLocks noChangeArrowheads="1"/>
          </p:cNvSpPr>
          <p:nvPr/>
        </p:nvSpPr>
        <p:spPr bwMode="auto">
          <a:xfrm>
            <a:off x="4170363" y="41275"/>
            <a:ext cx="1412875"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Sender</a:t>
            </a:r>
          </a:p>
        </p:txBody>
      </p:sp>
      <p:pic>
        <p:nvPicPr>
          <p:cNvPr id="10246" name="Picture 6"/>
          <p:cNvPicPr>
            <a:picLocks noChangeArrowheads="1"/>
          </p:cNvPicPr>
          <p:nvPr/>
        </p:nvPicPr>
        <p:blipFill>
          <a:blip r:embed="rId2"/>
          <a:srcRect/>
          <a:stretch>
            <a:fillRect/>
          </a:stretch>
        </p:blipFill>
        <p:spPr bwMode="auto">
          <a:xfrm>
            <a:off x="1822450" y="719138"/>
            <a:ext cx="5473700" cy="5381625"/>
          </a:xfrm>
          <a:prstGeom prst="rect">
            <a:avLst/>
          </a:prstGeom>
          <a:noFill/>
          <a:ln w="12700">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Framing – Character count</a:t>
            </a:r>
            <a:endParaRPr lang="en-US" dirty="0"/>
          </a:p>
        </p:txBody>
      </p:sp>
      <p:sp>
        <p:nvSpPr>
          <p:cNvPr id="11267" name="Rectangle 3"/>
          <p:cNvSpPr>
            <a:spLocks noGrp="1" noChangeArrowheads="1"/>
          </p:cNvSpPr>
          <p:nvPr>
            <p:ph type="body" idx="1"/>
          </p:nvPr>
        </p:nvSpPr>
        <p:spPr>
          <a:xfrm>
            <a:off x="0" y="4322929"/>
            <a:ext cx="9144000" cy="838200"/>
          </a:xfrm>
        </p:spPr>
        <p:txBody>
          <a:bodyPr/>
          <a:lstStyle/>
          <a:p>
            <a:pPr algn="ctr">
              <a:buFontTx/>
              <a:buNone/>
            </a:pPr>
            <a:r>
              <a:rPr lang="en-US" dirty="0"/>
              <a:t>A character stream.   </a:t>
            </a:r>
            <a:r>
              <a:rPr lang="en-US" dirty="0">
                <a:solidFill>
                  <a:schemeClr val="accent2"/>
                </a:solidFill>
              </a:rPr>
              <a:t>(a)</a:t>
            </a:r>
            <a:r>
              <a:rPr lang="en-US" dirty="0"/>
              <a:t> Without errors.   </a:t>
            </a:r>
            <a:r>
              <a:rPr lang="en-US" dirty="0">
                <a:solidFill>
                  <a:schemeClr val="accent2"/>
                </a:solidFill>
              </a:rPr>
              <a:t>(b)</a:t>
            </a:r>
            <a:r>
              <a:rPr lang="en-US" dirty="0"/>
              <a:t> With one error.</a:t>
            </a:r>
          </a:p>
        </p:txBody>
      </p:sp>
      <p:pic>
        <p:nvPicPr>
          <p:cNvPr id="11268" name="Picture 4" descr="3-04"/>
          <p:cNvPicPr>
            <a:picLocks noChangeAspect="1" noChangeArrowheads="1"/>
          </p:cNvPicPr>
          <p:nvPr/>
        </p:nvPicPr>
        <p:blipFill>
          <a:blip r:embed="rId2"/>
          <a:srcRect/>
          <a:stretch>
            <a:fillRect/>
          </a:stretch>
        </p:blipFill>
        <p:spPr bwMode="auto">
          <a:xfrm>
            <a:off x="1165225" y="1057275"/>
            <a:ext cx="7048500" cy="3014663"/>
          </a:xfrm>
          <a:prstGeom prst="rect">
            <a:avLst/>
          </a:prstGeom>
          <a:noFill/>
        </p:spPr>
      </p:pic>
      <p:sp>
        <p:nvSpPr>
          <p:cNvPr id="5" name="TextBox 4"/>
          <p:cNvSpPr txBox="1"/>
          <p:nvPr/>
        </p:nvSpPr>
        <p:spPr>
          <a:xfrm>
            <a:off x="259307" y="5418161"/>
            <a:ext cx="8557147" cy="646331"/>
          </a:xfrm>
          <a:prstGeom prst="rect">
            <a:avLst/>
          </a:prstGeom>
          <a:noFill/>
        </p:spPr>
        <p:txBody>
          <a:bodyPr wrap="square" rtlCol="0">
            <a:spAutoFit/>
          </a:bodyPr>
          <a:lstStyle/>
          <a:p>
            <a:pPr algn="l"/>
            <a:r>
              <a:rPr lang="en-US" b="1" dirty="0" smtClean="0"/>
              <a:t>Problem:</a:t>
            </a:r>
            <a:r>
              <a:rPr lang="en-US" dirty="0" smtClean="0"/>
              <a:t> If the count is garbled by the transmission error then the receiver will get out of the synchronization</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5563" y="69850"/>
            <a:ext cx="2122487" cy="346075"/>
          </a:xfrm>
          <a:prstGeom prst="rect">
            <a:avLst/>
          </a:prstGeom>
          <a:noFill/>
          <a:ln w="12700">
            <a:noFill/>
            <a:miter lim="800000"/>
            <a:headEnd/>
            <a:tailEnd/>
          </a:ln>
          <a:effectLst/>
        </p:spPr>
        <p:txBody>
          <a:bodyPr wrap="none" lIns="90488" tIns="44450" rIns="90488" bIns="44450">
            <a:spAutoFit/>
          </a:bodyPr>
          <a:lstStyle/>
          <a:p>
            <a:r>
              <a:rPr lang="en-US" sz="1600"/>
              <a:t>Figure 10-14-continued</a:t>
            </a:r>
          </a:p>
        </p:txBody>
      </p:sp>
      <p:sp>
        <p:nvSpPr>
          <p:cNvPr id="11267" name="Rectangle 3"/>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1268" name="Rectangle 4"/>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1269" name="Rectangle 5"/>
          <p:cNvSpPr>
            <a:spLocks noChangeArrowheads="1"/>
          </p:cNvSpPr>
          <p:nvPr/>
        </p:nvSpPr>
        <p:spPr bwMode="auto">
          <a:xfrm>
            <a:off x="4094163" y="41275"/>
            <a:ext cx="1708150"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Receiver</a:t>
            </a:r>
          </a:p>
        </p:txBody>
      </p:sp>
      <p:pic>
        <p:nvPicPr>
          <p:cNvPr id="11270" name="Picture 6"/>
          <p:cNvPicPr>
            <a:picLocks noChangeArrowheads="1"/>
          </p:cNvPicPr>
          <p:nvPr/>
        </p:nvPicPr>
        <p:blipFill>
          <a:blip r:embed="rId2"/>
          <a:srcRect/>
          <a:stretch>
            <a:fillRect/>
          </a:stretch>
        </p:blipFill>
        <p:spPr bwMode="auto">
          <a:xfrm>
            <a:off x="1811338" y="719138"/>
            <a:ext cx="5483225" cy="5381625"/>
          </a:xfrm>
          <a:prstGeom prst="rect">
            <a:avLst/>
          </a:prstGeom>
          <a:noFill/>
          <a:ln w="12700">
            <a:noFill/>
            <a:miter lim="800000"/>
            <a:headEnd/>
            <a:tailEnd/>
          </a:ln>
          <a:effectLst/>
        </p:spPr>
      </p:pic>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The window size</a:t>
            </a:r>
          </a:p>
        </p:txBody>
      </p:sp>
      <p:sp>
        <p:nvSpPr>
          <p:cNvPr id="28675" name="Rectangle 3"/>
          <p:cNvSpPr>
            <a:spLocks noGrp="1" noChangeArrowheads="1"/>
          </p:cNvSpPr>
          <p:nvPr>
            <p:ph type="body" idx="1"/>
          </p:nvPr>
        </p:nvSpPr>
        <p:spPr>
          <a:xfrm>
            <a:off x="0" y="1310185"/>
            <a:ext cx="9144000" cy="5243015"/>
          </a:xfrm>
        </p:spPr>
        <p:txBody>
          <a:bodyPr/>
          <a:lstStyle/>
          <a:p>
            <a:pPr>
              <a:lnSpc>
                <a:spcPct val="80000"/>
              </a:lnSpc>
              <a:buFont typeface="Arial" pitchFamily="34" charset="0"/>
              <a:buChar char="•"/>
            </a:pPr>
            <a:r>
              <a:rPr lang="en-US" sz="2800" dirty="0"/>
              <a:t>It is important to note that the window can  hold at most n-1 frames. That is the size of the window is always one less than modulo range.</a:t>
            </a:r>
          </a:p>
          <a:p>
            <a:pPr>
              <a:lnSpc>
                <a:spcPct val="80000"/>
              </a:lnSpc>
              <a:buFont typeface="Arial" pitchFamily="34" charset="0"/>
              <a:buChar char="•"/>
            </a:pPr>
            <a:r>
              <a:rPr lang="en-US" sz="2800" dirty="0"/>
              <a:t>Assume that the frame sequence numbers are modulo-8 and the window size is also 8.</a:t>
            </a:r>
          </a:p>
          <a:p>
            <a:pPr>
              <a:lnSpc>
                <a:spcPct val="80000"/>
              </a:lnSpc>
              <a:buFont typeface="Arial" pitchFamily="34" charset="0"/>
              <a:buChar char="•"/>
            </a:pPr>
            <a:r>
              <a:rPr lang="en-US" sz="2800" dirty="0"/>
              <a:t>Now imagine that the frame 0 has been sent and </a:t>
            </a:r>
            <a:r>
              <a:rPr lang="en-US" sz="2800" dirty="0" err="1"/>
              <a:t>ack</a:t>
            </a:r>
            <a:r>
              <a:rPr lang="en-US" sz="2800" dirty="0"/>
              <a:t> 1 is </a:t>
            </a:r>
            <a:r>
              <a:rPr lang="en-US" sz="2800" dirty="0" err="1"/>
              <a:t>revceived</a:t>
            </a:r>
            <a:r>
              <a:rPr lang="en-US" sz="2800" dirty="0"/>
              <a:t>. The sender expands its window and sends 1,2,3,4,5,6,7 and 0.</a:t>
            </a:r>
          </a:p>
          <a:p>
            <a:pPr>
              <a:lnSpc>
                <a:spcPct val="80000"/>
              </a:lnSpc>
              <a:buFont typeface="Arial" pitchFamily="34" charset="0"/>
              <a:buChar char="•"/>
            </a:pPr>
            <a:r>
              <a:rPr lang="en-US" sz="2800" dirty="0"/>
              <a:t>If it now receives ack1 again it cannot tell whether this is a duplicate of previous </a:t>
            </a:r>
            <a:r>
              <a:rPr lang="en-US" sz="2800" dirty="0" err="1"/>
              <a:t>ack</a:t>
            </a:r>
            <a:r>
              <a:rPr lang="en-US" sz="2800" dirty="0"/>
              <a:t> 1 or confirming the most recently sent eight frames.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609600"/>
            <a:ext cx="7772400" cy="838200"/>
          </a:xfrm>
        </p:spPr>
        <p:txBody>
          <a:bodyPr/>
          <a:lstStyle/>
          <a:p>
            <a:r>
              <a:rPr lang="en-US" sz="4000"/>
              <a:t>Error control</a:t>
            </a:r>
            <a:br>
              <a:rPr lang="en-US" sz="4000"/>
            </a:br>
            <a:endParaRPr lang="en-US" sz="4000"/>
          </a:p>
        </p:txBody>
      </p:sp>
      <p:sp>
        <p:nvSpPr>
          <p:cNvPr id="29699" name="Rectangle 3"/>
          <p:cNvSpPr>
            <a:spLocks noGrp="1" noChangeArrowheads="1"/>
          </p:cNvSpPr>
          <p:nvPr>
            <p:ph type="body" idx="1"/>
          </p:nvPr>
        </p:nvSpPr>
        <p:spPr>
          <a:xfrm>
            <a:off x="685800" y="1295400"/>
            <a:ext cx="7772400" cy="3399430"/>
          </a:xfrm>
        </p:spPr>
        <p:txBody>
          <a:bodyPr/>
          <a:lstStyle/>
          <a:p>
            <a:pPr>
              <a:buFontTx/>
              <a:buNone/>
            </a:pPr>
            <a:r>
              <a:rPr lang="en-US" sz="2800" u="sng" dirty="0"/>
              <a:t>What is ARQ-Automatic </a:t>
            </a:r>
            <a:r>
              <a:rPr lang="en-US" sz="2800" u="sng" dirty="0" err="1"/>
              <a:t>Repeate</a:t>
            </a:r>
            <a:r>
              <a:rPr lang="en-US" sz="2800" u="sng" dirty="0"/>
              <a:t> Request</a:t>
            </a:r>
            <a:br>
              <a:rPr lang="en-US" sz="2800" u="sng" dirty="0"/>
            </a:br>
            <a:endParaRPr lang="en-US" sz="2800" dirty="0"/>
          </a:p>
          <a:p>
            <a:pPr>
              <a:buFont typeface="Arial" pitchFamily="34" charset="0"/>
              <a:buChar char="•"/>
            </a:pPr>
            <a:r>
              <a:rPr lang="en-US" dirty="0"/>
              <a:t>ARQ is implemented in DLL as an adjunct to flow control</a:t>
            </a:r>
          </a:p>
          <a:p>
            <a:pPr>
              <a:buFont typeface="Arial" pitchFamily="34" charset="0"/>
              <a:buChar char="•"/>
            </a:pPr>
            <a:r>
              <a:rPr lang="en-US" dirty="0"/>
              <a:t>If the frames are damages or lost or acknowledgement is lost then data link layer protocol requests the sender or receiver to retransmit the frame.</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srcRect/>
          <a:stretch>
            <a:fillRect/>
          </a:stretch>
        </p:blipFill>
        <p:spPr bwMode="auto">
          <a:xfrm>
            <a:off x="463550" y="1524000"/>
            <a:ext cx="7842250" cy="2895600"/>
          </a:xfrm>
          <a:prstGeom prst="rect">
            <a:avLst/>
          </a:prstGeom>
          <a:noFill/>
          <a:ln w="12700">
            <a:noFill/>
            <a:miter lim="800000"/>
            <a:headEnd/>
            <a:tailEnd/>
          </a:ln>
          <a:effectLst/>
        </p:spPr>
      </p:pic>
      <p:sp>
        <p:nvSpPr>
          <p:cNvPr id="12291" name="Rectangle 3"/>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10-15</a:t>
            </a:r>
          </a:p>
        </p:txBody>
      </p:sp>
      <p:sp>
        <p:nvSpPr>
          <p:cNvPr id="12292"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2293"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Stop-and- wait ARQ</a:t>
            </a:r>
          </a:p>
        </p:txBody>
      </p:sp>
      <p:sp>
        <p:nvSpPr>
          <p:cNvPr id="30723" name="Rectangle 3"/>
          <p:cNvSpPr>
            <a:spLocks noGrp="1" noChangeArrowheads="1"/>
          </p:cNvSpPr>
          <p:nvPr>
            <p:ph type="body" idx="1"/>
          </p:nvPr>
        </p:nvSpPr>
        <p:spPr>
          <a:xfrm>
            <a:off x="685800" y="1981200"/>
            <a:ext cx="7772400" cy="1828800"/>
          </a:xfrm>
        </p:spPr>
        <p:txBody>
          <a:bodyPr/>
          <a:lstStyle/>
          <a:p>
            <a:pPr>
              <a:buFont typeface="Arial" pitchFamily="34" charset="0"/>
              <a:buChar char="•"/>
            </a:pPr>
            <a:r>
              <a:rPr lang="en-US" sz="2800" dirty="0"/>
              <a:t>Form of stop-and-wait flow control to include retransmission of damaged or lost frames.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2400"/>
            <a:ext cx="7772400" cy="762000"/>
          </a:xfrm>
        </p:spPr>
        <p:txBody>
          <a:bodyPr/>
          <a:lstStyle/>
          <a:p>
            <a:r>
              <a:rPr lang="en-US"/>
              <a:t>Stop-and-wait ARQ</a:t>
            </a:r>
          </a:p>
        </p:txBody>
      </p:sp>
      <p:sp>
        <p:nvSpPr>
          <p:cNvPr id="31747" name="Rectangle 3"/>
          <p:cNvSpPr>
            <a:spLocks noGrp="1" noChangeArrowheads="1"/>
          </p:cNvSpPr>
          <p:nvPr>
            <p:ph type="body" idx="1"/>
          </p:nvPr>
        </p:nvSpPr>
        <p:spPr>
          <a:xfrm>
            <a:off x="685800" y="1219200"/>
            <a:ext cx="7772400" cy="5334000"/>
          </a:xfrm>
        </p:spPr>
        <p:txBody>
          <a:bodyPr/>
          <a:lstStyle/>
          <a:p>
            <a:pPr>
              <a:lnSpc>
                <a:spcPct val="80000"/>
              </a:lnSpc>
              <a:buFont typeface="Arial" pitchFamily="34" charset="0"/>
              <a:buChar char="•"/>
            </a:pPr>
            <a:r>
              <a:rPr lang="en-US" sz="2400" dirty="0"/>
              <a:t>The sender keeps a copy of the sent frames until it receives an ack.</a:t>
            </a:r>
          </a:p>
          <a:p>
            <a:pPr>
              <a:lnSpc>
                <a:spcPct val="80000"/>
              </a:lnSpc>
              <a:buFont typeface="Arial" pitchFamily="34" charset="0"/>
              <a:buChar char="•"/>
            </a:pPr>
            <a:r>
              <a:rPr lang="en-US" sz="2400" dirty="0"/>
              <a:t>For identification both data frames and ACK frames are numbered alternately 0 and 1.</a:t>
            </a:r>
          </a:p>
          <a:p>
            <a:pPr>
              <a:lnSpc>
                <a:spcPct val="80000"/>
              </a:lnSpc>
              <a:buFont typeface="Arial" pitchFamily="34" charset="0"/>
              <a:buChar char="•"/>
            </a:pPr>
            <a:r>
              <a:rPr lang="en-US" sz="2400" dirty="0"/>
              <a:t>A data </a:t>
            </a:r>
            <a:r>
              <a:rPr lang="en-US" sz="2400" dirty="0" smtClean="0"/>
              <a:t>0 </a:t>
            </a:r>
            <a:r>
              <a:rPr lang="en-US" sz="2400" dirty="0"/>
              <a:t>frame is acknowledged by </a:t>
            </a:r>
            <a:r>
              <a:rPr lang="en-US" sz="2400" dirty="0" err="1"/>
              <a:t>ack</a:t>
            </a:r>
            <a:r>
              <a:rPr lang="en-US" sz="2400" dirty="0"/>
              <a:t> 1 and data 1 is acknowledged by ack0.</a:t>
            </a:r>
          </a:p>
          <a:p>
            <a:pPr>
              <a:lnSpc>
                <a:spcPct val="80000"/>
              </a:lnSpc>
              <a:buFont typeface="Arial" pitchFamily="34" charset="0"/>
              <a:buChar char="•"/>
            </a:pPr>
            <a:r>
              <a:rPr lang="en-US" sz="2400" dirty="0"/>
              <a:t>If an error is discovered in a data frame, a NAK frame is returned.</a:t>
            </a:r>
          </a:p>
          <a:p>
            <a:pPr>
              <a:lnSpc>
                <a:spcPct val="80000"/>
              </a:lnSpc>
              <a:buFont typeface="Arial" pitchFamily="34" charset="0"/>
              <a:buChar char="•"/>
            </a:pPr>
            <a:r>
              <a:rPr lang="en-US" sz="2400" dirty="0"/>
              <a:t>NAK frames are not numbered. They give a negative </a:t>
            </a:r>
            <a:r>
              <a:rPr lang="en-US" sz="2400" dirty="0" err="1"/>
              <a:t>ack</a:t>
            </a:r>
            <a:r>
              <a:rPr lang="en-US" sz="2400" dirty="0"/>
              <a:t> for the last frame sent by the sender.</a:t>
            </a:r>
          </a:p>
          <a:p>
            <a:pPr>
              <a:lnSpc>
                <a:spcPct val="80000"/>
              </a:lnSpc>
              <a:buFont typeface="Arial" pitchFamily="34" charset="0"/>
              <a:buChar char="•"/>
            </a:pPr>
            <a:r>
              <a:rPr lang="en-US" sz="2400" dirty="0"/>
              <a:t>When a sender receives a NAK it retransmits the frame transmitted after the last acknowledgement.</a:t>
            </a:r>
          </a:p>
          <a:p>
            <a:pPr>
              <a:lnSpc>
                <a:spcPct val="80000"/>
              </a:lnSpc>
              <a:buFont typeface="Arial" pitchFamily="34" charset="0"/>
              <a:buChar char="•"/>
            </a:pPr>
            <a:r>
              <a:rPr lang="en-US" sz="2400" dirty="0"/>
              <a:t>The sending device is equipped with a timer. If an expected </a:t>
            </a:r>
            <a:r>
              <a:rPr lang="en-US" sz="2400" dirty="0" err="1"/>
              <a:t>ack</a:t>
            </a:r>
            <a:r>
              <a:rPr lang="en-US" sz="2400" dirty="0"/>
              <a:t> does not arrives within a specified time period, timer expires and triggers retransmission.</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874963" y="346075"/>
            <a:ext cx="3094037"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Damaged Frame</a:t>
            </a:r>
          </a:p>
        </p:txBody>
      </p:sp>
      <p:sp>
        <p:nvSpPr>
          <p:cNvPr id="13317" name="Rectangle 5"/>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10-16</a:t>
            </a:r>
          </a:p>
        </p:txBody>
      </p:sp>
      <p:sp>
        <p:nvSpPr>
          <p:cNvPr id="13318" name="Rectangle 6"/>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3319" name="Rectangle 7"/>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3322" name="Rectangle 10"/>
          <p:cNvSpPr>
            <a:spLocks noChangeArrowheads="1"/>
          </p:cNvSpPr>
          <p:nvPr/>
        </p:nvSpPr>
        <p:spPr bwMode="auto">
          <a:xfrm>
            <a:off x="993775" y="369888"/>
            <a:ext cx="4763" cy="4762"/>
          </a:xfrm>
          <a:prstGeom prst="rect">
            <a:avLst/>
          </a:prstGeom>
          <a:solidFill>
            <a:srgbClr val="FFFFFF"/>
          </a:solidFill>
          <a:ln w="9525">
            <a:noFill/>
            <a:miter lim="800000"/>
            <a:headEnd/>
            <a:tailEnd/>
          </a:ln>
        </p:spPr>
        <p:txBody>
          <a:bodyPr/>
          <a:lstStyle/>
          <a:p>
            <a:endParaRPr lang="en-US"/>
          </a:p>
        </p:txBody>
      </p:sp>
      <p:sp>
        <p:nvSpPr>
          <p:cNvPr id="13323" name="Rectangle 11"/>
          <p:cNvSpPr>
            <a:spLocks noChangeArrowheads="1"/>
          </p:cNvSpPr>
          <p:nvPr/>
        </p:nvSpPr>
        <p:spPr bwMode="auto">
          <a:xfrm>
            <a:off x="993775" y="369888"/>
            <a:ext cx="4763" cy="4762"/>
          </a:xfrm>
          <a:prstGeom prst="rect">
            <a:avLst/>
          </a:prstGeom>
          <a:solidFill>
            <a:srgbClr val="FFFFFF"/>
          </a:solidFill>
          <a:ln w="9525">
            <a:noFill/>
            <a:miter lim="800000"/>
            <a:headEnd/>
            <a:tailEnd/>
          </a:ln>
        </p:spPr>
        <p:txBody>
          <a:bodyPr/>
          <a:lstStyle/>
          <a:p>
            <a:endParaRPr lang="en-US"/>
          </a:p>
        </p:txBody>
      </p:sp>
      <p:sp>
        <p:nvSpPr>
          <p:cNvPr id="13328" name="Rectangle 16"/>
          <p:cNvSpPr>
            <a:spLocks noChangeArrowheads="1"/>
          </p:cNvSpPr>
          <p:nvPr/>
        </p:nvSpPr>
        <p:spPr bwMode="auto">
          <a:xfrm>
            <a:off x="993775" y="369888"/>
            <a:ext cx="4763" cy="4762"/>
          </a:xfrm>
          <a:prstGeom prst="rect">
            <a:avLst/>
          </a:prstGeom>
          <a:solidFill>
            <a:srgbClr val="FFFFFF"/>
          </a:solidFill>
          <a:ln w="9525">
            <a:noFill/>
            <a:miter lim="800000"/>
            <a:headEnd/>
            <a:tailEnd/>
          </a:ln>
        </p:spPr>
        <p:txBody>
          <a:bodyPr/>
          <a:lstStyle/>
          <a:p>
            <a:endParaRPr lang="en-US"/>
          </a:p>
        </p:txBody>
      </p:sp>
      <p:sp>
        <p:nvSpPr>
          <p:cNvPr id="13329" name="Rectangle 17"/>
          <p:cNvSpPr>
            <a:spLocks noChangeArrowheads="1"/>
          </p:cNvSpPr>
          <p:nvPr/>
        </p:nvSpPr>
        <p:spPr bwMode="auto">
          <a:xfrm>
            <a:off x="990600" y="928048"/>
            <a:ext cx="1295400" cy="609600"/>
          </a:xfrm>
          <a:prstGeom prst="rect">
            <a:avLst/>
          </a:prstGeom>
          <a:solidFill>
            <a:schemeClr val="accent1"/>
          </a:solidFill>
          <a:ln w="12700">
            <a:solidFill>
              <a:schemeClr val="tx1"/>
            </a:solidFill>
            <a:miter lim="800000"/>
            <a:headEnd/>
            <a:tailEnd/>
          </a:ln>
          <a:effectLst/>
        </p:spPr>
        <p:txBody>
          <a:bodyPr wrap="none" anchor="ctr"/>
          <a:lstStyle/>
          <a:p>
            <a:pPr algn="ctr"/>
            <a:r>
              <a:rPr lang="en-US" dirty="0"/>
              <a:t>Sender</a:t>
            </a:r>
          </a:p>
        </p:txBody>
      </p:sp>
      <p:sp>
        <p:nvSpPr>
          <p:cNvPr id="13330" name="Rectangle 18"/>
          <p:cNvSpPr>
            <a:spLocks noChangeArrowheads="1"/>
          </p:cNvSpPr>
          <p:nvPr/>
        </p:nvSpPr>
        <p:spPr bwMode="auto">
          <a:xfrm>
            <a:off x="7010400" y="928048"/>
            <a:ext cx="1371600" cy="609600"/>
          </a:xfrm>
          <a:prstGeom prst="rect">
            <a:avLst/>
          </a:prstGeom>
          <a:solidFill>
            <a:schemeClr val="accent1"/>
          </a:solidFill>
          <a:ln w="12700">
            <a:solidFill>
              <a:schemeClr val="tx1"/>
            </a:solidFill>
            <a:miter lim="800000"/>
            <a:headEnd/>
            <a:tailEnd/>
          </a:ln>
          <a:effectLst/>
        </p:spPr>
        <p:txBody>
          <a:bodyPr wrap="none" anchor="ctr"/>
          <a:lstStyle/>
          <a:p>
            <a:pPr algn="ctr"/>
            <a:r>
              <a:rPr lang="en-US"/>
              <a:t>Receiver</a:t>
            </a:r>
          </a:p>
        </p:txBody>
      </p:sp>
      <p:sp>
        <p:nvSpPr>
          <p:cNvPr id="13331" name="Line 19"/>
          <p:cNvSpPr>
            <a:spLocks noChangeShapeType="1"/>
          </p:cNvSpPr>
          <p:nvPr/>
        </p:nvSpPr>
        <p:spPr bwMode="auto">
          <a:xfrm>
            <a:off x="1600200" y="1537648"/>
            <a:ext cx="0" cy="4495800"/>
          </a:xfrm>
          <a:prstGeom prst="line">
            <a:avLst/>
          </a:prstGeom>
          <a:noFill/>
          <a:ln w="12700">
            <a:solidFill>
              <a:schemeClr val="tx1"/>
            </a:solidFill>
            <a:round/>
            <a:headEnd/>
            <a:tailEnd type="triangle" w="med" len="med"/>
          </a:ln>
          <a:effectLst/>
        </p:spPr>
        <p:txBody>
          <a:bodyPr/>
          <a:lstStyle/>
          <a:p>
            <a:endParaRPr lang="en-US"/>
          </a:p>
        </p:txBody>
      </p:sp>
      <p:sp>
        <p:nvSpPr>
          <p:cNvPr id="13332" name="Line 20"/>
          <p:cNvSpPr>
            <a:spLocks noChangeShapeType="1"/>
          </p:cNvSpPr>
          <p:nvPr/>
        </p:nvSpPr>
        <p:spPr bwMode="auto">
          <a:xfrm>
            <a:off x="7696200" y="1537648"/>
            <a:ext cx="0" cy="4572000"/>
          </a:xfrm>
          <a:prstGeom prst="line">
            <a:avLst/>
          </a:prstGeom>
          <a:noFill/>
          <a:ln w="12700">
            <a:solidFill>
              <a:schemeClr val="tx1"/>
            </a:solidFill>
            <a:round/>
            <a:headEnd/>
            <a:tailEnd type="triangle" w="med" len="med"/>
          </a:ln>
          <a:effectLst/>
        </p:spPr>
        <p:txBody>
          <a:bodyPr/>
          <a:lstStyle/>
          <a:p>
            <a:endParaRPr lang="en-US"/>
          </a:p>
        </p:txBody>
      </p:sp>
      <p:sp>
        <p:nvSpPr>
          <p:cNvPr id="13333" name="Line 21"/>
          <p:cNvSpPr>
            <a:spLocks noChangeShapeType="1"/>
          </p:cNvSpPr>
          <p:nvPr/>
        </p:nvSpPr>
        <p:spPr bwMode="auto">
          <a:xfrm>
            <a:off x="1600200" y="1690048"/>
            <a:ext cx="2209800" cy="76200"/>
          </a:xfrm>
          <a:prstGeom prst="line">
            <a:avLst/>
          </a:prstGeom>
          <a:noFill/>
          <a:ln w="12700">
            <a:solidFill>
              <a:schemeClr val="tx1"/>
            </a:solidFill>
            <a:round/>
            <a:headEnd/>
            <a:tailEnd type="triangle" w="med" len="med"/>
          </a:ln>
          <a:effectLst/>
        </p:spPr>
        <p:txBody>
          <a:bodyPr/>
          <a:lstStyle/>
          <a:p>
            <a:endParaRPr lang="en-US"/>
          </a:p>
        </p:txBody>
      </p:sp>
      <p:sp>
        <p:nvSpPr>
          <p:cNvPr id="13334" name="Text Box 22"/>
          <p:cNvSpPr txBox="1">
            <a:spLocks noChangeArrowheads="1"/>
          </p:cNvSpPr>
          <p:nvPr/>
        </p:nvSpPr>
        <p:spPr bwMode="auto">
          <a:xfrm>
            <a:off x="3886200" y="1461448"/>
            <a:ext cx="1219200" cy="519113"/>
          </a:xfrm>
          <a:prstGeom prst="rect">
            <a:avLst/>
          </a:prstGeom>
          <a:noFill/>
          <a:ln w="12700">
            <a:noFill/>
            <a:miter lim="800000"/>
            <a:headEnd/>
            <a:tailEnd/>
          </a:ln>
          <a:effectLst/>
        </p:spPr>
        <p:txBody>
          <a:bodyPr>
            <a:spAutoFit/>
          </a:bodyPr>
          <a:lstStyle/>
          <a:p>
            <a:pPr>
              <a:spcBef>
                <a:spcPct val="50000"/>
              </a:spcBef>
            </a:pPr>
            <a:r>
              <a:rPr lang="en-US"/>
              <a:t>Data 0</a:t>
            </a:r>
          </a:p>
        </p:txBody>
      </p:sp>
      <p:sp>
        <p:nvSpPr>
          <p:cNvPr id="13335" name="Line 23"/>
          <p:cNvSpPr>
            <a:spLocks noChangeShapeType="1"/>
          </p:cNvSpPr>
          <p:nvPr/>
        </p:nvSpPr>
        <p:spPr bwMode="auto">
          <a:xfrm>
            <a:off x="5105400" y="1766248"/>
            <a:ext cx="2590800" cy="152400"/>
          </a:xfrm>
          <a:prstGeom prst="line">
            <a:avLst/>
          </a:prstGeom>
          <a:noFill/>
          <a:ln w="12700">
            <a:solidFill>
              <a:schemeClr val="tx1"/>
            </a:solidFill>
            <a:round/>
            <a:headEnd/>
            <a:tailEnd type="triangle" w="med" len="med"/>
          </a:ln>
          <a:effectLst/>
        </p:spPr>
        <p:txBody>
          <a:bodyPr/>
          <a:lstStyle/>
          <a:p>
            <a:endParaRPr lang="en-US"/>
          </a:p>
        </p:txBody>
      </p:sp>
      <p:sp>
        <p:nvSpPr>
          <p:cNvPr id="13336" name="Line 24"/>
          <p:cNvSpPr>
            <a:spLocks noChangeShapeType="1"/>
          </p:cNvSpPr>
          <p:nvPr/>
        </p:nvSpPr>
        <p:spPr bwMode="auto">
          <a:xfrm flipH="1">
            <a:off x="5257800" y="2071048"/>
            <a:ext cx="2362200" cy="304800"/>
          </a:xfrm>
          <a:prstGeom prst="line">
            <a:avLst/>
          </a:prstGeom>
          <a:noFill/>
          <a:ln w="12700">
            <a:solidFill>
              <a:schemeClr val="tx1"/>
            </a:solidFill>
            <a:round/>
            <a:headEnd/>
            <a:tailEnd type="triangle" w="med" len="med"/>
          </a:ln>
          <a:effectLst/>
        </p:spPr>
        <p:txBody>
          <a:bodyPr/>
          <a:lstStyle/>
          <a:p>
            <a:endParaRPr lang="en-US"/>
          </a:p>
        </p:txBody>
      </p:sp>
      <p:sp>
        <p:nvSpPr>
          <p:cNvPr id="13337" name="Text Box 25"/>
          <p:cNvSpPr txBox="1">
            <a:spLocks noChangeArrowheads="1"/>
          </p:cNvSpPr>
          <p:nvPr/>
        </p:nvSpPr>
        <p:spPr bwMode="auto">
          <a:xfrm>
            <a:off x="4114800" y="2147248"/>
            <a:ext cx="1295400" cy="519113"/>
          </a:xfrm>
          <a:prstGeom prst="rect">
            <a:avLst/>
          </a:prstGeom>
          <a:noFill/>
          <a:ln w="12700">
            <a:noFill/>
            <a:miter lim="800000"/>
            <a:headEnd/>
            <a:tailEnd/>
          </a:ln>
          <a:effectLst/>
        </p:spPr>
        <p:txBody>
          <a:bodyPr>
            <a:spAutoFit/>
          </a:bodyPr>
          <a:lstStyle/>
          <a:p>
            <a:pPr>
              <a:spcBef>
                <a:spcPct val="50000"/>
              </a:spcBef>
            </a:pPr>
            <a:r>
              <a:rPr lang="en-US"/>
              <a:t>Ack 1</a:t>
            </a:r>
          </a:p>
        </p:txBody>
      </p:sp>
      <p:sp>
        <p:nvSpPr>
          <p:cNvPr id="13338" name="Line 26"/>
          <p:cNvSpPr>
            <a:spLocks noChangeShapeType="1"/>
          </p:cNvSpPr>
          <p:nvPr/>
        </p:nvSpPr>
        <p:spPr bwMode="auto">
          <a:xfrm flipH="1">
            <a:off x="1600200" y="2528248"/>
            <a:ext cx="2514600" cy="152400"/>
          </a:xfrm>
          <a:prstGeom prst="line">
            <a:avLst/>
          </a:prstGeom>
          <a:noFill/>
          <a:ln w="12700">
            <a:solidFill>
              <a:schemeClr val="tx1"/>
            </a:solidFill>
            <a:round/>
            <a:headEnd/>
            <a:tailEnd type="triangle" w="med" len="med"/>
          </a:ln>
          <a:effectLst/>
        </p:spPr>
        <p:txBody>
          <a:bodyPr/>
          <a:lstStyle/>
          <a:p>
            <a:endParaRPr lang="en-US"/>
          </a:p>
        </p:txBody>
      </p:sp>
      <p:sp>
        <p:nvSpPr>
          <p:cNvPr id="13339" name="Line 27"/>
          <p:cNvSpPr>
            <a:spLocks noChangeShapeType="1"/>
          </p:cNvSpPr>
          <p:nvPr/>
        </p:nvSpPr>
        <p:spPr bwMode="auto">
          <a:xfrm>
            <a:off x="1600200" y="3048000"/>
            <a:ext cx="2438400" cy="152400"/>
          </a:xfrm>
          <a:prstGeom prst="line">
            <a:avLst/>
          </a:prstGeom>
          <a:noFill/>
          <a:ln w="12700">
            <a:solidFill>
              <a:schemeClr val="tx1"/>
            </a:solidFill>
            <a:round/>
            <a:headEnd/>
            <a:tailEnd type="triangle" w="med" len="med"/>
          </a:ln>
          <a:effectLst/>
        </p:spPr>
        <p:txBody>
          <a:bodyPr/>
          <a:lstStyle/>
          <a:p>
            <a:endParaRPr lang="en-US"/>
          </a:p>
        </p:txBody>
      </p:sp>
      <p:sp>
        <p:nvSpPr>
          <p:cNvPr id="13340" name="Text Box 28"/>
          <p:cNvSpPr txBox="1">
            <a:spLocks noChangeArrowheads="1"/>
          </p:cNvSpPr>
          <p:nvPr/>
        </p:nvSpPr>
        <p:spPr bwMode="auto">
          <a:xfrm>
            <a:off x="4114800" y="2895600"/>
            <a:ext cx="1295400" cy="519113"/>
          </a:xfrm>
          <a:prstGeom prst="rect">
            <a:avLst/>
          </a:prstGeom>
          <a:noFill/>
          <a:ln w="12700">
            <a:noFill/>
            <a:miter lim="800000"/>
            <a:headEnd/>
            <a:tailEnd/>
          </a:ln>
          <a:effectLst/>
        </p:spPr>
        <p:txBody>
          <a:bodyPr>
            <a:spAutoFit/>
          </a:bodyPr>
          <a:lstStyle/>
          <a:p>
            <a:pPr>
              <a:spcBef>
                <a:spcPct val="50000"/>
              </a:spcBef>
            </a:pPr>
            <a:r>
              <a:rPr lang="en-US"/>
              <a:t>Data 1</a:t>
            </a:r>
          </a:p>
        </p:txBody>
      </p:sp>
      <p:sp>
        <p:nvSpPr>
          <p:cNvPr id="13341" name="Line 29"/>
          <p:cNvSpPr>
            <a:spLocks noChangeShapeType="1"/>
          </p:cNvSpPr>
          <p:nvPr/>
        </p:nvSpPr>
        <p:spPr bwMode="auto">
          <a:xfrm>
            <a:off x="5257800" y="3200400"/>
            <a:ext cx="2438400" cy="152400"/>
          </a:xfrm>
          <a:prstGeom prst="line">
            <a:avLst/>
          </a:prstGeom>
          <a:noFill/>
          <a:ln w="12700">
            <a:solidFill>
              <a:schemeClr val="tx1"/>
            </a:solidFill>
            <a:round/>
            <a:headEnd/>
            <a:tailEnd type="triangle" w="med" len="med"/>
          </a:ln>
          <a:effectLst/>
        </p:spPr>
        <p:txBody>
          <a:bodyPr/>
          <a:lstStyle/>
          <a:p>
            <a:endParaRPr lang="en-US"/>
          </a:p>
        </p:txBody>
      </p:sp>
      <p:sp>
        <p:nvSpPr>
          <p:cNvPr id="13342" name="Line 30"/>
          <p:cNvSpPr>
            <a:spLocks noChangeShapeType="1"/>
          </p:cNvSpPr>
          <p:nvPr/>
        </p:nvSpPr>
        <p:spPr bwMode="auto">
          <a:xfrm flipV="1">
            <a:off x="5334000" y="3505200"/>
            <a:ext cx="2362200" cy="228600"/>
          </a:xfrm>
          <a:prstGeom prst="line">
            <a:avLst/>
          </a:prstGeom>
          <a:noFill/>
          <a:ln w="12700">
            <a:solidFill>
              <a:schemeClr val="tx1"/>
            </a:solidFill>
            <a:round/>
            <a:headEnd/>
            <a:tailEnd type="triangle" w="med" len="med"/>
          </a:ln>
          <a:effectLst/>
        </p:spPr>
        <p:txBody>
          <a:bodyPr/>
          <a:lstStyle/>
          <a:p>
            <a:endParaRPr lang="en-US"/>
          </a:p>
        </p:txBody>
      </p:sp>
      <p:sp>
        <p:nvSpPr>
          <p:cNvPr id="13343" name="Text Box 31"/>
          <p:cNvSpPr txBox="1">
            <a:spLocks noChangeArrowheads="1"/>
          </p:cNvSpPr>
          <p:nvPr/>
        </p:nvSpPr>
        <p:spPr bwMode="auto">
          <a:xfrm>
            <a:off x="4114800" y="3443288"/>
            <a:ext cx="1295400" cy="519112"/>
          </a:xfrm>
          <a:prstGeom prst="rect">
            <a:avLst/>
          </a:prstGeom>
          <a:noFill/>
          <a:ln w="12700">
            <a:noFill/>
            <a:miter lim="800000"/>
            <a:headEnd/>
            <a:tailEnd/>
          </a:ln>
          <a:effectLst/>
        </p:spPr>
        <p:txBody>
          <a:bodyPr>
            <a:spAutoFit/>
          </a:bodyPr>
          <a:lstStyle/>
          <a:p>
            <a:pPr>
              <a:spcBef>
                <a:spcPct val="50000"/>
              </a:spcBef>
            </a:pPr>
            <a:r>
              <a:rPr lang="en-US"/>
              <a:t>Ack 0</a:t>
            </a:r>
          </a:p>
        </p:txBody>
      </p:sp>
      <p:sp>
        <p:nvSpPr>
          <p:cNvPr id="13345" name="Line 33"/>
          <p:cNvSpPr>
            <a:spLocks noChangeShapeType="1"/>
          </p:cNvSpPr>
          <p:nvPr/>
        </p:nvSpPr>
        <p:spPr bwMode="auto">
          <a:xfrm flipH="1">
            <a:off x="1600200" y="3733800"/>
            <a:ext cx="2514600" cy="228600"/>
          </a:xfrm>
          <a:prstGeom prst="line">
            <a:avLst/>
          </a:prstGeom>
          <a:noFill/>
          <a:ln w="12700">
            <a:solidFill>
              <a:schemeClr val="tx1"/>
            </a:solidFill>
            <a:round/>
            <a:headEnd/>
            <a:tailEnd type="triangle" w="med" len="med"/>
          </a:ln>
          <a:effectLst/>
        </p:spPr>
        <p:txBody>
          <a:bodyPr/>
          <a:lstStyle/>
          <a:p>
            <a:endParaRPr lang="en-US"/>
          </a:p>
        </p:txBody>
      </p:sp>
      <p:sp>
        <p:nvSpPr>
          <p:cNvPr id="13346" name="Line 34"/>
          <p:cNvSpPr>
            <a:spLocks noChangeShapeType="1"/>
          </p:cNvSpPr>
          <p:nvPr/>
        </p:nvSpPr>
        <p:spPr bwMode="auto">
          <a:xfrm>
            <a:off x="1600200" y="4191000"/>
            <a:ext cx="2514600" cy="152400"/>
          </a:xfrm>
          <a:prstGeom prst="line">
            <a:avLst/>
          </a:prstGeom>
          <a:noFill/>
          <a:ln w="12700">
            <a:solidFill>
              <a:schemeClr val="tx1"/>
            </a:solidFill>
            <a:round/>
            <a:headEnd/>
            <a:tailEnd type="triangle" w="med" len="med"/>
          </a:ln>
          <a:effectLst/>
        </p:spPr>
        <p:txBody>
          <a:bodyPr/>
          <a:lstStyle/>
          <a:p>
            <a:endParaRPr lang="en-US"/>
          </a:p>
        </p:txBody>
      </p:sp>
      <p:sp>
        <p:nvSpPr>
          <p:cNvPr id="13347" name="Text Box 35"/>
          <p:cNvSpPr txBox="1">
            <a:spLocks noChangeArrowheads="1"/>
          </p:cNvSpPr>
          <p:nvPr/>
        </p:nvSpPr>
        <p:spPr bwMode="auto">
          <a:xfrm>
            <a:off x="4191000" y="4052888"/>
            <a:ext cx="1295400" cy="519112"/>
          </a:xfrm>
          <a:prstGeom prst="rect">
            <a:avLst/>
          </a:prstGeom>
          <a:noFill/>
          <a:ln w="12700">
            <a:noFill/>
            <a:miter lim="800000"/>
            <a:headEnd/>
            <a:tailEnd/>
          </a:ln>
          <a:effectLst/>
        </p:spPr>
        <p:txBody>
          <a:bodyPr>
            <a:spAutoFit/>
          </a:bodyPr>
          <a:lstStyle/>
          <a:p>
            <a:pPr>
              <a:spcBef>
                <a:spcPct val="50000"/>
              </a:spcBef>
            </a:pPr>
            <a:r>
              <a:rPr lang="en-US"/>
              <a:t>Data 0</a:t>
            </a:r>
          </a:p>
        </p:txBody>
      </p:sp>
      <p:sp>
        <p:nvSpPr>
          <p:cNvPr id="13348" name="Line 36"/>
          <p:cNvSpPr>
            <a:spLocks noChangeShapeType="1"/>
          </p:cNvSpPr>
          <p:nvPr/>
        </p:nvSpPr>
        <p:spPr bwMode="auto">
          <a:xfrm>
            <a:off x="5334000" y="4343400"/>
            <a:ext cx="2362200" cy="152400"/>
          </a:xfrm>
          <a:prstGeom prst="line">
            <a:avLst/>
          </a:prstGeom>
          <a:noFill/>
          <a:ln w="12700">
            <a:solidFill>
              <a:schemeClr val="tx1"/>
            </a:solidFill>
            <a:round/>
            <a:headEnd/>
            <a:tailEnd type="triangle" w="med" len="med"/>
          </a:ln>
          <a:effectLst/>
        </p:spPr>
        <p:txBody>
          <a:bodyPr/>
          <a:lstStyle/>
          <a:p>
            <a:endParaRPr lang="en-US"/>
          </a:p>
        </p:txBody>
      </p:sp>
      <p:sp>
        <p:nvSpPr>
          <p:cNvPr id="13349" name="Line 37"/>
          <p:cNvSpPr>
            <a:spLocks noChangeShapeType="1"/>
          </p:cNvSpPr>
          <p:nvPr/>
        </p:nvSpPr>
        <p:spPr bwMode="auto">
          <a:xfrm flipH="1">
            <a:off x="5410200" y="4648200"/>
            <a:ext cx="2286000" cy="152400"/>
          </a:xfrm>
          <a:prstGeom prst="line">
            <a:avLst/>
          </a:prstGeom>
          <a:noFill/>
          <a:ln w="12700">
            <a:solidFill>
              <a:schemeClr val="tx1"/>
            </a:solidFill>
            <a:round/>
            <a:headEnd/>
            <a:tailEnd type="triangle" w="med" len="med"/>
          </a:ln>
          <a:effectLst/>
        </p:spPr>
        <p:txBody>
          <a:bodyPr/>
          <a:lstStyle/>
          <a:p>
            <a:endParaRPr lang="en-US"/>
          </a:p>
        </p:txBody>
      </p:sp>
      <p:sp>
        <p:nvSpPr>
          <p:cNvPr id="13350" name="Text Box 38"/>
          <p:cNvSpPr txBox="1">
            <a:spLocks noChangeArrowheads="1"/>
          </p:cNvSpPr>
          <p:nvPr/>
        </p:nvSpPr>
        <p:spPr bwMode="auto">
          <a:xfrm>
            <a:off x="4343400" y="4572000"/>
            <a:ext cx="990600" cy="519113"/>
          </a:xfrm>
          <a:prstGeom prst="rect">
            <a:avLst/>
          </a:prstGeom>
          <a:noFill/>
          <a:ln w="12700">
            <a:noFill/>
            <a:miter lim="800000"/>
            <a:headEnd/>
            <a:tailEnd/>
          </a:ln>
          <a:effectLst/>
        </p:spPr>
        <p:txBody>
          <a:bodyPr>
            <a:spAutoFit/>
          </a:bodyPr>
          <a:lstStyle/>
          <a:p>
            <a:pPr>
              <a:spcBef>
                <a:spcPct val="50000"/>
              </a:spcBef>
            </a:pPr>
            <a:r>
              <a:rPr lang="en-US"/>
              <a:t>NAK</a:t>
            </a:r>
          </a:p>
        </p:txBody>
      </p:sp>
      <p:sp>
        <p:nvSpPr>
          <p:cNvPr id="13351" name="Line 39"/>
          <p:cNvSpPr>
            <a:spLocks noChangeShapeType="1"/>
          </p:cNvSpPr>
          <p:nvPr/>
        </p:nvSpPr>
        <p:spPr bwMode="auto">
          <a:xfrm flipH="1">
            <a:off x="1600200" y="4876800"/>
            <a:ext cx="2590800" cy="152400"/>
          </a:xfrm>
          <a:prstGeom prst="line">
            <a:avLst/>
          </a:prstGeom>
          <a:noFill/>
          <a:ln w="12700">
            <a:solidFill>
              <a:schemeClr val="tx1"/>
            </a:solidFill>
            <a:round/>
            <a:headEnd/>
            <a:tailEnd type="triangle" w="med" len="med"/>
          </a:ln>
          <a:effectLst/>
        </p:spPr>
        <p:txBody>
          <a:bodyPr/>
          <a:lstStyle/>
          <a:p>
            <a:endParaRPr lang="en-US"/>
          </a:p>
        </p:txBody>
      </p:sp>
      <p:sp>
        <p:nvSpPr>
          <p:cNvPr id="13352" name="Line 40"/>
          <p:cNvSpPr>
            <a:spLocks noChangeShapeType="1"/>
          </p:cNvSpPr>
          <p:nvPr/>
        </p:nvSpPr>
        <p:spPr bwMode="auto">
          <a:xfrm>
            <a:off x="1600200" y="5181600"/>
            <a:ext cx="2743200" cy="152400"/>
          </a:xfrm>
          <a:prstGeom prst="line">
            <a:avLst/>
          </a:prstGeom>
          <a:noFill/>
          <a:ln w="12700">
            <a:solidFill>
              <a:schemeClr val="tx1"/>
            </a:solidFill>
            <a:round/>
            <a:headEnd/>
            <a:tailEnd type="triangle" w="med" len="med"/>
          </a:ln>
          <a:effectLst/>
        </p:spPr>
        <p:txBody>
          <a:bodyPr/>
          <a:lstStyle/>
          <a:p>
            <a:endParaRPr lang="en-US"/>
          </a:p>
        </p:txBody>
      </p:sp>
      <p:sp>
        <p:nvSpPr>
          <p:cNvPr id="13353" name="Text Box 41"/>
          <p:cNvSpPr txBox="1">
            <a:spLocks noChangeArrowheads="1"/>
          </p:cNvSpPr>
          <p:nvPr/>
        </p:nvSpPr>
        <p:spPr bwMode="auto">
          <a:xfrm>
            <a:off x="4343400" y="5043488"/>
            <a:ext cx="1295400" cy="519112"/>
          </a:xfrm>
          <a:prstGeom prst="rect">
            <a:avLst/>
          </a:prstGeom>
          <a:noFill/>
          <a:ln w="12700">
            <a:noFill/>
            <a:miter lim="800000"/>
            <a:headEnd/>
            <a:tailEnd/>
          </a:ln>
          <a:effectLst/>
        </p:spPr>
        <p:txBody>
          <a:bodyPr>
            <a:spAutoFit/>
          </a:bodyPr>
          <a:lstStyle/>
          <a:p>
            <a:pPr>
              <a:spcBef>
                <a:spcPct val="50000"/>
              </a:spcBef>
            </a:pPr>
            <a:r>
              <a:rPr lang="en-US"/>
              <a:t>Data 0</a:t>
            </a:r>
          </a:p>
        </p:txBody>
      </p:sp>
      <p:sp>
        <p:nvSpPr>
          <p:cNvPr id="13354" name="Line 42"/>
          <p:cNvSpPr>
            <a:spLocks noChangeShapeType="1"/>
          </p:cNvSpPr>
          <p:nvPr/>
        </p:nvSpPr>
        <p:spPr bwMode="auto">
          <a:xfrm>
            <a:off x="5486400" y="5334000"/>
            <a:ext cx="2209800" cy="76200"/>
          </a:xfrm>
          <a:prstGeom prst="line">
            <a:avLst/>
          </a:prstGeom>
          <a:noFill/>
          <a:ln w="12700">
            <a:solidFill>
              <a:schemeClr val="tx1"/>
            </a:solidFill>
            <a:round/>
            <a:headEnd/>
            <a:tailEnd type="triangle" w="med" len="med"/>
          </a:ln>
          <a:effectLst/>
        </p:spPr>
        <p:txBody>
          <a:bodyPr/>
          <a:lstStyle/>
          <a:p>
            <a:endParaRPr lang="en-US"/>
          </a:p>
        </p:txBody>
      </p:sp>
      <p:sp>
        <p:nvSpPr>
          <p:cNvPr id="13355" name="Line 43"/>
          <p:cNvSpPr>
            <a:spLocks noChangeShapeType="1"/>
          </p:cNvSpPr>
          <p:nvPr/>
        </p:nvSpPr>
        <p:spPr bwMode="auto">
          <a:xfrm flipH="1">
            <a:off x="5334000" y="5638800"/>
            <a:ext cx="2362200" cy="152400"/>
          </a:xfrm>
          <a:prstGeom prst="line">
            <a:avLst/>
          </a:prstGeom>
          <a:noFill/>
          <a:ln w="12700">
            <a:solidFill>
              <a:schemeClr val="tx1"/>
            </a:solidFill>
            <a:round/>
            <a:headEnd/>
            <a:tailEnd type="triangle" w="med" len="med"/>
          </a:ln>
          <a:effectLst/>
        </p:spPr>
        <p:txBody>
          <a:bodyPr/>
          <a:lstStyle/>
          <a:p>
            <a:endParaRPr lang="en-US"/>
          </a:p>
        </p:txBody>
      </p:sp>
      <p:sp>
        <p:nvSpPr>
          <p:cNvPr id="13356" name="Text Box 44"/>
          <p:cNvSpPr txBox="1">
            <a:spLocks noChangeArrowheads="1"/>
          </p:cNvSpPr>
          <p:nvPr/>
        </p:nvSpPr>
        <p:spPr bwMode="auto">
          <a:xfrm>
            <a:off x="4343400" y="5500688"/>
            <a:ext cx="1295400" cy="519112"/>
          </a:xfrm>
          <a:prstGeom prst="rect">
            <a:avLst/>
          </a:prstGeom>
          <a:noFill/>
          <a:ln w="12700">
            <a:noFill/>
            <a:miter lim="800000"/>
            <a:headEnd/>
            <a:tailEnd/>
          </a:ln>
          <a:effectLst/>
        </p:spPr>
        <p:txBody>
          <a:bodyPr>
            <a:spAutoFit/>
          </a:bodyPr>
          <a:lstStyle/>
          <a:p>
            <a:pPr>
              <a:spcBef>
                <a:spcPct val="50000"/>
              </a:spcBef>
            </a:pPr>
            <a:r>
              <a:rPr lang="en-US"/>
              <a:t>Ack 1</a:t>
            </a:r>
          </a:p>
        </p:txBody>
      </p:sp>
      <p:sp>
        <p:nvSpPr>
          <p:cNvPr id="13357" name="Line 45"/>
          <p:cNvSpPr>
            <a:spLocks noChangeShapeType="1"/>
          </p:cNvSpPr>
          <p:nvPr/>
        </p:nvSpPr>
        <p:spPr bwMode="auto">
          <a:xfrm flipH="1">
            <a:off x="1600200" y="5791200"/>
            <a:ext cx="2743200" cy="76200"/>
          </a:xfrm>
          <a:prstGeom prst="line">
            <a:avLst/>
          </a:prstGeom>
          <a:noFill/>
          <a:ln w="12700">
            <a:solidFill>
              <a:schemeClr val="tx1"/>
            </a:solidFill>
            <a:round/>
            <a:headEnd/>
            <a:tailEnd type="triangle" w="med" len="med"/>
          </a:ln>
          <a:effectLst/>
        </p:spPr>
        <p:txBody>
          <a:bodyPr/>
          <a:lstStyle/>
          <a:p>
            <a:endParaRPr lang="en-US"/>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bwMode="auto">
          <a:xfrm>
            <a:off x="5145206" y="1473958"/>
            <a:ext cx="668741" cy="45037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339" name="Rectangle 3"/>
          <p:cNvSpPr>
            <a:spLocks noChangeArrowheads="1"/>
          </p:cNvSpPr>
          <p:nvPr/>
        </p:nvSpPr>
        <p:spPr bwMode="auto">
          <a:xfrm>
            <a:off x="3332163" y="346075"/>
            <a:ext cx="2214562"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Lost Frame</a:t>
            </a:r>
          </a:p>
        </p:txBody>
      </p:sp>
      <p:sp>
        <p:nvSpPr>
          <p:cNvPr id="14341" name="Rectangle 5"/>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10-17</a:t>
            </a:r>
          </a:p>
        </p:txBody>
      </p:sp>
      <p:sp>
        <p:nvSpPr>
          <p:cNvPr id="14342" name="Rectangle 6"/>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4343" name="Rectangle 7"/>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1" name="Rectangle 17"/>
          <p:cNvSpPr>
            <a:spLocks noChangeArrowheads="1"/>
          </p:cNvSpPr>
          <p:nvPr/>
        </p:nvSpPr>
        <p:spPr bwMode="auto">
          <a:xfrm>
            <a:off x="990600" y="914400"/>
            <a:ext cx="1295400" cy="609600"/>
          </a:xfrm>
          <a:prstGeom prst="rect">
            <a:avLst/>
          </a:prstGeom>
          <a:solidFill>
            <a:schemeClr val="accent1"/>
          </a:solidFill>
          <a:ln w="12700">
            <a:solidFill>
              <a:schemeClr val="tx1"/>
            </a:solidFill>
            <a:miter lim="800000"/>
            <a:headEnd/>
            <a:tailEnd/>
          </a:ln>
          <a:effectLst/>
        </p:spPr>
        <p:txBody>
          <a:bodyPr wrap="none" anchor="ctr"/>
          <a:lstStyle/>
          <a:p>
            <a:pPr algn="ctr"/>
            <a:r>
              <a:rPr lang="en-US" dirty="0"/>
              <a:t>Sender</a:t>
            </a:r>
          </a:p>
        </p:txBody>
      </p:sp>
      <p:sp>
        <p:nvSpPr>
          <p:cNvPr id="12" name="Rectangle 18"/>
          <p:cNvSpPr>
            <a:spLocks noChangeArrowheads="1"/>
          </p:cNvSpPr>
          <p:nvPr/>
        </p:nvSpPr>
        <p:spPr bwMode="auto">
          <a:xfrm>
            <a:off x="7010400" y="914400"/>
            <a:ext cx="1371600" cy="609600"/>
          </a:xfrm>
          <a:prstGeom prst="rect">
            <a:avLst/>
          </a:prstGeom>
          <a:solidFill>
            <a:schemeClr val="accent1"/>
          </a:solidFill>
          <a:ln w="12700">
            <a:solidFill>
              <a:schemeClr val="tx1"/>
            </a:solidFill>
            <a:miter lim="800000"/>
            <a:headEnd/>
            <a:tailEnd/>
          </a:ln>
          <a:effectLst/>
        </p:spPr>
        <p:txBody>
          <a:bodyPr wrap="none" anchor="ctr"/>
          <a:lstStyle/>
          <a:p>
            <a:pPr algn="ctr"/>
            <a:r>
              <a:rPr lang="en-US"/>
              <a:t>Receiver</a:t>
            </a:r>
          </a:p>
        </p:txBody>
      </p:sp>
      <p:sp>
        <p:nvSpPr>
          <p:cNvPr id="13" name="Line 19"/>
          <p:cNvSpPr>
            <a:spLocks noChangeShapeType="1"/>
          </p:cNvSpPr>
          <p:nvPr/>
        </p:nvSpPr>
        <p:spPr bwMode="auto">
          <a:xfrm>
            <a:off x="1600200" y="1524000"/>
            <a:ext cx="0" cy="4495800"/>
          </a:xfrm>
          <a:prstGeom prst="line">
            <a:avLst/>
          </a:prstGeom>
          <a:noFill/>
          <a:ln w="12700">
            <a:solidFill>
              <a:schemeClr val="tx1"/>
            </a:solidFill>
            <a:round/>
            <a:headEnd/>
            <a:tailEnd type="triangle" w="med" len="med"/>
          </a:ln>
          <a:effectLst/>
        </p:spPr>
        <p:txBody>
          <a:bodyPr/>
          <a:lstStyle/>
          <a:p>
            <a:endParaRPr lang="en-US"/>
          </a:p>
        </p:txBody>
      </p:sp>
      <p:sp>
        <p:nvSpPr>
          <p:cNvPr id="14" name="Line 20"/>
          <p:cNvSpPr>
            <a:spLocks noChangeShapeType="1"/>
          </p:cNvSpPr>
          <p:nvPr/>
        </p:nvSpPr>
        <p:spPr bwMode="auto">
          <a:xfrm>
            <a:off x="7696200" y="1524000"/>
            <a:ext cx="0" cy="4572000"/>
          </a:xfrm>
          <a:prstGeom prst="line">
            <a:avLst/>
          </a:prstGeom>
          <a:noFill/>
          <a:ln w="12700">
            <a:solidFill>
              <a:schemeClr val="tx1"/>
            </a:solidFill>
            <a:round/>
            <a:headEnd/>
            <a:tailEnd type="triangle" w="med" len="med"/>
          </a:ln>
          <a:effectLst/>
        </p:spPr>
        <p:txBody>
          <a:bodyPr/>
          <a:lstStyle/>
          <a:p>
            <a:endParaRPr lang="en-US"/>
          </a:p>
        </p:txBody>
      </p:sp>
      <p:sp>
        <p:nvSpPr>
          <p:cNvPr id="15" name="Line 21"/>
          <p:cNvSpPr>
            <a:spLocks noChangeShapeType="1"/>
          </p:cNvSpPr>
          <p:nvPr/>
        </p:nvSpPr>
        <p:spPr bwMode="auto">
          <a:xfrm>
            <a:off x="1600200" y="1676400"/>
            <a:ext cx="2209800" cy="76200"/>
          </a:xfrm>
          <a:prstGeom prst="line">
            <a:avLst/>
          </a:prstGeom>
          <a:noFill/>
          <a:ln w="12700">
            <a:solidFill>
              <a:schemeClr val="tx1"/>
            </a:solidFill>
            <a:round/>
            <a:headEnd/>
            <a:tailEnd type="triangle" w="med" len="med"/>
          </a:ln>
          <a:effectLst/>
        </p:spPr>
        <p:txBody>
          <a:bodyPr/>
          <a:lstStyle/>
          <a:p>
            <a:endParaRPr lang="en-US"/>
          </a:p>
        </p:txBody>
      </p:sp>
      <p:sp>
        <p:nvSpPr>
          <p:cNvPr id="16" name="Text Box 22"/>
          <p:cNvSpPr txBox="1">
            <a:spLocks noChangeArrowheads="1"/>
          </p:cNvSpPr>
          <p:nvPr/>
        </p:nvSpPr>
        <p:spPr bwMode="auto">
          <a:xfrm>
            <a:off x="3777016" y="1516040"/>
            <a:ext cx="1219200" cy="519113"/>
          </a:xfrm>
          <a:prstGeom prst="rect">
            <a:avLst/>
          </a:prstGeom>
          <a:noFill/>
          <a:ln w="12700">
            <a:noFill/>
            <a:miter lim="800000"/>
            <a:headEnd/>
            <a:tailEnd/>
          </a:ln>
          <a:effectLst/>
        </p:spPr>
        <p:txBody>
          <a:bodyPr>
            <a:spAutoFit/>
          </a:bodyPr>
          <a:lstStyle/>
          <a:p>
            <a:pPr>
              <a:spcBef>
                <a:spcPct val="50000"/>
              </a:spcBef>
            </a:pPr>
            <a:r>
              <a:rPr lang="en-US" dirty="0"/>
              <a:t>Data 0</a:t>
            </a:r>
          </a:p>
        </p:txBody>
      </p:sp>
      <p:cxnSp>
        <p:nvCxnSpPr>
          <p:cNvPr id="22" name="Straight Arrow Connector 21"/>
          <p:cNvCxnSpPr/>
          <p:nvPr/>
        </p:nvCxnSpPr>
        <p:spPr bwMode="auto">
          <a:xfrm rot="5400000">
            <a:off x="805219" y="2156346"/>
            <a:ext cx="955343"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1596788" y="2647666"/>
            <a:ext cx="2142699" cy="1364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 Box 22"/>
          <p:cNvSpPr txBox="1">
            <a:spLocks noChangeArrowheads="1"/>
          </p:cNvSpPr>
          <p:nvPr/>
        </p:nvSpPr>
        <p:spPr bwMode="auto">
          <a:xfrm>
            <a:off x="3888472" y="2555560"/>
            <a:ext cx="1219200" cy="519113"/>
          </a:xfrm>
          <a:prstGeom prst="rect">
            <a:avLst/>
          </a:prstGeom>
          <a:noFill/>
          <a:ln w="12700">
            <a:noFill/>
            <a:miter lim="800000"/>
            <a:headEnd/>
            <a:tailEnd/>
          </a:ln>
          <a:effectLst/>
        </p:spPr>
        <p:txBody>
          <a:bodyPr>
            <a:spAutoFit/>
          </a:bodyPr>
          <a:lstStyle/>
          <a:p>
            <a:pPr>
              <a:spcBef>
                <a:spcPct val="50000"/>
              </a:spcBef>
            </a:pPr>
            <a:r>
              <a:rPr lang="en-US" dirty="0"/>
              <a:t>Data 0</a:t>
            </a:r>
          </a:p>
        </p:txBody>
      </p:sp>
      <p:cxnSp>
        <p:nvCxnSpPr>
          <p:cNvPr id="27" name="Straight Arrow Connector 26"/>
          <p:cNvCxnSpPr/>
          <p:nvPr/>
        </p:nvCxnSpPr>
        <p:spPr bwMode="auto">
          <a:xfrm>
            <a:off x="5213445" y="2825087"/>
            <a:ext cx="2470245" cy="2320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10800000" flipV="1">
            <a:off x="5199798" y="3220872"/>
            <a:ext cx="2470245" cy="5322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Text Box 22"/>
          <p:cNvSpPr txBox="1">
            <a:spLocks noChangeArrowheads="1"/>
          </p:cNvSpPr>
          <p:nvPr/>
        </p:nvSpPr>
        <p:spPr bwMode="auto">
          <a:xfrm>
            <a:off x="3999928" y="3554136"/>
            <a:ext cx="1219200" cy="369332"/>
          </a:xfrm>
          <a:prstGeom prst="rect">
            <a:avLst/>
          </a:prstGeom>
          <a:noFill/>
          <a:ln w="12700">
            <a:noFill/>
            <a:miter lim="800000"/>
            <a:headEnd/>
            <a:tailEnd/>
          </a:ln>
          <a:effectLst/>
        </p:spPr>
        <p:txBody>
          <a:bodyPr>
            <a:spAutoFit/>
          </a:bodyPr>
          <a:lstStyle/>
          <a:p>
            <a:pPr>
              <a:spcBef>
                <a:spcPct val="50000"/>
              </a:spcBef>
            </a:pPr>
            <a:r>
              <a:rPr lang="en-US" dirty="0" err="1" smtClean="0"/>
              <a:t>Ack</a:t>
            </a:r>
            <a:r>
              <a:rPr lang="en-US" dirty="0" smtClean="0"/>
              <a:t> 1</a:t>
            </a:r>
            <a:endParaRPr lang="en-US" dirty="0"/>
          </a:p>
        </p:txBody>
      </p:sp>
      <p:cxnSp>
        <p:nvCxnSpPr>
          <p:cNvPr id="32" name="Straight Arrow Connector 31"/>
          <p:cNvCxnSpPr/>
          <p:nvPr/>
        </p:nvCxnSpPr>
        <p:spPr bwMode="auto">
          <a:xfrm rot="10800000" flipV="1">
            <a:off x="1569494" y="3739487"/>
            <a:ext cx="2333767" cy="1774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3" name="TextBox 32"/>
          <p:cNvSpPr txBox="1"/>
          <p:nvPr/>
        </p:nvSpPr>
        <p:spPr>
          <a:xfrm>
            <a:off x="4899546" y="1514902"/>
            <a:ext cx="1119116" cy="369332"/>
          </a:xfrm>
          <a:prstGeom prst="rect">
            <a:avLst/>
          </a:prstGeom>
          <a:noFill/>
        </p:spPr>
        <p:txBody>
          <a:bodyPr wrap="square" rtlCol="0">
            <a:spAutoFit/>
          </a:bodyPr>
          <a:lstStyle/>
          <a:p>
            <a:r>
              <a:rPr lang="en-US" dirty="0" smtClean="0"/>
              <a:t>Lost</a:t>
            </a:r>
            <a:endParaRPr lang="en-US" dirty="0"/>
          </a:p>
        </p:txBody>
      </p:sp>
      <p:cxnSp>
        <p:nvCxnSpPr>
          <p:cNvPr id="36" name="Straight Arrow Connector 35"/>
          <p:cNvCxnSpPr>
            <a:stCxn id="33" idx="1"/>
          </p:cNvCxnSpPr>
          <p:nvPr/>
        </p:nvCxnSpPr>
        <p:spPr bwMode="auto">
          <a:xfrm rot="10800000" flipH="1" flipV="1">
            <a:off x="4899545" y="1699568"/>
            <a:ext cx="272955" cy="2005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Text Box 27"/>
          <p:cNvSpPr txBox="1">
            <a:spLocks noChangeArrowheads="1"/>
          </p:cNvSpPr>
          <p:nvPr/>
        </p:nvSpPr>
        <p:spPr bwMode="auto">
          <a:xfrm>
            <a:off x="0" y="1798093"/>
            <a:ext cx="1160060" cy="396875"/>
          </a:xfrm>
          <a:prstGeom prst="rect">
            <a:avLst/>
          </a:prstGeom>
          <a:noFill/>
          <a:ln w="12700">
            <a:noFill/>
            <a:miter lim="800000"/>
            <a:headEnd/>
            <a:tailEnd/>
          </a:ln>
          <a:effectLst/>
        </p:spPr>
        <p:txBody>
          <a:bodyPr wrap="square">
            <a:spAutoFit/>
          </a:bodyPr>
          <a:lstStyle/>
          <a:p>
            <a:pPr>
              <a:spcBef>
                <a:spcPct val="50000"/>
              </a:spcBef>
            </a:pPr>
            <a:r>
              <a:rPr lang="en-US" sz="2000" dirty="0"/>
              <a:t>Timeout</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3408363" y="269875"/>
            <a:ext cx="1966912"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Lost ACK</a:t>
            </a:r>
          </a:p>
        </p:txBody>
      </p:sp>
      <p:sp>
        <p:nvSpPr>
          <p:cNvPr id="15365" name="Rectangle 5"/>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10-18</a:t>
            </a:r>
          </a:p>
        </p:txBody>
      </p:sp>
      <p:sp>
        <p:nvSpPr>
          <p:cNvPr id="15366" name="Rectangle 6"/>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5367" name="Rectangle 7"/>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5368" name="Rectangle 8"/>
          <p:cNvSpPr>
            <a:spLocks noChangeArrowheads="1"/>
          </p:cNvSpPr>
          <p:nvPr/>
        </p:nvSpPr>
        <p:spPr bwMode="auto">
          <a:xfrm>
            <a:off x="1371600" y="1066800"/>
            <a:ext cx="1219200" cy="838200"/>
          </a:xfrm>
          <a:prstGeom prst="rect">
            <a:avLst/>
          </a:prstGeom>
          <a:solidFill>
            <a:schemeClr val="accent1"/>
          </a:solidFill>
          <a:ln w="12700">
            <a:solidFill>
              <a:schemeClr val="tx1"/>
            </a:solidFill>
            <a:miter lim="800000"/>
            <a:headEnd/>
            <a:tailEnd/>
          </a:ln>
          <a:effectLst/>
        </p:spPr>
        <p:txBody>
          <a:bodyPr wrap="none" anchor="ctr"/>
          <a:lstStyle/>
          <a:p>
            <a:pPr algn="ctr"/>
            <a:r>
              <a:rPr lang="en-US"/>
              <a:t>Sender</a:t>
            </a:r>
          </a:p>
        </p:txBody>
      </p:sp>
      <p:sp>
        <p:nvSpPr>
          <p:cNvPr id="15369" name="Rectangle 9"/>
          <p:cNvSpPr>
            <a:spLocks noChangeArrowheads="1"/>
          </p:cNvSpPr>
          <p:nvPr/>
        </p:nvSpPr>
        <p:spPr bwMode="auto">
          <a:xfrm>
            <a:off x="6096000" y="990600"/>
            <a:ext cx="1219200" cy="838200"/>
          </a:xfrm>
          <a:prstGeom prst="rect">
            <a:avLst/>
          </a:prstGeom>
          <a:solidFill>
            <a:schemeClr val="accent1"/>
          </a:solidFill>
          <a:ln w="12700">
            <a:solidFill>
              <a:schemeClr val="tx1"/>
            </a:solidFill>
            <a:miter lim="800000"/>
            <a:headEnd/>
            <a:tailEnd/>
          </a:ln>
          <a:effectLst/>
        </p:spPr>
        <p:txBody>
          <a:bodyPr wrap="none" anchor="ctr"/>
          <a:lstStyle/>
          <a:p>
            <a:pPr algn="ctr"/>
            <a:r>
              <a:rPr lang="en-US"/>
              <a:t>Receiver</a:t>
            </a:r>
          </a:p>
        </p:txBody>
      </p:sp>
      <p:sp>
        <p:nvSpPr>
          <p:cNvPr id="15370" name="Line 10"/>
          <p:cNvSpPr>
            <a:spLocks noChangeShapeType="1"/>
          </p:cNvSpPr>
          <p:nvPr/>
        </p:nvSpPr>
        <p:spPr bwMode="auto">
          <a:xfrm>
            <a:off x="1981200" y="1905000"/>
            <a:ext cx="0" cy="4038600"/>
          </a:xfrm>
          <a:prstGeom prst="line">
            <a:avLst/>
          </a:prstGeom>
          <a:noFill/>
          <a:ln w="12700">
            <a:solidFill>
              <a:schemeClr val="tx1"/>
            </a:solidFill>
            <a:round/>
            <a:headEnd/>
            <a:tailEnd/>
          </a:ln>
          <a:effectLst/>
        </p:spPr>
        <p:txBody>
          <a:bodyPr/>
          <a:lstStyle/>
          <a:p>
            <a:endParaRPr lang="en-US"/>
          </a:p>
        </p:txBody>
      </p:sp>
      <p:sp>
        <p:nvSpPr>
          <p:cNvPr id="15371" name="Line 11"/>
          <p:cNvSpPr>
            <a:spLocks noChangeShapeType="1"/>
          </p:cNvSpPr>
          <p:nvPr/>
        </p:nvSpPr>
        <p:spPr bwMode="auto">
          <a:xfrm>
            <a:off x="6705600" y="1828800"/>
            <a:ext cx="0" cy="4038600"/>
          </a:xfrm>
          <a:prstGeom prst="line">
            <a:avLst/>
          </a:prstGeom>
          <a:noFill/>
          <a:ln w="12700">
            <a:solidFill>
              <a:schemeClr val="tx1"/>
            </a:solidFill>
            <a:round/>
            <a:headEnd/>
            <a:tailEnd/>
          </a:ln>
          <a:effectLst/>
        </p:spPr>
        <p:txBody>
          <a:bodyPr/>
          <a:lstStyle/>
          <a:p>
            <a:endParaRPr lang="en-US"/>
          </a:p>
        </p:txBody>
      </p:sp>
      <p:sp>
        <p:nvSpPr>
          <p:cNvPr id="15374" name="Line 14"/>
          <p:cNvSpPr>
            <a:spLocks noChangeShapeType="1"/>
          </p:cNvSpPr>
          <p:nvPr/>
        </p:nvSpPr>
        <p:spPr bwMode="auto">
          <a:xfrm flipH="1">
            <a:off x="4191000" y="2971800"/>
            <a:ext cx="2438400" cy="381000"/>
          </a:xfrm>
          <a:prstGeom prst="line">
            <a:avLst/>
          </a:prstGeom>
          <a:noFill/>
          <a:ln w="12700">
            <a:solidFill>
              <a:schemeClr val="tx1"/>
            </a:solidFill>
            <a:round/>
            <a:headEnd/>
            <a:tailEnd type="triangle" w="med" len="med"/>
          </a:ln>
          <a:effectLst/>
        </p:spPr>
        <p:txBody>
          <a:bodyPr/>
          <a:lstStyle/>
          <a:p>
            <a:endParaRPr lang="en-US"/>
          </a:p>
        </p:txBody>
      </p:sp>
      <p:sp>
        <p:nvSpPr>
          <p:cNvPr id="15375" name="Rectangle 15"/>
          <p:cNvSpPr>
            <a:spLocks noChangeArrowheads="1"/>
          </p:cNvSpPr>
          <p:nvPr/>
        </p:nvSpPr>
        <p:spPr bwMode="auto">
          <a:xfrm>
            <a:off x="3276600" y="3200400"/>
            <a:ext cx="914400" cy="381000"/>
          </a:xfrm>
          <a:prstGeom prst="rect">
            <a:avLst/>
          </a:prstGeom>
          <a:solidFill>
            <a:schemeClr val="accent1"/>
          </a:solidFill>
          <a:ln w="12700">
            <a:solidFill>
              <a:schemeClr val="tx1"/>
            </a:solidFill>
            <a:miter lim="800000"/>
            <a:headEnd/>
            <a:tailEnd/>
          </a:ln>
          <a:effectLst/>
        </p:spPr>
        <p:txBody>
          <a:bodyPr wrap="none" anchor="ctr"/>
          <a:lstStyle/>
          <a:p>
            <a:pPr algn="ctr"/>
            <a:r>
              <a:rPr lang="en-US"/>
              <a:t>Ack 1</a:t>
            </a:r>
          </a:p>
        </p:txBody>
      </p:sp>
      <p:sp>
        <p:nvSpPr>
          <p:cNvPr id="15376" name="Rectangle 16"/>
          <p:cNvSpPr>
            <a:spLocks noChangeArrowheads="1"/>
          </p:cNvSpPr>
          <p:nvPr/>
        </p:nvSpPr>
        <p:spPr bwMode="auto">
          <a:xfrm>
            <a:off x="3352800" y="2438400"/>
            <a:ext cx="1219200" cy="381000"/>
          </a:xfrm>
          <a:prstGeom prst="rect">
            <a:avLst/>
          </a:prstGeom>
          <a:solidFill>
            <a:schemeClr val="accent1"/>
          </a:solidFill>
          <a:ln w="12700">
            <a:solidFill>
              <a:schemeClr val="tx1"/>
            </a:solidFill>
            <a:miter lim="800000"/>
            <a:headEnd/>
            <a:tailEnd/>
          </a:ln>
          <a:effectLst/>
        </p:spPr>
        <p:txBody>
          <a:bodyPr wrap="none" anchor="ctr"/>
          <a:lstStyle/>
          <a:p>
            <a:pPr algn="ctr"/>
            <a:r>
              <a:rPr lang="en-US"/>
              <a:t>Data 0</a:t>
            </a:r>
          </a:p>
        </p:txBody>
      </p:sp>
      <p:sp>
        <p:nvSpPr>
          <p:cNvPr id="15377" name="Line 17"/>
          <p:cNvSpPr>
            <a:spLocks noChangeShapeType="1"/>
          </p:cNvSpPr>
          <p:nvPr/>
        </p:nvSpPr>
        <p:spPr bwMode="auto">
          <a:xfrm flipH="1">
            <a:off x="2590800" y="3429000"/>
            <a:ext cx="609600" cy="76200"/>
          </a:xfrm>
          <a:prstGeom prst="line">
            <a:avLst/>
          </a:prstGeom>
          <a:noFill/>
          <a:ln w="12700">
            <a:solidFill>
              <a:schemeClr val="tx1"/>
            </a:solidFill>
            <a:round/>
            <a:headEnd/>
            <a:tailEnd type="triangle" w="med" len="med"/>
          </a:ln>
          <a:effectLst/>
        </p:spPr>
        <p:txBody>
          <a:bodyPr/>
          <a:lstStyle/>
          <a:p>
            <a:endParaRPr lang="en-US"/>
          </a:p>
        </p:txBody>
      </p:sp>
      <p:sp>
        <p:nvSpPr>
          <p:cNvPr id="15378" name="Text Box 18"/>
          <p:cNvSpPr txBox="1">
            <a:spLocks noChangeArrowheads="1"/>
          </p:cNvSpPr>
          <p:nvPr/>
        </p:nvSpPr>
        <p:spPr bwMode="auto">
          <a:xfrm>
            <a:off x="2438400" y="3505200"/>
            <a:ext cx="1600200" cy="519113"/>
          </a:xfrm>
          <a:prstGeom prst="rect">
            <a:avLst/>
          </a:prstGeom>
          <a:noFill/>
          <a:ln w="12700">
            <a:noFill/>
            <a:miter lim="800000"/>
            <a:headEnd/>
            <a:tailEnd/>
          </a:ln>
          <a:effectLst/>
        </p:spPr>
        <p:txBody>
          <a:bodyPr>
            <a:spAutoFit/>
          </a:bodyPr>
          <a:lstStyle/>
          <a:p>
            <a:pPr>
              <a:spcBef>
                <a:spcPct val="50000"/>
              </a:spcBef>
            </a:pPr>
            <a:r>
              <a:rPr lang="en-US"/>
              <a:t>Lost</a:t>
            </a:r>
          </a:p>
        </p:txBody>
      </p:sp>
      <p:sp>
        <p:nvSpPr>
          <p:cNvPr id="15379" name="Line 19"/>
          <p:cNvSpPr>
            <a:spLocks noChangeShapeType="1"/>
          </p:cNvSpPr>
          <p:nvPr/>
        </p:nvSpPr>
        <p:spPr bwMode="auto">
          <a:xfrm>
            <a:off x="2033588" y="4333875"/>
            <a:ext cx="4648200" cy="152400"/>
          </a:xfrm>
          <a:prstGeom prst="line">
            <a:avLst/>
          </a:prstGeom>
          <a:noFill/>
          <a:ln w="12700">
            <a:solidFill>
              <a:schemeClr val="tx1"/>
            </a:solidFill>
            <a:round/>
            <a:headEnd/>
            <a:tailEnd type="triangle" w="med" len="med"/>
          </a:ln>
          <a:effectLst/>
        </p:spPr>
        <p:txBody>
          <a:bodyPr/>
          <a:lstStyle/>
          <a:p>
            <a:endParaRPr lang="en-US"/>
          </a:p>
        </p:txBody>
      </p:sp>
      <p:sp>
        <p:nvSpPr>
          <p:cNvPr id="15380" name="Rectangle 20"/>
          <p:cNvSpPr>
            <a:spLocks noChangeArrowheads="1"/>
          </p:cNvSpPr>
          <p:nvPr/>
        </p:nvSpPr>
        <p:spPr bwMode="auto">
          <a:xfrm>
            <a:off x="3405188" y="3952875"/>
            <a:ext cx="1219200" cy="381000"/>
          </a:xfrm>
          <a:prstGeom prst="rect">
            <a:avLst/>
          </a:prstGeom>
          <a:solidFill>
            <a:schemeClr val="accent1"/>
          </a:solidFill>
          <a:ln w="12700">
            <a:solidFill>
              <a:schemeClr val="tx1"/>
            </a:solidFill>
            <a:miter lim="800000"/>
            <a:headEnd/>
            <a:tailEnd/>
          </a:ln>
          <a:effectLst/>
        </p:spPr>
        <p:txBody>
          <a:bodyPr wrap="none" anchor="ctr"/>
          <a:lstStyle/>
          <a:p>
            <a:pPr algn="ctr"/>
            <a:r>
              <a:rPr lang="en-US"/>
              <a:t>Data 0</a:t>
            </a:r>
          </a:p>
        </p:txBody>
      </p:sp>
      <p:sp>
        <p:nvSpPr>
          <p:cNvPr id="15381" name="Line 21"/>
          <p:cNvSpPr>
            <a:spLocks noChangeShapeType="1"/>
          </p:cNvSpPr>
          <p:nvPr/>
        </p:nvSpPr>
        <p:spPr bwMode="auto">
          <a:xfrm flipH="1">
            <a:off x="4267200" y="4648200"/>
            <a:ext cx="2438400" cy="381000"/>
          </a:xfrm>
          <a:prstGeom prst="line">
            <a:avLst/>
          </a:prstGeom>
          <a:noFill/>
          <a:ln w="12700">
            <a:solidFill>
              <a:schemeClr val="tx1"/>
            </a:solidFill>
            <a:round/>
            <a:headEnd/>
            <a:tailEnd type="triangle" w="med" len="med"/>
          </a:ln>
          <a:effectLst/>
        </p:spPr>
        <p:txBody>
          <a:bodyPr/>
          <a:lstStyle/>
          <a:p>
            <a:endParaRPr lang="en-US"/>
          </a:p>
        </p:txBody>
      </p:sp>
      <p:sp>
        <p:nvSpPr>
          <p:cNvPr id="15382" name="Rectangle 22"/>
          <p:cNvSpPr>
            <a:spLocks noChangeArrowheads="1"/>
          </p:cNvSpPr>
          <p:nvPr/>
        </p:nvSpPr>
        <p:spPr bwMode="auto">
          <a:xfrm>
            <a:off x="3352800" y="4876800"/>
            <a:ext cx="914400" cy="381000"/>
          </a:xfrm>
          <a:prstGeom prst="rect">
            <a:avLst/>
          </a:prstGeom>
          <a:solidFill>
            <a:schemeClr val="accent1"/>
          </a:solidFill>
          <a:ln w="12700">
            <a:solidFill>
              <a:schemeClr val="tx1"/>
            </a:solidFill>
            <a:miter lim="800000"/>
            <a:headEnd/>
            <a:tailEnd/>
          </a:ln>
          <a:effectLst/>
        </p:spPr>
        <p:txBody>
          <a:bodyPr wrap="none" anchor="ctr"/>
          <a:lstStyle/>
          <a:p>
            <a:pPr algn="ctr"/>
            <a:r>
              <a:rPr lang="en-US"/>
              <a:t>Ack 1</a:t>
            </a:r>
          </a:p>
        </p:txBody>
      </p:sp>
      <p:sp>
        <p:nvSpPr>
          <p:cNvPr id="15383" name="Line 23"/>
          <p:cNvSpPr>
            <a:spLocks noChangeShapeType="1"/>
          </p:cNvSpPr>
          <p:nvPr/>
        </p:nvSpPr>
        <p:spPr bwMode="auto">
          <a:xfrm flipH="1">
            <a:off x="1981200" y="5105400"/>
            <a:ext cx="1295400" cy="152400"/>
          </a:xfrm>
          <a:prstGeom prst="line">
            <a:avLst/>
          </a:prstGeom>
          <a:noFill/>
          <a:ln w="12700">
            <a:solidFill>
              <a:schemeClr val="tx1"/>
            </a:solidFill>
            <a:round/>
            <a:headEnd/>
            <a:tailEnd type="triangle" w="med" len="med"/>
          </a:ln>
          <a:effectLst/>
        </p:spPr>
        <p:txBody>
          <a:bodyPr/>
          <a:lstStyle/>
          <a:p>
            <a:endParaRPr lang="en-US"/>
          </a:p>
        </p:txBody>
      </p:sp>
      <p:sp>
        <p:nvSpPr>
          <p:cNvPr id="15384" name="Line 24"/>
          <p:cNvSpPr>
            <a:spLocks noChangeShapeType="1"/>
          </p:cNvSpPr>
          <p:nvPr/>
        </p:nvSpPr>
        <p:spPr bwMode="auto">
          <a:xfrm>
            <a:off x="1981200" y="2438400"/>
            <a:ext cx="1371600" cy="152400"/>
          </a:xfrm>
          <a:prstGeom prst="line">
            <a:avLst/>
          </a:prstGeom>
          <a:noFill/>
          <a:ln w="12700">
            <a:solidFill>
              <a:schemeClr val="tx1"/>
            </a:solidFill>
            <a:round/>
            <a:headEnd/>
            <a:tailEnd type="triangle" w="med" len="med"/>
          </a:ln>
          <a:effectLst/>
        </p:spPr>
        <p:txBody>
          <a:bodyPr/>
          <a:lstStyle/>
          <a:p>
            <a:endParaRPr lang="en-US"/>
          </a:p>
        </p:txBody>
      </p:sp>
      <p:sp>
        <p:nvSpPr>
          <p:cNvPr id="15385" name="Line 25"/>
          <p:cNvSpPr>
            <a:spLocks noChangeShapeType="1"/>
          </p:cNvSpPr>
          <p:nvPr/>
        </p:nvSpPr>
        <p:spPr bwMode="auto">
          <a:xfrm>
            <a:off x="4572000" y="2667000"/>
            <a:ext cx="2133600" cy="152400"/>
          </a:xfrm>
          <a:prstGeom prst="line">
            <a:avLst/>
          </a:prstGeom>
          <a:noFill/>
          <a:ln w="12700">
            <a:solidFill>
              <a:schemeClr val="tx1"/>
            </a:solidFill>
            <a:round/>
            <a:headEnd/>
            <a:tailEnd type="triangle" w="med" len="med"/>
          </a:ln>
          <a:effectLst/>
        </p:spPr>
        <p:txBody>
          <a:bodyPr/>
          <a:lstStyle/>
          <a:p>
            <a:endParaRPr lang="en-US"/>
          </a:p>
        </p:txBody>
      </p:sp>
      <p:sp>
        <p:nvSpPr>
          <p:cNvPr id="15386" name="Line 26"/>
          <p:cNvSpPr>
            <a:spLocks noChangeShapeType="1"/>
          </p:cNvSpPr>
          <p:nvPr/>
        </p:nvSpPr>
        <p:spPr bwMode="auto">
          <a:xfrm>
            <a:off x="1752600" y="2438400"/>
            <a:ext cx="0" cy="1905000"/>
          </a:xfrm>
          <a:prstGeom prst="line">
            <a:avLst/>
          </a:prstGeom>
          <a:noFill/>
          <a:ln w="12700">
            <a:solidFill>
              <a:schemeClr val="tx1"/>
            </a:solidFill>
            <a:round/>
            <a:headEnd/>
            <a:tailEnd type="triangle" w="med" len="med"/>
          </a:ln>
          <a:effectLst/>
        </p:spPr>
        <p:txBody>
          <a:bodyPr/>
          <a:lstStyle/>
          <a:p>
            <a:endParaRPr lang="en-US"/>
          </a:p>
        </p:txBody>
      </p:sp>
      <p:sp>
        <p:nvSpPr>
          <p:cNvPr id="15387" name="Text Box 27"/>
          <p:cNvSpPr txBox="1">
            <a:spLocks noChangeArrowheads="1"/>
          </p:cNvSpPr>
          <p:nvPr/>
        </p:nvSpPr>
        <p:spPr bwMode="auto">
          <a:xfrm>
            <a:off x="381000" y="2971800"/>
            <a:ext cx="1295400" cy="396875"/>
          </a:xfrm>
          <a:prstGeom prst="rect">
            <a:avLst/>
          </a:prstGeom>
          <a:noFill/>
          <a:ln w="12700">
            <a:noFill/>
            <a:miter lim="800000"/>
            <a:headEnd/>
            <a:tailEnd/>
          </a:ln>
          <a:effectLst/>
        </p:spPr>
        <p:txBody>
          <a:bodyPr>
            <a:spAutoFit/>
          </a:bodyPr>
          <a:lstStyle/>
          <a:p>
            <a:pPr>
              <a:spcBef>
                <a:spcPct val="50000"/>
              </a:spcBef>
            </a:pPr>
            <a:r>
              <a:rPr lang="en-US" sz="2000" dirty="0"/>
              <a:t>Timeout</a:t>
            </a:r>
          </a:p>
        </p:txBody>
      </p:sp>
      <p:sp>
        <p:nvSpPr>
          <p:cNvPr id="15388" name="Text Box 28"/>
          <p:cNvSpPr txBox="1">
            <a:spLocks noChangeArrowheads="1"/>
          </p:cNvSpPr>
          <p:nvPr/>
        </p:nvSpPr>
        <p:spPr bwMode="auto">
          <a:xfrm>
            <a:off x="6934200" y="4343400"/>
            <a:ext cx="1905000" cy="701675"/>
          </a:xfrm>
          <a:prstGeom prst="rect">
            <a:avLst/>
          </a:prstGeom>
          <a:noFill/>
          <a:ln w="12700">
            <a:noFill/>
            <a:miter lim="800000"/>
            <a:headEnd/>
            <a:tailEnd/>
          </a:ln>
          <a:effectLst/>
        </p:spPr>
        <p:txBody>
          <a:bodyPr>
            <a:spAutoFit/>
          </a:bodyPr>
          <a:lstStyle/>
          <a:p>
            <a:pPr>
              <a:spcBef>
                <a:spcPct val="50000"/>
              </a:spcBef>
            </a:pPr>
            <a:r>
              <a:rPr lang="en-US" sz="2000"/>
              <a:t>Second copy discarded</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304800"/>
            <a:ext cx="7772400" cy="609600"/>
          </a:xfrm>
        </p:spPr>
        <p:txBody>
          <a:bodyPr/>
          <a:lstStyle/>
          <a:p>
            <a:r>
              <a:rPr lang="en-US" sz="4000"/>
              <a:t>Sliding window ARQ</a:t>
            </a:r>
          </a:p>
        </p:txBody>
      </p:sp>
      <p:sp>
        <p:nvSpPr>
          <p:cNvPr id="32771" name="Rectangle 3"/>
          <p:cNvSpPr>
            <a:spLocks noGrp="1" noChangeArrowheads="1"/>
          </p:cNvSpPr>
          <p:nvPr>
            <p:ph type="body" idx="1"/>
          </p:nvPr>
        </p:nvSpPr>
        <p:spPr>
          <a:xfrm>
            <a:off x="685800" y="1219200"/>
            <a:ext cx="7772400" cy="4876800"/>
          </a:xfrm>
        </p:spPr>
        <p:txBody>
          <a:bodyPr/>
          <a:lstStyle/>
          <a:p>
            <a:pPr marL="609600" indent="-609600">
              <a:lnSpc>
                <a:spcPct val="80000"/>
              </a:lnSpc>
              <a:buNone/>
            </a:pPr>
            <a:r>
              <a:rPr lang="en-US" sz="2400" dirty="0"/>
              <a:t>Following features are added to basic flow control</a:t>
            </a:r>
          </a:p>
          <a:p>
            <a:pPr marL="609600" indent="-609600">
              <a:lnSpc>
                <a:spcPct val="80000"/>
              </a:lnSpc>
              <a:buFontTx/>
              <a:buAutoNum type="arabicPeriod"/>
            </a:pPr>
            <a:r>
              <a:rPr lang="en-US" sz="2400" dirty="0"/>
              <a:t>The sending device keeps copies of all sent frames until they are acknowledged.</a:t>
            </a:r>
          </a:p>
          <a:p>
            <a:pPr marL="609600" indent="-609600">
              <a:lnSpc>
                <a:spcPct val="80000"/>
              </a:lnSpc>
              <a:buFontTx/>
              <a:buAutoNum type="arabicPeriod"/>
            </a:pPr>
            <a:r>
              <a:rPr lang="en-US" sz="2400" dirty="0"/>
              <a:t>In addition to </a:t>
            </a:r>
            <a:r>
              <a:rPr lang="en-US" sz="2400" dirty="0" err="1"/>
              <a:t>ack</a:t>
            </a:r>
            <a:r>
              <a:rPr lang="en-US" sz="2400" dirty="0"/>
              <a:t> frames the receiver has the option to send NAK frame is frames have been damaged. NAK frames tells the receiver to retransmit the damaged frame.</a:t>
            </a:r>
          </a:p>
          <a:p>
            <a:pPr marL="609600" indent="-609600">
              <a:lnSpc>
                <a:spcPct val="80000"/>
              </a:lnSpc>
              <a:buFontTx/>
              <a:buAutoNum type="arabicPeriod"/>
            </a:pPr>
            <a:r>
              <a:rPr lang="en-US" sz="2400" dirty="0"/>
              <a:t>Both ACK and NAK frames must be numbered.</a:t>
            </a:r>
          </a:p>
          <a:p>
            <a:pPr marL="609600" indent="-609600">
              <a:lnSpc>
                <a:spcPct val="80000"/>
              </a:lnSpc>
              <a:buFontTx/>
              <a:buAutoNum type="arabicPeriod"/>
            </a:pPr>
            <a:r>
              <a:rPr lang="en-US" sz="2400" dirty="0"/>
              <a:t>ACK frames carry the number of the next frame expected by the receiver</a:t>
            </a:r>
          </a:p>
          <a:p>
            <a:pPr marL="609600" indent="-609600">
              <a:lnSpc>
                <a:spcPct val="80000"/>
              </a:lnSpc>
              <a:buFontTx/>
              <a:buAutoNum type="arabicPeriod"/>
            </a:pPr>
            <a:r>
              <a:rPr lang="en-US" sz="2400" dirty="0"/>
              <a:t>NAK frame carries the number of the damaged frame itself.</a:t>
            </a:r>
          </a:p>
          <a:p>
            <a:pPr marL="609600" indent="-609600">
              <a:lnSpc>
                <a:spcPct val="80000"/>
              </a:lnSpc>
              <a:buFontTx/>
              <a:buAutoNum type="arabicPeriod"/>
            </a:pPr>
            <a:r>
              <a:rPr lang="en-US" sz="2400" dirty="0"/>
              <a:t>Data frames received without error need not to be acknowledged individually.</a:t>
            </a:r>
          </a:p>
          <a:p>
            <a:pPr marL="609600" indent="-609600">
              <a:lnSpc>
                <a:spcPct val="80000"/>
              </a:lnSpc>
              <a:buFontTx/>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723331"/>
          </a:xfrm>
        </p:spPr>
        <p:txBody>
          <a:bodyPr/>
          <a:lstStyle/>
          <a:p>
            <a:r>
              <a:rPr lang="en-US" dirty="0" smtClean="0"/>
              <a:t>Framing – Byte/Char stuffing</a:t>
            </a:r>
            <a:endParaRPr lang="en-US" dirty="0"/>
          </a:p>
        </p:txBody>
      </p:sp>
      <p:sp>
        <p:nvSpPr>
          <p:cNvPr id="12291" name="Rectangle 3"/>
          <p:cNvSpPr>
            <a:spLocks noGrp="1" noChangeArrowheads="1"/>
          </p:cNvSpPr>
          <p:nvPr>
            <p:ph type="body" idx="1"/>
          </p:nvPr>
        </p:nvSpPr>
        <p:spPr>
          <a:xfrm>
            <a:off x="576263" y="4159155"/>
            <a:ext cx="8567737" cy="838200"/>
          </a:xfrm>
        </p:spPr>
        <p:txBody>
          <a:bodyPr/>
          <a:lstStyle/>
          <a:p>
            <a:pPr>
              <a:lnSpc>
                <a:spcPct val="90000"/>
              </a:lnSpc>
              <a:buFontTx/>
              <a:buNone/>
            </a:pPr>
            <a:r>
              <a:rPr lang="en-US" dirty="0">
                <a:solidFill>
                  <a:schemeClr val="accent2"/>
                </a:solidFill>
              </a:rPr>
              <a:t>(a)</a:t>
            </a:r>
            <a:r>
              <a:rPr lang="en-US" dirty="0"/>
              <a:t> A frame delimited by flag bytes.</a:t>
            </a:r>
          </a:p>
          <a:p>
            <a:pPr>
              <a:lnSpc>
                <a:spcPct val="90000"/>
              </a:lnSpc>
              <a:buFontTx/>
              <a:buNone/>
            </a:pPr>
            <a:r>
              <a:rPr lang="en-US" dirty="0">
                <a:solidFill>
                  <a:schemeClr val="accent2"/>
                </a:solidFill>
              </a:rPr>
              <a:t>(b)</a:t>
            </a:r>
            <a:r>
              <a:rPr lang="en-US" dirty="0"/>
              <a:t> Four examples of byte sequences before and after stuffing.</a:t>
            </a:r>
          </a:p>
        </p:txBody>
      </p:sp>
      <p:pic>
        <p:nvPicPr>
          <p:cNvPr id="12292" name="Picture 4" descr="3-05"/>
          <p:cNvPicPr>
            <a:picLocks noChangeAspect="1" noChangeArrowheads="1"/>
          </p:cNvPicPr>
          <p:nvPr/>
        </p:nvPicPr>
        <p:blipFill>
          <a:blip r:embed="rId2"/>
          <a:srcRect/>
          <a:stretch>
            <a:fillRect/>
          </a:stretch>
        </p:blipFill>
        <p:spPr bwMode="auto">
          <a:xfrm>
            <a:off x="1395484" y="873458"/>
            <a:ext cx="5945188" cy="3152632"/>
          </a:xfrm>
          <a:prstGeom prst="rect">
            <a:avLst/>
          </a:prstGeom>
          <a:noFill/>
        </p:spPr>
      </p:pic>
      <p:sp>
        <p:nvSpPr>
          <p:cNvPr id="5" name="TextBox 4"/>
          <p:cNvSpPr txBox="1"/>
          <p:nvPr/>
        </p:nvSpPr>
        <p:spPr>
          <a:xfrm>
            <a:off x="395785" y="5145206"/>
            <a:ext cx="8284191" cy="646331"/>
          </a:xfrm>
          <a:prstGeom prst="rect">
            <a:avLst/>
          </a:prstGeom>
          <a:noFill/>
        </p:spPr>
        <p:txBody>
          <a:bodyPr wrap="square" rtlCol="0">
            <a:spAutoFit/>
          </a:bodyPr>
          <a:lstStyle/>
          <a:p>
            <a:pPr algn="l"/>
            <a:r>
              <a:rPr lang="en-US" b="1" dirty="0" smtClean="0"/>
              <a:t>Problem:</a:t>
            </a:r>
            <a:r>
              <a:rPr lang="en-US" dirty="0" smtClean="0"/>
              <a:t> Closely tied to the use of 8-bit characters. Not all character code use 8-bits. For e.g. UNICODED uses 16-bit.</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04800"/>
            <a:ext cx="7772400" cy="609600"/>
          </a:xfrm>
        </p:spPr>
        <p:txBody>
          <a:bodyPr/>
          <a:lstStyle/>
          <a:p>
            <a:r>
              <a:rPr lang="en-US" sz="4000"/>
              <a:t>Sliding window ARQ</a:t>
            </a:r>
          </a:p>
        </p:txBody>
      </p:sp>
      <p:sp>
        <p:nvSpPr>
          <p:cNvPr id="33795" name="Rectangle 3"/>
          <p:cNvSpPr>
            <a:spLocks noGrp="1" noChangeArrowheads="1"/>
          </p:cNvSpPr>
          <p:nvPr>
            <p:ph type="body" idx="1"/>
          </p:nvPr>
        </p:nvSpPr>
        <p:spPr>
          <a:xfrm>
            <a:off x="685800" y="1066800"/>
            <a:ext cx="7772400" cy="5029200"/>
          </a:xfrm>
        </p:spPr>
        <p:txBody>
          <a:bodyPr/>
          <a:lstStyle/>
          <a:p>
            <a:pPr marL="609600" indent="-609600">
              <a:lnSpc>
                <a:spcPct val="90000"/>
              </a:lnSpc>
              <a:buFontTx/>
              <a:buNone/>
            </a:pPr>
            <a:r>
              <a:rPr lang="en-US"/>
              <a:t>7	</a:t>
            </a:r>
            <a:r>
              <a:rPr lang="en-US" sz="2400"/>
              <a:t>If the last ack was numbered 3 and now the next ack received is numbered 6 automatically gives the receipt of frames 4 and 5.</a:t>
            </a:r>
          </a:p>
          <a:p>
            <a:pPr marL="609600" indent="-609600">
              <a:lnSpc>
                <a:spcPct val="90000"/>
              </a:lnSpc>
              <a:buFontTx/>
              <a:buAutoNum type="arabicPlain" startAt="8"/>
            </a:pPr>
            <a:r>
              <a:rPr lang="en-US" sz="2400"/>
              <a:t>Every damaged frame however be acknowledged by  NAK</a:t>
            </a:r>
          </a:p>
          <a:p>
            <a:pPr marL="609600" indent="-609600">
              <a:lnSpc>
                <a:spcPct val="90000"/>
              </a:lnSpc>
              <a:buFontTx/>
              <a:buAutoNum type="arabicPlain" startAt="8"/>
            </a:pPr>
            <a:r>
              <a:rPr lang="en-US" sz="2400"/>
              <a:t>Every sending device is equipped with a timer to enable it to handle lost ack.</a:t>
            </a:r>
          </a:p>
          <a:p>
            <a:pPr marL="609600" indent="-609600">
              <a:lnSpc>
                <a:spcPct val="90000"/>
              </a:lnSpc>
              <a:buFontTx/>
              <a:buAutoNum type="arabicPlain" startAt="8"/>
            </a:pPr>
            <a:r>
              <a:rPr lang="en-US" sz="2400"/>
              <a:t>N-1 frames may be sent before an ack must be received.</a:t>
            </a:r>
          </a:p>
          <a:p>
            <a:pPr marL="609600" indent="-609600">
              <a:lnSpc>
                <a:spcPct val="90000"/>
              </a:lnSpc>
              <a:buFontTx/>
              <a:buAutoNum type="arabicPlain" startAt="8"/>
            </a:pPr>
            <a:r>
              <a:rPr lang="en-US" sz="2400"/>
              <a:t>Sliding window ARQ can be implemented using two protocols</a:t>
            </a:r>
          </a:p>
          <a:p>
            <a:pPr marL="609600" indent="-609600">
              <a:lnSpc>
                <a:spcPct val="90000"/>
              </a:lnSpc>
              <a:buFont typeface="Wingdings" pitchFamily="2" charset="2"/>
              <a:buChar char="Ø"/>
            </a:pPr>
            <a:r>
              <a:rPr lang="en-US" sz="2400"/>
              <a:t>Using Go-Back –N</a:t>
            </a:r>
          </a:p>
          <a:p>
            <a:pPr marL="609600" indent="-609600">
              <a:lnSpc>
                <a:spcPct val="90000"/>
              </a:lnSpc>
              <a:buFont typeface="Wingdings" pitchFamily="2" charset="2"/>
              <a:buChar char="Ø"/>
            </a:pPr>
            <a:r>
              <a:rPr lang="en-US" sz="2400"/>
              <a:t>And using Selective Reject</a:t>
            </a:r>
          </a:p>
          <a:p>
            <a:pPr marL="609600" indent="-609600">
              <a:lnSpc>
                <a:spcPct val="90000"/>
              </a:lnSpc>
              <a:buFont typeface="Wingdings" pitchFamily="2" charset="2"/>
              <a:buChar char="Ø"/>
            </a:pPr>
            <a:endParaRPr lang="en-US" sz="2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Protocol using Go-Back-N</a:t>
            </a:r>
          </a:p>
        </p:txBody>
      </p:sp>
      <p:sp>
        <p:nvSpPr>
          <p:cNvPr id="34819" name="Rectangle 3"/>
          <p:cNvSpPr>
            <a:spLocks noGrp="1" noChangeArrowheads="1"/>
          </p:cNvSpPr>
          <p:nvPr>
            <p:ph type="body" idx="1"/>
          </p:nvPr>
        </p:nvSpPr>
        <p:spPr>
          <a:xfrm>
            <a:off x="685800" y="1981200"/>
            <a:ext cx="7772400" cy="1752600"/>
          </a:xfrm>
        </p:spPr>
        <p:txBody>
          <a:bodyPr/>
          <a:lstStyle/>
          <a:p>
            <a:r>
              <a:rPr lang="en-US"/>
              <a:t>If one frame is lost or damaged , all frames sent since the last frame acknowledged are retransmitted.</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304800"/>
            <a:ext cx="7772400" cy="609600"/>
          </a:xfrm>
        </p:spPr>
        <p:txBody>
          <a:bodyPr/>
          <a:lstStyle/>
          <a:p>
            <a:r>
              <a:rPr lang="en-US" sz="4000"/>
              <a:t>Protocol using Go-back-N</a:t>
            </a:r>
          </a:p>
        </p:txBody>
      </p:sp>
      <p:sp>
        <p:nvSpPr>
          <p:cNvPr id="35843" name="Rectangle 3"/>
          <p:cNvSpPr>
            <a:spLocks noGrp="1" noChangeArrowheads="1"/>
          </p:cNvSpPr>
          <p:nvPr>
            <p:ph type="body" idx="1"/>
          </p:nvPr>
        </p:nvSpPr>
        <p:spPr>
          <a:xfrm>
            <a:off x="685800" y="1219200"/>
            <a:ext cx="7772400" cy="5105400"/>
          </a:xfrm>
        </p:spPr>
        <p:txBody>
          <a:bodyPr/>
          <a:lstStyle/>
          <a:p>
            <a:pPr>
              <a:lnSpc>
                <a:spcPct val="90000"/>
              </a:lnSpc>
              <a:buFontTx/>
              <a:buNone/>
            </a:pPr>
            <a:r>
              <a:rPr lang="en-US" b="1" u="sng" dirty="0"/>
              <a:t>In case of damaged frames :</a:t>
            </a:r>
          </a:p>
          <a:p>
            <a:pPr>
              <a:lnSpc>
                <a:spcPct val="90000"/>
              </a:lnSpc>
              <a:buFont typeface="Arial" pitchFamily="34" charset="0"/>
              <a:buChar char="•"/>
            </a:pPr>
            <a:r>
              <a:rPr lang="en-US" sz="2400" dirty="0"/>
              <a:t>As soon as the receiver discovers an error in a frame it stops receiving the subsequent frames until the damaged frame has been replaced correctly..</a:t>
            </a:r>
          </a:p>
          <a:p>
            <a:pPr>
              <a:lnSpc>
                <a:spcPct val="90000"/>
              </a:lnSpc>
              <a:buFont typeface="Arial" pitchFamily="34" charset="0"/>
              <a:buChar char="•"/>
            </a:pPr>
            <a:r>
              <a:rPr lang="en-US" sz="2400" dirty="0"/>
              <a:t>Actually NAK indicates two things</a:t>
            </a:r>
          </a:p>
          <a:p>
            <a:pPr>
              <a:lnSpc>
                <a:spcPct val="90000"/>
              </a:lnSpc>
              <a:buFontTx/>
              <a:buNone/>
            </a:pPr>
            <a:r>
              <a:rPr lang="en-US" sz="2400" dirty="0"/>
              <a:t>1. Positive </a:t>
            </a:r>
            <a:r>
              <a:rPr lang="en-US" sz="2400" dirty="0" err="1"/>
              <a:t>ack</a:t>
            </a:r>
            <a:r>
              <a:rPr lang="en-US" sz="2400" dirty="0"/>
              <a:t> of all the frames received prior to the damaged frames</a:t>
            </a:r>
          </a:p>
          <a:p>
            <a:pPr>
              <a:lnSpc>
                <a:spcPct val="90000"/>
              </a:lnSpc>
              <a:buFontTx/>
              <a:buNone/>
            </a:pPr>
            <a:r>
              <a:rPr lang="en-US" sz="2400" dirty="0"/>
              <a:t>2. A NAK for a frame indicated.</a:t>
            </a:r>
          </a:p>
          <a:p>
            <a:pPr>
              <a:lnSpc>
                <a:spcPct val="90000"/>
              </a:lnSpc>
              <a:buFont typeface="Arial" pitchFamily="34" charset="0"/>
              <a:buChar char="•"/>
            </a:pPr>
            <a:r>
              <a:rPr lang="en-US" sz="2400" dirty="0"/>
              <a:t>If the first </a:t>
            </a:r>
            <a:r>
              <a:rPr lang="en-US" sz="2400" dirty="0" err="1"/>
              <a:t>ack</a:t>
            </a:r>
            <a:r>
              <a:rPr lang="en-US" sz="2400" dirty="0"/>
              <a:t> is NAK3 it indicated positive </a:t>
            </a:r>
            <a:r>
              <a:rPr lang="en-US" sz="2400" dirty="0" err="1"/>
              <a:t>ack</a:t>
            </a:r>
            <a:r>
              <a:rPr lang="en-US" sz="2400" dirty="0"/>
              <a:t> for the frame 0,1,2 and negative </a:t>
            </a:r>
            <a:r>
              <a:rPr lang="en-US" sz="2400" dirty="0" err="1"/>
              <a:t>ack</a:t>
            </a:r>
            <a:r>
              <a:rPr lang="en-US" sz="2400" dirty="0"/>
              <a:t> for frame 3.</a:t>
            </a:r>
          </a:p>
          <a:p>
            <a:pPr>
              <a:lnSpc>
                <a:spcPct val="90000"/>
              </a:lnSpc>
              <a:buFontTx/>
              <a:buNone/>
            </a:pPr>
            <a:endParaRPr lang="en-US" sz="2400" dirty="0"/>
          </a:p>
          <a:p>
            <a:pPr>
              <a:lnSpc>
                <a:spcPct val="90000"/>
              </a:lnSpc>
              <a:buFontTx/>
              <a:buNone/>
            </a:pPr>
            <a:r>
              <a:rPr lang="en-US" sz="2400" dirty="0"/>
              <a:t>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2"/>
          <a:srcRect/>
          <a:stretch>
            <a:fillRect/>
          </a:stretch>
        </p:blipFill>
        <p:spPr bwMode="auto">
          <a:xfrm>
            <a:off x="1133475" y="517525"/>
            <a:ext cx="7385050" cy="5695950"/>
          </a:xfrm>
          <a:prstGeom prst="rect">
            <a:avLst/>
          </a:prstGeom>
          <a:noFill/>
          <a:ln w="12700">
            <a:noFill/>
            <a:miter lim="800000"/>
            <a:headEnd/>
            <a:tailEnd/>
          </a:ln>
          <a:effectLst/>
        </p:spPr>
      </p:pic>
      <p:sp>
        <p:nvSpPr>
          <p:cNvPr id="16387" name="Rectangle 3"/>
          <p:cNvSpPr>
            <a:spLocks noChangeArrowheads="1"/>
          </p:cNvSpPr>
          <p:nvPr/>
        </p:nvSpPr>
        <p:spPr bwMode="auto">
          <a:xfrm>
            <a:off x="2570163" y="269875"/>
            <a:ext cx="3094037"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Damaged Frame</a:t>
            </a:r>
          </a:p>
        </p:txBody>
      </p:sp>
      <p:sp>
        <p:nvSpPr>
          <p:cNvPr id="16388" name="Rectangle 4"/>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10-19</a:t>
            </a:r>
          </a:p>
        </p:txBody>
      </p:sp>
      <p:sp>
        <p:nvSpPr>
          <p:cNvPr id="16389"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6390"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304800"/>
            <a:ext cx="7772400" cy="1143000"/>
          </a:xfrm>
        </p:spPr>
        <p:txBody>
          <a:bodyPr/>
          <a:lstStyle/>
          <a:p>
            <a:r>
              <a:rPr lang="en-US"/>
              <a:t>Protocol using go-Back-N</a:t>
            </a:r>
          </a:p>
        </p:txBody>
      </p:sp>
      <p:sp>
        <p:nvSpPr>
          <p:cNvPr id="36867" name="Rectangle 3"/>
          <p:cNvSpPr>
            <a:spLocks noGrp="1" noChangeArrowheads="1"/>
          </p:cNvSpPr>
          <p:nvPr>
            <p:ph type="body" idx="1"/>
          </p:nvPr>
        </p:nvSpPr>
        <p:spPr>
          <a:xfrm>
            <a:off x="685800" y="1676400"/>
            <a:ext cx="7772400" cy="4267200"/>
          </a:xfrm>
        </p:spPr>
        <p:txBody>
          <a:bodyPr/>
          <a:lstStyle/>
          <a:p>
            <a:pPr>
              <a:lnSpc>
                <a:spcPct val="80000"/>
              </a:lnSpc>
              <a:buFontTx/>
              <a:buNone/>
            </a:pPr>
            <a:r>
              <a:rPr lang="en-US" b="1" u="sng" dirty="0"/>
              <a:t>In case of lost data frames:</a:t>
            </a:r>
          </a:p>
          <a:p>
            <a:pPr>
              <a:lnSpc>
                <a:spcPct val="80000"/>
              </a:lnSpc>
              <a:buFont typeface="Arial" pitchFamily="34" charset="0"/>
              <a:buChar char="•"/>
            </a:pPr>
            <a:r>
              <a:rPr lang="en-US" sz="2800" dirty="0"/>
              <a:t>Sliding window requires all data be transmitted sequentially.</a:t>
            </a:r>
          </a:p>
          <a:p>
            <a:pPr>
              <a:lnSpc>
                <a:spcPct val="80000"/>
              </a:lnSpc>
              <a:buFont typeface="Arial" pitchFamily="34" charset="0"/>
              <a:buChar char="•"/>
            </a:pPr>
            <a:r>
              <a:rPr lang="en-US" sz="2800" dirty="0"/>
              <a:t>The receiver check the frame number, discovers that one or more frames have been skipped and returns a NAK for the first missing frame.</a:t>
            </a:r>
          </a:p>
          <a:p>
            <a:pPr>
              <a:lnSpc>
                <a:spcPct val="80000"/>
              </a:lnSpc>
              <a:buFont typeface="Arial" pitchFamily="34" charset="0"/>
              <a:buChar char="•"/>
            </a:pPr>
            <a:r>
              <a:rPr lang="en-US" sz="2800" dirty="0"/>
              <a:t>A NAK frame does not indicate whether it is damaged or lost, just indicates it has to be resent.</a:t>
            </a:r>
          </a:p>
          <a:p>
            <a:pPr>
              <a:lnSpc>
                <a:spcPct val="80000"/>
              </a:lnSpc>
              <a:buFont typeface="Arial" pitchFamily="34" charset="0"/>
              <a:buChar char="•"/>
            </a:pPr>
            <a:r>
              <a:rPr lang="en-US" sz="2800" dirty="0"/>
              <a:t>The sender then resent the frame for which it receives NAK as well as any frames sent after the lost one.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a:srcRect/>
          <a:stretch>
            <a:fillRect/>
          </a:stretch>
        </p:blipFill>
        <p:spPr bwMode="auto">
          <a:xfrm>
            <a:off x="427038" y="788988"/>
            <a:ext cx="8505825" cy="5635625"/>
          </a:xfrm>
          <a:prstGeom prst="rect">
            <a:avLst/>
          </a:prstGeom>
          <a:noFill/>
          <a:ln w="12700">
            <a:noFill/>
            <a:miter lim="800000"/>
            <a:headEnd/>
            <a:tailEnd/>
          </a:ln>
          <a:effectLst/>
        </p:spPr>
      </p:pic>
      <p:sp>
        <p:nvSpPr>
          <p:cNvPr id="17411" name="Rectangle 3"/>
          <p:cNvSpPr>
            <a:spLocks noChangeArrowheads="1"/>
          </p:cNvSpPr>
          <p:nvPr/>
        </p:nvSpPr>
        <p:spPr bwMode="auto">
          <a:xfrm>
            <a:off x="2951163" y="346075"/>
            <a:ext cx="2214562"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Lost Frame</a:t>
            </a:r>
          </a:p>
        </p:txBody>
      </p:sp>
      <p:sp>
        <p:nvSpPr>
          <p:cNvPr id="17412" name="Oval 4"/>
          <p:cNvSpPr>
            <a:spLocks noChangeArrowheads="1"/>
          </p:cNvSpPr>
          <p:nvPr/>
        </p:nvSpPr>
        <p:spPr bwMode="auto">
          <a:xfrm>
            <a:off x="3663950" y="3435350"/>
            <a:ext cx="292100" cy="2921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7413" name="Rectangle 5"/>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10-20</a:t>
            </a:r>
          </a:p>
        </p:txBody>
      </p:sp>
      <p:sp>
        <p:nvSpPr>
          <p:cNvPr id="17414" name="Rectangle 6"/>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7415" name="Rectangle 7"/>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228600"/>
            <a:ext cx="7772400" cy="1143000"/>
          </a:xfrm>
        </p:spPr>
        <p:txBody>
          <a:bodyPr/>
          <a:lstStyle/>
          <a:p>
            <a:r>
              <a:rPr lang="en-US"/>
              <a:t>Protocol using Go-Back-N</a:t>
            </a:r>
          </a:p>
        </p:txBody>
      </p:sp>
      <p:sp>
        <p:nvSpPr>
          <p:cNvPr id="37891" name="Rectangle 3"/>
          <p:cNvSpPr>
            <a:spLocks noGrp="1" noChangeArrowheads="1"/>
          </p:cNvSpPr>
          <p:nvPr>
            <p:ph type="body" idx="1"/>
          </p:nvPr>
        </p:nvSpPr>
        <p:spPr>
          <a:xfrm>
            <a:off x="685800" y="1524000"/>
            <a:ext cx="7772400" cy="4114800"/>
          </a:xfrm>
        </p:spPr>
        <p:txBody>
          <a:bodyPr/>
          <a:lstStyle/>
          <a:p>
            <a:pPr>
              <a:lnSpc>
                <a:spcPct val="90000"/>
              </a:lnSpc>
              <a:buFontTx/>
              <a:buNone/>
            </a:pPr>
            <a:r>
              <a:rPr lang="en-US" sz="3600" b="1" u="sng" dirty="0"/>
              <a:t>In case of Lost </a:t>
            </a:r>
            <a:r>
              <a:rPr lang="en-US" sz="3600" b="1" u="sng" dirty="0" err="1"/>
              <a:t>ack</a:t>
            </a:r>
            <a:endParaRPr lang="en-US" sz="3600" b="1" u="sng" dirty="0"/>
          </a:p>
          <a:p>
            <a:pPr>
              <a:lnSpc>
                <a:spcPct val="90000"/>
              </a:lnSpc>
              <a:buFont typeface="Arial" pitchFamily="34" charset="0"/>
              <a:buChar char="•"/>
            </a:pPr>
            <a:r>
              <a:rPr lang="en-US" sz="2800" dirty="0"/>
              <a:t>Here the sender uses timer.</a:t>
            </a:r>
          </a:p>
          <a:p>
            <a:pPr>
              <a:lnSpc>
                <a:spcPct val="90000"/>
              </a:lnSpc>
              <a:buFont typeface="Arial" pitchFamily="34" charset="0"/>
              <a:buChar char="•"/>
            </a:pPr>
            <a:r>
              <a:rPr lang="en-US" sz="2800" dirty="0"/>
              <a:t>Sender can send as many frames as the window allows before waiting for an ack.</a:t>
            </a:r>
          </a:p>
          <a:p>
            <a:pPr>
              <a:lnSpc>
                <a:spcPct val="90000"/>
              </a:lnSpc>
              <a:buFont typeface="Arial" pitchFamily="34" charset="0"/>
              <a:buChar char="•"/>
            </a:pPr>
            <a:r>
              <a:rPr lang="en-US" sz="2800" dirty="0"/>
              <a:t>Once the limit has been reached or the sender has no more frames to send it starts timer.</a:t>
            </a:r>
          </a:p>
          <a:p>
            <a:pPr>
              <a:lnSpc>
                <a:spcPct val="90000"/>
              </a:lnSpc>
              <a:buFont typeface="Arial" pitchFamily="34" charset="0"/>
              <a:buChar char="•"/>
            </a:pPr>
            <a:r>
              <a:rPr lang="en-US" sz="2800" dirty="0"/>
              <a:t>If an </a:t>
            </a:r>
            <a:r>
              <a:rPr lang="en-US" sz="2800" dirty="0" err="1"/>
              <a:t>ack</a:t>
            </a:r>
            <a:r>
              <a:rPr lang="en-US" sz="2800" dirty="0"/>
              <a:t> does not received within the specified time limit , the sender retransmits every frame transmitted since the last ack.</a:t>
            </a:r>
          </a:p>
          <a:p>
            <a:pPr>
              <a:lnSpc>
                <a:spcPct val="90000"/>
              </a:lnSpc>
            </a:pPr>
            <a:endParaRPr lang="en-US" sz="28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2"/>
          <a:srcRect/>
          <a:stretch>
            <a:fillRect/>
          </a:stretch>
        </p:blipFill>
        <p:spPr bwMode="auto">
          <a:xfrm>
            <a:off x="344488" y="1163638"/>
            <a:ext cx="8212137" cy="5037137"/>
          </a:xfrm>
          <a:prstGeom prst="rect">
            <a:avLst/>
          </a:prstGeom>
          <a:noFill/>
          <a:ln w="12700">
            <a:noFill/>
            <a:miter lim="800000"/>
            <a:headEnd/>
            <a:tailEnd/>
          </a:ln>
          <a:effectLst/>
        </p:spPr>
      </p:pic>
      <p:sp>
        <p:nvSpPr>
          <p:cNvPr id="18435" name="Rectangle 3"/>
          <p:cNvSpPr>
            <a:spLocks noChangeArrowheads="1"/>
          </p:cNvSpPr>
          <p:nvPr/>
        </p:nvSpPr>
        <p:spPr bwMode="auto">
          <a:xfrm>
            <a:off x="3484563" y="193675"/>
            <a:ext cx="1966912"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Lost ACK</a:t>
            </a:r>
          </a:p>
        </p:txBody>
      </p:sp>
      <p:sp>
        <p:nvSpPr>
          <p:cNvPr id="18436" name="Rectangle 4"/>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10-21</a:t>
            </a:r>
          </a:p>
        </p:txBody>
      </p:sp>
      <p:sp>
        <p:nvSpPr>
          <p:cNvPr id="18437"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8438"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895350" y="2538413"/>
            <a:ext cx="7353300" cy="1781175"/>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866" y="245661"/>
            <a:ext cx="7506268" cy="584775"/>
          </a:xfrm>
          <a:prstGeom prst="rect">
            <a:avLst/>
          </a:prstGeom>
          <a:noFill/>
        </p:spPr>
        <p:txBody>
          <a:bodyPr wrap="square" rtlCol="0">
            <a:spAutoFit/>
          </a:bodyPr>
          <a:lstStyle/>
          <a:p>
            <a:r>
              <a:rPr lang="en-US" sz="3200" dirty="0" smtClean="0"/>
              <a:t>Selective Reject</a:t>
            </a:r>
            <a:endParaRPr lang="en-US" sz="3200" dirty="0"/>
          </a:p>
        </p:txBody>
      </p:sp>
      <p:sp>
        <p:nvSpPr>
          <p:cNvPr id="4" name="Content Placeholder 3"/>
          <p:cNvSpPr>
            <a:spLocks noGrp="1"/>
          </p:cNvSpPr>
          <p:nvPr>
            <p:ph idx="1"/>
          </p:nvPr>
        </p:nvSpPr>
        <p:spPr>
          <a:xfrm>
            <a:off x="0" y="1214651"/>
            <a:ext cx="9144000" cy="2565779"/>
          </a:xfrm>
        </p:spPr>
        <p:txBody>
          <a:bodyPr/>
          <a:lstStyle/>
          <a:p>
            <a:pPr>
              <a:buFont typeface="Arial" pitchFamily="34" charset="0"/>
              <a:buChar char="•"/>
            </a:pPr>
            <a:r>
              <a:rPr lang="en-US" dirty="0" smtClean="0"/>
              <a:t>Unlike Go-back-N here only the specific damaged or lost frame is retransmitted</a:t>
            </a:r>
          </a:p>
          <a:p>
            <a:pPr>
              <a:buFont typeface="Arial" pitchFamily="34" charset="0"/>
              <a:buChar char="•"/>
            </a:pPr>
            <a:r>
              <a:rPr lang="en-US" dirty="0" smtClean="0"/>
              <a:t>If a frame is corrupted in transit NAK is returned and the frame is resent.</a:t>
            </a:r>
          </a:p>
          <a:p>
            <a:pPr>
              <a:buFont typeface="Arial" pitchFamily="34" charset="0"/>
              <a:buChar char="•"/>
            </a:pPr>
            <a:r>
              <a:rPr lang="en-US" dirty="0" smtClean="0"/>
              <a:t>The receiving device must be able to sort the frames it has and insert the retransmitted frame into the proper place in the sequence.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709684"/>
          </a:xfrm>
        </p:spPr>
        <p:txBody>
          <a:bodyPr/>
          <a:lstStyle/>
          <a:p>
            <a:r>
              <a:rPr lang="en-US" dirty="0"/>
              <a:t>Framing (3</a:t>
            </a:r>
            <a:r>
              <a:rPr lang="en-US" dirty="0" smtClean="0"/>
              <a:t>) Bit stuffing</a:t>
            </a:r>
            <a:endParaRPr lang="en-US" dirty="0"/>
          </a:p>
        </p:txBody>
      </p:sp>
      <p:sp>
        <p:nvSpPr>
          <p:cNvPr id="13315" name="Rectangle 3"/>
          <p:cNvSpPr>
            <a:spLocks noGrp="1" noChangeArrowheads="1"/>
          </p:cNvSpPr>
          <p:nvPr>
            <p:ph type="body" idx="1"/>
          </p:nvPr>
        </p:nvSpPr>
        <p:spPr>
          <a:xfrm>
            <a:off x="514350" y="3248165"/>
            <a:ext cx="8629650" cy="3446060"/>
          </a:xfrm>
        </p:spPr>
        <p:txBody>
          <a:bodyPr/>
          <a:lstStyle/>
          <a:p>
            <a:pPr algn="ctr">
              <a:buFontTx/>
              <a:buNone/>
            </a:pPr>
            <a:r>
              <a:rPr lang="en-US" sz="2000" dirty="0" smtClean="0"/>
              <a:t>Bit stuffing</a:t>
            </a:r>
          </a:p>
          <a:p>
            <a:pPr>
              <a:buFontTx/>
              <a:buNone/>
            </a:pPr>
            <a:r>
              <a:rPr lang="en-US" sz="2000" dirty="0" smtClean="0">
                <a:solidFill>
                  <a:schemeClr val="accent2"/>
                </a:solidFill>
              </a:rPr>
              <a:t>(a)</a:t>
            </a:r>
            <a:r>
              <a:rPr lang="en-US" sz="2000" dirty="0" smtClean="0"/>
              <a:t> The original data.</a:t>
            </a:r>
          </a:p>
          <a:p>
            <a:pPr>
              <a:buFontTx/>
              <a:buNone/>
            </a:pPr>
            <a:r>
              <a:rPr lang="en-US" sz="2000" dirty="0" smtClean="0">
                <a:solidFill>
                  <a:schemeClr val="accent2"/>
                </a:solidFill>
              </a:rPr>
              <a:t>(b)</a:t>
            </a:r>
            <a:r>
              <a:rPr lang="en-US" sz="2000" dirty="0" smtClean="0"/>
              <a:t> The data as they appear on the line.</a:t>
            </a:r>
          </a:p>
          <a:p>
            <a:pPr>
              <a:buFontTx/>
              <a:buNone/>
            </a:pPr>
            <a:r>
              <a:rPr lang="en-US" sz="2000" dirty="0" smtClean="0">
                <a:solidFill>
                  <a:schemeClr val="accent2"/>
                </a:solidFill>
              </a:rPr>
              <a:t>(c)</a:t>
            </a:r>
            <a:r>
              <a:rPr lang="en-US" sz="2000" dirty="0" smtClean="0"/>
              <a:t> The data as they are stored in receiver’s memory after de-stuffing.</a:t>
            </a:r>
          </a:p>
          <a:p>
            <a:pPr>
              <a:buFont typeface="Arial" pitchFamily="34" charset="0"/>
              <a:buChar char="•"/>
            </a:pPr>
            <a:r>
              <a:rPr lang="en-US" dirty="0" smtClean="0"/>
              <a:t>Each frame begins and ends with a special bit pattern 01111110</a:t>
            </a:r>
          </a:p>
          <a:p>
            <a:pPr>
              <a:buFont typeface="Arial" pitchFamily="34" charset="0"/>
              <a:buChar char="•"/>
            </a:pPr>
            <a:r>
              <a:rPr lang="en-US" dirty="0" smtClean="0"/>
              <a:t>When ever the sender’s data link layer identifies five consecutive 1’s it stuffs bit 0 into the outgoing stream.</a:t>
            </a:r>
          </a:p>
          <a:p>
            <a:pPr>
              <a:buFont typeface="Arial" pitchFamily="34" charset="0"/>
              <a:buChar char="•"/>
            </a:pPr>
            <a:r>
              <a:rPr lang="en-US" dirty="0" smtClean="0"/>
              <a:t>Whenever receiver sees five consecutive 1’s followed by 0 it de-stuffs the 0 bit.</a:t>
            </a:r>
          </a:p>
        </p:txBody>
      </p:sp>
      <p:pic>
        <p:nvPicPr>
          <p:cNvPr id="13316" name="Picture 4" descr="3-06"/>
          <p:cNvPicPr>
            <a:picLocks noChangeAspect="1" noChangeArrowheads="1"/>
          </p:cNvPicPr>
          <p:nvPr/>
        </p:nvPicPr>
        <p:blipFill>
          <a:blip r:embed="rId2"/>
          <a:srcRect/>
          <a:stretch>
            <a:fillRect/>
          </a:stretch>
        </p:blipFill>
        <p:spPr bwMode="auto">
          <a:xfrm>
            <a:off x="1968832" y="970269"/>
            <a:ext cx="5267325" cy="2044700"/>
          </a:xfrm>
          <a:prstGeom prst="rect">
            <a:avLst/>
          </a:prstGeom>
          <a:noFill/>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Reject</a:t>
            </a:r>
            <a:endParaRPr lang="en-US" dirty="0"/>
          </a:p>
        </p:txBody>
      </p:sp>
      <p:sp>
        <p:nvSpPr>
          <p:cNvPr id="3" name="Content Placeholder 2"/>
          <p:cNvSpPr>
            <a:spLocks noGrp="1"/>
          </p:cNvSpPr>
          <p:nvPr>
            <p:ph idx="1"/>
          </p:nvPr>
        </p:nvSpPr>
        <p:spPr>
          <a:xfrm>
            <a:off x="0" y="1050871"/>
            <a:ext cx="9144000" cy="5581941"/>
          </a:xfrm>
        </p:spPr>
        <p:txBody>
          <a:bodyPr/>
          <a:lstStyle/>
          <a:p>
            <a:pPr>
              <a:buFont typeface="Arial" pitchFamily="34" charset="0"/>
              <a:buChar char="•"/>
            </a:pPr>
            <a:r>
              <a:rPr lang="en-US" dirty="0" smtClean="0"/>
              <a:t>The receiver device must contain sorting logic to enable to reorder frames received out of sequence.</a:t>
            </a:r>
          </a:p>
          <a:p>
            <a:pPr>
              <a:buFont typeface="Arial" pitchFamily="34" charset="0"/>
              <a:buChar char="•"/>
            </a:pPr>
            <a:r>
              <a:rPr lang="en-US" dirty="0" smtClean="0"/>
              <a:t>It must also be able to store frames received after the damaged frames, until that damaged frame is received correctly.</a:t>
            </a:r>
          </a:p>
          <a:p>
            <a:pPr>
              <a:buFont typeface="Arial" pitchFamily="34" charset="0"/>
              <a:buChar char="•"/>
            </a:pPr>
            <a:r>
              <a:rPr lang="en-US" dirty="0" smtClean="0"/>
              <a:t>The sending device must contain the searching mechanism that allows to find and select only the requested frame for retransmission.</a:t>
            </a:r>
          </a:p>
          <a:p>
            <a:pPr>
              <a:buFont typeface="Arial" pitchFamily="34" charset="0"/>
              <a:buChar char="•"/>
            </a:pPr>
            <a:r>
              <a:rPr lang="en-US" dirty="0" smtClean="0"/>
              <a:t>A buffer in the receiver must keep all previously received  frames on hold until all retransmission have been sorted and any duplicate frames have been identified and discarded.</a:t>
            </a:r>
          </a:p>
          <a:p>
            <a:pPr>
              <a:buFont typeface="Arial" pitchFamily="34" charset="0"/>
              <a:buChar char="•"/>
            </a:pPr>
            <a:r>
              <a:rPr lang="en-US" dirty="0" smtClean="0"/>
              <a:t>This complexity requires a smaller window size  than is needed by the Go-Back-N.</a:t>
            </a:r>
          </a:p>
          <a:p>
            <a:pPr>
              <a:buFont typeface="Arial" pitchFamily="34" charset="0"/>
              <a:buChar char="•"/>
            </a:pPr>
            <a:r>
              <a:rPr lang="en-US" dirty="0" smtClean="0"/>
              <a:t> It is recommended that  that the window size be less than or equal to (n+1)/2 for selective reject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rrowheads="1"/>
          </p:cNvPicPr>
          <p:nvPr/>
        </p:nvPicPr>
        <p:blipFill>
          <a:blip r:embed="rId2"/>
          <a:srcRect/>
          <a:stretch>
            <a:fillRect/>
          </a:stretch>
        </p:blipFill>
        <p:spPr bwMode="auto">
          <a:xfrm>
            <a:off x="558800" y="1135063"/>
            <a:ext cx="7785100" cy="5083175"/>
          </a:xfrm>
          <a:prstGeom prst="rect">
            <a:avLst/>
          </a:prstGeom>
          <a:noFill/>
          <a:ln w="12700">
            <a:noFill/>
            <a:miter lim="800000"/>
            <a:headEnd/>
            <a:tailEnd/>
          </a:ln>
          <a:effectLst/>
        </p:spPr>
      </p:pic>
      <p:sp>
        <p:nvSpPr>
          <p:cNvPr id="19459" name="Rectangle 3"/>
          <p:cNvSpPr>
            <a:spLocks noChangeArrowheads="1"/>
          </p:cNvSpPr>
          <p:nvPr/>
        </p:nvSpPr>
        <p:spPr bwMode="auto">
          <a:xfrm>
            <a:off x="2646363" y="269875"/>
            <a:ext cx="2914650"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Selective Reject</a:t>
            </a:r>
          </a:p>
        </p:txBody>
      </p:sp>
      <p:sp>
        <p:nvSpPr>
          <p:cNvPr id="19460" name="Rectangle 4"/>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10-22</a:t>
            </a:r>
          </a:p>
        </p:txBody>
      </p:sp>
      <p:sp>
        <p:nvSpPr>
          <p:cNvPr id="19461"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9462"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Comparison between Go-Back-N and selective reject</a:t>
            </a:r>
            <a:endParaRPr lang="en-US" sz="3200" dirty="0"/>
          </a:p>
        </p:txBody>
      </p:sp>
      <p:sp>
        <p:nvSpPr>
          <p:cNvPr id="3" name="Content Placeholder 2"/>
          <p:cNvSpPr>
            <a:spLocks noGrp="1"/>
          </p:cNvSpPr>
          <p:nvPr>
            <p:ph idx="1"/>
          </p:nvPr>
        </p:nvSpPr>
        <p:spPr>
          <a:xfrm>
            <a:off x="0" y="1091821"/>
            <a:ext cx="9144000" cy="3507475"/>
          </a:xfrm>
        </p:spPr>
        <p:txBody>
          <a:bodyPr/>
          <a:lstStyle/>
          <a:p>
            <a:r>
              <a:rPr lang="en-US" dirty="0" smtClean="0"/>
              <a:t>Selective reject is expensive than Go-Back-N</a:t>
            </a:r>
          </a:p>
          <a:p>
            <a:pPr>
              <a:buNone/>
            </a:pPr>
            <a:r>
              <a:rPr lang="en-US" dirty="0" smtClean="0"/>
              <a:t>       - Complex sorting is required</a:t>
            </a:r>
          </a:p>
          <a:p>
            <a:pPr>
              <a:buNone/>
            </a:pPr>
            <a:r>
              <a:rPr lang="en-US" dirty="0" smtClean="0"/>
              <a:t>       - Additional Buffer for storing frames received after the damaged or lost frames.</a:t>
            </a:r>
          </a:p>
          <a:p>
            <a:pPr>
              <a:buNone/>
            </a:pPr>
            <a:r>
              <a:rPr lang="en-US" dirty="0" smtClean="0"/>
              <a:t>       - Extra logic needed by the sender to select specific frame for retransmission.</a:t>
            </a:r>
          </a:p>
          <a:p>
            <a:pPr>
              <a:buNone/>
            </a:pPr>
            <a:r>
              <a:rPr lang="en-US" dirty="0" smtClean="0"/>
              <a:t>b)  Go-Back-N  is simple and preferable due to the complexity of Selective reject. But performance wise selective reject is better.</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Example Data Link Protocols</a:t>
            </a:r>
          </a:p>
        </p:txBody>
      </p:sp>
      <p:sp>
        <p:nvSpPr>
          <p:cNvPr id="45059" name="Rectangle 3"/>
          <p:cNvSpPr>
            <a:spLocks noGrp="1" noChangeArrowheads="1"/>
          </p:cNvSpPr>
          <p:nvPr>
            <p:ph type="body" idx="1"/>
          </p:nvPr>
        </p:nvSpPr>
        <p:spPr>
          <a:xfrm>
            <a:off x="601663" y="2095500"/>
            <a:ext cx="8542337" cy="4457700"/>
          </a:xfrm>
        </p:spPr>
        <p:txBody>
          <a:bodyPr/>
          <a:lstStyle/>
          <a:p>
            <a:pPr>
              <a:buFontTx/>
              <a:buChar char="•"/>
            </a:pPr>
            <a:r>
              <a:rPr lang="en-US" sz="3600"/>
              <a:t>HDLC – High-Level Data Link Control</a:t>
            </a:r>
          </a:p>
          <a:p>
            <a:pPr>
              <a:buFontTx/>
              <a:buChar char="•"/>
            </a:pPr>
            <a:r>
              <a:rPr lang="en-US" sz="3600"/>
              <a:t>The Data Link Layer in the Internet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990600"/>
            <a:ext cx="7772400" cy="1828800"/>
          </a:xfrm>
          <a:noFill/>
          <a:ln/>
        </p:spPr>
        <p:txBody>
          <a:bodyPr/>
          <a:lstStyle/>
          <a:p>
            <a:r>
              <a:rPr lang="en-US" sz="5400" b="1" dirty="0" smtClean="0">
                <a:solidFill>
                  <a:schemeClr val="hlink"/>
                </a:solidFill>
              </a:rPr>
              <a:t>Example : Data </a:t>
            </a:r>
            <a:r>
              <a:rPr lang="en-US" sz="5400" b="1" dirty="0">
                <a:solidFill>
                  <a:schemeClr val="hlink"/>
                </a:solidFill>
              </a:rPr>
              <a:t>Link Protocols</a:t>
            </a:r>
          </a:p>
        </p:txBody>
      </p:sp>
      <p:sp>
        <p:nvSpPr>
          <p:cNvPr id="4099" name="Rectangle 3"/>
          <p:cNvSpPr>
            <a:spLocks noGrp="1" noChangeArrowheads="1"/>
          </p:cNvSpPr>
          <p:nvPr>
            <p:ph type="body" sz="half" idx="1"/>
          </p:nvPr>
        </p:nvSpPr>
        <p:spPr>
          <a:xfrm>
            <a:off x="533400" y="3429000"/>
            <a:ext cx="7772400" cy="1839036"/>
          </a:xfrm>
          <a:noFill/>
          <a:ln/>
        </p:spPr>
        <p:txBody>
          <a:bodyPr/>
          <a:lstStyle/>
          <a:p>
            <a:r>
              <a:rPr lang="en-US" b="1" dirty="0">
                <a:solidFill>
                  <a:schemeClr val="accent2"/>
                </a:solidFill>
              </a:rPr>
              <a:t>Asynchronous Protocols</a:t>
            </a:r>
          </a:p>
          <a:p>
            <a:r>
              <a:rPr lang="en-US" b="1" dirty="0">
                <a:solidFill>
                  <a:schemeClr val="accent2"/>
                </a:solidFill>
              </a:rPr>
              <a:t>Synchronous Protocols</a:t>
            </a:r>
          </a:p>
          <a:p>
            <a:r>
              <a:rPr lang="en-US" b="1" dirty="0">
                <a:solidFill>
                  <a:schemeClr val="accent2"/>
                </a:solidFill>
              </a:rPr>
              <a:t>Character-Oriented Protocols</a:t>
            </a:r>
          </a:p>
          <a:p>
            <a:r>
              <a:rPr lang="en-US" b="1" dirty="0">
                <a:solidFill>
                  <a:schemeClr val="accent2"/>
                </a:solidFill>
              </a:rPr>
              <a:t>Bit-Oriented Protocols</a:t>
            </a:r>
          </a:p>
        </p:txBody>
      </p:sp>
      <p:sp>
        <p:nvSpPr>
          <p:cNvPr id="4100"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4101"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strips(down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strips(downLeft)">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strips(downLeft)">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strips(downLeft)">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srcRect/>
          <a:stretch>
            <a:fillRect/>
          </a:stretch>
        </p:blipFill>
        <p:spPr bwMode="auto">
          <a:xfrm>
            <a:off x="560388" y="2516188"/>
            <a:ext cx="7753350" cy="2292350"/>
          </a:xfrm>
          <a:prstGeom prst="rect">
            <a:avLst/>
          </a:prstGeom>
          <a:noFill/>
          <a:ln w="12700">
            <a:noFill/>
            <a:miter lim="800000"/>
            <a:headEnd/>
            <a:tailEnd/>
          </a:ln>
          <a:effectLst/>
        </p:spPr>
      </p:pic>
      <p:sp>
        <p:nvSpPr>
          <p:cNvPr id="5123" name="Rectangle 3"/>
          <p:cNvSpPr>
            <a:spLocks noChangeArrowheads="1"/>
          </p:cNvSpPr>
          <p:nvPr/>
        </p:nvSpPr>
        <p:spPr bwMode="auto">
          <a:xfrm>
            <a:off x="55563" y="69850"/>
            <a:ext cx="1149350" cy="346075"/>
          </a:xfrm>
          <a:prstGeom prst="rect">
            <a:avLst/>
          </a:prstGeom>
          <a:noFill/>
          <a:ln w="12700">
            <a:noFill/>
            <a:miter lim="800000"/>
            <a:headEnd/>
            <a:tailEnd/>
          </a:ln>
          <a:effectLst/>
        </p:spPr>
        <p:txBody>
          <a:bodyPr wrap="none" lIns="90488" tIns="44450" rIns="90488" bIns="44450">
            <a:spAutoFit/>
          </a:bodyPr>
          <a:lstStyle/>
          <a:p>
            <a:r>
              <a:rPr lang="en-US" sz="1600" dirty="0"/>
              <a:t>Figure 11-1</a:t>
            </a:r>
          </a:p>
        </p:txBody>
      </p:sp>
      <p:sp>
        <p:nvSpPr>
          <p:cNvPr id="5124"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5125"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646363" y="287338"/>
            <a:ext cx="3660775" cy="588962"/>
          </a:xfrm>
          <a:prstGeom prst="rect">
            <a:avLst/>
          </a:prstGeom>
          <a:noFill/>
          <a:ln w="12700">
            <a:noFill/>
            <a:miter lim="800000"/>
            <a:headEnd/>
            <a:tailEnd/>
          </a:ln>
          <a:effectLst/>
        </p:spPr>
        <p:txBody>
          <a:bodyPr wrap="none" lIns="90488" tIns="44450" rIns="90488" bIns="44450">
            <a:spAutoFit/>
          </a:bodyPr>
          <a:lstStyle/>
          <a:p>
            <a:r>
              <a:rPr lang="en-US" sz="3200" b="1">
                <a:solidFill>
                  <a:srgbClr val="00279F"/>
                </a:solidFill>
              </a:rPr>
              <a:t>Serial Transmission</a:t>
            </a:r>
          </a:p>
        </p:txBody>
      </p:sp>
      <p:sp>
        <p:nvSpPr>
          <p:cNvPr id="7171" name="Rectangle 3"/>
          <p:cNvSpPr>
            <a:spLocks noChangeArrowheads="1"/>
          </p:cNvSpPr>
          <p:nvPr/>
        </p:nvSpPr>
        <p:spPr bwMode="auto">
          <a:xfrm>
            <a:off x="55563" y="69850"/>
            <a:ext cx="1047750" cy="346075"/>
          </a:xfrm>
          <a:prstGeom prst="rect">
            <a:avLst/>
          </a:prstGeom>
          <a:noFill/>
          <a:ln w="12700">
            <a:noFill/>
            <a:miter lim="800000"/>
            <a:headEnd/>
            <a:tailEnd/>
          </a:ln>
          <a:effectLst/>
        </p:spPr>
        <p:txBody>
          <a:bodyPr wrap="none" lIns="90488" tIns="44450" rIns="90488" bIns="44450">
            <a:spAutoFit/>
          </a:bodyPr>
          <a:lstStyle/>
          <a:p>
            <a:r>
              <a:rPr lang="en-US" sz="1600"/>
              <a:t>Figure 6-3</a:t>
            </a:r>
          </a:p>
        </p:txBody>
      </p:sp>
      <p:sp>
        <p:nvSpPr>
          <p:cNvPr id="7172"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7173"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pic>
        <p:nvPicPr>
          <p:cNvPr id="7174" name="Picture 6"/>
          <p:cNvPicPr>
            <a:picLocks noChangeArrowheads="1"/>
          </p:cNvPicPr>
          <p:nvPr/>
        </p:nvPicPr>
        <p:blipFill>
          <a:blip r:embed="rId2"/>
          <a:srcRect/>
          <a:stretch>
            <a:fillRect/>
          </a:stretch>
        </p:blipFill>
        <p:spPr bwMode="auto">
          <a:xfrm>
            <a:off x="373063" y="1495425"/>
            <a:ext cx="8347075" cy="3829050"/>
          </a:xfrm>
          <a:prstGeom prst="rect">
            <a:avLst/>
          </a:prstGeom>
          <a:noFill/>
          <a:ln w="12700">
            <a:noFill/>
            <a:miter lim="800000"/>
            <a:headEnd/>
            <a:tailEnd/>
          </a:ln>
          <a:effectLst/>
        </p:spPr>
      </p:pic>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608"/>
            <a:ext cx="9144000" cy="1143000"/>
          </a:xfrm>
        </p:spPr>
        <p:txBody>
          <a:bodyPr/>
          <a:lstStyle/>
          <a:p>
            <a:r>
              <a:rPr lang="en-US" dirty="0" smtClean="0"/>
              <a:t>Asynchronous Protocol</a:t>
            </a:r>
            <a:endParaRPr lang="en-US" dirty="0"/>
          </a:p>
        </p:txBody>
      </p:sp>
      <p:sp>
        <p:nvSpPr>
          <p:cNvPr id="3" name="Content Placeholder 2"/>
          <p:cNvSpPr>
            <a:spLocks noGrp="1"/>
          </p:cNvSpPr>
          <p:nvPr>
            <p:ph idx="1"/>
          </p:nvPr>
        </p:nvSpPr>
        <p:spPr>
          <a:xfrm>
            <a:off x="0" y="1378424"/>
            <a:ext cx="9144000" cy="3985146"/>
          </a:xfrm>
        </p:spPr>
        <p:txBody>
          <a:bodyPr/>
          <a:lstStyle/>
          <a:p>
            <a:pPr>
              <a:buFont typeface="Arial" pitchFamily="34" charset="0"/>
              <a:buChar char="•"/>
            </a:pPr>
            <a:r>
              <a:rPr lang="en-US" dirty="0" smtClean="0"/>
              <a:t>They treat each character in a bit stream independently</a:t>
            </a:r>
          </a:p>
          <a:p>
            <a:pPr>
              <a:buFont typeface="Arial" pitchFamily="34" charset="0"/>
              <a:buChar char="•"/>
            </a:pPr>
            <a:r>
              <a:rPr lang="en-US" dirty="0" smtClean="0"/>
              <a:t>Data is transmitted with no timing coordination between sender and receiver.</a:t>
            </a:r>
          </a:p>
          <a:p>
            <a:pPr>
              <a:buFont typeface="Arial" pitchFamily="34" charset="0"/>
              <a:buChar char="•"/>
            </a:pPr>
            <a:r>
              <a:rPr lang="en-US" dirty="0" smtClean="0"/>
              <a:t>A receiver need not to know when exactly data has been sent. It only needs to recognize the beginning and end of the unit.</a:t>
            </a:r>
          </a:p>
          <a:p>
            <a:pPr>
              <a:buFont typeface="Arial" pitchFamily="34" charset="0"/>
              <a:buChar char="•"/>
            </a:pPr>
            <a:r>
              <a:rPr lang="en-US" dirty="0" smtClean="0"/>
              <a:t>This is done using start and stop bits.</a:t>
            </a:r>
          </a:p>
          <a:p>
            <a:pPr>
              <a:buFont typeface="Arial" pitchFamily="34" charset="0"/>
              <a:buChar char="•"/>
            </a:pPr>
            <a:r>
              <a:rPr lang="en-US" dirty="0" smtClean="0"/>
              <a:t>Relatively Slow</a:t>
            </a:r>
          </a:p>
          <a:p>
            <a:pPr>
              <a:buFont typeface="Arial" pitchFamily="34" charset="0"/>
              <a:buChar char="•"/>
            </a:pPr>
            <a:r>
              <a:rPr lang="en-US" dirty="0" smtClean="0"/>
              <a:t>Not complex and are inexpensive to implement</a:t>
            </a:r>
          </a:p>
          <a:p>
            <a:pPr>
              <a:buFont typeface="Arial" pitchFamily="34" charset="0"/>
              <a:buChar char="•"/>
            </a:pPr>
            <a:r>
              <a:rPr lang="en-US" dirty="0" smtClean="0"/>
              <a:t>Used in Modem</a:t>
            </a:r>
          </a:p>
          <a:p>
            <a:pPr>
              <a:buFont typeface="Arial" pitchFamily="34" charset="0"/>
              <a:buChar char="•"/>
            </a:pPr>
            <a:endParaRPr lang="en-US" dirty="0" smtClean="0"/>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2"/>
          <a:srcRect/>
          <a:stretch>
            <a:fillRect/>
          </a:stretch>
        </p:blipFill>
        <p:spPr bwMode="auto">
          <a:xfrm>
            <a:off x="381000" y="1789113"/>
            <a:ext cx="8415338" cy="3251200"/>
          </a:xfrm>
          <a:prstGeom prst="rect">
            <a:avLst/>
          </a:prstGeom>
          <a:noFill/>
          <a:ln w="12700">
            <a:noFill/>
            <a:miter lim="800000"/>
            <a:headEnd/>
            <a:tailEnd/>
          </a:ln>
          <a:effectLst/>
        </p:spPr>
      </p:pic>
      <p:sp>
        <p:nvSpPr>
          <p:cNvPr id="8195" name="Rectangle 3"/>
          <p:cNvSpPr>
            <a:spLocks noChangeArrowheads="1"/>
          </p:cNvSpPr>
          <p:nvPr/>
        </p:nvSpPr>
        <p:spPr bwMode="auto">
          <a:xfrm>
            <a:off x="1820863" y="688975"/>
            <a:ext cx="5129212"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0279F"/>
                </a:solidFill>
              </a:rPr>
              <a:t>Asynchronous Transmission</a:t>
            </a:r>
          </a:p>
        </p:txBody>
      </p:sp>
      <p:sp>
        <p:nvSpPr>
          <p:cNvPr id="8196" name="Rectangle 4"/>
          <p:cNvSpPr>
            <a:spLocks noChangeArrowheads="1"/>
          </p:cNvSpPr>
          <p:nvPr/>
        </p:nvSpPr>
        <p:spPr bwMode="auto">
          <a:xfrm>
            <a:off x="55563" y="69850"/>
            <a:ext cx="1047750" cy="346075"/>
          </a:xfrm>
          <a:prstGeom prst="rect">
            <a:avLst/>
          </a:prstGeom>
          <a:noFill/>
          <a:ln w="12700">
            <a:noFill/>
            <a:miter lim="800000"/>
            <a:headEnd/>
            <a:tailEnd/>
          </a:ln>
          <a:effectLst/>
        </p:spPr>
        <p:txBody>
          <a:bodyPr wrap="none" lIns="90488" tIns="44450" rIns="90488" bIns="44450">
            <a:spAutoFit/>
          </a:bodyPr>
          <a:lstStyle/>
          <a:p>
            <a:r>
              <a:rPr lang="en-US" sz="1600"/>
              <a:t>Figure 6-4</a:t>
            </a:r>
          </a:p>
        </p:txBody>
      </p:sp>
      <p:sp>
        <p:nvSpPr>
          <p:cNvPr id="8197"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8198"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protocol</a:t>
            </a:r>
            <a:endParaRPr lang="en-US" dirty="0"/>
          </a:p>
        </p:txBody>
      </p:sp>
      <p:sp>
        <p:nvSpPr>
          <p:cNvPr id="3" name="Content Placeholder 2"/>
          <p:cNvSpPr>
            <a:spLocks noGrp="1"/>
          </p:cNvSpPr>
          <p:nvPr>
            <p:ph idx="1"/>
          </p:nvPr>
        </p:nvSpPr>
        <p:spPr>
          <a:xfrm>
            <a:off x="0" y="1460310"/>
            <a:ext cx="9144000" cy="1733266"/>
          </a:xfrm>
        </p:spPr>
        <p:txBody>
          <a:bodyPr/>
          <a:lstStyle/>
          <a:p>
            <a:pPr>
              <a:buFont typeface="Arial" pitchFamily="34" charset="0"/>
              <a:buChar char="•"/>
            </a:pPr>
            <a:r>
              <a:rPr lang="en-US" dirty="0" smtClean="0"/>
              <a:t>Synchronous protocols take the whole bit stream and divide characters of equal size.</a:t>
            </a:r>
          </a:p>
          <a:p>
            <a:pPr>
              <a:buFont typeface="Arial" pitchFamily="34" charset="0"/>
              <a:buChar char="•"/>
            </a:pPr>
            <a:r>
              <a:rPr lang="en-US" dirty="0" smtClean="0"/>
              <a:t>Speed is high</a:t>
            </a:r>
          </a:p>
          <a:p>
            <a:pPr>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stuffing</a:t>
            </a:r>
            <a:endParaRPr lang="en-US" dirty="0"/>
          </a:p>
        </p:txBody>
      </p:sp>
      <p:sp>
        <p:nvSpPr>
          <p:cNvPr id="3" name="Content Placeholder 2"/>
          <p:cNvSpPr>
            <a:spLocks noGrp="1"/>
          </p:cNvSpPr>
          <p:nvPr>
            <p:ph idx="1"/>
          </p:nvPr>
        </p:nvSpPr>
        <p:spPr>
          <a:xfrm>
            <a:off x="0" y="1064526"/>
            <a:ext cx="9144000" cy="1760562"/>
          </a:xfrm>
        </p:spPr>
        <p:txBody>
          <a:bodyPr/>
          <a:lstStyle/>
          <a:p>
            <a:r>
              <a:rPr lang="en-US" dirty="0" smtClean="0"/>
              <a:t>Advantages</a:t>
            </a:r>
          </a:p>
          <a:p>
            <a:pPr>
              <a:buFont typeface="Arial" pitchFamily="34" charset="0"/>
              <a:buChar char="•"/>
            </a:pPr>
            <a:r>
              <a:rPr lang="en-US" dirty="0" smtClean="0"/>
              <a:t>Boundaries between two frames can be unambiguously identified.</a:t>
            </a:r>
          </a:p>
          <a:p>
            <a:pPr>
              <a:buFont typeface="Arial" pitchFamily="34" charset="0"/>
              <a:buChar char="•"/>
            </a:pPr>
            <a:r>
              <a:rPr lang="en-US" dirty="0" smtClean="0"/>
              <a:t>It allows data frames to contain arbitrary number of bits and allows character codes with arbitrary number of bits per character.</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rrowheads="1"/>
          </p:cNvPicPr>
          <p:nvPr/>
        </p:nvPicPr>
        <p:blipFill>
          <a:blip r:embed="rId2"/>
          <a:srcRect/>
          <a:stretch>
            <a:fillRect/>
          </a:stretch>
        </p:blipFill>
        <p:spPr bwMode="auto">
          <a:xfrm>
            <a:off x="704850" y="1892300"/>
            <a:ext cx="7683500" cy="2295525"/>
          </a:xfrm>
          <a:prstGeom prst="rect">
            <a:avLst/>
          </a:prstGeom>
          <a:noFill/>
          <a:ln w="12700">
            <a:noFill/>
            <a:miter lim="800000"/>
            <a:headEnd/>
            <a:tailEnd/>
          </a:ln>
          <a:effectLst/>
        </p:spPr>
      </p:pic>
      <p:sp>
        <p:nvSpPr>
          <p:cNvPr id="9219" name="Rectangle 3"/>
          <p:cNvSpPr>
            <a:spLocks noChangeArrowheads="1"/>
          </p:cNvSpPr>
          <p:nvPr/>
        </p:nvSpPr>
        <p:spPr bwMode="auto">
          <a:xfrm>
            <a:off x="1833563" y="447675"/>
            <a:ext cx="4902200"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0279F"/>
                </a:solidFill>
              </a:rPr>
              <a:t>Synchronous Transmission</a:t>
            </a:r>
          </a:p>
        </p:txBody>
      </p:sp>
      <p:sp>
        <p:nvSpPr>
          <p:cNvPr id="9220" name="Rectangle 4"/>
          <p:cNvSpPr>
            <a:spLocks noChangeArrowheads="1"/>
          </p:cNvSpPr>
          <p:nvPr/>
        </p:nvSpPr>
        <p:spPr bwMode="auto">
          <a:xfrm>
            <a:off x="55563" y="69850"/>
            <a:ext cx="1047750" cy="346075"/>
          </a:xfrm>
          <a:prstGeom prst="rect">
            <a:avLst/>
          </a:prstGeom>
          <a:noFill/>
          <a:ln w="12700">
            <a:noFill/>
            <a:miter lim="800000"/>
            <a:headEnd/>
            <a:tailEnd/>
          </a:ln>
          <a:effectLst/>
        </p:spPr>
        <p:txBody>
          <a:bodyPr wrap="none" lIns="90488" tIns="44450" rIns="90488" bIns="44450">
            <a:spAutoFit/>
          </a:bodyPr>
          <a:lstStyle/>
          <a:p>
            <a:r>
              <a:rPr lang="en-US" sz="1600"/>
              <a:t>Figure 6-5</a:t>
            </a:r>
          </a:p>
        </p:txBody>
      </p:sp>
      <p:sp>
        <p:nvSpPr>
          <p:cNvPr id="9221"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9222"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rrowheads="1"/>
          </p:cNvPicPr>
          <p:nvPr/>
        </p:nvPicPr>
        <p:blipFill>
          <a:blip r:embed="rId2"/>
          <a:srcRect/>
          <a:stretch>
            <a:fillRect/>
          </a:stretch>
        </p:blipFill>
        <p:spPr bwMode="auto">
          <a:xfrm>
            <a:off x="225425" y="2982913"/>
            <a:ext cx="8412163" cy="1358900"/>
          </a:xfrm>
          <a:prstGeom prst="rect">
            <a:avLst/>
          </a:prstGeom>
          <a:noFill/>
          <a:ln w="12700">
            <a:noFill/>
            <a:miter lim="800000"/>
            <a:headEnd/>
            <a:tailEnd/>
          </a:ln>
          <a:effectLst/>
        </p:spPr>
      </p:pic>
      <p:sp>
        <p:nvSpPr>
          <p:cNvPr id="6147" name="Rectangle 3"/>
          <p:cNvSpPr>
            <a:spLocks noChangeArrowheads="1"/>
          </p:cNvSpPr>
          <p:nvPr/>
        </p:nvSpPr>
        <p:spPr bwMode="auto">
          <a:xfrm>
            <a:off x="55563" y="69850"/>
            <a:ext cx="1149350" cy="346075"/>
          </a:xfrm>
          <a:prstGeom prst="rect">
            <a:avLst/>
          </a:prstGeom>
          <a:noFill/>
          <a:ln w="12700">
            <a:noFill/>
            <a:miter lim="800000"/>
            <a:headEnd/>
            <a:tailEnd/>
          </a:ln>
          <a:effectLst/>
        </p:spPr>
        <p:txBody>
          <a:bodyPr wrap="none" lIns="90488" tIns="44450" rIns="90488" bIns="44450">
            <a:spAutoFit/>
          </a:bodyPr>
          <a:lstStyle/>
          <a:p>
            <a:r>
              <a:rPr lang="en-US" sz="1600"/>
              <a:t>Figure 11-2</a:t>
            </a:r>
          </a:p>
        </p:txBody>
      </p:sp>
      <p:sp>
        <p:nvSpPr>
          <p:cNvPr id="6148"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6149"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2"/>
          <a:srcRect/>
          <a:stretch>
            <a:fillRect/>
          </a:stretch>
        </p:blipFill>
        <p:spPr bwMode="auto">
          <a:xfrm>
            <a:off x="458126" y="1964625"/>
            <a:ext cx="8124825" cy="1895475"/>
          </a:xfrm>
          <a:prstGeom prst="rect">
            <a:avLst/>
          </a:prstGeom>
          <a:noFill/>
          <a:ln w="12700">
            <a:noFill/>
            <a:miter lim="800000"/>
            <a:headEnd/>
            <a:tailEnd/>
          </a:ln>
          <a:effectLst/>
        </p:spPr>
      </p:pic>
      <p:sp>
        <p:nvSpPr>
          <p:cNvPr id="8195" name="Rectangle 3"/>
          <p:cNvSpPr>
            <a:spLocks noChangeArrowheads="1"/>
          </p:cNvSpPr>
          <p:nvPr/>
        </p:nvSpPr>
        <p:spPr bwMode="auto">
          <a:xfrm>
            <a:off x="55563" y="69850"/>
            <a:ext cx="1149350" cy="346075"/>
          </a:xfrm>
          <a:prstGeom prst="rect">
            <a:avLst/>
          </a:prstGeom>
          <a:noFill/>
          <a:ln w="12700">
            <a:noFill/>
            <a:miter lim="800000"/>
            <a:headEnd/>
            <a:tailEnd/>
          </a:ln>
          <a:effectLst/>
        </p:spPr>
        <p:txBody>
          <a:bodyPr wrap="none" lIns="90488" tIns="44450" rIns="90488" bIns="44450">
            <a:spAutoFit/>
          </a:bodyPr>
          <a:lstStyle/>
          <a:p>
            <a:r>
              <a:rPr lang="en-US" sz="1600"/>
              <a:t>Figure 11-4</a:t>
            </a:r>
          </a:p>
        </p:txBody>
      </p:sp>
      <p:sp>
        <p:nvSpPr>
          <p:cNvPr id="8196"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8197"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6" name="TextBox 5"/>
          <p:cNvSpPr txBox="1"/>
          <p:nvPr/>
        </p:nvSpPr>
        <p:spPr>
          <a:xfrm>
            <a:off x="614149" y="4135259"/>
            <a:ext cx="2511188" cy="923330"/>
          </a:xfrm>
          <a:prstGeom prst="rect">
            <a:avLst/>
          </a:prstGeom>
          <a:noFill/>
        </p:spPr>
        <p:txBody>
          <a:bodyPr wrap="square" rtlCol="0">
            <a:spAutoFit/>
          </a:bodyPr>
          <a:lstStyle/>
          <a:p>
            <a:r>
              <a:rPr lang="en-US" dirty="0" smtClean="0"/>
              <a:t>BSC( Binary Synchronous Communication)</a:t>
            </a:r>
            <a:endParaRPr lang="en-US" dirty="0"/>
          </a:p>
        </p:txBody>
      </p:sp>
      <p:sp>
        <p:nvSpPr>
          <p:cNvPr id="7" name="TextBox 6"/>
          <p:cNvSpPr txBox="1"/>
          <p:nvPr/>
        </p:nvSpPr>
        <p:spPr>
          <a:xfrm>
            <a:off x="5609230" y="4217145"/>
            <a:ext cx="3111689" cy="923330"/>
          </a:xfrm>
          <a:prstGeom prst="rect">
            <a:avLst/>
          </a:prstGeom>
          <a:noFill/>
        </p:spPr>
        <p:txBody>
          <a:bodyPr wrap="square" rtlCol="0">
            <a:spAutoFit/>
          </a:bodyPr>
          <a:lstStyle/>
          <a:p>
            <a:r>
              <a:rPr lang="en-US" dirty="0" smtClean="0"/>
              <a:t>SDLC</a:t>
            </a:r>
          </a:p>
          <a:p>
            <a:r>
              <a:rPr lang="en-US" dirty="0" smtClean="0"/>
              <a:t>HDLC</a:t>
            </a:r>
          </a:p>
          <a:p>
            <a:r>
              <a:rPr lang="en-US" dirty="0" smtClean="0"/>
              <a:t>LAP</a:t>
            </a:r>
            <a:endParaRPr lang="en-US" dirty="0"/>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oriented protocol</a:t>
            </a:r>
            <a:endParaRPr lang="en-US" dirty="0"/>
          </a:p>
        </p:txBody>
      </p:sp>
      <p:sp>
        <p:nvSpPr>
          <p:cNvPr id="3" name="Content Placeholder 2"/>
          <p:cNvSpPr>
            <a:spLocks noGrp="1"/>
          </p:cNvSpPr>
          <p:nvPr>
            <p:ph idx="1"/>
          </p:nvPr>
        </p:nvSpPr>
        <p:spPr>
          <a:xfrm>
            <a:off x="0" y="1214652"/>
            <a:ext cx="9144000" cy="3671248"/>
          </a:xfrm>
        </p:spPr>
        <p:txBody>
          <a:bodyPr/>
          <a:lstStyle/>
          <a:p>
            <a:r>
              <a:rPr lang="en-US" dirty="0" smtClean="0"/>
              <a:t>In all Data link layer protocol, control information is inserted into data stream either as a separate control frame or as additions to existing data frames.</a:t>
            </a:r>
          </a:p>
          <a:p>
            <a:r>
              <a:rPr lang="en-US" dirty="0" smtClean="0"/>
              <a:t>In character–oriented protocol this information is  in the form of code word words taken from existing character set such as ASCII or EBCDIC.</a:t>
            </a:r>
          </a:p>
          <a:p>
            <a:r>
              <a:rPr lang="en-US" dirty="0" smtClean="0"/>
              <a:t>These characters may carry information about discipline, flow control and error control.</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02257"/>
            <a:ext cx="9144000" cy="1143000"/>
          </a:xfrm>
        </p:spPr>
        <p:txBody>
          <a:bodyPr/>
          <a:lstStyle/>
          <a:p>
            <a:r>
              <a:rPr lang="en-US" dirty="0" smtClean="0"/>
              <a:t>HDLC</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HDLC</a:t>
            </a:r>
            <a:endParaRPr lang="en-US" dirty="0"/>
          </a:p>
        </p:txBody>
      </p:sp>
      <p:pic>
        <p:nvPicPr>
          <p:cNvPr id="37890" name="Picture 2"/>
          <p:cNvPicPr>
            <a:picLocks noChangeAspect="1" noChangeArrowheads="1"/>
          </p:cNvPicPr>
          <p:nvPr/>
        </p:nvPicPr>
        <p:blipFill>
          <a:blip r:embed="rId2"/>
          <a:srcRect/>
          <a:stretch>
            <a:fillRect/>
          </a:stretch>
        </p:blipFill>
        <p:spPr bwMode="auto">
          <a:xfrm>
            <a:off x="828675" y="2576513"/>
            <a:ext cx="7486650" cy="1704975"/>
          </a:xfrm>
          <a:prstGeom prst="rect">
            <a:avLst/>
          </a:prstGeom>
          <a:noFill/>
          <a:ln w="9525">
            <a:noFill/>
            <a:miter lim="800000"/>
            <a:headEnd/>
            <a:tailEnd/>
          </a:ln>
          <a:effec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HDLC (Continued)</a:t>
            </a:r>
            <a:endParaRPr lang="en-US" dirty="0"/>
          </a:p>
        </p:txBody>
      </p:sp>
      <p:sp>
        <p:nvSpPr>
          <p:cNvPr id="3" name="Content Placeholder 2"/>
          <p:cNvSpPr>
            <a:spLocks noGrp="1"/>
          </p:cNvSpPr>
          <p:nvPr>
            <p:ph idx="1"/>
          </p:nvPr>
        </p:nvSpPr>
        <p:spPr>
          <a:xfrm>
            <a:off x="0" y="1269242"/>
            <a:ext cx="9144000" cy="5283958"/>
          </a:xfrm>
        </p:spPr>
        <p:txBody>
          <a:bodyPr/>
          <a:lstStyle/>
          <a:p>
            <a:pPr>
              <a:buNone/>
            </a:pPr>
            <a:r>
              <a:rPr lang="en-US" dirty="0" smtClean="0"/>
              <a:t>	Designed to support both half-duplex and full-duplex communication over point-to-point and multipoint links.</a:t>
            </a:r>
          </a:p>
          <a:p>
            <a:r>
              <a:rPr lang="en-US" u="sng" dirty="0" smtClean="0"/>
              <a:t>Station types:</a:t>
            </a:r>
          </a:p>
          <a:p>
            <a:pPr>
              <a:buNone/>
            </a:pPr>
            <a:r>
              <a:rPr lang="en-US" dirty="0" smtClean="0"/>
              <a:t>        HDLC differentiates between three stations</a:t>
            </a:r>
          </a:p>
          <a:p>
            <a:pPr>
              <a:buNone/>
            </a:pPr>
            <a:r>
              <a:rPr lang="en-US" dirty="0" smtClean="0"/>
              <a:t>        Primary: sends commands</a:t>
            </a:r>
          </a:p>
          <a:p>
            <a:pPr>
              <a:buNone/>
            </a:pPr>
            <a:r>
              <a:rPr lang="en-US" dirty="0" smtClean="0"/>
              <a:t>        Secondary: Only sends response</a:t>
            </a:r>
          </a:p>
          <a:p>
            <a:pPr>
              <a:buNone/>
            </a:pPr>
            <a:r>
              <a:rPr lang="en-US" dirty="0" smtClean="0"/>
              <a:t>        combined: sends command / response</a:t>
            </a:r>
          </a:p>
          <a:p>
            <a:pPr>
              <a:buAutoNum type="alphaLcParenR" startAt="3"/>
            </a:pPr>
            <a:r>
              <a:rPr lang="en-US" u="sng" dirty="0" smtClean="0"/>
              <a:t>Configuration:</a:t>
            </a:r>
            <a:r>
              <a:rPr lang="en-US" dirty="0" smtClean="0"/>
              <a:t> Supports three types of configurations</a:t>
            </a:r>
          </a:p>
          <a:p>
            <a:pPr>
              <a:buNone/>
            </a:pPr>
            <a:r>
              <a:rPr lang="en-US" dirty="0" smtClean="0"/>
              <a:t>        Unbalanced: </a:t>
            </a:r>
          </a:p>
          <a:p>
            <a:pPr>
              <a:buNone/>
            </a:pPr>
            <a:r>
              <a:rPr lang="en-US" dirty="0" smtClean="0"/>
              <a:t>        Symmetrical: </a:t>
            </a:r>
          </a:p>
          <a:p>
            <a:pPr>
              <a:buNone/>
            </a:pPr>
            <a:r>
              <a:rPr lang="en-US" dirty="0" smtClean="0"/>
              <a:t>        balanced: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HDLC (Contd..)</a:t>
            </a:r>
            <a:endParaRPr lang="en-US" dirty="0"/>
          </a:p>
        </p:txBody>
      </p:sp>
      <p:sp>
        <p:nvSpPr>
          <p:cNvPr id="3" name="Content Placeholder 2"/>
          <p:cNvSpPr>
            <a:spLocks noGrp="1"/>
          </p:cNvSpPr>
          <p:nvPr>
            <p:ph idx="1"/>
          </p:nvPr>
        </p:nvSpPr>
        <p:spPr>
          <a:xfrm>
            <a:off x="0" y="1132764"/>
            <a:ext cx="9144000" cy="5213445"/>
          </a:xfrm>
        </p:spPr>
        <p:txBody>
          <a:bodyPr/>
          <a:lstStyle/>
          <a:p>
            <a:r>
              <a:rPr lang="en-US" dirty="0" smtClean="0"/>
              <a:t>Three modes of communication</a:t>
            </a:r>
          </a:p>
          <a:p>
            <a:pPr>
              <a:buFont typeface="Arial" pitchFamily="34" charset="0"/>
              <a:buChar char="•"/>
            </a:pPr>
            <a:r>
              <a:rPr lang="en-US" dirty="0" smtClean="0"/>
              <a:t> NRM (Normal Response Mode)</a:t>
            </a:r>
          </a:p>
          <a:p>
            <a:pPr>
              <a:buNone/>
            </a:pPr>
            <a:r>
              <a:rPr lang="en-US" dirty="0" smtClean="0"/>
              <a:t>        </a:t>
            </a:r>
            <a:r>
              <a:rPr lang="en-US" dirty="0" smtClean="0"/>
              <a:t>The station configuration is unbalanced. Means there is one primary device and one or more secondary devices.. A primary station can send command and sec. devices can only send response.</a:t>
            </a:r>
          </a:p>
          <a:p>
            <a:pPr>
              <a:buNone/>
            </a:pPr>
            <a:endParaRPr lang="en-US" dirty="0" smtClean="0"/>
          </a:p>
          <a:p>
            <a:pPr>
              <a:buFont typeface="Arial" pitchFamily="34" charset="0"/>
              <a:buChar char="•"/>
            </a:pPr>
            <a:r>
              <a:rPr lang="en-US" dirty="0" smtClean="0"/>
              <a:t>ABM </a:t>
            </a:r>
            <a:r>
              <a:rPr lang="en-US" dirty="0" smtClean="0"/>
              <a:t>(Asynchronous Balanced Mode)</a:t>
            </a:r>
          </a:p>
          <a:p>
            <a:pPr>
              <a:buNone/>
            </a:pPr>
            <a:r>
              <a:rPr lang="en-US" dirty="0" smtClean="0"/>
              <a:t>        All stations are equal and therefore all machines are of type combined</a:t>
            </a:r>
            <a:r>
              <a:rPr lang="en-US" dirty="0" smtClean="0"/>
              <a:t>. All machines can send command as well as response.</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HDLC Configuration</a:t>
            </a:r>
            <a:endParaRPr lang="en-US" dirty="0"/>
          </a:p>
        </p:txBody>
      </p:sp>
      <p:pic>
        <p:nvPicPr>
          <p:cNvPr id="38914" name="Picture 2"/>
          <p:cNvPicPr>
            <a:picLocks noChangeAspect="1" noChangeArrowheads="1"/>
          </p:cNvPicPr>
          <p:nvPr/>
        </p:nvPicPr>
        <p:blipFill>
          <a:blip r:embed="rId2"/>
          <a:srcRect/>
          <a:stretch>
            <a:fillRect/>
          </a:stretch>
        </p:blipFill>
        <p:spPr bwMode="auto">
          <a:xfrm>
            <a:off x="690563" y="1362075"/>
            <a:ext cx="7762875" cy="4133850"/>
          </a:xfrm>
          <a:prstGeom prst="rect">
            <a:avLst/>
          </a:prstGeom>
          <a:noFill/>
          <a:ln w="9525">
            <a:noFill/>
            <a:miter lim="800000"/>
            <a:headEnd/>
            <a:tailEnd/>
          </a:ln>
          <a:effectLst/>
        </p:spPr>
      </p:pic>
      <p:sp>
        <p:nvSpPr>
          <p:cNvPr id="4" name="TextBox 3"/>
          <p:cNvSpPr txBox="1"/>
          <p:nvPr/>
        </p:nvSpPr>
        <p:spPr>
          <a:xfrm>
            <a:off x="1624084" y="5650173"/>
            <a:ext cx="5404513" cy="523220"/>
          </a:xfrm>
          <a:prstGeom prst="rect">
            <a:avLst/>
          </a:prstGeom>
          <a:noFill/>
        </p:spPr>
        <p:txBody>
          <a:bodyPr wrap="square" rtlCol="0">
            <a:spAutoFit/>
          </a:bodyPr>
          <a:lstStyle/>
          <a:p>
            <a:r>
              <a:rPr lang="en-US" sz="2800" b="1" dirty="0" smtClean="0"/>
              <a:t>Unbalanced configuration</a:t>
            </a:r>
            <a:endParaRPr lang="en-US" sz="2800" b="1"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rrowheads="1"/>
          </p:cNvPicPr>
          <p:nvPr/>
        </p:nvPicPr>
        <p:blipFill>
          <a:blip r:embed="rId2"/>
          <a:srcRect/>
          <a:stretch>
            <a:fillRect/>
          </a:stretch>
        </p:blipFill>
        <p:spPr bwMode="auto">
          <a:xfrm>
            <a:off x="203200" y="1906588"/>
            <a:ext cx="8697913" cy="3019425"/>
          </a:xfrm>
          <a:prstGeom prst="rect">
            <a:avLst/>
          </a:prstGeom>
          <a:noFill/>
          <a:ln w="12700">
            <a:noFill/>
            <a:miter lim="800000"/>
            <a:headEnd/>
            <a:tailEnd/>
          </a:ln>
          <a:effectLst/>
        </p:spPr>
      </p:pic>
      <p:sp>
        <p:nvSpPr>
          <p:cNvPr id="7171" name="Rectangle 3"/>
          <p:cNvSpPr>
            <a:spLocks noChangeArrowheads="1"/>
          </p:cNvSpPr>
          <p:nvPr/>
        </p:nvSpPr>
        <p:spPr bwMode="auto">
          <a:xfrm>
            <a:off x="55563" y="69850"/>
            <a:ext cx="2122487" cy="346075"/>
          </a:xfrm>
          <a:prstGeom prst="rect">
            <a:avLst/>
          </a:prstGeom>
          <a:noFill/>
          <a:ln w="12700">
            <a:noFill/>
            <a:miter lim="800000"/>
            <a:headEnd/>
            <a:tailEnd/>
          </a:ln>
          <a:effectLst/>
        </p:spPr>
        <p:txBody>
          <a:bodyPr wrap="none" lIns="90488" tIns="44450" rIns="90488" bIns="44450">
            <a:spAutoFit/>
          </a:bodyPr>
          <a:lstStyle/>
          <a:p>
            <a:r>
              <a:rPr lang="en-US" sz="1600"/>
              <a:t>Figure 11-14-continued</a:t>
            </a:r>
          </a:p>
        </p:txBody>
      </p:sp>
      <p:sp>
        <p:nvSpPr>
          <p:cNvPr id="7172"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7173"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7174" name="Rectangle 6"/>
          <p:cNvSpPr>
            <a:spLocks noChangeArrowheads="1"/>
          </p:cNvSpPr>
          <p:nvPr/>
        </p:nvSpPr>
        <p:spPr bwMode="auto">
          <a:xfrm>
            <a:off x="2951163" y="498475"/>
            <a:ext cx="3929062"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HDLC Configuration</a:t>
            </a:r>
          </a:p>
        </p:txBody>
      </p:sp>
      <p:sp>
        <p:nvSpPr>
          <p:cNvPr id="7" name="TextBox 6"/>
          <p:cNvSpPr txBox="1"/>
          <p:nvPr/>
        </p:nvSpPr>
        <p:spPr>
          <a:xfrm>
            <a:off x="2169994" y="5308979"/>
            <a:ext cx="4258102" cy="461665"/>
          </a:xfrm>
          <a:prstGeom prst="rect">
            <a:avLst/>
          </a:prstGeom>
          <a:noFill/>
        </p:spPr>
        <p:txBody>
          <a:bodyPr wrap="square" rtlCol="0">
            <a:spAutoFit/>
          </a:bodyPr>
          <a:lstStyle/>
          <a:p>
            <a:r>
              <a:rPr lang="en-US" sz="2400" b="1" dirty="0" smtClean="0"/>
              <a:t>Balanced Point-to-point</a:t>
            </a:r>
            <a:endParaRPr lang="en-US" sz="2400" b="1"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(4)</a:t>
            </a:r>
            <a:endParaRPr lang="en-US" dirty="0"/>
          </a:p>
        </p:txBody>
      </p:sp>
      <p:sp>
        <p:nvSpPr>
          <p:cNvPr id="3" name="Content Placeholder 2"/>
          <p:cNvSpPr>
            <a:spLocks noGrp="1"/>
          </p:cNvSpPr>
          <p:nvPr>
            <p:ph idx="1"/>
          </p:nvPr>
        </p:nvSpPr>
        <p:spPr>
          <a:xfrm>
            <a:off x="0" y="1446664"/>
            <a:ext cx="9144000" cy="3302758"/>
          </a:xfrm>
        </p:spPr>
        <p:txBody>
          <a:bodyPr/>
          <a:lstStyle/>
          <a:p>
            <a:pPr>
              <a:buNone/>
            </a:pPr>
            <a:r>
              <a:rPr lang="en-US" dirty="0" smtClean="0"/>
              <a:t>Violating the Physical encoding scheme.</a:t>
            </a:r>
          </a:p>
          <a:p>
            <a:pPr>
              <a:buNone/>
            </a:pPr>
            <a:r>
              <a:rPr lang="en-US" dirty="0" smtClean="0"/>
              <a:t>Manchester encoding</a:t>
            </a:r>
          </a:p>
          <a:p>
            <a:r>
              <a:rPr lang="en-US" dirty="0" smtClean="0"/>
              <a:t>1 bit – High-Low</a:t>
            </a:r>
          </a:p>
          <a:p>
            <a:r>
              <a:rPr lang="en-US" dirty="0" smtClean="0"/>
              <a:t>0 bit – Low-High</a:t>
            </a:r>
          </a:p>
          <a:p>
            <a:r>
              <a:rPr lang="en-US" dirty="0" smtClean="0"/>
              <a:t>The combination of Low-low and high-high are not used for data but are used for determining frame boundaries.</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HDLC Frames</a:t>
            </a:r>
            <a:endParaRPr lang="en-US" dirty="0"/>
          </a:p>
        </p:txBody>
      </p:sp>
      <p:sp>
        <p:nvSpPr>
          <p:cNvPr id="3" name="Content Placeholder 2"/>
          <p:cNvSpPr>
            <a:spLocks noGrp="1"/>
          </p:cNvSpPr>
          <p:nvPr>
            <p:ph idx="1"/>
          </p:nvPr>
        </p:nvSpPr>
        <p:spPr>
          <a:xfrm>
            <a:off x="0" y="1160060"/>
            <a:ext cx="9144000" cy="2101755"/>
          </a:xfrm>
        </p:spPr>
        <p:txBody>
          <a:bodyPr/>
          <a:lstStyle/>
          <a:p>
            <a:pPr>
              <a:buNone/>
            </a:pPr>
            <a:r>
              <a:rPr lang="en-US" dirty="0" smtClean="0"/>
              <a:t>Supports three types of frames</a:t>
            </a:r>
          </a:p>
          <a:p>
            <a:r>
              <a:rPr lang="en-US" dirty="0" smtClean="0"/>
              <a:t>Information frame (I-frame)</a:t>
            </a:r>
          </a:p>
          <a:p>
            <a:r>
              <a:rPr lang="en-US" dirty="0" smtClean="0"/>
              <a:t>Supervisory frame (S-frame)</a:t>
            </a:r>
          </a:p>
          <a:p>
            <a:r>
              <a:rPr lang="en-US" dirty="0" smtClean="0"/>
              <a:t>Unnumbered frames (U-frames)</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rrowheads="1"/>
          </p:cNvPicPr>
          <p:nvPr/>
        </p:nvPicPr>
        <p:blipFill>
          <a:blip r:embed="rId2"/>
          <a:srcRect/>
          <a:stretch>
            <a:fillRect/>
          </a:stretch>
        </p:blipFill>
        <p:spPr bwMode="auto">
          <a:xfrm>
            <a:off x="179388" y="1633538"/>
            <a:ext cx="8747125" cy="3541712"/>
          </a:xfrm>
          <a:prstGeom prst="rect">
            <a:avLst/>
          </a:prstGeom>
          <a:noFill/>
          <a:ln w="12700">
            <a:noFill/>
            <a:miter lim="800000"/>
            <a:headEnd/>
            <a:tailEnd/>
          </a:ln>
          <a:effectLst/>
        </p:spPr>
      </p:pic>
      <p:sp>
        <p:nvSpPr>
          <p:cNvPr id="9219" name="Rectangle 3"/>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11-16</a:t>
            </a:r>
          </a:p>
        </p:txBody>
      </p:sp>
      <p:sp>
        <p:nvSpPr>
          <p:cNvPr id="9220"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9221"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9222" name="Rectangle 6"/>
          <p:cNvSpPr>
            <a:spLocks noChangeArrowheads="1"/>
          </p:cNvSpPr>
          <p:nvPr/>
        </p:nvSpPr>
        <p:spPr bwMode="auto">
          <a:xfrm>
            <a:off x="2951163" y="346075"/>
            <a:ext cx="3762375"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HDLC Frame Types</a:t>
            </a:r>
          </a:p>
        </p:txBody>
      </p:sp>
      <p:sp>
        <p:nvSpPr>
          <p:cNvPr id="7" name="TextBox 6"/>
          <p:cNvSpPr txBox="1"/>
          <p:nvPr/>
        </p:nvSpPr>
        <p:spPr>
          <a:xfrm>
            <a:off x="532263" y="5554639"/>
            <a:ext cx="7588155" cy="523220"/>
          </a:xfrm>
          <a:prstGeom prst="rect">
            <a:avLst/>
          </a:prstGeom>
          <a:noFill/>
        </p:spPr>
        <p:txBody>
          <a:bodyPr wrap="square" rtlCol="0">
            <a:spAutoFit/>
          </a:bodyPr>
          <a:lstStyle/>
          <a:p>
            <a:r>
              <a:rPr lang="en-US" sz="2800" dirty="0" smtClean="0"/>
              <a:t>Used to transport User data</a:t>
            </a:r>
            <a:endParaRPr lang="en-US" sz="2800" dirty="0"/>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srcRect/>
          <a:stretch>
            <a:fillRect/>
          </a:stretch>
        </p:blipFill>
        <p:spPr bwMode="auto">
          <a:xfrm>
            <a:off x="663575" y="2225675"/>
            <a:ext cx="7778750" cy="2368550"/>
          </a:xfrm>
          <a:prstGeom prst="rect">
            <a:avLst/>
          </a:prstGeom>
          <a:noFill/>
          <a:ln w="12700">
            <a:noFill/>
            <a:miter lim="800000"/>
            <a:headEnd/>
            <a:tailEnd/>
          </a:ln>
          <a:effectLst/>
        </p:spPr>
      </p:pic>
      <p:sp>
        <p:nvSpPr>
          <p:cNvPr id="10243" name="Rectangle 3"/>
          <p:cNvSpPr>
            <a:spLocks noChangeArrowheads="1"/>
          </p:cNvSpPr>
          <p:nvPr/>
        </p:nvSpPr>
        <p:spPr bwMode="auto">
          <a:xfrm>
            <a:off x="55563" y="69850"/>
            <a:ext cx="2122487" cy="346075"/>
          </a:xfrm>
          <a:prstGeom prst="rect">
            <a:avLst/>
          </a:prstGeom>
          <a:noFill/>
          <a:ln w="12700">
            <a:noFill/>
            <a:miter lim="800000"/>
            <a:headEnd/>
            <a:tailEnd/>
          </a:ln>
          <a:effectLst/>
        </p:spPr>
        <p:txBody>
          <a:bodyPr wrap="none" lIns="90488" tIns="44450" rIns="90488" bIns="44450">
            <a:spAutoFit/>
          </a:bodyPr>
          <a:lstStyle/>
          <a:p>
            <a:r>
              <a:rPr lang="en-US" sz="1600"/>
              <a:t>Figure 11-16-continued</a:t>
            </a:r>
          </a:p>
        </p:txBody>
      </p:sp>
      <p:sp>
        <p:nvSpPr>
          <p:cNvPr id="10244"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0245"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0246" name="Rectangle 6"/>
          <p:cNvSpPr>
            <a:spLocks noChangeArrowheads="1"/>
          </p:cNvSpPr>
          <p:nvPr/>
        </p:nvSpPr>
        <p:spPr bwMode="auto">
          <a:xfrm>
            <a:off x="2951163" y="346075"/>
            <a:ext cx="3762375"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HDLC Frame Types</a:t>
            </a:r>
          </a:p>
        </p:txBody>
      </p:sp>
      <p:sp>
        <p:nvSpPr>
          <p:cNvPr id="7" name="TextBox 6"/>
          <p:cNvSpPr txBox="1"/>
          <p:nvPr/>
        </p:nvSpPr>
        <p:spPr>
          <a:xfrm>
            <a:off x="300251" y="5090615"/>
            <a:ext cx="8434316" cy="830997"/>
          </a:xfrm>
          <a:prstGeom prst="rect">
            <a:avLst/>
          </a:prstGeom>
          <a:noFill/>
        </p:spPr>
        <p:txBody>
          <a:bodyPr wrap="square" rtlCol="0">
            <a:spAutoFit/>
          </a:bodyPr>
          <a:lstStyle/>
          <a:p>
            <a:pPr algn="l"/>
            <a:r>
              <a:rPr lang="en-US" sz="2400" dirty="0" smtClean="0"/>
              <a:t>Used to transport control information such as flow control and error control</a:t>
            </a:r>
            <a:endParaRPr lang="en-US" sz="2400" dirty="0"/>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rrowheads="1"/>
          </p:cNvPicPr>
          <p:nvPr/>
        </p:nvPicPr>
        <p:blipFill>
          <a:blip r:embed="rId2"/>
          <a:srcRect/>
          <a:stretch>
            <a:fillRect/>
          </a:stretch>
        </p:blipFill>
        <p:spPr bwMode="auto">
          <a:xfrm>
            <a:off x="179388" y="1171424"/>
            <a:ext cx="8747125" cy="3454400"/>
          </a:xfrm>
          <a:prstGeom prst="rect">
            <a:avLst/>
          </a:prstGeom>
          <a:noFill/>
          <a:ln w="12700">
            <a:noFill/>
            <a:miter lim="800000"/>
            <a:headEnd/>
            <a:tailEnd/>
          </a:ln>
          <a:effectLst/>
        </p:spPr>
      </p:pic>
      <p:sp>
        <p:nvSpPr>
          <p:cNvPr id="11267" name="Rectangle 3"/>
          <p:cNvSpPr>
            <a:spLocks noChangeArrowheads="1"/>
          </p:cNvSpPr>
          <p:nvPr/>
        </p:nvSpPr>
        <p:spPr bwMode="auto">
          <a:xfrm>
            <a:off x="55563" y="69850"/>
            <a:ext cx="2122487" cy="346075"/>
          </a:xfrm>
          <a:prstGeom prst="rect">
            <a:avLst/>
          </a:prstGeom>
          <a:noFill/>
          <a:ln w="12700">
            <a:noFill/>
            <a:miter lim="800000"/>
            <a:headEnd/>
            <a:tailEnd/>
          </a:ln>
          <a:effectLst/>
        </p:spPr>
        <p:txBody>
          <a:bodyPr wrap="none" lIns="90488" tIns="44450" rIns="90488" bIns="44450">
            <a:spAutoFit/>
          </a:bodyPr>
          <a:lstStyle/>
          <a:p>
            <a:r>
              <a:rPr lang="en-US" sz="1600"/>
              <a:t>Figure 11-16-continued</a:t>
            </a:r>
          </a:p>
        </p:txBody>
      </p:sp>
      <p:sp>
        <p:nvSpPr>
          <p:cNvPr id="11268"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1269"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1270" name="Rectangle 6"/>
          <p:cNvSpPr>
            <a:spLocks noChangeArrowheads="1"/>
          </p:cNvSpPr>
          <p:nvPr/>
        </p:nvSpPr>
        <p:spPr bwMode="auto">
          <a:xfrm>
            <a:off x="2951163" y="346075"/>
            <a:ext cx="3762375"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HDLC Frame Types</a:t>
            </a:r>
          </a:p>
        </p:txBody>
      </p:sp>
      <p:sp>
        <p:nvSpPr>
          <p:cNvPr id="7" name="TextBox 6"/>
          <p:cNvSpPr txBox="1"/>
          <p:nvPr/>
        </p:nvSpPr>
        <p:spPr>
          <a:xfrm>
            <a:off x="272955" y="5240740"/>
            <a:ext cx="8502555" cy="1015663"/>
          </a:xfrm>
          <a:prstGeom prst="rect">
            <a:avLst/>
          </a:prstGeom>
          <a:noFill/>
        </p:spPr>
        <p:txBody>
          <a:bodyPr wrap="square" rtlCol="0">
            <a:spAutoFit/>
          </a:bodyPr>
          <a:lstStyle/>
          <a:p>
            <a:pPr algn="l"/>
            <a:r>
              <a:rPr lang="en-US" sz="2000" dirty="0" smtClean="0"/>
              <a:t>Reserved for system management</a:t>
            </a:r>
          </a:p>
          <a:p>
            <a:pPr algn="l"/>
            <a:r>
              <a:rPr lang="en-US" sz="2000" dirty="0" smtClean="0"/>
              <a:t>Used to exchange session management and control information between devices.</a:t>
            </a:r>
            <a:endParaRPr lang="en-US" sz="2000" dirty="0"/>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srcRect/>
          <a:stretch>
            <a:fillRect/>
          </a:stretch>
        </p:blipFill>
        <p:spPr bwMode="auto">
          <a:xfrm>
            <a:off x="173038" y="1355815"/>
            <a:ext cx="8761412" cy="3563938"/>
          </a:xfrm>
          <a:prstGeom prst="rect">
            <a:avLst/>
          </a:prstGeom>
          <a:noFill/>
          <a:ln w="12700">
            <a:noFill/>
            <a:miter lim="800000"/>
            <a:headEnd/>
            <a:tailEnd/>
          </a:ln>
          <a:effectLst/>
        </p:spPr>
      </p:pic>
      <p:sp>
        <p:nvSpPr>
          <p:cNvPr id="12291" name="Rectangle 3"/>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11-17</a:t>
            </a:r>
          </a:p>
        </p:txBody>
      </p:sp>
      <p:sp>
        <p:nvSpPr>
          <p:cNvPr id="12292"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2293"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2294" name="Rectangle 6"/>
          <p:cNvSpPr>
            <a:spLocks noChangeArrowheads="1"/>
          </p:cNvSpPr>
          <p:nvPr/>
        </p:nvSpPr>
        <p:spPr bwMode="auto">
          <a:xfrm>
            <a:off x="2951163" y="346075"/>
            <a:ext cx="3217862"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HDLC Flag Field</a:t>
            </a:r>
          </a:p>
        </p:txBody>
      </p:sp>
      <p:sp>
        <p:nvSpPr>
          <p:cNvPr id="7" name="TextBox 6"/>
          <p:cNvSpPr txBox="1"/>
          <p:nvPr/>
        </p:nvSpPr>
        <p:spPr>
          <a:xfrm>
            <a:off x="423081" y="5308979"/>
            <a:ext cx="8188656" cy="646331"/>
          </a:xfrm>
          <a:prstGeom prst="rect">
            <a:avLst/>
          </a:prstGeom>
          <a:noFill/>
        </p:spPr>
        <p:txBody>
          <a:bodyPr wrap="square" rtlCol="0">
            <a:spAutoFit/>
          </a:bodyPr>
          <a:lstStyle/>
          <a:p>
            <a:pPr algn="l"/>
            <a:r>
              <a:rPr lang="en-US" b="1" dirty="0" smtClean="0"/>
              <a:t>Flag fields identifies both start and the end of the frame and also servers as synchronization pattern</a:t>
            </a:r>
            <a:endParaRPr lang="en-US" b="1" dirty="0"/>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srcRect/>
          <a:stretch>
            <a:fillRect/>
          </a:stretch>
        </p:blipFill>
        <p:spPr bwMode="auto">
          <a:xfrm>
            <a:off x="382588" y="1419225"/>
            <a:ext cx="7683239" cy="2934411"/>
          </a:xfrm>
          <a:prstGeom prst="rect">
            <a:avLst/>
          </a:prstGeom>
          <a:noFill/>
          <a:ln w="12700">
            <a:noFill/>
            <a:miter lim="800000"/>
            <a:headEnd/>
            <a:tailEnd/>
          </a:ln>
          <a:effectLst/>
        </p:spPr>
      </p:pic>
      <p:sp>
        <p:nvSpPr>
          <p:cNvPr id="14339" name="Rectangle 3"/>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11-19</a:t>
            </a:r>
          </a:p>
        </p:txBody>
      </p:sp>
      <p:sp>
        <p:nvSpPr>
          <p:cNvPr id="14340"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4341"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4342" name="Rectangle 6"/>
          <p:cNvSpPr>
            <a:spLocks noChangeArrowheads="1"/>
          </p:cNvSpPr>
          <p:nvPr/>
        </p:nvSpPr>
        <p:spPr bwMode="auto">
          <a:xfrm>
            <a:off x="2722563" y="117475"/>
            <a:ext cx="3875087"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HDLC Address Field</a:t>
            </a:r>
          </a:p>
        </p:txBody>
      </p:sp>
      <p:sp>
        <p:nvSpPr>
          <p:cNvPr id="7" name="TextBox 6"/>
          <p:cNvSpPr txBox="1"/>
          <p:nvPr/>
        </p:nvSpPr>
        <p:spPr>
          <a:xfrm>
            <a:off x="423081" y="4899546"/>
            <a:ext cx="8175009" cy="1600438"/>
          </a:xfrm>
          <a:prstGeom prst="rect">
            <a:avLst/>
          </a:prstGeom>
          <a:noFill/>
        </p:spPr>
        <p:txBody>
          <a:bodyPr wrap="square" rtlCol="0">
            <a:spAutoFit/>
          </a:bodyPr>
          <a:lstStyle/>
          <a:p>
            <a:pPr algn="l"/>
            <a:r>
              <a:rPr lang="en-US" sz="2000" dirty="0" smtClean="0"/>
              <a:t>Contains the address of the secondary device. </a:t>
            </a:r>
          </a:p>
          <a:p>
            <a:pPr algn="l"/>
            <a:r>
              <a:rPr lang="en-US" sz="2000" dirty="0" smtClean="0"/>
              <a:t>If primary station creates a frame then it contains  to address.</a:t>
            </a:r>
          </a:p>
          <a:p>
            <a:pPr algn="l"/>
            <a:r>
              <a:rPr lang="en-US" sz="2000" dirty="0" smtClean="0"/>
              <a:t>If a sec creates a frame it contains the from address</a:t>
            </a:r>
          </a:p>
          <a:p>
            <a:pPr algn="l"/>
            <a:endParaRPr lang="en-US" sz="2000" dirty="0" smtClean="0"/>
          </a:p>
          <a:p>
            <a:endParaRPr lang="en-US" dirty="0"/>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rrowheads="1"/>
          </p:cNvPicPr>
          <p:nvPr/>
        </p:nvPicPr>
        <p:blipFill>
          <a:blip r:embed="rId2"/>
          <a:srcRect/>
          <a:stretch>
            <a:fillRect/>
          </a:stretch>
        </p:blipFill>
        <p:spPr bwMode="auto">
          <a:xfrm>
            <a:off x="217488" y="1546225"/>
            <a:ext cx="8823325" cy="4491038"/>
          </a:xfrm>
          <a:prstGeom prst="rect">
            <a:avLst/>
          </a:prstGeom>
          <a:noFill/>
          <a:ln w="12700">
            <a:noFill/>
            <a:miter lim="800000"/>
            <a:headEnd/>
            <a:tailEnd/>
          </a:ln>
          <a:effectLst/>
        </p:spPr>
      </p:pic>
      <p:sp>
        <p:nvSpPr>
          <p:cNvPr id="15363" name="Rectangle 3"/>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11-20</a:t>
            </a:r>
          </a:p>
        </p:txBody>
      </p:sp>
      <p:sp>
        <p:nvSpPr>
          <p:cNvPr id="15364"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5365"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5366" name="Rectangle 6"/>
          <p:cNvSpPr>
            <a:spLocks noChangeArrowheads="1"/>
          </p:cNvSpPr>
          <p:nvPr/>
        </p:nvSpPr>
        <p:spPr bwMode="auto">
          <a:xfrm>
            <a:off x="2951163" y="346075"/>
            <a:ext cx="3805237"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HDLC Control Field</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rrowheads="1"/>
          </p:cNvPicPr>
          <p:nvPr/>
        </p:nvPicPr>
        <p:blipFill>
          <a:blip r:embed="rId2"/>
          <a:srcRect/>
          <a:stretch>
            <a:fillRect/>
          </a:stretch>
        </p:blipFill>
        <p:spPr bwMode="auto">
          <a:xfrm>
            <a:off x="168275" y="1830388"/>
            <a:ext cx="8753475" cy="3157537"/>
          </a:xfrm>
          <a:prstGeom prst="rect">
            <a:avLst/>
          </a:prstGeom>
          <a:noFill/>
          <a:ln w="12700">
            <a:noFill/>
            <a:miter lim="800000"/>
            <a:headEnd/>
            <a:tailEnd/>
          </a:ln>
        </p:spPr>
      </p:pic>
      <p:sp>
        <p:nvSpPr>
          <p:cNvPr id="15363" name="Rectangle 3"/>
          <p:cNvSpPr>
            <a:spLocks noChangeArrowheads="1"/>
          </p:cNvSpPr>
          <p:nvPr/>
        </p:nvSpPr>
        <p:spPr bwMode="auto">
          <a:xfrm>
            <a:off x="55563" y="69850"/>
            <a:ext cx="1250950" cy="346075"/>
          </a:xfrm>
          <a:prstGeom prst="rect">
            <a:avLst/>
          </a:prstGeom>
          <a:noFill/>
          <a:ln w="12700">
            <a:noFill/>
            <a:miter lim="800000"/>
            <a:headEnd/>
            <a:tailEnd/>
          </a:ln>
        </p:spPr>
        <p:txBody>
          <a:bodyPr wrap="none" lIns="90488" tIns="44450" rIns="90488" bIns="44450">
            <a:spAutoFit/>
          </a:bodyPr>
          <a:lstStyle/>
          <a:p>
            <a:r>
              <a:rPr lang="en-US" sz="1600"/>
              <a:t>Figure 11-22</a:t>
            </a:r>
          </a:p>
        </p:txBody>
      </p:sp>
      <p:sp>
        <p:nvSpPr>
          <p:cNvPr id="15364"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15365"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5366" name="Rectangle 6"/>
          <p:cNvSpPr>
            <a:spLocks noChangeArrowheads="1"/>
          </p:cNvSpPr>
          <p:nvPr/>
        </p:nvSpPr>
        <p:spPr bwMode="auto">
          <a:xfrm>
            <a:off x="2951163" y="346075"/>
            <a:ext cx="4572000" cy="588963"/>
          </a:xfrm>
          <a:prstGeom prst="rect">
            <a:avLst/>
          </a:prstGeom>
          <a:noFill/>
          <a:ln w="12700">
            <a:noFill/>
            <a:miter lim="800000"/>
            <a:headEnd/>
            <a:tailEnd/>
          </a:ln>
        </p:spPr>
        <p:txBody>
          <a:bodyPr wrap="none" lIns="90488" tIns="44450" rIns="90488" bIns="44450">
            <a:spAutoFit/>
          </a:bodyPr>
          <a:lstStyle/>
          <a:p>
            <a:r>
              <a:rPr lang="en-US" sz="3200" b="1">
                <a:solidFill>
                  <a:srgbClr val="063DE8"/>
                </a:solidFill>
              </a:rPr>
              <a:t>HDLC Information Field</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2"/>
          <a:srcRect/>
          <a:stretch>
            <a:fillRect/>
          </a:stretch>
        </p:blipFill>
        <p:spPr bwMode="auto">
          <a:xfrm>
            <a:off x="241300" y="2017713"/>
            <a:ext cx="8621713" cy="2768600"/>
          </a:xfrm>
          <a:prstGeom prst="rect">
            <a:avLst/>
          </a:prstGeom>
          <a:noFill/>
          <a:ln w="12700">
            <a:noFill/>
            <a:miter lim="800000"/>
            <a:headEnd/>
            <a:tailEnd/>
          </a:ln>
        </p:spPr>
      </p:pic>
      <p:sp>
        <p:nvSpPr>
          <p:cNvPr id="16387" name="Rectangle 3"/>
          <p:cNvSpPr>
            <a:spLocks noChangeArrowheads="1"/>
          </p:cNvSpPr>
          <p:nvPr/>
        </p:nvSpPr>
        <p:spPr bwMode="auto">
          <a:xfrm>
            <a:off x="55563" y="69850"/>
            <a:ext cx="1250950" cy="346075"/>
          </a:xfrm>
          <a:prstGeom prst="rect">
            <a:avLst/>
          </a:prstGeom>
          <a:noFill/>
          <a:ln w="12700">
            <a:noFill/>
            <a:miter lim="800000"/>
            <a:headEnd/>
            <a:tailEnd/>
          </a:ln>
        </p:spPr>
        <p:txBody>
          <a:bodyPr wrap="none" lIns="90488" tIns="44450" rIns="90488" bIns="44450">
            <a:spAutoFit/>
          </a:bodyPr>
          <a:lstStyle/>
          <a:p>
            <a:r>
              <a:rPr lang="en-US" sz="1600"/>
              <a:t>Figure 11-23</a:t>
            </a:r>
          </a:p>
        </p:txBody>
      </p:sp>
      <p:sp>
        <p:nvSpPr>
          <p:cNvPr id="16388"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16389"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6390" name="Rectangle 6"/>
          <p:cNvSpPr>
            <a:spLocks noChangeArrowheads="1"/>
          </p:cNvSpPr>
          <p:nvPr/>
        </p:nvSpPr>
        <p:spPr bwMode="auto">
          <a:xfrm>
            <a:off x="2951163" y="346075"/>
            <a:ext cx="3217862" cy="588963"/>
          </a:xfrm>
          <a:prstGeom prst="rect">
            <a:avLst/>
          </a:prstGeom>
          <a:noFill/>
          <a:ln w="12700">
            <a:noFill/>
            <a:miter lim="800000"/>
            <a:headEnd/>
            <a:tailEnd/>
          </a:ln>
        </p:spPr>
        <p:txBody>
          <a:bodyPr wrap="none" lIns="90488" tIns="44450" rIns="90488" bIns="44450">
            <a:spAutoFit/>
          </a:bodyPr>
          <a:lstStyle/>
          <a:p>
            <a:r>
              <a:rPr lang="en-US" sz="3200" b="1">
                <a:solidFill>
                  <a:srgbClr val="063DE8"/>
                </a:solidFill>
              </a:rPr>
              <a:t>HDLC FCS Field</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a:srcRect/>
          <a:stretch>
            <a:fillRect/>
          </a:stretch>
        </p:blipFill>
        <p:spPr bwMode="auto">
          <a:xfrm>
            <a:off x="919163" y="230188"/>
            <a:ext cx="7078662" cy="6029325"/>
          </a:xfrm>
          <a:prstGeom prst="rect">
            <a:avLst/>
          </a:prstGeom>
          <a:noFill/>
          <a:ln w="12700">
            <a:noFill/>
            <a:miter lim="800000"/>
            <a:headEnd/>
            <a:tailEnd/>
          </a:ln>
        </p:spPr>
      </p:pic>
      <p:sp>
        <p:nvSpPr>
          <p:cNvPr id="17411" name="Rectangle 3"/>
          <p:cNvSpPr>
            <a:spLocks noChangeArrowheads="1"/>
          </p:cNvSpPr>
          <p:nvPr/>
        </p:nvSpPr>
        <p:spPr bwMode="auto">
          <a:xfrm>
            <a:off x="55563" y="69850"/>
            <a:ext cx="1250950" cy="346075"/>
          </a:xfrm>
          <a:prstGeom prst="rect">
            <a:avLst/>
          </a:prstGeom>
          <a:noFill/>
          <a:ln w="12700">
            <a:noFill/>
            <a:miter lim="800000"/>
            <a:headEnd/>
            <a:tailEnd/>
          </a:ln>
        </p:spPr>
        <p:txBody>
          <a:bodyPr wrap="none" lIns="90488" tIns="44450" rIns="90488" bIns="44450">
            <a:spAutoFit/>
          </a:bodyPr>
          <a:lstStyle/>
          <a:p>
            <a:r>
              <a:rPr lang="en-US" sz="1600"/>
              <a:t>Figure 11-24</a:t>
            </a:r>
          </a:p>
        </p:txBody>
      </p:sp>
      <p:sp>
        <p:nvSpPr>
          <p:cNvPr id="17412"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17413"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 frame in a character oriented protocol</a:t>
            </a:r>
            <a:endParaRPr lang="en-US" sz="3600" dirty="0"/>
          </a:p>
        </p:txBody>
      </p:sp>
      <p:pic>
        <p:nvPicPr>
          <p:cNvPr id="31748" name="Picture 4"/>
          <p:cNvPicPr>
            <a:picLocks noChangeAspect="1" noChangeArrowheads="1"/>
          </p:cNvPicPr>
          <p:nvPr/>
        </p:nvPicPr>
        <p:blipFill>
          <a:blip r:embed="rId2"/>
          <a:srcRect/>
          <a:stretch>
            <a:fillRect/>
          </a:stretch>
        </p:blipFill>
        <p:spPr bwMode="auto">
          <a:xfrm>
            <a:off x="620119" y="2729551"/>
            <a:ext cx="8523882" cy="1651379"/>
          </a:xfrm>
          <a:prstGeom prst="rect">
            <a:avLst/>
          </a:prstGeom>
          <a:noFill/>
          <a:ln w="9525">
            <a:noFill/>
            <a:miter lim="800000"/>
            <a:headEnd/>
            <a:tailEnd/>
          </a:ln>
          <a:effectLst/>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HDLC – Control field</a:t>
            </a:r>
            <a:endParaRPr lang="en-US" dirty="0"/>
          </a:p>
        </p:txBody>
      </p:sp>
      <p:sp>
        <p:nvSpPr>
          <p:cNvPr id="3" name="Content Placeholder 2"/>
          <p:cNvSpPr>
            <a:spLocks noGrp="1"/>
          </p:cNvSpPr>
          <p:nvPr>
            <p:ph idx="1"/>
          </p:nvPr>
        </p:nvSpPr>
        <p:spPr>
          <a:xfrm>
            <a:off x="0" y="1160060"/>
            <a:ext cx="9144000" cy="3425588"/>
          </a:xfrm>
        </p:spPr>
        <p:txBody>
          <a:bodyPr/>
          <a:lstStyle/>
          <a:p>
            <a:pPr>
              <a:buNone/>
            </a:pPr>
            <a:r>
              <a:rPr lang="en-US" b="1" dirty="0" smtClean="0">
                <a:solidFill>
                  <a:schemeClr val="accent6"/>
                </a:solidFill>
              </a:rPr>
              <a:t>RR (Receive Ready)</a:t>
            </a:r>
          </a:p>
          <a:p>
            <a:pPr>
              <a:buNone/>
            </a:pPr>
            <a:r>
              <a:rPr lang="en-US" dirty="0" smtClean="0"/>
              <a:t>        </a:t>
            </a:r>
            <a:r>
              <a:rPr lang="en-US" u="sng" dirty="0" smtClean="0"/>
              <a:t>Positive </a:t>
            </a:r>
            <a:r>
              <a:rPr lang="en-US" u="sng" dirty="0" err="1" smtClean="0"/>
              <a:t>Ack</a:t>
            </a:r>
            <a:r>
              <a:rPr lang="en-US" dirty="0" smtClean="0"/>
              <a:t>: Used by the receiver to send positive </a:t>
            </a:r>
            <a:r>
              <a:rPr lang="en-US" dirty="0" err="1" smtClean="0"/>
              <a:t>ack</a:t>
            </a:r>
            <a:r>
              <a:rPr lang="en-US" dirty="0" smtClean="0"/>
              <a:t> of the frame. Only acknowledgement without piggybacking.</a:t>
            </a:r>
          </a:p>
          <a:p>
            <a:pPr>
              <a:buNone/>
            </a:pPr>
            <a:r>
              <a:rPr lang="en-US" dirty="0" smtClean="0"/>
              <a:t>        </a:t>
            </a:r>
            <a:r>
              <a:rPr lang="en-US" u="sng" dirty="0" smtClean="0"/>
              <a:t>Poll</a:t>
            </a:r>
            <a:r>
              <a:rPr lang="en-US" dirty="0" smtClean="0"/>
              <a:t>: When used by primary with P bit set, RR asks the secondary whether it has data to send.</a:t>
            </a:r>
          </a:p>
          <a:p>
            <a:pPr>
              <a:buNone/>
            </a:pPr>
            <a:r>
              <a:rPr lang="en-US" dirty="0" smtClean="0"/>
              <a:t>        </a:t>
            </a:r>
            <a:r>
              <a:rPr lang="en-US" u="sng" dirty="0" smtClean="0"/>
              <a:t>Negative response to poll</a:t>
            </a:r>
            <a:r>
              <a:rPr lang="en-US" dirty="0" smtClean="0"/>
              <a:t>: If sec does not have any data to send it responds with RR and F bit set. If it has data then it sends I frame to primary.</a:t>
            </a:r>
          </a:p>
          <a:p>
            <a:pPr>
              <a:buNone/>
            </a:pPr>
            <a:r>
              <a:rPr lang="en-US" dirty="0" smtClean="0"/>
              <a:t>        </a:t>
            </a:r>
          </a:p>
          <a:p>
            <a:pPr>
              <a:buNone/>
            </a:pP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HDLC – Control field</a:t>
            </a:r>
            <a:endParaRPr lang="en-US" dirty="0"/>
          </a:p>
        </p:txBody>
      </p:sp>
      <p:sp>
        <p:nvSpPr>
          <p:cNvPr id="3" name="Content Placeholder 2"/>
          <p:cNvSpPr>
            <a:spLocks noGrp="1"/>
          </p:cNvSpPr>
          <p:nvPr>
            <p:ph idx="1"/>
          </p:nvPr>
        </p:nvSpPr>
        <p:spPr>
          <a:xfrm>
            <a:off x="0" y="1173707"/>
            <a:ext cx="9144000" cy="4449171"/>
          </a:xfrm>
        </p:spPr>
        <p:txBody>
          <a:bodyPr/>
          <a:lstStyle/>
          <a:p>
            <a:pPr>
              <a:buNone/>
            </a:pPr>
            <a:r>
              <a:rPr lang="en-US" b="1" dirty="0" smtClean="0">
                <a:solidFill>
                  <a:schemeClr val="accent6"/>
                </a:solidFill>
              </a:rPr>
              <a:t>Reject</a:t>
            </a:r>
          </a:p>
          <a:p>
            <a:pPr>
              <a:buNone/>
            </a:pPr>
            <a:r>
              <a:rPr lang="en-US" dirty="0" smtClean="0"/>
              <a:t>        REJ is the NAK used in Go-back-N ARQ error correction technique when receiver does not have data on which it can piggyback the ack. Here N(R ) field contains sequence number of the damaged frame.</a:t>
            </a:r>
          </a:p>
          <a:p>
            <a:pPr>
              <a:buNone/>
            </a:pPr>
            <a:endParaRPr lang="en-US" dirty="0" smtClean="0"/>
          </a:p>
          <a:p>
            <a:pPr>
              <a:buNone/>
            </a:pPr>
            <a:r>
              <a:rPr lang="en-US" b="1" dirty="0" smtClean="0">
                <a:solidFill>
                  <a:schemeClr val="accent6"/>
                </a:solidFill>
              </a:rPr>
              <a:t>Selective Reject</a:t>
            </a:r>
          </a:p>
          <a:p>
            <a:pPr>
              <a:buNone/>
            </a:pPr>
            <a:r>
              <a:rPr lang="en-US" dirty="0" smtClean="0"/>
              <a:t>	A NAK in selective reject ARQ</a:t>
            </a:r>
          </a:p>
          <a:p>
            <a:pPr>
              <a:buNone/>
            </a:pP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rrowheads="1"/>
          </p:cNvPicPr>
          <p:nvPr/>
        </p:nvPicPr>
        <p:blipFill>
          <a:blip r:embed="rId2"/>
          <a:srcRect/>
          <a:stretch>
            <a:fillRect/>
          </a:stretch>
        </p:blipFill>
        <p:spPr bwMode="auto">
          <a:xfrm>
            <a:off x="363206" y="1202280"/>
            <a:ext cx="8432800" cy="3089275"/>
          </a:xfrm>
          <a:prstGeom prst="rect">
            <a:avLst/>
          </a:prstGeom>
          <a:noFill/>
          <a:ln w="12700">
            <a:noFill/>
            <a:miter lim="800000"/>
            <a:headEnd/>
            <a:tailEnd/>
          </a:ln>
        </p:spPr>
      </p:pic>
      <p:sp>
        <p:nvSpPr>
          <p:cNvPr id="23555" name="Rectangle 3"/>
          <p:cNvSpPr>
            <a:spLocks noChangeArrowheads="1"/>
          </p:cNvSpPr>
          <p:nvPr/>
        </p:nvSpPr>
        <p:spPr bwMode="auto">
          <a:xfrm>
            <a:off x="55563" y="69850"/>
            <a:ext cx="1250950" cy="346075"/>
          </a:xfrm>
          <a:prstGeom prst="rect">
            <a:avLst/>
          </a:prstGeom>
          <a:noFill/>
          <a:ln w="12700">
            <a:noFill/>
            <a:miter lim="800000"/>
            <a:headEnd/>
            <a:tailEnd/>
          </a:ln>
        </p:spPr>
        <p:txBody>
          <a:bodyPr wrap="none" lIns="90488" tIns="44450" rIns="90488" bIns="44450">
            <a:spAutoFit/>
          </a:bodyPr>
          <a:lstStyle/>
          <a:p>
            <a:r>
              <a:rPr lang="en-US" sz="1600"/>
              <a:t>Figure 11-26</a:t>
            </a:r>
          </a:p>
        </p:txBody>
      </p:sp>
      <p:sp>
        <p:nvSpPr>
          <p:cNvPr id="23556"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23557"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23558" name="Rectangle 6"/>
          <p:cNvSpPr>
            <a:spLocks noChangeArrowheads="1"/>
          </p:cNvSpPr>
          <p:nvPr/>
        </p:nvSpPr>
        <p:spPr bwMode="auto">
          <a:xfrm>
            <a:off x="2646363" y="346075"/>
            <a:ext cx="4210050" cy="588963"/>
          </a:xfrm>
          <a:prstGeom prst="rect">
            <a:avLst/>
          </a:prstGeom>
          <a:noFill/>
          <a:ln w="12700">
            <a:noFill/>
            <a:miter lim="800000"/>
            <a:headEnd/>
            <a:tailEnd/>
          </a:ln>
        </p:spPr>
        <p:txBody>
          <a:bodyPr wrap="none" lIns="90488" tIns="44450" rIns="90488" bIns="44450">
            <a:spAutoFit/>
          </a:bodyPr>
          <a:lstStyle/>
          <a:p>
            <a:r>
              <a:rPr lang="en-US" sz="3200" b="1">
                <a:solidFill>
                  <a:srgbClr val="063DE8"/>
                </a:solidFill>
              </a:rPr>
              <a:t>U-Frame Control Field</a:t>
            </a:r>
          </a:p>
        </p:txBody>
      </p:sp>
      <p:sp>
        <p:nvSpPr>
          <p:cNvPr id="7" name="TextBox 6"/>
          <p:cNvSpPr txBox="1"/>
          <p:nvPr/>
        </p:nvSpPr>
        <p:spPr>
          <a:xfrm>
            <a:off x="409433" y="4558352"/>
            <a:ext cx="7451677" cy="369332"/>
          </a:xfrm>
          <a:prstGeom prst="rect">
            <a:avLst/>
          </a:prstGeom>
          <a:noFill/>
        </p:spPr>
        <p:txBody>
          <a:bodyPr wrap="square" rtlCol="0">
            <a:spAutoFit/>
          </a:bodyPr>
          <a:lstStyle/>
          <a:p>
            <a:r>
              <a:rPr lang="en-US" dirty="0" smtClean="0"/>
              <a:t>Total 32 codes are possible.</a:t>
            </a:r>
            <a:endParaRPr lang="en-US" dirty="0"/>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rrowheads="1"/>
          </p:cNvPicPr>
          <p:nvPr/>
        </p:nvPicPr>
        <p:blipFill>
          <a:blip r:embed="rId2"/>
          <a:srcRect/>
          <a:stretch>
            <a:fillRect/>
          </a:stretch>
        </p:blipFill>
        <p:spPr bwMode="auto">
          <a:xfrm>
            <a:off x="695325" y="1139825"/>
            <a:ext cx="7715250" cy="4540250"/>
          </a:xfrm>
          <a:prstGeom prst="rect">
            <a:avLst/>
          </a:prstGeom>
          <a:noFill/>
          <a:ln w="12700">
            <a:noFill/>
            <a:miter lim="800000"/>
            <a:headEnd/>
            <a:tailEnd/>
          </a:ln>
        </p:spPr>
      </p:pic>
      <p:sp>
        <p:nvSpPr>
          <p:cNvPr id="24579" name="Rectangle 3"/>
          <p:cNvSpPr>
            <a:spLocks noChangeArrowheads="1"/>
          </p:cNvSpPr>
          <p:nvPr/>
        </p:nvSpPr>
        <p:spPr bwMode="auto">
          <a:xfrm>
            <a:off x="55563" y="69850"/>
            <a:ext cx="2122487" cy="346075"/>
          </a:xfrm>
          <a:prstGeom prst="rect">
            <a:avLst/>
          </a:prstGeom>
          <a:noFill/>
          <a:ln w="12700">
            <a:noFill/>
            <a:miter lim="800000"/>
            <a:headEnd/>
            <a:tailEnd/>
          </a:ln>
        </p:spPr>
        <p:txBody>
          <a:bodyPr wrap="none" lIns="90488" tIns="44450" rIns="90488" bIns="44450">
            <a:spAutoFit/>
          </a:bodyPr>
          <a:lstStyle/>
          <a:p>
            <a:r>
              <a:rPr lang="en-US" sz="1600"/>
              <a:t>Figure 11-26-continued</a:t>
            </a:r>
          </a:p>
        </p:txBody>
      </p:sp>
      <p:sp>
        <p:nvSpPr>
          <p:cNvPr id="24580"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24581"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24582" name="Rectangle 6"/>
          <p:cNvSpPr>
            <a:spLocks noChangeArrowheads="1"/>
          </p:cNvSpPr>
          <p:nvPr/>
        </p:nvSpPr>
        <p:spPr bwMode="auto">
          <a:xfrm>
            <a:off x="2722563" y="117475"/>
            <a:ext cx="4210050" cy="588963"/>
          </a:xfrm>
          <a:prstGeom prst="rect">
            <a:avLst/>
          </a:prstGeom>
          <a:noFill/>
          <a:ln w="12700">
            <a:noFill/>
            <a:miter lim="800000"/>
            <a:headEnd/>
            <a:tailEnd/>
          </a:ln>
        </p:spPr>
        <p:txBody>
          <a:bodyPr wrap="none" lIns="90488" tIns="44450" rIns="90488" bIns="44450">
            <a:spAutoFit/>
          </a:bodyPr>
          <a:lstStyle/>
          <a:p>
            <a:r>
              <a:rPr lang="en-US" sz="3200" b="1">
                <a:solidFill>
                  <a:srgbClr val="063DE8"/>
                </a:solidFill>
              </a:rPr>
              <a:t>U-Frame Control Field</a:t>
            </a: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Link Layer in the Internet</a:t>
            </a:r>
            <a:endParaRPr lang="en-US" dirty="0"/>
          </a:p>
        </p:txBody>
      </p:sp>
      <p:sp>
        <p:nvSpPr>
          <p:cNvPr id="3" name="Content Placeholder 2"/>
          <p:cNvSpPr>
            <a:spLocks noGrp="1"/>
          </p:cNvSpPr>
          <p:nvPr>
            <p:ph idx="1"/>
          </p:nvPr>
        </p:nvSpPr>
        <p:spPr>
          <a:xfrm>
            <a:off x="0" y="1037230"/>
            <a:ext cx="9144000" cy="5022376"/>
          </a:xfrm>
        </p:spPr>
        <p:txBody>
          <a:bodyPr/>
          <a:lstStyle/>
          <a:p>
            <a:pPr>
              <a:buNone/>
            </a:pPr>
            <a:r>
              <a:rPr lang="en-US" dirty="0" smtClean="0"/>
              <a:t>	</a:t>
            </a:r>
            <a:r>
              <a:rPr lang="en-US" b="1" dirty="0" smtClean="0"/>
              <a:t>Here we will discuss the data link protocol used on point-to-point lines in the Internet</a:t>
            </a:r>
          </a:p>
          <a:p>
            <a:pPr>
              <a:buNone/>
            </a:pPr>
            <a:r>
              <a:rPr lang="en-US" b="1" u="sng" dirty="0" smtClean="0"/>
              <a:t> </a:t>
            </a:r>
            <a:r>
              <a:rPr lang="en-US" u="sng" dirty="0" smtClean="0"/>
              <a:t>Point-to-point communication in internet</a:t>
            </a:r>
          </a:p>
          <a:p>
            <a:pPr>
              <a:buNone/>
            </a:pPr>
            <a:r>
              <a:rPr lang="en-US" dirty="0" smtClean="0"/>
              <a:t>Point-to-pint links are used in two cases.</a:t>
            </a:r>
          </a:p>
          <a:p>
            <a:pPr>
              <a:buNone/>
            </a:pPr>
            <a:r>
              <a:rPr lang="en-US" dirty="0" smtClean="0"/>
              <a:t>1)    </a:t>
            </a:r>
          </a:p>
          <a:p>
            <a:pPr>
              <a:buFont typeface="Wingdings" pitchFamily="2" charset="2"/>
              <a:buChar char="§"/>
            </a:pPr>
            <a:r>
              <a:rPr lang="en-US" dirty="0" smtClean="0"/>
              <a:t>Thousands of organizations have one or more LANs each with some number of hosts, along with a router.</a:t>
            </a:r>
          </a:p>
          <a:p>
            <a:pPr>
              <a:buFont typeface="Wingdings" pitchFamily="2" charset="2"/>
              <a:buChar char="§"/>
            </a:pPr>
            <a:r>
              <a:rPr lang="en-US" dirty="0" smtClean="0"/>
              <a:t>Often routers are connected with a backbone LAN. </a:t>
            </a:r>
          </a:p>
          <a:p>
            <a:pPr>
              <a:buFont typeface="Wingdings" pitchFamily="2" charset="2"/>
              <a:buChar char="§"/>
            </a:pPr>
            <a:r>
              <a:rPr lang="en-US" dirty="0" smtClean="0"/>
              <a:t>Typically all connections to the outside world is trough routers that have </a:t>
            </a:r>
            <a:r>
              <a:rPr lang="en-US" b="1" u="sng" dirty="0" smtClean="0"/>
              <a:t>point-to-point</a:t>
            </a:r>
            <a:r>
              <a:rPr lang="en-US" dirty="0" smtClean="0"/>
              <a:t> leased lines to distant routers.  So they are used between two routers connected via a point-to-point ink.</a:t>
            </a:r>
          </a:p>
          <a:p>
            <a:pPr>
              <a:buNone/>
            </a:pP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DaThe</a:t>
            </a:r>
            <a:r>
              <a:rPr lang="en-US" dirty="0" smtClean="0"/>
              <a:t> Data Link Layer in the Internet</a:t>
            </a:r>
            <a:endParaRPr lang="en-US" dirty="0"/>
          </a:p>
        </p:txBody>
      </p:sp>
      <p:sp>
        <p:nvSpPr>
          <p:cNvPr id="3" name="Content Placeholder 2"/>
          <p:cNvSpPr>
            <a:spLocks noGrp="1"/>
          </p:cNvSpPr>
          <p:nvPr>
            <p:ph idx="1"/>
          </p:nvPr>
        </p:nvSpPr>
        <p:spPr>
          <a:xfrm>
            <a:off x="0" y="1173708"/>
            <a:ext cx="9144000" cy="4039738"/>
          </a:xfrm>
        </p:spPr>
        <p:txBody>
          <a:bodyPr/>
          <a:lstStyle/>
          <a:p>
            <a:pPr>
              <a:buNone/>
            </a:pPr>
            <a:r>
              <a:rPr lang="en-US" dirty="0" smtClean="0"/>
              <a:t>2)</a:t>
            </a:r>
          </a:p>
          <a:p>
            <a:pPr>
              <a:buFont typeface="Wingdings" pitchFamily="2" charset="2"/>
              <a:buChar char="§"/>
            </a:pPr>
            <a:r>
              <a:rPr lang="en-US" dirty="0" smtClean="0"/>
              <a:t>Another situation where point-to-point link is used is where millions of home PCs connect to the internet via dial-up telephone lines.</a:t>
            </a:r>
          </a:p>
          <a:p>
            <a:pPr>
              <a:buFont typeface="Wingdings" pitchFamily="2" charset="2"/>
              <a:buChar char="§"/>
            </a:pPr>
            <a:r>
              <a:rPr lang="en-US" dirty="0" smtClean="0"/>
              <a:t>User’s home PC calls up an internet service provider’s router and then can work as  full-blown internet host.</a:t>
            </a:r>
          </a:p>
          <a:p>
            <a:pPr>
              <a:buFont typeface="Wingdings" pitchFamily="2" charset="2"/>
              <a:buChar char="§"/>
            </a:pPr>
            <a:endParaRPr lang="en-US" dirty="0" smtClean="0"/>
          </a:p>
          <a:p>
            <a:pPr>
              <a:buNone/>
            </a:pPr>
            <a:r>
              <a:rPr lang="en-US" dirty="0" smtClean="0"/>
              <a:t>	Thus for both router-router leased line connection and a dial-up host –router  connection  some point-to-point data link control protocol is used.</a:t>
            </a:r>
          </a:p>
          <a:p>
            <a:pPr>
              <a:buFont typeface="Wingdings" pitchFamily="2" charset="2"/>
              <a:buChar char="§"/>
            </a:pPr>
            <a:endParaRPr lang="en-US" dirty="0" smtClean="0"/>
          </a:p>
          <a:p>
            <a:pPr>
              <a:buNone/>
            </a:pP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The Data Link Layer in the Internet</a:t>
            </a:r>
          </a:p>
        </p:txBody>
      </p:sp>
      <p:sp>
        <p:nvSpPr>
          <p:cNvPr id="48131" name="Rectangle 3"/>
          <p:cNvSpPr>
            <a:spLocks noGrp="1" noChangeArrowheads="1"/>
          </p:cNvSpPr>
          <p:nvPr>
            <p:ph type="body" idx="1"/>
          </p:nvPr>
        </p:nvSpPr>
        <p:spPr/>
        <p:txBody>
          <a:bodyPr/>
          <a:lstStyle/>
          <a:p>
            <a:pPr algn="ctr">
              <a:buFontTx/>
              <a:buNone/>
            </a:pPr>
            <a:r>
              <a:rPr lang="en-US"/>
              <a:t>A home personal computer acting as an internet host.</a:t>
            </a:r>
          </a:p>
        </p:txBody>
      </p:sp>
      <p:pic>
        <p:nvPicPr>
          <p:cNvPr id="48132" name="Picture 4" descr="3-26"/>
          <p:cNvPicPr>
            <a:picLocks noChangeAspect="1" noChangeArrowheads="1"/>
          </p:cNvPicPr>
          <p:nvPr/>
        </p:nvPicPr>
        <p:blipFill>
          <a:blip r:embed="rId2"/>
          <a:srcRect/>
          <a:stretch>
            <a:fillRect/>
          </a:stretch>
        </p:blipFill>
        <p:spPr bwMode="auto">
          <a:xfrm>
            <a:off x="561975" y="1566863"/>
            <a:ext cx="8186738" cy="3597275"/>
          </a:xfrm>
          <a:prstGeom prst="rect">
            <a:avLst/>
          </a:prstGeom>
          <a:noFill/>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Point-to-point protocol (PPP)</a:t>
            </a:r>
            <a:endParaRPr lang="en-US" dirty="0"/>
          </a:p>
        </p:txBody>
      </p:sp>
      <p:sp>
        <p:nvSpPr>
          <p:cNvPr id="3" name="Content Placeholder 2"/>
          <p:cNvSpPr>
            <a:spLocks noGrp="1"/>
          </p:cNvSpPr>
          <p:nvPr>
            <p:ph idx="1"/>
          </p:nvPr>
        </p:nvSpPr>
        <p:spPr>
          <a:xfrm>
            <a:off x="0" y="968993"/>
            <a:ext cx="9144000" cy="5090615"/>
          </a:xfrm>
        </p:spPr>
        <p:txBody>
          <a:bodyPr/>
          <a:lstStyle/>
          <a:p>
            <a:r>
              <a:rPr lang="en-US" dirty="0" smtClean="0"/>
              <a:t>The internet needs a point-to-point protocol for a variety of purposes, including router-router traffic and host -router traffic.</a:t>
            </a:r>
          </a:p>
          <a:p>
            <a:r>
              <a:rPr lang="en-US" dirty="0" smtClean="0"/>
              <a:t>PPP handles</a:t>
            </a:r>
          </a:p>
          <a:p>
            <a:pPr>
              <a:buNone/>
            </a:pPr>
            <a:r>
              <a:rPr lang="en-US" dirty="0" smtClean="0"/>
              <a:t>	- error detection</a:t>
            </a:r>
          </a:p>
          <a:p>
            <a:pPr>
              <a:buNone/>
            </a:pPr>
            <a:r>
              <a:rPr lang="en-US" dirty="0" smtClean="0"/>
              <a:t>	- Permits authentication</a:t>
            </a:r>
          </a:p>
          <a:p>
            <a:pPr>
              <a:buNone/>
            </a:pPr>
            <a:r>
              <a:rPr lang="en-US" dirty="0" smtClean="0"/>
              <a:t>        - allows IP addresses to be negotiated at connection time</a:t>
            </a:r>
          </a:p>
          <a:p>
            <a:pPr>
              <a:buNone/>
            </a:pPr>
            <a:r>
              <a:rPr lang="en-US" dirty="0" smtClean="0"/>
              <a:t>        - Supports multiple protocols</a:t>
            </a:r>
          </a:p>
          <a:p>
            <a:pPr>
              <a:buAutoNum type="alphaLcParenR" startAt="3"/>
            </a:pPr>
            <a:r>
              <a:rPr lang="en-US" dirty="0" smtClean="0"/>
              <a:t>PPP provides three features</a:t>
            </a:r>
          </a:p>
          <a:p>
            <a:pPr>
              <a:buNone/>
            </a:pPr>
            <a:r>
              <a:rPr lang="en-US" dirty="0" smtClean="0"/>
              <a:t>        1.  Framing method</a:t>
            </a:r>
          </a:p>
          <a:p>
            <a:pPr>
              <a:buNone/>
            </a:pPr>
            <a:r>
              <a:rPr lang="en-US" dirty="0" smtClean="0"/>
              <a:t>        2. </a:t>
            </a:r>
            <a:r>
              <a:rPr lang="en-US" dirty="0" smtClean="0"/>
              <a:t> LCP </a:t>
            </a:r>
            <a:r>
              <a:rPr lang="en-US" dirty="0" smtClean="0"/>
              <a:t>– Link control protocol</a:t>
            </a:r>
          </a:p>
          <a:p>
            <a:pPr>
              <a:buNone/>
            </a:pPr>
            <a:r>
              <a:rPr lang="en-US" dirty="0" smtClean="0"/>
              <a:t>        3. </a:t>
            </a:r>
            <a:r>
              <a:rPr lang="en-US" dirty="0" smtClean="0"/>
              <a:t> NCP </a:t>
            </a:r>
            <a:r>
              <a:rPr lang="en-US" dirty="0" smtClean="0"/>
              <a:t>– Network control protocol</a:t>
            </a:r>
          </a:p>
          <a:p>
            <a:pPr>
              <a:buNone/>
            </a:pPr>
            <a:r>
              <a:rPr lang="en-US" dirty="0" smtClean="0"/>
              <a:t>  </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protocol (PPP)</a:t>
            </a:r>
          </a:p>
        </p:txBody>
      </p:sp>
      <p:sp>
        <p:nvSpPr>
          <p:cNvPr id="3" name="Content Placeholder 2"/>
          <p:cNvSpPr>
            <a:spLocks noGrp="1"/>
          </p:cNvSpPr>
          <p:nvPr>
            <p:ph idx="1"/>
          </p:nvPr>
        </p:nvSpPr>
        <p:spPr>
          <a:xfrm>
            <a:off x="0" y="1143000"/>
            <a:ext cx="9144000" cy="5410200"/>
          </a:xfrm>
        </p:spPr>
        <p:txBody>
          <a:bodyPr/>
          <a:lstStyle/>
          <a:p>
            <a:pPr marL="0" indent="0">
              <a:buNone/>
            </a:pPr>
            <a:r>
              <a:rPr lang="en-US" sz="3200" b="1" u="sng" dirty="0" smtClean="0"/>
              <a:t>What does </a:t>
            </a:r>
            <a:r>
              <a:rPr lang="en-US" sz="3200" b="1" u="sng" dirty="0"/>
              <a:t>it Not provide</a:t>
            </a:r>
            <a:r>
              <a:rPr lang="en-US" sz="3200" b="1" u="sng" dirty="0" smtClean="0"/>
              <a:t>??</a:t>
            </a:r>
          </a:p>
          <a:p>
            <a:r>
              <a:rPr lang="en-US" dirty="0" smtClean="0"/>
              <a:t>Does not provides flow control and error control</a:t>
            </a:r>
          </a:p>
          <a:p>
            <a:r>
              <a:rPr lang="en-US" dirty="0" smtClean="0"/>
              <a:t>Does not provide ARQ, If the frame is corrupted , it is silently discarded. The upper layer needs to take care of it.</a:t>
            </a:r>
          </a:p>
          <a:p>
            <a:r>
              <a:rPr lang="en-US" dirty="0" smtClean="0"/>
              <a:t>Lack of flow control/ and error control may cause out of order packets.</a:t>
            </a:r>
          </a:p>
          <a:p>
            <a:r>
              <a:rPr lang="en-US" dirty="0" smtClean="0"/>
              <a:t>Does not work for multi point configuration.</a:t>
            </a:r>
          </a:p>
          <a:p>
            <a:endParaRPr lang="en-US" b="1" u="sng" dirty="0"/>
          </a:p>
        </p:txBody>
      </p:sp>
    </p:spTree>
    <p:extLst>
      <p:ext uri="{BB962C8B-B14F-4D97-AF65-F5344CB8AC3E}">
        <p14:creationId xmlns:p14="http://schemas.microsoft.com/office/powerpoint/2010/main" val="324101021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PPP (Contd..)</a:t>
            </a:r>
            <a:endParaRPr lang="en-US" dirty="0"/>
          </a:p>
        </p:txBody>
      </p:sp>
      <p:sp>
        <p:nvSpPr>
          <p:cNvPr id="3" name="Content Placeholder 2"/>
          <p:cNvSpPr>
            <a:spLocks noGrp="1"/>
          </p:cNvSpPr>
          <p:nvPr>
            <p:ph idx="1"/>
          </p:nvPr>
        </p:nvSpPr>
        <p:spPr>
          <a:xfrm>
            <a:off x="0" y="1132765"/>
            <a:ext cx="9144000" cy="3138984"/>
          </a:xfrm>
        </p:spPr>
        <p:txBody>
          <a:bodyPr/>
          <a:lstStyle/>
          <a:p>
            <a:pPr>
              <a:buNone/>
            </a:pPr>
            <a:r>
              <a:rPr lang="en-US" dirty="0" smtClean="0"/>
              <a:t>LCP :The LCP deals with bringing lines up, testing them, negotiating options, and bringing them down again gracefully when no longer needed. It supports both synchronous and asynchronous </a:t>
            </a:r>
            <a:r>
              <a:rPr lang="en-US" dirty="0" err="1" smtClean="0"/>
              <a:t>acks</a:t>
            </a:r>
            <a:r>
              <a:rPr lang="en-US" dirty="0" smtClean="0"/>
              <a:t> </a:t>
            </a:r>
            <a:r>
              <a:rPr lang="en-US" dirty="0" smtClean="0"/>
              <a:t>and also character and bit oriented encoding.</a:t>
            </a:r>
          </a:p>
          <a:p>
            <a:pPr>
              <a:buNone/>
            </a:pPr>
            <a:endParaRPr lang="en-US" dirty="0" smtClean="0"/>
          </a:p>
          <a:p>
            <a:pPr>
              <a:buNone/>
            </a:pPr>
            <a:r>
              <a:rPr lang="en-US" dirty="0" smtClean="0"/>
              <a:t>NCP: It negotiates the network layer options that are independent of the network layer protocol to be used.</a:t>
            </a:r>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stuffing and un-stuffing</a:t>
            </a:r>
            <a:endParaRPr lang="en-US" dirty="0"/>
          </a:p>
        </p:txBody>
      </p:sp>
      <p:pic>
        <p:nvPicPr>
          <p:cNvPr id="32770" name="Picture 2"/>
          <p:cNvPicPr>
            <a:picLocks noChangeAspect="1" noChangeArrowheads="1"/>
          </p:cNvPicPr>
          <p:nvPr/>
        </p:nvPicPr>
        <p:blipFill>
          <a:blip r:embed="rId2"/>
          <a:srcRect/>
          <a:stretch>
            <a:fillRect/>
          </a:stretch>
        </p:blipFill>
        <p:spPr bwMode="auto">
          <a:xfrm>
            <a:off x="1200150" y="1444481"/>
            <a:ext cx="6743700" cy="3876675"/>
          </a:xfrm>
          <a:prstGeom prst="rect">
            <a:avLst/>
          </a:prstGeom>
          <a:noFill/>
          <a:ln w="9525">
            <a:noFill/>
            <a:miter lim="800000"/>
            <a:headEnd/>
            <a:tailEnd/>
          </a:ln>
          <a:effectLst/>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PPP using an example</a:t>
            </a:r>
            <a:endParaRPr lang="en-US" dirty="0"/>
          </a:p>
        </p:txBody>
      </p:sp>
      <p:sp>
        <p:nvSpPr>
          <p:cNvPr id="3" name="Content Placeholder 2"/>
          <p:cNvSpPr>
            <a:spLocks noGrp="1"/>
          </p:cNvSpPr>
          <p:nvPr>
            <p:ph idx="1"/>
          </p:nvPr>
        </p:nvSpPr>
        <p:spPr>
          <a:xfrm>
            <a:off x="0" y="1119116"/>
            <a:ext cx="9144000" cy="5434084"/>
          </a:xfrm>
        </p:spPr>
        <p:txBody>
          <a:bodyPr/>
          <a:lstStyle/>
          <a:p>
            <a:pPr>
              <a:buNone/>
            </a:pPr>
            <a:r>
              <a:rPr lang="en-US" dirty="0" smtClean="0"/>
              <a:t>Consider the typical scenario of home user  calling the internet service provider to make PC a temporary internet host.</a:t>
            </a:r>
          </a:p>
          <a:p>
            <a:pPr>
              <a:buFont typeface="Arial" pitchFamily="34" charset="0"/>
              <a:buChar char="•"/>
            </a:pPr>
            <a:r>
              <a:rPr lang="en-US" dirty="0" smtClean="0"/>
              <a:t>The PC first calls the service provider’s router via a modem.</a:t>
            </a:r>
          </a:p>
          <a:p>
            <a:pPr>
              <a:buFont typeface="Arial" pitchFamily="34" charset="0"/>
              <a:buChar char="•"/>
            </a:pPr>
            <a:r>
              <a:rPr lang="en-US" dirty="0" smtClean="0"/>
              <a:t>After router’s modem has answered the phone and established a physical connection, the PC sends the router the series of LCP packets in the payload field of  PPP frames</a:t>
            </a:r>
          </a:p>
          <a:p>
            <a:pPr>
              <a:buFont typeface="Arial" pitchFamily="34" charset="0"/>
              <a:buChar char="•"/>
            </a:pPr>
            <a:r>
              <a:rPr lang="en-US" dirty="0" smtClean="0"/>
              <a:t>These packets and their response selects the PPP parameters to be used.</a:t>
            </a:r>
          </a:p>
          <a:p>
            <a:pPr>
              <a:buFont typeface="Arial" pitchFamily="34" charset="0"/>
              <a:buChar char="•"/>
            </a:pPr>
            <a:r>
              <a:rPr lang="en-US" dirty="0" smtClean="0"/>
              <a:t>Once the parameters have been agreed upon, a series of NCP packets are sent to configure the network layer.</a:t>
            </a:r>
          </a:p>
          <a:p>
            <a:pPr>
              <a:buFont typeface="Arial" pitchFamily="34" charset="0"/>
              <a:buChar char="•"/>
            </a:pPr>
            <a:r>
              <a:rPr lang="en-US" dirty="0" smtClean="0"/>
              <a:t>Typically the PC wants the IP address. NCP assigns this IP address.</a:t>
            </a:r>
          </a:p>
          <a:p>
            <a:pPr>
              <a:buFont typeface="Arial" pitchFamily="34" charset="0"/>
              <a:buChar char="•"/>
            </a:pPr>
            <a:r>
              <a:rPr lang="en-US" dirty="0" smtClean="0"/>
              <a:t>At this point the PC is now an internet host and can send/receive packets.</a:t>
            </a:r>
          </a:p>
          <a:p>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PPP using an example</a:t>
            </a:r>
            <a:endParaRPr lang="en-US" dirty="0"/>
          </a:p>
        </p:txBody>
      </p:sp>
      <p:sp>
        <p:nvSpPr>
          <p:cNvPr id="3" name="Content Placeholder 2"/>
          <p:cNvSpPr>
            <a:spLocks noGrp="1"/>
          </p:cNvSpPr>
          <p:nvPr>
            <p:ph idx="1"/>
          </p:nvPr>
        </p:nvSpPr>
        <p:spPr>
          <a:xfrm>
            <a:off x="0" y="1255594"/>
            <a:ext cx="9144000" cy="2511188"/>
          </a:xfrm>
        </p:spPr>
        <p:txBody>
          <a:bodyPr/>
          <a:lstStyle/>
          <a:p>
            <a:pPr>
              <a:buFont typeface="Arial" pitchFamily="34" charset="0"/>
              <a:buChar char="•"/>
            </a:pPr>
            <a:r>
              <a:rPr lang="en-US" dirty="0" smtClean="0"/>
              <a:t>When the user is finished, NCP tears down the NCP connection and frees up the IP address.</a:t>
            </a:r>
          </a:p>
          <a:p>
            <a:pPr>
              <a:buFont typeface="Arial" pitchFamily="34" charset="0"/>
              <a:buChar char="•"/>
            </a:pPr>
            <a:r>
              <a:rPr lang="en-US" dirty="0" smtClean="0"/>
              <a:t>Then LCP shut down the data link layer connection.</a:t>
            </a:r>
          </a:p>
          <a:p>
            <a:pPr>
              <a:buFont typeface="Arial" pitchFamily="34" charset="0"/>
              <a:buChar char="•"/>
            </a:pPr>
            <a:r>
              <a:rPr lang="en-US" dirty="0" smtClean="0"/>
              <a:t>Finally the computer tells the modem to hang up the phone, releasing the physical layer connection.</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PPP – Point to Point Protocol</a:t>
            </a:r>
          </a:p>
        </p:txBody>
      </p:sp>
      <p:sp>
        <p:nvSpPr>
          <p:cNvPr id="49155" name="Rectangle 3"/>
          <p:cNvSpPr>
            <a:spLocks noGrp="1" noChangeArrowheads="1"/>
          </p:cNvSpPr>
          <p:nvPr>
            <p:ph type="body" idx="1"/>
          </p:nvPr>
        </p:nvSpPr>
        <p:spPr>
          <a:xfrm>
            <a:off x="-76200" y="4699001"/>
            <a:ext cx="9144000" cy="838200"/>
          </a:xfrm>
        </p:spPr>
        <p:txBody>
          <a:bodyPr/>
          <a:lstStyle/>
          <a:p>
            <a:pPr algn="ctr">
              <a:buFontTx/>
              <a:buNone/>
            </a:pPr>
            <a:r>
              <a:rPr lang="en-US" dirty="0"/>
              <a:t>The PPP full frame format for unnumbered mode operation.</a:t>
            </a:r>
          </a:p>
        </p:txBody>
      </p:sp>
      <p:pic>
        <p:nvPicPr>
          <p:cNvPr id="49156" name="Picture 4" descr="3-27"/>
          <p:cNvPicPr>
            <a:picLocks noChangeAspect="1" noChangeArrowheads="1"/>
          </p:cNvPicPr>
          <p:nvPr/>
        </p:nvPicPr>
        <p:blipFill>
          <a:blip r:embed="rId2"/>
          <a:srcRect/>
          <a:stretch>
            <a:fillRect/>
          </a:stretch>
        </p:blipFill>
        <p:spPr bwMode="auto">
          <a:xfrm>
            <a:off x="517525" y="2801938"/>
            <a:ext cx="7956550" cy="1076325"/>
          </a:xfrm>
          <a:prstGeom prst="rect">
            <a:avLst/>
          </a:prstGeom>
          <a:noFill/>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PPP Frame format</a:t>
            </a:r>
            <a:endParaRPr lang="en-US" dirty="0"/>
          </a:p>
        </p:txBody>
      </p:sp>
      <p:sp>
        <p:nvSpPr>
          <p:cNvPr id="3" name="Content Placeholder 2"/>
          <p:cNvSpPr>
            <a:spLocks noGrp="1"/>
          </p:cNvSpPr>
          <p:nvPr>
            <p:ph idx="1"/>
          </p:nvPr>
        </p:nvSpPr>
        <p:spPr>
          <a:xfrm>
            <a:off x="0" y="997689"/>
            <a:ext cx="9144000" cy="5311254"/>
          </a:xfrm>
        </p:spPr>
        <p:txBody>
          <a:bodyPr/>
          <a:lstStyle/>
          <a:p>
            <a:pPr>
              <a:buFont typeface="Arial" pitchFamily="34" charset="0"/>
              <a:buChar char="•"/>
            </a:pPr>
            <a:r>
              <a:rPr lang="en-US" dirty="0" smtClean="0"/>
              <a:t>Flag: Frame begins with a standard HDLC flag byte 01111110. which is byte stuffed it occurs in data. Note that PPP is byte oriented protocol.</a:t>
            </a:r>
          </a:p>
          <a:p>
            <a:pPr>
              <a:buFont typeface="Arial" pitchFamily="34" charset="0"/>
              <a:buChar char="•"/>
            </a:pPr>
            <a:r>
              <a:rPr lang="en-US" dirty="0" smtClean="0"/>
              <a:t>Address field is always 11111111 indicating frame must be accepted by all stations.</a:t>
            </a:r>
          </a:p>
          <a:p>
            <a:pPr>
              <a:buFont typeface="Arial" pitchFamily="34" charset="0"/>
              <a:buChar char="•"/>
            </a:pPr>
            <a:r>
              <a:rPr lang="en-US" dirty="0" smtClean="0"/>
              <a:t>Control field:  default is 00000011. It indicates unnumbered frames. PPP does not provides reliable transmission using seq. numbers and </a:t>
            </a:r>
            <a:r>
              <a:rPr lang="en-US" dirty="0" err="1" smtClean="0"/>
              <a:t>ack</a:t>
            </a:r>
            <a:r>
              <a:rPr lang="en-US" dirty="0" smtClean="0"/>
              <a:t> by default. For a noisy channel reliable transmission using numbered mode can be used.</a:t>
            </a:r>
          </a:p>
          <a:p>
            <a:pPr>
              <a:buFont typeface="Arial" pitchFamily="34" charset="0"/>
              <a:buChar char="•"/>
            </a:pPr>
            <a:r>
              <a:rPr lang="en-US" dirty="0" smtClean="0"/>
              <a:t>Protocol field specifies the what kind of packet is there in the payload field. Example LCP, IP, IPX, NCP etc. Protocol field </a:t>
            </a:r>
            <a:r>
              <a:rPr lang="en-US" dirty="0" smtClean="0"/>
              <a:t>is </a:t>
            </a:r>
            <a:r>
              <a:rPr lang="en-US" dirty="0" smtClean="0"/>
              <a:t>of 2-byes but can be negotiated own to 1-byte.</a:t>
            </a:r>
          </a:p>
          <a:p>
            <a:pPr>
              <a:buFont typeface="Arial" pitchFamily="34" charset="0"/>
              <a:buChar char="•"/>
            </a:pPr>
            <a:r>
              <a:rPr lang="en-US" dirty="0" smtClean="0"/>
              <a:t>        Protocols starting with 0 bit are the network layer protocol</a:t>
            </a:r>
          </a:p>
          <a:p>
            <a:pPr>
              <a:buFont typeface="Arial" pitchFamily="34" charset="0"/>
              <a:buChar char="•"/>
            </a:pPr>
            <a:r>
              <a:rPr lang="en-US" dirty="0" smtClean="0"/>
              <a:t>	Protocols starting with 1 bit are used to negotiate other protocols.</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PPP Frame format</a:t>
            </a:r>
            <a:endParaRPr lang="en-US" dirty="0"/>
          </a:p>
        </p:txBody>
      </p:sp>
      <p:sp>
        <p:nvSpPr>
          <p:cNvPr id="3" name="Content Placeholder 2"/>
          <p:cNvSpPr>
            <a:spLocks noGrp="1"/>
          </p:cNvSpPr>
          <p:nvPr>
            <p:ph idx="1"/>
          </p:nvPr>
        </p:nvSpPr>
        <p:spPr>
          <a:xfrm>
            <a:off x="0" y="1269242"/>
            <a:ext cx="9144000" cy="1078173"/>
          </a:xfrm>
        </p:spPr>
        <p:txBody>
          <a:bodyPr/>
          <a:lstStyle/>
          <a:p>
            <a:pPr>
              <a:buFont typeface="Arial" pitchFamily="34" charset="0"/>
              <a:buChar char="•"/>
            </a:pPr>
            <a:r>
              <a:rPr lang="en-US" dirty="0" smtClean="0"/>
              <a:t>Checksum: Check sum which is normally 2-byte or 4-byte that can be negotiated.</a:t>
            </a:r>
          </a:p>
          <a:p>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PPP – Point to Point Protocol (2)</a:t>
            </a:r>
          </a:p>
        </p:txBody>
      </p:sp>
      <p:sp>
        <p:nvSpPr>
          <p:cNvPr id="50179" name="Rectangle 3"/>
          <p:cNvSpPr>
            <a:spLocks noGrp="1" noChangeArrowheads="1"/>
          </p:cNvSpPr>
          <p:nvPr>
            <p:ph type="body" idx="1"/>
          </p:nvPr>
        </p:nvSpPr>
        <p:spPr>
          <a:xfrm>
            <a:off x="0" y="6019800"/>
            <a:ext cx="9144000" cy="838200"/>
          </a:xfrm>
        </p:spPr>
        <p:txBody>
          <a:bodyPr/>
          <a:lstStyle/>
          <a:p>
            <a:pPr algn="ctr">
              <a:buFontTx/>
              <a:buNone/>
            </a:pPr>
            <a:r>
              <a:rPr lang="en-US"/>
              <a:t>A simplified phase diagram for bring a line up and down.</a:t>
            </a:r>
          </a:p>
        </p:txBody>
      </p:sp>
      <p:pic>
        <p:nvPicPr>
          <p:cNvPr id="50180" name="Picture 4" descr="3-28"/>
          <p:cNvPicPr>
            <a:picLocks noChangeAspect="1" noChangeArrowheads="1"/>
          </p:cNvPicPr>
          <p:nvPr/>
        </p:nvPicPr>
        <p:blipFill>
          <a:blip r:embed="rId2"/>
          <a:srcRect/>
          <a:stretch>
            <a:fillRect/>
          </a:stretch>
        </p:blipFill>
        <p:spPr bwMode="auto">
          <a:xfrm>
            <a:off x="1782763" y="1477963"/>
            <a:ext cx="5740400" cy="4016375"/>
          </a:xfrm>
          <a:prstGeom prst="rect">
            <a:avLst/>
          </a:prstGeom>
          <a:noFill/>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PPP – Point to Point Protocol (3)</a:t>
            </a:r>
          </a:p>
        </p:txBody>
      </p:sp>
      <p:sp>
        <p:nvSpPr>
          <p:cNvPr id="51203" name="Rectangle 3"/>
          <p:cNvSpPr>
            <a:spLocks noGrp="1" noChangeArrowheads="1"/>
          </p:cNvSpPr>
          <p:nvPr>
            <p:ph type="body" idx="1"/>
          </p:nvPr>
        </p:nvSpPr>
        <p:spPr/>
        <p:txBody>
          <a:bodyPr/>
          <a:lstStyle/>
          <a:p>
            <a:pPr algn="ctr">
              <a:buFontTx/>
              <a:buNone/>
            </a:pPr>
            <a:r>
              <a:rPr lang="en-US"/>
              <a:t>The LCP frame types.</a:t>
            </a:r>
          </a:p>
        </p:txBody>
      </p:sp>
      <p:pic>
        <p:nvPicPr>
          <p:cNvPr id="51204" name="Picture 4" descr="3-29"/>
          <p:cNvPicPr>
            <a:picLocks noChangeAspect="1" noChangeArrowheads="1"/>
          </p:cNvPicPr>
          <p:nvPr/>
        </p:nvPicPr>
        <p:blipFill>
          <a:blip r:embed="rId2"/>
          <a:srcRect/>
          <a:stretch>
            <a:fillRect/>
          </a:stretch>
        </p:blipFill>
        <p:spPr bwMode="auto">
          <a:xfrm>
            <a:off x="1336675" y="1506538"/>
            <a:ext cx="6489700" cy="3832225"/>
          </a:xfrm>
          <a:prstGeom prst="rect">
            <a:avLst/>
          </a:prstGeom>
          <a:noFill/>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64775"/>
            <a:ext cx="9144000" cy="1992573"/>
          </a:xfrm>
        </p:spPr>
        <p:txBody>
          <a:bodyPr/>
          <a:lstStyle/>
          <a:p>
            <a:pPr algn="ctr">
              <a:buNone/>
            </a:pPr>
            <a:r>
              <a:rPr lang="en-US" sz="6600" dirty="0" smtClean="0"/>
              <a:t>END OF CHAPTER </a:t>
            </a:r>
            <a:r>
              <a:rPr lang="en-US" sz="6600" dirty="0" smtClean="0"/>
              <a:t>3</a:t>
            </a:r>
          </a:p>
          <a:p>
            <a:pPr algn="ctr">
              <a:buNone/>
            </a:pPr>
            <a:r>
              <a:rPr lang="en-US" sz="6600" dirty="0" smtClean="0"/>
              <a:t>PART - 1</a:t>
            </a:r>
            <a:endParaRPr lang="en-US" sz="6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8" y="0"/>
            <a:ext cx="9144000" cy="1143000"/>
          </a:xfrm>
        </p:spPr>
        <p:txBody>
          <a:bodyPr/>
          <a:lstStyle/>
          <a:p>
            <a:r>
              <a:rPr lang="en-US" dirty="0" smtClean="0"/>
              <a:t>A Frame in a bit-oriented protocol</a:t>
            </a:r>
            <a:endParaRPr lang="en-US" dirty="0"/>
          </a:p>
        </p:txBody>
      </p:sp>
      <p:pic>
        <p:nvPicPr>
          <p:cNvPr id="33794" name="Picture 2"/>
          <p:cNvPicPr>
            <a:picLocks noChangeAspect="1" noChangeArrowheads="1"/>
          </p:cNvPicPr>
          <p:nvPr/>
        </p:nvPicPr>
        <p:blipFill>
          <a:blip r:embed="rId2"/>
          <a:srcRect/>
          <a:stretch>
            <a:fillRect/>
          </a:stretch>
        </p:blipFill>
        <p:spPr bwMode="auto">
          <a:xfrm>
            <a:off x="516470" y="2500313"/>
            <a:ext cx="8335137" cy="227640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Bit stuffing and un-stuffing in bit-oriented protocol</a:t>
            </a:r>
            <a:endParaRPr lang="en-US" sz="3600" dirty="0"/>
          </a:p>
        </p:txBody>
      </p:sp>
      <p:pic>
        <p:nvPicPr>
          <p:cNvPr id="34818" name="Picture 2"/>
          <p:cNvPicPr>
            <a:picLocks noChangeAspect="1" noChangeArrowheads="1"/>
          </p:cNvPicPr>
          <p:nvPr/>
        </p:nvPicPr>
        <p:blipFill>
          <a:blip r:embed="rId2"/>
          <a:srcRect/>
          <a:stretch>
            <a:fillRect/>
          </a:stretch>
        </p:blipFill>
        <p:spPr bwMode="auto">
          <a:xfrm>
            <a:off x="914400" y="1547813"/>
            <a:ext cx="7585821" cy="466191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Data Link Layer Design Issues</a:t>
            </a:r>
          </a:p>
        </p:txBody>
      </p:sp>
      <p:sp>
        <p:nvSpPr>
          <p:cNvPr id="6147" name="Rectangle 3"/>
          <p:cNvSpPr>
            <a:spLocks noGrp="1" noChangeArrowheads="1"/>
          </p:cNvSpPr>
          <p:nvPr>
            <p:ph type="body" idx="1"/>
          </p:nvPr>
        </p:nvSpPr>
        <p:spPr>
          <a:xfrm>
            <a:off x="522288" y="1301750"/>
            <a:ext cx="8318500" cy="5381625"/>
          </a:xfrm>
        </p:spPr>
        <p:txBody>
          <a:bodyPr/>
          <a:lstStyle/>
          <a:p>
            <a:pPr>
              <a:buFontTx/>
              <a:buChar char="•"/>
            </a:pPr>
            <a:r>
              <a:rPr lang="en-US" sz="3200"/>
              <a:t>Services Provided to the Network Layer</a:t>
            </a:r>
          </a:p>
          <a:p>
            <a:pPr>
              <a:buFontTx/>
              <a:buChar char="•"/>
            </a:pPr>
            <a:r>
              <a:rPr lang="en-US" sz="3200"/>
              <a:t>Framing</a:t>
            </a:r>
          </a:p>
          <a:p>
            <a:pPr>
              <a:buFontTx/>
              <a:buChar char="•"/>
            </a:pPr>
            <a:r>
              <a:rPr lang="en-US" sz="3200"/>
              <a:t>Error Control</a:t>
            </a:r>
          </a:p>
          <a:p>
            <a:pPr>
              <a:buFontTx/>
              <a:buChar char="•"/>
            </a:pPr>
            <a:r>
              <a:rPr lang="en-US" sz="3200"/>
              <a:t>Flow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detection and correction</a:t>
            </a:r>
            <a:endParaRPr lang="en-US" dirty="0"/>
          </a:p>
        </p:txBody>
      </p:sp>
      <p:sp>
        <p:nvSpPr>
          <p:cNvPr id="3" name="Content Placeholder 2"/>
          <p:cNvSpPr>
            <a:spLocks noGrp="1"/>
          </p:cNvSpPr>
          <p:nvPr>
            <p:ph idx="1"/>
          </p:nvPr>
        </p:nvSpPr>
        <p:spPr>
          <a:xfrm>
            <a:off x="0" y="1405719"/>
            <a:ext cx="9144000" cy="1787857"/>
          </a:xfrm>
        </p:spPr>
        <p:txBody>
          <a:bodyPr/>
          <a:lstStyle/>
          <a:p>
            <a:pPr>
              <a:buNone/>
            </a:pPr>
            <a:r>
              <a:rPr lang="en-US" sz="3200" dirty="0" smtClean="0"/>
              <a:t>Types of errors</a:t>
            </a:r>
          </a:p>
          <a:p>
            <a:pPr lvl="1"/>
            <a:r>
              <a:rPr lang="en-US" sz="3200" dirty="0" smtClean="0"/>
              <a:t>Single bit error</a:t>
            </a:r>
          </a:p>
          <a:p>
            <a:pPr lvl="1"/>
            <a:r>
              <a:rPr lang="en-US" sz="3200" dirty="0" smtClean="0"/>
              <a:t>Burst error</a:t>
            </a:r>
          </a:p>
          <a:p>
            <a:pPr lvl="1">
              <a:buNone/>
            </a:pP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Detection Methods</a:t>
            </a:r>
            <a:endParaRPr lang="en-US" dirty="0"/>
          </a:p>
        </p:txBody>
      </p:sp>
      <p:sp>
        <p:nvSpPr>
          <p:cNvPr id="4" name="Rectangle 3"/>
          <p:cNvSpPr/>
          <p:nvPr/>
        </p:nvSpPr>
        <p:spPr bwMode="auto">
          <a:xfrm>
            <a:off x="3534770" y="2183642"/>
            <a:ext cx="2361063" cy="3684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Detection methods</a:t>
            </a:r>
          </a:p>
        </p:txBody>
      </p:sp>
      <p:cxnSp>
        <p:nvCxnSpPr>
          <p:cNvPr id="6" name="Straight Arrow Connector 5"/>
          <p:cNvCxnSpPr>
            <a:stCxn id="4" idx="2"/>
          </p:cNvCxnSpPr>
          <p:nvPr/>
        </p:nvCxnSpPr>
        <p:spPr bwMode="auto">
          <a:xfrm rot="5400000">
            <a:off x="4507174" y="2753435"/>
            <a:ext cx="409433" cy="68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Connector 7"/>
          <p:cNvCxnSpPr/>
          <p:nvPr/>
        </p:nvCxnSpPr>
        <p:spPr bwMode="auto">
          <a:xfrm flipV="1">
            <a:off x="832513" y="2947916"/>
            <a:ext cx="7192371" cy="682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Arrow Connector 10"/>
          <p:cNvCxnSpPr/>
          <p:nvPr/>
        </p:nvCxnSpPr>
        <p:spPr bwMode="auto">
          <a:xfrm rot="5400000">
            <a:off x="559559" y="3289110"/>
            <a:ext cx="518615"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5400000">
            <a:off x="2866030" y="3248167"/>
            <a:ext cx="43672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5400000">
            <a:off x="5207415" y="3227695"/>
            <a:ext cx="545117" cy="144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rot="5400000">
            <a:off x="7775488" y="3200378"/>
            <a:ext cx="501902" cy="31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Rectangle 17"/>
          <p:cNvSpPr/>
          <p:nvPr/>
        </p:nvSpPr>
        <p:spPr bwMode="auto">
          <a:xfrm>
            <a:off x="7087740" y="3484726"/>
            <a:ext cx="1851546" cy="3684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CheckSum</a:t>
            </a:r>
            <a:endParaRPr kumimoji="0" lang="en-US" sz="18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a:off x="4592470" y="3527944"/>
            <a:ext cx="1835624" cy="3684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CRC</a:t>
            </a:r>
          </a:p>
        </p:txBody>
      </p:sp>
      <p:sp>
        <p:nvSpPr>
          <p:cNvPr id="20" name="Rectangle 19"/>
          <p:cNvSpPr/>
          <p:nvPr/>
        </p:nvSpPr>
        <p:spPr bwMode="auto">
          <a:xfrm>
            <a:off x="2260980" y="3557516"/>
            <a:ext cx="1655928" cy="3684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LRC</a:t>
            </a:r>
          </a:p>
        </p:txBody>
      </p:sp>
      <p:sp>
        <p:nvSpPr>
          <p:cNvPr id="21" name="Rectangle 20"/>
          <p:cNvSpPr/>
          <p:nvPr/>
        </p:nvSpPr>
        <p:spPr bwMode="auto">
          <a:xfrm>
            <a:off x="257034" y="3546144"/>
            <a:ext cx="1517176" cy="3684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VRC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Winter 2005  ECE</a:t>
            </a:r>
            <a:endParaRPr lang="en-US" sz="700" i="1"/>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92B3-7070-4B2A-AF07-B8F3BF6C26E1}" type="slidenum">
              <a:rPr lang="en-US"/>
              <a:pPr/>
              <a:t>22</a:t>
            </a:fld>
            <a:endParaRPr lang="en-US"/>
          </a:p>
        </p:txBody>
      </p:sp>
      <p:sp>
        <p:nvSpPr>
          <p:cNvPr id="159748" name="Rectangle 4"/>
          <p:cNvSpPr>
            <a:spLocks noGrp="1" noChangeArrowheads="1"/>
          </p:cNvSpPr>
          <p:nvPr>
            <p:ph type="title"/>
          </p:nvPr>
        </p:nvSpPr>
        <p:spPr/>
        <p:txBody>
          <a:bodyPr/>
          <a:lstStyle/>
          <a:p>
            <a:r>
              <a:rPr lang="en-US"/>
              <a:t>Error Detection</a:t>
            </a:r>
          </a:p>
        </p:txBody>
      </p:sp>
      <p:sp>
        <p:nvSpPr>
          <p:cNvPr id="159749" name="Rectangle 5"/>
          <p:cNvSpPr>
            <a:spLocks noGrp="1" noChangeArrowheads="1"/>
          </p:cNvSpPr>
          <p:nvPr>
            <p:ph type="body" idx="1"/>
          </p:nvPr>
        </p:nvSpPr>
        <p:spPr>
          <a:xfrm>
            <a:off x="0" y="1429603"/>
            <a:ext cx="9144000" cy="838200"/>
          </a:xfrm>
        </p:spPr>
        <p:txBody>
          <a:bodyPr/>
          <a:lstStyle/>
          <a:p>
            <a:r>
              <a:rPr lang="en-US" sz="2800" dirty="0"/>
              <a:t>Data transmission can contain errors</a:t>
            </a:r>
          </a:p>
          <a:p>
            <a:pPr lvl="1"/>
            <a:r>
              <a:rPr lang="en-US" sz="2400" dirty="0"/>
              <a:t>Single-bit</a:t>
            </a:r>
          </a:p>
          <a:p>
            <a:pPr lvl="1"/>
            <a:r>
              <a:rPr lang="en-US" sz="2400" dirty="0"/>
              <a:t>Burst errors of length n </a:t>
            </a:r>
            <a:br>
              <a:rPr lang="en-US" sz="2400" dirty="0"/>
            </a:br>
            <a:r>
              <a:rPr lang="en-US" sz="2400" dirty="0"/>
              <a:t>(n: distance between the first and last errors in data block)</a:t>
            </a:r>
          </a:p>
          <a:p>
            <a:r>
              <a:rPr lang="en-US" sz="2800" dirty="0"/>
              <a:t>How to detect errors</a:t>
            </a:r>
          </a:p>
          <a:p>
            <a:pPr lvl="1"/>
            <a:r>
              <a:rPr lang="en-US" sz="2400" dirty="0"/>
              <a:t>If only data is transmitted, errors cannot be detected</a:t>
            </a:r>
            <a:br>
              <a:rPr lang="en-US" sz="2400" dirty="0"/>
            </a:br>
            <a:r>
              <a:rPr lang="en-US" sz="2400" dirty="0">
                <a:sym typeface="Wingdings" pitchFamily="2" charset="2"/>
              </a:rPr>
              <a:t> Send more information with data that satisfies a special relationship</a:t>
            </a:r>
            <a:br>
              <a:rPr lang="en-US" sz="2400" dirty="0">
                <a:sym typeface="Wingdings" pitchFamily="2" charset="2"/>
              </a:rPr>
            </a:br>
            <a:r>
              <a:rPr lang="en-US" sz="2400" dirty="0">
                <a:sym typeface="Wingdings" pitchFamily="2" charset="2"/>
              </a:rPr>
              <a:t> Add redundancy</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Winter 2005  ECE</a:t>
            </a:r>
            <a:endParaRPr lang="en-US" sz="700" i="1"/>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35117-5BB3-4549-84FE-F6AA21C1F0E7}" type="slidenum">
              <a:rPr lang="en-US"/>
              <a:pPr/>
              <a:t>23</a:t>
            </a:fld>
            <a:endParaRPr lang="en-US" dirty="0"/>
          </a:p>
        </p:txBody>
      </p:sp>
      <p:sp>
        <p:nvSpPr>
          <p:cNvPr id="161794" name="Rectangle 2"/>
          <p:cNvSpPr>
            <a:spLocks noGrp="1" noChangeArrowheads="1"/>
          </p:cNvSpPr>
          <p:nvPr>
            <p:ph type="title"/>
          </p:nvPr>
        </p:nvSpPr>
        <p:spPr/>
        <p:txBody>
          <a:bodyPr/>
          <a:lstStyle/>
          <a:p>
            <a:r>
              <a:rPr lang="en-US"/>
              <a:t>Error Detection Methods</a:t>
            </a:r>
          </a:p>
        </p:txBody>
      </p:sp>
      <p:sp>
        <p:nvSpPr>
          <p:cNvPr id="161795" name="Rectangle 3"/>
          <p:cNvSpPr>
            <a:spLocks noGrp="1" noChangeArrowheads="1"/>
          </p:cNvSpPr>
          <p:nvPr>
            <p:ph type="body" idx="1"/>
          </p:nvPr>
        </p:nvSpPr>
        <p:spPr>
          <a:xfrm>
            <a:off x="0" y="1252183"/>
            <a:ext cx="9144000" cy="838200"/>
          </a:xfrm>
        </p:spPr>
        <p:txBody>
          <a:bodyPr/>
          <a:lstStyle/>
          <a:p>
            <a:pPr marL="0" indent="0">
              <a:buNone/>
            </a:pPr>
            <a:r>
              <a:rPr lang="en-US" b="1" u="sng" dirty="0"/>
              <a:t>Vertical Redundancy Check (VRC)</a:t>
            </a:r>
          </a:p>
          <a:p>
            <a:pPr lvl="1"/>
            <a:r>
              <a:rPr lang="en-US" dirty="0"/>
              <a:t>Append a single bit at the end of data block such that the number of ones is even</a:t>
            </a:r>
            <a:br>
              <a:rPr lang="en-US" dirty="0"/>
            </a:br>
            <a:r>
              <a:rPr lang="en-US" dirty="0">
                <a:sym typeface="Wingdings" pitchFamily="2" charset="2"/>
              </a:rPr>
              <a:t> Even Parity (odd parity is similar)</a:t>
            </a:r>
            <a:br>
              <a:rPr lang="en-US" dirty="0">
                <a:sym typeface="Wingdings" pitchFamily="2" charset="2"/>
              </a:rPr>
            </a:br>
            <a:r>
              <a:rPr lang="en-US" dirty="0">
                <a:sym typeface="Wingdings" pitchFamily="2" charset="2"/>
              </a:rPr>
              <a:t>0110011  0110011</a:t>
            </a:r>
            <a:r>
              <a:rPr lang="en-US" dirty="0">
                <a:solidFill>
                  <a:srgbClr val="FF0000"/>
                </a:solidFill>
                <a:sym typeface="Wingdings" pitchFamily="2" charset="2"/>
              </a:rPr>
              <a:t>0</a:t>
            </a:r>
            <a:br>
              <a:rPr lang="en-US" dirty="0">
                <a:solidFill>
                  <a:srgbClr val="FF0000"/>
                </a:solidFill>
                <a:sym typeface="Wingdings" pitchFamily="2" charset="2"/>
              </a:rPr>
            </a:br>
            <a:r>
              <a:rPr lang="en-US" dirty="0">
                <a:sym typeface="Wingdings" pitchFamily="2" charset="2"/>
              </a:rPr>
              <a:t>0110001  0110001</a:t>
            </a:r>
            <a:r>
              <a:rPr lang="en-US" dirty="0">
                <a:solidFill>
                  <a:srgbClr val="FF0000"/>
                </a:solidFill>
                <a:sym typeface="Wingdings" pitchFamily="2" charset="2"/>
              </a:rPr>
              <a:t>1</a:t>
            </a:r>
            <a:endParaRPr lang="en-US" dirty="0">
              <a:solidFill>
                <a:srgbClr val="FF0000"/>
              </a:solidFill>
            </a:endParaRPr>
          </a:p>
          <a:p>
            <a:pPr lvl="1"/>
            <a:r>
              <a:rPr lang="en-US" dirty="0"/>
              <a:t>VRC is also known as </a:t>
            </a:r>
            <a:r>
              <a:rPr lang="en-US" b="1" dirty="0"/>
              <a:t>Parity Check</a:t>
            </a:r>
          </a:p>
          <a:p>
            <a:pPr lvl="1"/>
            <a:r>
              <a:rPr lang="en-US" dirty="0"/>
              <a:t>Performance:</a:t>
            </a:r>
          </a:p>
          <a:p>
            <a:pPr lvl="2"/>
            <a:r>
              <a:rPr lang="en-US" dirty="0" smtClean="0"/>
              <a:t>Detects all single- bit errors</a:t>
            </a:r>
          </a:p>
          <a:p>
            <a:pPr lvl="2"/>
            <a:r>
              <a:rPr lang="en-US" dirty="0" smtClean="0"/>
              <a:t>Detects </a:t>
            </a:r>
            <a:r>
              <a:rPr lang="en-US" dirty="0"/>
              <a:t>all odd-number errors in a data </a:t>
            </a:r>
            <a:r>
              <a:rPr lang="en-US" dirty="0" smtClean="0"/>
              <a:t>block</a:t>
            </a:r>
          </a:p>
          <a:p>
            <a:pPr lvl="2"/>
            <a:r>
              <a:rPr lang="en-US" dirty="0" smtClean="0"/>
              <a:t>Cannot detect even-number errors</a:t>
            </a:r>
          </a:p>
          <a:p>
            <a:pPr lvl="2"/>
            <a:r>
              <a:rPr lang="en-US" dirty="0"/>
              <a:t>Serial communications often uses vertical redundancy checking (VRC) when it adds a parity bit to the transmitted character.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smtClean="0"/>
              <a:t>Winter 2005  ECE</a:t>
            </a:r>
            <a:endParaRPr lang="en-US" sz="700" i="1"/>
          </a:p>
        </p:txBody>
      </p:sp>
      <p:sp>
        <p:nvSpPr>
          <p:cNvPr id="23" name="Footer Placeholder 4"/>
          <p:cNvSpPr>
            <a:spLocks noGrp="1"/>
          </p:cNvSpPr>
          <p:nvPr>
            <p:ph type="ftr" sz="quarter" idx="11"/>
          </p:nvPr>
        </p:nvSpPr>
        <p:spPr/>
        <p:txBody>
          <a:bodyPr/>
          <a:lstStyle/>
          <a:p>
            <a:endParaRPr lang="en-US"/>
          </a:p>
        </p:txBody>
      </p:sp>
      <p:sp>
        <p:nvSpPr>
          <p:cNvPr id="24" name="Slide Number Placeholder 5"/>
          <p:cNvSpPr>
            <a:spLocks noGrp="1"/>
          </p:cNvSpPr>
          <p:nvPr>
            <p:ph type="sldNum" sz="quarter" idx="12"/>
          </p:nvPr>
        </p:nvSpPr>
        <p:spPr/>
        <p:txBody>
          <a:bodyPr/>
          <a:lstStyle/>
          <a:p>
            <a:fld id="{38166F60-C559-4CF5-8457-BAC545C803B7}" type="slidenum">
              <a:rPr lang="en-US"/>
              <a:pPr/>
              <a:t>24</a:t>
            </a:fld>
            <a:endParaRPr lang="en-US"/>
          </a:p>
        </p:txBody>
      </p:sp>
      <p:sp>
        <p:nvSpPr>
          <p:cNvPr id="162819" name="Rectangle 3"/>
          <p:cNvSpPr>
            <a:spLocks noGrp="1" noChangeArrowheads="1"/>
          </p:cNvSpPr>
          <p:nvPr>
            <p:ph type="body" idx="1"/>
          </p:nvPr>
        </p:nvSpPr>
        <p:spPr>
          <a:xfrm>
            <a:off x="72232" y="976850"/>
            <a:ext cx="9144000" cy="4601914"/>
          </a:xfrm>
        </p:spPr>
        <p:txBody>
          <a:bodyPr/>
          <a:lstStyle/>
          <a:p>
            <a:pPr marL="0" indent="0">
              <a:buNone/>
            </a:pPr>
            <a:r>
              <a:rPr lang="en-US" b="1" u="sng" dirty="0"/>
              <a:t>Longitudinal Redundancy Check (LRC</a:t>
            </a:r>
            <a:r>
              <a:rPr lang="en-US" b="1" u="sng" dirty="0" smtClean="0"/>
              <a:t>)</a:t>
            </a:r>
          </a:p>
          <a:p>
            <a:pPr marL="342900" indent="-342900">
              <a:buFont typeface="Arial" panose="020B0604020202020204" pitchFamily="34" charset="0"/>
              <a:buChar char="•"/>
            </a:pPr>
            <a:r>
              <a:rPr lang="en-US" dirty="0" smtClean="0"/>
              <a:t>LRC operate </a:t>
            </a:r>
            <a:r>
              <a:rPr lang="en-US" dirty="0"/>
              <a:t>on groups of characters and described as message coding</a:t>
            </a:r>
            <a:r>
              <a:rPr lang="en-US" dirty="0" smtClean="0"/>
              <a:t>.</a:t>
            </a:r>
          </a:p>
          <a:p>
            <a:pPr marL="342900" indent="-342900">
              <a:buFont typeface="Arial" panose="020B0604020202020204" pitchFamily="34" charset="0"/>
              <a:buChar char="•"/>
            </a:pPr>
            <a:r>
              <a:rPr lang="en-US" dirty="0" smtClean="0"/>
              <a:t>It </a:t>
            </a:r>
            <a:r>
              <a:rPr lang="en-US" dirty="0"/>
              <a:t>adds a parity bit for all bits in the message at the same bit </a:t>
            </a:r>
            <a:r>
              <a:rPr lang="en-US" dirty="0" smtClean="0"/>
              <a:t>position.</a:t>
            </a:r>
          </a:p>
          <a:p>
            <a:pPr marL="342900" indent="-342900">
              <a:buFont typeface="Arial" panose="020B0604020202020204" pitchFamily="34" charset="0"/>
              <a:buChar char="•"/>
            </a:pPr>
            <a:r>
              <a:rPr lang="en-US" dirty="0" smtClean="0"/>
              <a:t>It organizes </a:t>
            </a:r>
            <a:r>
              <a:rPr lang="en-US" dirty="0"/>
              <a:t>data into a </a:t>
            </a:r>
            <a:r>
              <a:rPr lang="en-US" dirty="0" smtClean="0"/>
              <a:t>table. Then </a:t>
            </a:r>
            <a:r>
              <a:rPr lang="en-US" dirty="0"/>
              <a:t>the parity bit for each column is calculated and a new row of eight bits, which are the parity bits for the whole block, is created. </a:t>
            </a:r>
            <a:endParaRPr lang="en-US" dirty="0" smtClean="0"/>
          </a:p>
          <a:p>
            <a:pPr marL="342900" indent="-342900">
              <a:buFont typeface="Arial" panose="020B0604020202020204" pitchFamily="34" charset="0"/>
              <a:buChar char="•"/>
            </a:pPr>
            <a:r>
              <a:rPr lang="en-US" dirty="0" smtClean="0"/>
              <a:t>After </a:t>
            </a:r>
            <a:r>
              <a:rPr lang="en-US" dirty="0"/>
              <a:t>that  the new calculated parity bits are attached to the original data and </a:t>
            </a:r>
            <a:r>
              <a:rPr lang="en-US" dirty="0" smtClean="0"/>
              <a:t>sent </a:t>
            </a:r>
            <a:r>
              <a:rPr lang="en-US" dirty="0"/>
              <a:t>to the receiver.</a:t>
            </a:r>
            <a:endParaRPr lang="en-US" dirty="0" smtClean="0"/>
          </a:p>
          <a:p>
            <a:pPr marL="342900" indent="-342900">
              <a:buFont typeface="Arial" panose="020B0604020202020204" pitchFamily="34" charset="0"/>
              <a:buChar char="•"/>
            </a:pPr>
            <a:r>
              <a:rPr lang="en-US" dirty="0" smtClean="0"/>
              <a:t>LRC </a:t>
            </a:r>
            <a:r>
              <a:rPr lang="en-US" dirty="0"/>
              <a:t>always uses even parity </a:t>
            </a:r>
            <a:r>
              <a:rPr lang="en-US" dirty="0" smtClean="0"/>
              <a:t>.</a:t>
            </a:r>
          </a:p>
          <a:p>
            <a:pPr marL="342900" indent="-342900">
              <a:buFont typeface="Arial" panose="020B0604020202020204" pitchFamily="34" charset="0"/>
              <a:buChar char="•"/>
            </a:pPr>
            <a:r>
              <a:rPr lang="en-US" dirty="0" smtClean="0"/>
              <a:t>Suitable for detecting burst errors.</a:t>
            </a:r>
            <a:endParaRPr lang="en-US" dirty="0"/>
          </a:p>
        </p:txBody>
      </p:sp>
      <p:sp>
        <p:nvSpPr>
          <p:cNvPr id="162818" name="Rectangle 2"/>
          <p:cNvSpPr>
            <a:spLocks noGrp="1" noChangeArrowheads="1"/>
          </p:cNvSpPr>
          <p:nvPr>
            <p:ph type="title"/>
          </p:nvPr>
        </p:nvSpPr>
        <p:spPr/>
        <p:txBody>
          <a:bodyPr/>
          <a:lstStyle/>
          <a:p>
            <a:r>
              <a:rPr lang="en-US"/>
              <a:t>Error Detection Methods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LRC</a:t>
            </a:r>
            <a:endParaRPr lang="en-US" dirty="0"/>
          </a:p>
        </p:txBody>
      </p:sp>
      <p:grpSp>
        <p:nvGrpSpPr>
          <p:cNvPr id="4" name="Group 24"/>
          <p:cNvGrpSpPr>
            <a:grpSpLocks/>
          </p:cNvGrpSpPr>
          <p:nvPr/>
        </p:nvGrpSpPr>
        <p:grpSpPr bwMode="auto">
          <a:xfrm>
            <a:off x="1282700" y="1130364"/>
            <a:ext cx="6578600" cy="4162072"/>
            <a:chOff x="920" y="1991"/>
            <a:chExt cx="4144" cy="1862"/>
          </a:xfrm>
        </p:grpSpPr>
        <p:sp>
          <p:nvSpPr>
            <p:cNvPr id="5" name="Text Box 4"/>
            <p:cNvSpPr txBox="1">
              <a:spLocks noChangeArrowheads="1"/>
            </p:cNvSpPr>
            <p:nvPr/>
          </p:nvSpPr>
          <p:spPr bwMode="auto">
            <a:xfrm>
              <a:off x="1332" y="1991"/>
              <a:ext cx="2922" cy="237"/>
            </a:xfrm>
            <a:prstGeom prst="rect">
              <a:avLst/>
            </a:prstGeom>
            <a:noFill/>
            <a:ln w="9525">
              <a:solidFill>
                <a:schemeClr val="tx1"/>
              </a:solidFill>
              <a:miter lim="800000"/>
              <a:headEnd/>
              <a:tailEnd/>
            </a:ln>
            <a:effectLst/>
          </p:spPr>
          <p:txBody>
            <a:bodyPr wrap="none">
              <a:spAutoFit/>
            </a:bodyPr>
            <a:lstStyle/>
            <a:p>
              <a:r>
                <a:rPr lang="en-US" dirty="0"/>
                <a:t>11100111  11011101  00111001  10101001</a:t>
              </a:r>
            </a:p>
          </p:txBody>
        </p:sp>
        <p:sp>
          <p:nvSpPr>
            <p:cNvPr id="6" name="Text Box 6"/>
            <p:cNvSpPr txBox="1">
              <a:spLocks noChangeArrowheads="1"/>
            </p:cNvSpPr>
            <p:nvPr/>
          </p:nvSpPr>
          <p:spPr bwMode="auto">
            <a:xfrm>
              <a:off x="4308" y="2281"/>
              <a:ext cx="756" cy="750"/>
            </a:xfrm>
            <a:prstGeom prst="rect">
              <a:avLst/>
            </a:prstGeom>
            <a:noFill/>
            <a:ln w="9525">
              <a:noFill/>
              <a:miter lim="800000"/>
              <a:headEnd/>
              <a:tailEnd/>
            </a:ln>
            <a:effectLst/>
          </p:spPr>
          <p:txBody>
            <a:bodyPr wrap="none">
              <a:spAutoFit/>
            </a:bodyPr>
            <a:lstStyle/>
            <a:p>
              <a:r>
                <a:rPr lang="en-US" dirty="0"/>
                <a:t>11100111</a:t>
              </a:r>
            </a:p>
            <a:p>
              <a:r>
                <a:rPr lang="en-US" dirty="0"/>
                <a:t>11011101</a:t>
              </a:r>
            </a:p>
            <a:p>
              <a:r>
                <a:rPr lang="en-US" dirty="0"/>
                <a:t>00111001</a:t>
              </a:r>
            </a:p>
            <a:p>
              <a:r>
                <a:rPr lang="en-US" dirty="0"/>
                <a:t>10101001</a:t>
              </a:r>
            </a:p>
          </p:txBody>
        </p:sp>
        <p:sp>
          <p:nvSpPr>
            <p:cNvPr id="7" name="Line 8"/>
            <p:cNvSpPr>
              <a:spLocks noChangeShapeType="1"/>
            </p:cNvSpPr>
            <p:nvPr/>
          </p:nvSpPr>
          <p:spPr bwMode="auto">
            <a:xfrm>
              <a:off x="1719" y="2402"/>
              <a:ext cx="2637" cy="0"/>
            </a:xfrm>
            <a:prstGeom prst="line">
              <a:avLst/>
            </a:prstGeom>
            <a:noFill/>
            <a:ln w="9525">
              <a:solidFill>
                <a:schemeClr val="tx1"/>
              </a:solidFill>
              <a:round/>
              <a:headEnd/>
              <a:tailEnd type="triangle" w="med" len="med"/>
            </a:ln>
            <a:effectLst/>
          </p:spPr>
          <p:txBody>
            <a:bodyPr/>
            <a:lstStyle/>
            <a:p>
              <a:endParaRPr lang="en-US"/>
            </a:p>
          </p:txBody>
        </p:sp>
        <p:sp>
          <p:nvSpPr>
            <p:cNvPr id="8" name="Line 9"/>
            <p:cNvSpPr>
              <a:spLocks noChangeShapeType="1"/>
            </p:cNvSpPr>
            <p:nvPr/>
          </p:nvSpPr>
          <p:spPr bwMode="auto">
            <a:xfrm>
              <a:off x="1719" y="2233"/>
              <a:ext cx="0" cy="169"/>
            </a:xfrm>
            <a:prstGeom prst="line">
              <a:avLst/>
            </a:prstGeom>
            <a:noFill/>
            <a:ln w="9525">
              <a:solidFill>
                <a:schemeClr val="tx1"/>
              </a:solidFill>
              <a:round/>
              <a:headEnd/>
              <a:tailEnd/>
            </a:ln>
            <a:effectLst/>
          </p:spPr>
          <p:txBody>
            <a:bodyPr/>
            <a:lstStyle/>
            <a:p>
              <a:endParaRPr lang="en-US"/>
            </a:p>
          </p:txBody>
        </p:sp>
        <p:sp>
          <p:nvSpPr>
            <p:cNvPr id="9" name="Line 10"/>
            <p:cNvSpPr>
              <a:spLocks noChangeShapeType="1"/>
            </p:cNvSpPr>
            <p:nvPr/>
          </p:nvSpPr>
          <p:spPr bwMode="auto">
            <a:xfrm>
              <a:off x="2421" y="2572"/>
              <a:ext cx="1935" cy="0"/>
            </a:xfrm>
            <a:prstGeom prst="line">
              <a:avLst/>
            </a:prstGeom>
            <a:noFill/>
            <a:ln w="9525">
              <a:solidFill>
                <a:schemeClr val="tx1"/>
              </a:solidFill>
              <a:round/>
              <a:headEnd/>
              <a:tailEnd type="triangle" w="med" len="med"/>
            </a:ln>
            <a:effectLst/>
          </p:spPr>
          <p:txBody>
            <a:bodyPr/>
            <a:lstStyle/>
            <a:p>
              <a:endParaRPr lang="en-US"/>
            </a:p>
          </p:txBody>
        </p:sp>
        <p:sp>
          <p:nvSpPr>
            <p:cNvPr id="10" name="Line 11"/>
            <p:cNvSpPr>
              <a:spLocks noChangeShapeType="1"/>
            </p:cNvSpPr>
            <p:nvPr/>
          </p:nvSpPr>
          <p:spPr bwMode="auto">
            <a:xfrm flipV="1">
              <a:off x="2421" y="2233"/>
              <a:ext cx="0" cy="339"/>
            </a:xfrm>
            <a:prstGeom prst="line">
              <a:avLst/>
            </a:prstGeom>
            <a:noFill/>
            <a:ln w="9525">
              <a:solidFill>
                <a:schemeClr val="tx1"/>
              </a:solidFill>
              <a:round/>
              <a:headEnd/>
              <a:tailEnd/>
            </a:ln>
            <a:effectLst/>
          </p:spPr>
          <p:txBody>
            <a:bodyPr/>
            <a:lstStyle/>
            <a:p>
              <a:endParaRPr lang="en-US"/>
            </a:p>
          </p:txBody>
        </p:sp>
        <p:sp>
          <p:nvSpPr>
            <p:cNvPr id="11" name="Line 12"/>
            <p:cNvSpPr>
              <a:spLocks noChangeShapeType="1"/>
            </p:cNvSpPr>
            <p:nvPr/>
          </p:nvSpPr>
          <p:spPr bwMode="auto">
            <a:xfrm>
              <a:off x="3147" y="2741"/>
              <a:ext cx="1209" cy="0"/>
            </a:xfrm>
            <a:prstGeom prst="line">
              <a:avLst/>
            </a:prstGeom>
            <a:noFill/>
            <a:ln w="9525">
              <a:solidFill>
                <a:schemeClr val="tx1"/>
              </a:solidFill>
              <a:round/>
              <a:headEnd/>
              <a:tailEnd type="triangle" w="med" len="med"/>
            </a:ln>
            <a:effectLst/>
          </p:spPr>
          <p:txBody>
            <a:bodyPr/>
            <a:lstStyle/>
            <a:p>
              <a:endParaRPr lang="en-US"/>
            </a:p>
          </p:txBody>
        </p:sp>
        <p:sp>
          <p:nvSpPr>
            <p:cNvPr id="12" name="Line 13"/>
            <p:cNvSpPr>
              <a:spLocks noChangeShapeType="1"/>
            </p:cNvSpPr>
            <p:nvPr/>
          </p:nvSpPr>
          <p:spPr bwMode="auto">
            <a:xfrm flipV="1">
              <a:off x="3147" y="2233"/>
              <a:ext cx="0" cy="508"/>
            </a:xfrm>
            <a:prstGeom prst="line">
              <a:avLst/>
            </a:prstGeom>
            <a:noFill/>
            <a:ln w="9525">
              <a:solidFill>
                <a:schemeClr val="tx1"/>
              </a:solidFill>
              <a:round/>
              <a:headEnd/>
              <a:tailEnd/>
            </a:ln>
            <a:effectLst/>
          </p:spPr>
          <p:txBody>
            <a:bodyPr/>
            <a:lstStyle/>
            <a:p>
              <a:endParaRPr lang="en-US"/>
            </a:p>
          </p:txBody>
        </p:sp>
        <p:sp>
          <p:nvSpPr>
            <p:cNvPr id="13" name="Line 14"/>
            <p:cNvSpPr>
              <a:spLocks noChangeShapeType="1"/>
            </p:cNvSpPr>
            <p:nvPr/>
          </p:nvSpPr>
          <p:spPr bwMode="auto">
            <a:xfrm>
              <a:off x="3873" y="2910"/>
              <a:ext cx="483" cy="0"/>
            </a:xfrm>
            <a:prstGeom prst="line">
              <a:avLst/>
            </a:prstGeom>
            <a:noFill/>
            <a:ln w="9525">
              <a:solidFill>
                <a:schemeClr val="tx1"/>
              </a:solidFill>
              <a:round/>
              <a:headEnd/>
              <a:tailEnd type="triangle" w="med" len="med"/>
            </a:ln>
            <a:effectLst/>
          </p:spPr>
          <p:txBody>
            <a:bodyPr/>
            <a:lstStyle/>
            <a:p>
              <a:endParaRPr lang="en-US"/>
            </a:p>
          </p:txBody>
        </p:sp>
        <p:sp>
          <p:nvSpPr>
            <p:cNvPr id="14" name="Line 15"/>
            <p:cNvSpPr>
              <a:spLocks noChangeShapeType="1"/>
            </p:cNvSpPr>
            <p:nvPr/>
          </p:nvSpPr>
          <p:spPr bwMode="auto">
            <a:xfrm flipV="1">
              <a:off x="3873" y="2233"/>
              <a:ext cx="0" cy="677"/>
            </a:xfrm>
            <a:prstGeom prst="line">
              <a:avLst/>
            </a:prstGeom>
            <a:noFill/>
            <a:ln w="9525">
              <a:solidFill>
                <a:schemeClr val="tx1"/>
              </a:solidFill>
              <a:round/>
              <a:headEnd/>
              <a:tailEnd/>
            </a:ln>
            <a:effectLst/>
          </p:spPr>
          <p:txBody>
            <a:bodyPr/>
            <a:lstStyle/>
            <a:p>
              <a:endParaRPr lang="en-US"/>
            </a:p>
          </p:txBody>
        </p:sp>
        <p:sp>
          <p:nvSpPr>
            <p:cNvPr id="15" name="Line 16"/>
            <p:cNvSpPr>
              <a:spLocks noChangeShapeType="1"/>
            </p:cNvSpPr>
            <p:nvPr/>
          </p:nvSpPr>
          <p:spPr bwMode="auto">
            <a:xfrm>
              <a:off x="4356" y="3031"/>
              <a:ext cx="654" cy="0"/>
            </a:xfrm>
            <a:prstGeom prst="line">
              <a:avLst/>
            </a:prstGeom>
            <a:noFill/>
            <a:ln w="9525">
              <a:solidFill>
                <a:schemeClr val="tx1"/>
              </a:solidFill>
              <a:round/>
              <a:headEnd/>
              <a:tailEnd/>
            </a:ln>
            <a:effectLst/>
          </p:spPr>
          <p:txBody>
            <a:bodyPr/>
            <a:lstStyle/>
            <a:p>
              <a:endParaRPr lang="en-US"/>
            </a:p>
          </p:txBody>
        </p:sp>
        <p:sp>
          <p:nvSpPr>
            <p:cNvPr id="16" name="Text Box 17"/>
            <p:cNvSpPr txBox="1">
              <a:spLocks noChangeArrowheads="1"/>
            </p:cNvSpPr>
            <p:nvPr/>
          </p:nvSpPr>
          <p:spPr bwMode="auto">
            <a:xfrm>
              <a:off x="4308" y="3031"/>
              <a:ext cx="756" cy="231"/>
            </a:xfrm>
            <a:prstGeom prst="rect">
              <a:avLst/>
            </a:prstGeom>
            <a:noFill/>
            <a:ln w="9525">
              <a:noFill/>
              <a:miter lim="800000"/>
              <a:headEnd/>
              <a:tailEnd/>
            </a:ln>
            <a:effectLst/>
          </p:spPr>
          <p:txBody>
            <a:bodyPr wrap="none">
              <a:spAutoFit/>
            </a:bodyPr>
            <a:lstStyle/>
            <a:p>
              <a:r>
                <a:rPr lang="en-US">
                  <a:solidFill>
                    <a:srgbClr val="FF0000"/>
                  </a:solidFill>
                </a:rPr>
                <a:t>10101010</a:t>
              </a:r>
            </a:p>
          </p:txBody>
        </p:sp>
        <p:sp>
          <p:nvSpPr>
            <p:cNvPr id="17" name="Text Box 18"/>
            <p:cNvSpPr txBox="1">
              <a:spLocks noChangeArrowheads="1"/>
            </p:cNvSpPr>
            <p:nvPr/>
          </p:nvSpPr>
          <p:spPr bwMode="auto">
            <a:xfrm>
              <a:off x="1416" y="3399"/>
              <a:ext cx="3642" cy="237"/>
            </a:xfrm>
            <a:prstGeom prst="rect">
              <a:avLst/>
            </a:prstGeom>
            <a:noFill/>
            <a:ln w="9525">
              <a:solidFill>
                <a:schemeClr val="tx1"/>
              </a:solidFill>
              <a:miter lim="800000"/>
              <a:headEnd/>
              <a:tailEnd/>
            </a:ln>
            <a:effectLst/>
          </p:spPr>
          <p:txBody>
            <a:bodyPr wrap="none">
              <a:spAutoFit/>
            </a:bodyPr>
            <a:lstStyle/>
            <a:p>
              <a:r>
                <a:rPr lang="en-US" dirty="0"/>
                <a:t>11100111  11011101  00111001  10101001  </a:t>
              </a:r>
              <a:r>
                <a:rPr lang="en-US" dirty="0">
                  <a:solidFill>
                    <a:srgbClr val="FF0000"/>
                  </a:solidFill>
                </a:rPr>
                <a:t>10101010</a:t>
              </a:r>
              <a:endParaRPr lang="en-US" dirty="0"/>
            </a:p>
          </p:txBody>
        </p:sp>
        <p:sp>
          <p:nvSpPr>
            <p:cNvPr id="18" name="Line 19"/>
            <p:cNvSpPr>
              <a:spLocks noChangeShapeType="1"/>
            </p:cNvSpPr>
            <p:nvPr/>
          </p:nvSpPr>
          <p:spPr bwMode="auto">
            <a:xfrm>
              <a:off x="4671" y="3225"/>
              <a:ext cx="0" cy="169"/>
            </a:xfrm>
            <a:prstGeom prst="line">
              <a:avLst/>
            </a:prstGeom>
            <a:noFill/>
            <a:ln w="9525">
              <a:solidFill>
                <a:schemeClr val="tx1"/>
              </a:solidFill>
              <a:round/>
              <a:headEnd/>
              <a:tailEnd type="triangle" w="med" len="med"/>
            </a:ln>
            <a:effectLst/>
          </p:spPr>
          <p:txBody>
            <a:bodyPr/>
            <a:lstStyle/>
            <a:p>
              <a:endParaRPr lang="en-US"/>
            </a:p>
          </p:txBody>
        </p:sp>
        <p:sp>
          <p:nvSpPr>
            <p:cNvPr id="19" name="Line 20"/>
            <p:cNvSpPr>
              <a:spLocks noChangeShapeType="1"/>
            </p:cNvSpPr>
            <p:nvPr/>
          </p:nvSpPr>
          <p:spPr bwMode="auto">
            <a:xfrm flipH="1">
              <a:off x="920" y="3515"/>
              <a:ext cx="485" cy="0"/>
            </a:xfrm>
            <a:prstGeom prst="line">
              <a:avLst/>
            </a:prstGeom>
            <a:noFill/>
            <a:ln w="9525">
              <a:solidFill>
                <a:schemeClr val="tx1"/>
              </a:solidFill>
              <a:round/>
              <a:headEnd/>
              <a:tailEnd type="triangle" w="med" len="med"/>
            </a:ln>
            <a:effectLst/>
          </p:spPr>
          <p:txBody>
            <a:bodyPr/>
            <a:lstStyle/>
            <a:p>
              <a:endParaRPr lang="en-US"/>
            </a:p>
          </p:txBody>
        </p:sp>
        <p:sp>
          <p:nvSpPr>
            <p:cNvPr id="20" name="Text Box 22"/>
            <p:cNvSpPr txBox="1">
              <a:spLocks noChangeArrowheads="1"/>
            </p:cNvSpPr>
            <p:nvPr/>
          </p:nvSpPr>
          <p:spPr bwMode="auto">
            <a:xfrm>
              <a:off x="2435" y="3622"/>
              <a:ext cx="956" cy="231"/>
            </a:xfrm>
            <a:prstGeom prst="rect">
              <a:avLst/>
            </a:prstGeom>
            <a:noFill/>
            <a:ln w="9525">
              <a:noFill/>
              <a:miter lim="800000"/>
              <a:headEnd/>
              <a:tailEnd/>
            </a:ln>
            <a:effectLst/>
          </p:spPr>
          <p:txBody>
            <a:bodyPr wrap="none">
              <a:spAutoFit/>
            </a:bodyPr>
            <a:lstStyle/>
            <a:p>
              <a:r>
                <a:rPr lang="en-US" dirty="0"/>
                <a:t>Original Data</a:t>
              </a:r>
            </a:p>
          </p:txBody>
        </p:sp>
        <p:sp>
          <p:nvSpPr>
            <p:cNvPr id="21" name="Text Box 23"/>
            <p:cNvSpPr txBox="1">
              <a:spLocks noChangeArrowheads="1"/>
            </p:cNvSpPr>
            <p:nvPr/>
          </p:nvSpPr>
          <p:spPr bwMode="auto">
            <a:xfrm>
              <a:off x="4484" y="3612"/>
              <a:ext cx="404" cy="231"/>
            </a:xfrm>
            <a:prstGeom prst="rect">
              <a:avLst/>
            </a:prstGeom>
            <a:noFill/>
            <a:ln w="9525">
              <a:noFill/>
              <a:miter lim="800000"/>
              <a:headEnd/>
              <a:tailEnd/>
            </a:ln>
            <a:effectLst/>
          </p:spPr>
          <p:txBody>
            <a:bodyPr wrap="none">
              <a:spAutoFit/>
            </a:bodyPr>
            <a:lstStyle/>
            <a:p>
              <a:r>
                <a:rPr lang="en-US">
                  <a:solidFill>
                    <a:srgbClr val="FF0000"/>
                  </a:solidFill>
                </a:rPr>
                <a:t>LRC</a:t>
              </a:r>
            </a:p>
          </p:txBody>
        </p:sp>
      </p:grpSp>
    </p:spTree>
    <p:extLst>
      <p:ext uri="{BB962C8B-B14F-4D97-AF65-F5344CB8AC3E}">
        <p14:creationId xmlns:p14="http://schemas.microsoft.com/office/powerpoint/2010/main" val="1838896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a:buNone/>
            </a:pPr>
            <a:r>
              <a:rPr lang="en-US" dirty="0" smtClean="0"/>
              <a:t>Cannot detect (n+1) length burst error if only the first and last bit of burst is inverted and rest all intermediate bits remain unchanged.</a:t>
            </a:r>
          </a:p>
          <a:p>
            <a:pPr>
              <a:buNone/>
            </a:pPr>
            <a:r>
              <a:rPr lang="en-US" sz="2800" b="1" dirty="0" smtClean="0"/>
              <a:t>Original Data:</a:t>
            </a:r>
          </a:p>
          <a:p>
            <a:pPr>
              <a:buNone/>
            </a:pPr>
            <a:r>
              <a:rPr lang="en-US" sz="2400" dirty="0" smtClean="0"/>
              <a:t>11100</a:t>
            </a:r>
            <a:r>
              <a:rPr lang="en-US" sz="2400" u="sng" dirty="0" smtClean="0"/>
              <a:t>111   110111</a:t>
            </a:r>
            <a:r>
              <a:rPr lang="en-US" sz="2400" dirty="0" smtClean="0"/>
              <a:t>01   00111001  10101001 </a:t>
            </a:r>
            <a:r>
              <a:rPr lang="en-US" sz="2400" b="1" dirty="0" smtClean="0">
                <a:solidFill>
                  <a:srgbClr val="0070C0"/>
                </a:solidFill>
              </a:rPr>
              <a:t>10101010</a:t>
            </a:r>
          </a:p>
          <a:p>
            <a:pPr>
              <a:buNone/>
            </a:pPr>
            <a:r>
              <a:rPr lang="en-US" sz="2400" b="1" dirty="0" smtClean="0"/>
              <a:t>Data received:</a:t>
            </a:r>
          </a:p>
          <a:p>
            <a:pPr>
              <a:buNone/>
            </a:pPr>
            <a:r>
              <a:rPr lang="en-US" sz="2400" dirty="0" smtClean="0"/>
              <a:t>11100011   11011001   00111001   10101001 </a:t>
            </a:r>
          </a:p>
          <a:p>
            <a:pPr>
              <a:buNone/>
            </a:pPr>
            <a:r>
              <a:rPr lang="en-US" sz="2400" dirty="0" smtClean="0"/>
              <a:t>Compute checksum</a:t>
            </a:r>
          </a:p>
          <a:p>
            <a:pPr>
              <a:buNone/>
            </a:pPr>
            <a:r>
              <a:rPr lang="en-US" sz="2400" dirty="0" smtClean="0"/>
              <a:t>			11100011</a:t>
            </a:r>
          </a:p>
          <a:p>
            <a:pPr>
              <a:buNone/>
            </a:pPr>
            <a:r>
              <a:rPr lang="en-US" sz="2400" dirty="0" smtClean="0"/>
              <a:t>			11011001</a:t>
            </a:r>
          </a:p>
          <a:p>
            <a:pPr>
              <a:buNone/>
            </a:pPr>
            <a:r>
              <a:rPr lang="en-US" sz="2400" dirty="0" smtClean="0"/>
              <a:t>			00111001</a:t>
            </a:r>
          </a:p>
          <a:p>
            <a:pPr>
              <a:buNone/>
            </a:pPr>
            <a:r>
              <a:rPr lang="en-US" sz="2400" dirty="0" smtClean="0"/>
              <a:t>			10101001</a:t>
            </a:r>
          </a:p>
          <a:p>
            <a:pPr>
              <a:buNone/>
            </a:pPr>
            <a:r>
              <a:rPr lang="en-US" sz="2400" dirty="0"/>
              <a:t>	</a:t>
            </a:r>
            <a:r>
              <a:rPr lang="en-US" sz="2400" dirty="0" smtClean="0"/>
              <a:t>		---------------</a:t>
            </a:r>
          </a:p>
          <a:p>
            <a:pPr>
              <a:buNone/>
            </a:pPr>
            <a:r>
              <a:rPr lang="en-US" sz="2400" dirty="0" smtClean="0"/>
              <a:t>                        </a:t>
            </a:r>
            <a:r>
              <a:rPr lang="en-US" sz="2400" dirty="0" smtClean="0">
                <a:solidFill>
                  <a:srgbClr val="0070C0"/>
                </a:solidFill>
              </a:rPr>
              <a:t>10101010</a:t>
            </a:r>
            <a:endParaRPr lang="en-US" sz="2400" dirty="0">
              <a:solidFill>
                <a:srgbClr val="0070C0"/>
              </a:solidFill>
            </a:endParaRPr>
          </a:p>
        </p:txBody>
      </p:sp>
      <p:sp>
        <p:nvSpPr>
          <p:cNvPr id="4" name="Date Placeholder 3"/>
          <p:cNvSpPr>
            <a:spLocks noGrp="1"/>
          </p:cNvSpPr>
          <p:nvPr>
            <p:ph type="dt" sz="half" idx="10"/>
          </p:nvPr>
        </p:nvSpPr>
        <p:spPr/>
        <p:txBody>
          <a:bodyPr/>
          <a:lstStyle/>
          <a:p>
            <a:r>
              <a:rPr lang="en-US" dirty="0" smtClean="0"/>
              <a:t>Winter 2005  ECE</a:t>
            </a:r>
            <a:endParaRPr lang="en-US" dirty="0"/>
          </a:p>
        </p:txBody>
      </p:sp>
      <p:sp>
        <p:nvSpPr>
          <p:cNvPr id="6" name="Slide Number Placeholder 5"/>
          <p:cNvSpPr>
            <a:spLocks noGrp="1"/>
          </p:cNvSpPr>
          <p:nvPr>
            <p:ph type="sldNum" sz="quarter" idx="12"/>
          </p:nvPr>
        </p:nvSpPr>
        <p:spPr/>
        <p:txBody>
          <a:bodyPr/>
          <a:lstStyle/>
          <a:p>
            <a:fld id="{EDB0BCEF-479F-4E41-959F-978480EE26B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4030"/>
            <a:ext cx="9144000" cy="1143000"/>
          </a:xfrm>
        </p:spPr>
        <p:txBody>
          <a:bodyPr/>
          <a:lstStyle/>
          <a:p>
            <a:pPr algn="l"/>
            <a:r>
              <a:rPr lang="en-US" sz="2400" dirty="0">
                <a:solidFill>
                  <a:schemeClr val="tx1"/>
                </a:solidFill>
              </a:rPr>
              <a:t>However, if two bits in one data unit are damaged and two bits in exactly the same positions in another data unit are also damaged, the LRC checker will not detect an error.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0656" y="1774971"/>
            <a:ext cx="7040678" cy="4117829"/>
          </a:xfrm>
        </p:spPr>
      </p:pic>
    </p:spTree>
    <p:extLst>
      <p:ext uri="{BB962C8B-B14F-4D97-AF65-F5344CB8AC3E}">
        <p14:creationId xmlns:p14="http://schemas.microsoft.com/office/powerpoint/2010/main" val="3660044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Winter 2005  </a:t>
            </a:r>
            <a:r>
              <a:rPr lang="en-US" dirty="0" err="1" smtClean="0"/>
              <a:t>ECEq</a:t>
            </a:r>
            <a:r>
              <a:rPr lang="en-US" dirty="0" smtClean="0"/>
              <a:t>`</a:t>
            </a:r>
            <a:endParaRPr lang="en-US" sz="700" i="1" dirty="0"/>
          </a:p>
        </p:txBody>
      </p:sp>
      <p:sp>
        <p:nvSpPr>
          <p:cNvPr id="6"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p:txBody>
          <a:bodyPr/>
          <a:lstStyle/>
          <a:p>
            <a:fld id="{C13E0001-F2CA-4B8D-9E58-D16726EC8E75}" type="slidenum">
              <a:rPr lang="en-US"/>
              <a:pPr/>
              <a:t>28</a:t>
            </a:fld>
            <a:endParaRPr lang="en-US"/>
          </a:p>
        </p:txBody>
      </p:sp>
      <p:sp>
        <p:nvSpPr>
          <p:cNvPr id="163842" name="Rectangle 2"/>
          <p:cNvSpPr>
            <a:spLocks noGrp="1" noChangeArrowheads="1"/>
          </p:cNvSpPr>
          <p:nvPr>
            <p:ph type="title"/>
          </p:nvPr>
        </p:nvSpPr>
        <p:spPr/>
        <p:txBody>
          <a:bodyPr/>
          <a:lstStyle/>
          <a:p>
            <a:r>
              <a:rPr lang="en-US"/>
              <a:t>Error Detection Methods</a:t>
            </a:r>
          </a:p>
        </p:txBody>
      </p:sp>
      <p:sp>
        <p:nvSpPr>
          <p:cNvPr id="163843" name="Rectangle 3"/>
          <p:cNvSpPr>
            <a:spLocks noGrp="1" noChangeArrowheads="1"/>
          </p:cNvSpPr>
          <p:nvPr>
            <p:ph type="body" idx="1"/>
          </p:nvPr>
        </p:nvSpPr>
        <p:spPr>
          <a:xfrm>
            <a:off x="204716" y="1197591"/>
            <a:ext cx="9144000" cy="838200"/>
          </a:xfrm>
        </p:spPr>
        <p:txBody>
          <a:bodyPr/>
          <a:lstStyle/>
          <a:p>
            <a:pPr lvl="1">
              <a:lnSpc>
                <a:spcPct val="90000"/>
              </a:lnSpc>
            </a:pPr>
            <a:r>
              <a:rPr lang="en-US" dirty="0"/>
              <a:t>Performance:</a:t>
            </a:r>
          </a:p>
          <a:p>
            <a:pPr lvl="2">
              <a:lnSpc>
                <a:spcPct val="90000"/>
              </a:lnSpc>
            </a:pPr>
            <a:r>
              <a:rPr lang="en-US" dirty="0"/>
              <a:t>Detects all burst errors up to length n </a:t>
            </a:r>
            <a:br>
              <a:rPr lang="en-US" dirty="0"/>
            </a:br>
            <a:r>
              <a:rPr lang="en-US" dirty="0"/>
              <a:t>(number of  columns)</a:t>
            </a:r>
          </a:p>
          <a:p>
            <a:pPr lvl="2">
              <a:lnSpc>
                <a:spcPct val="90000"/>
              </a:lnSpc>
            </a:pPr>
            <a:r>
              <a:rPr lang="en-US" dirty="0"/>
              <a:t>Misses burst errors of length n+1 if there are n-1 </a:t>
            </a:r>
            <a:r>
              <a:rPr lang="en-US" dirty="0" err="1"/>
              <a:t>uninverted</a:t>
            </a:r>
            <a:r>
              <a:rPr lang="en-US" dirty="0"/>
              <a:t> bits between the first and last bit</a:t>
            </a:r>
          </a:p>
          <a:p>
            <a:pPr lvl="2">
              <a:lnSpc>
                <a:spcPct val="90000"/>
              </a:lnSpc>
            </a:pPr>
            <a:r>
              <a:rPr lang="en-US" dirty="0"/>
              <a:t>If the block is badly garbled, the probability of acceptance is </a:t>
            </a:r>
          </a:p>
          <a:p>
            <a:pPr>
              <a:lnSpc>
                <a:spcPct val="90000"/>
              </a:lnSpc>
            </a:pPr>
            <a:endParaRPr lang="en-US" b="1" dirty="0" smtClean="0"/>
          </a:p>
          <a:p>
            <a:pPr marL="0" indent="0">
              <a:lnSpc>
                <a:spcPct val="90000"/>
              </a:lnSpc>
              <a:buNone/>
            </a:pPr>
            <a:endParaRPr lang="en-US" b="1" dirty="0" smtClean="0"/>
          </a:p>
        </p:txBody>
      </p:sp>
      <p:graphicFrame>
        <p:nvGraphicFramePr>
          <p:cNvPr id="163844" name="Object 4"/>
          <p:cNvGraphicFramePr>
            <a:graphicFrameLocks noChangeAspect="1"/>
          </p:cNvGraphicFramePr>
          <p:nvPr/>
        </p:nvGraphicFramePr>
        <p:xfrm>
          <a:off x="1629794" y="3534772"/>
          <a:ext cx="990576" cy="658126"/>
        </p:xfrm>
        <a:graphic>
          <a:graphicData uri="http://schemas.openxmlformats.org/presentationml/2006/ole">
            <mc:AlternateContent xmlns:mc="http://schemas.openxmlformats.org/markup-compatibility/2006">
              <mc:Choice xmlns:v="urn:schemas-microsoft-com:vml" Requires="v">
                <p:oleObj spid="_x0000_s1053" name="Equation" r:id="rId3" imgW="355320" imgH="330120" progId="Equation.3">
                  <p:embed/>
                </p:oleObj>
              </mc:Choice>
              <mc:Fallback>
                <p:oleObj name="Equation" r:id="rId3" imgW="355320" imgH="3301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794" y="3534772"/>
                        <a:ext cx="990576" cy="658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a:t>
            </a:r>
            <a:endParaRPr lang="en-US" dirty="0"/>
          </a:p>
        </p:txBody>
      </p:sp>
      <p:sp>
        <p:nvSpPr>
          <p:cNvPr id="3" name="Content Placeholder 2"/>
          <p:cNvSpPr>
            <a:spLocks noGrp="1"/>
          </p:cNvSpPr>
          <p:nvPr>
            <p:ph idx="1"/>
          </p:nvPr>
        </p:nvSpPr>
        <p:spPr>
          <a:xfrm>
            <a:off x="0" y="930397"/>
            <a:ext cx="9144000" cy="4954137"/>
          </a:xfrm>
        </p:spPr>
        <p:txBody>
          <a:bodyPr/>
          <a:lstStyle/>
          <a:p>
            <a:pPr marL="0" indent="0">
              <a:lnSpc>
                <a:spcPct val="90000"/>
              </a:lnSpc>
              <a:buNone/>
            </a:pPr>
            <a:r>
              <a:rPr lang="en-US" b="1" u="sng" dirty="0"/>
              <a:t>Checksum</a:t>
            </a:r>
          </a:p>
          <a:p>
            <a:pPr lvl="1">
              <a:lnSpc>
                <a:spcPct val="90000"/>
              </a:lnSpc>
            </a:pPr>
            <a:r>
              <a:rPr lang="en-US" dirty="0"/>
              <a:t>Used by upper layer protocols</a:t>
            </a:r>
          </a:p>
          <a:p>
            <a:pPr lvl="1">
              <a:lnSpc>
                <a:spcPct val="90000"/>
              </a:lnSpc>
            </a:pPr>
            <a:r>
              <a:rPr lang="en-US" dirty="0"/>
              <a:t>Similar to LRC, uses one’s complement arithmetic</a:t>
            </a:r>
          </a:p>
          <a:p>
            <a:r>
              <a:rPr lang="en-US" sz="2200" b="1" dirty="0" smtClean="0"/>
              <a:t>Sender</a:t>
            </a:r>
          </a:p>
          <a:p>
            <a:pPr>
              <a:buFont typeface="Arial" pitchFamily="34" charset="0"/>
              <a:buChar char="•"/>
            </a:pPr>
            <a:r>
              <a:rPr lang="en-US" sz="2200" dirty="0" smtClean="0"/>
              <a:t>The unit is divided into k sections, each of n bits</a:t>
            </a:r>
          </a:p>
          <a:p>
            <a:pPr>
              <a:buFont typeface="Arial" pitchFamily="34" charset="0"/>
              <a:buChar char="•"/>
            </a:pPr>
            <a:r>
              <a:rPr lang="en-US" sz="2200" dirty="0" smtClean="0"/>
              <a:t>All sections are added together using 1’s complement arithmetic to get the sum</a:t>
            </a:r>
          </a:p>
          <a:p>
            <a:pPr>
              <a:buFont typeface="Arial" pitchFamily="34" charset="0"/>
              <a:buChar char="•"/>
            </a:pPr>
            <a:r>
              <a:rPr lang="en-US" sz="2200" dirty="0" smtClean="0"/>
              <a:t>The sum is complemented and becomes the checksum</a:t>
            </a:r>
          </a:p>
          <a:p>
            <a:pPr>
              <a:buFont typeface="Arial" pitchFamily="34" charset="0"/>
              <a:buChar char="•"/>
            </a:pPr>
            <a:r>
              <a:rPr lang="en-US" sz="2200" dirty="0" smtClean="0"/>
              <a:t>The checksum is sent with the data.</a:t>
            </a:r>
          </a:p>
          <a:p>
            <a:r>
              <a:rPr lang="en-US" sz="2200" b="1" dirty="0" smtClean="0"/>
              <a:t>Receiver</a:t>
            </a:r>
          </a:p>
          <a:p>
            <a:pPr>
              <a:buFont typeface="Arial" pitchFamily="34" charset="0"/>
              <a:buChar char="•"/>
            </a:pPr>
            <a:r>
              <a:rPr lang="en-US" sz="2200" dirty="0" smtClean="0"/>
              <a:t>The unit is divided into k sections, each of n bits</a:t>
            </a:r>
          </a:p>
          <a:p>
            <a:pPr>
              <a:buFont typeface="Arial" pitchFamily="34" charset="0"/>
              <a:buChar char="•"/>
            </a:pPr>
            <a:r>
              <a:rPr lang="en-US" sz="2200" dirty="0" smtClean="0"/>
              <a:t>All sections are added together using 1’s complement arithmetic to get the sum.</a:t>
            </a:r>
          </a:p>
          <a:p>
            <a:pPr>
              <a:buFont typeface="Arial" pitchFamily="34" charset="0"/>
              <a:buChar char="•"/>
            </a:pPr>
            <a:r>
              <a:rPr lang="en-US" sz="2200" dirty="0" smtClean="0"/>
              <a:t>The sum is complemented</a:t>
            </a:r>
          </a:p>
          <a:p>
            <a:pPr>
              <a:buFont typeface="Arial" pitchFamily="34" charset="0"/>
              <a:buChar char="•"/>
            </a:pPr>
            <a:r>
              <a:rPr lang="en-US" sz="2200" dirty="0" smtClean="0"/>
              <a:t>If the result is zero, the data are accepted, otherwise discarded.</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Functions of the Data Link Layer</a:t>
            </a:r>
          </a:p>
        </p:txBody>
      </p:sp>
      <p:sp>
        <p:nvSpPr>
          <p:cNvPr id="7171" name="Rectangle 3"/>
          <p:cNvSpPr>
            <a:spLocks noGrp="1" noChangeArrowheads="1"/>
          </p:cNvSpPr>
          <p:nvPr>
            <p:ph type="body" idx="1"/>
          </p:nvPr>
        </p:nvSpPr>
        <p:spPr>
          <a:xfrm>
            <a:off x="625475" y="1636713"/>
            <a:ext cx="8518525" cy="4873625"/>
          </a:xfrm>
        </p:spPr>
        <p:txBody>
          <a:bodyPr/>
          <a:lstStyle/>
          <a:p>
            <a:pPr>
              <a:buFontTx/>
              <a:buChar char="•"/>
            </a:pPr>
            <a:r>
              <a:rPr lang="en-US" sz="3200"/>
              <a:t>Provide service interface to the network layer</a:t>
            </a:r>
          </a:p>
          <a:p>
            <a:pPr>
              <a:buFontTx/>
              <a:buChar char="•"/>
            </a:pPr>
            <a:r>
              <a:rPr lang="en-US" sz="3200"/>
              <a:t>Dealing with transmission errors</a:t>
            </a:r>
          </a:p>
          <a:p>
            <a:pPr>
              <a:buFontTx/>
              <a:buChar char="•"/>
            </a:pPr>
            <a:r>
              <a:rPr lang="en-US" sz="3200"/>
              <a:t>Regulating data flow</a:t>
            </a:r>
          </a:p>
          <a:p>
            <a:pPr lvl="1">
              <a:buFontTx/>
              <a:buChar char="•"/>
            </a:pPr>
            <a:r>
              <a:rPr lang="en-US" sz="2800"/>
              <a:t>Slow receivers not swamped by fast senders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Checksum</a:t>
            </a:r>
            <a:endParaRPr lang="en-US" dirty="0"/>
          </a:p>
        </p:txBody>
      </p:sp>
      <p:sp>
        <p:nvSpPr>
          <p:cNvPr id="3" name="Content Placeholder 2"/>
          <p:cNvSpPr>
            <a:spLocks noGrp="1"/>
          </p:cNvSpPr>
          <p:nvPr>
            <p:ph idx="1"/>
          </p:nvPr>
        </p:nvSpPr>
        <p:spPr>
          <a:xfrm>
            <a:off x="0" y="1187355"/>
            <a:ext cx="9144000" cy="5365845"/>
          </a:xfrm>
        </p:spPr>
        <p:txBody>
          <a:bodyPr/>
          <a:lstStyle/>
          <a:p>
            <a:pPr>
              <a:buNone/>
            </a:pPr>
            <a:r>
              <a:rPr lang="en-US" dirty="0" smtClean="0"/>
              <a:t>Data:   10101001 00111001</a:t>
            </a:r>
          </a:p>
          <a:p>
            <a:pPr>
              <a:buNone/>
            </a:pPr>
            <a:r>
              <a:rPr lang="en-US" dirty="0" smtClean="0"/>
              <a:t> Add two numbers using 1’s complement</a:t>
            </a:r>
          </a:p>
          <a:p>
            <a:pPr>
              <a:buNone/>
            </a:pPr>
            <a:r>
              <a:rPr lang="en-US" dirty="0" smtClean="0"/>
              <a:t>	 10101001</a:t>
            </a:r>
          </a:p>
          <a:p>
            <a:pPr>
              <a:buNone/>
            </a:pPr>
            <a:r>
              <a:rPr lang="en-US" dirty="0" smtClean="0"/>
              <a:t>         00111001</a:t>
            </a:r>
          </a:p>
          <a:p>
            <a:pPr>
              <a:buNone/>
            </a:pPr>
            <a:r>
              <a:rPr lang="en-US" dirty="0" smtClean="0"/>
              <a:t>        --------------</a:t>
            </a:r>
          </a:p>
          <a:p>
            <a:pPr>
              <a:buNone/>
            </a:pPr>
            <a:r>
              <a:rPr lang="en-US" dirty="0" smtClean="0"/>
              <a:t>         11100010  -</a:t>
            </a:r>
            <a:r>
              <a:rPr lang="en-US" dirty="0" smtClean="0">
                <a:sym typeface="Wingdings" pitchFamily="2" charset="2"/>
              </a:rPr>
              <a:t> sum using 1’s complement</a:t>
            </a:r>
          </a:p>
          <a:p>
            <a:pPr>
              <a:buNone/>
            </a:pPr>
            <a:r>
              <a:rPr lang="en-US" dirty="0" smtClean="0">
                <a:sym typeface="Wingdings" pitchFamily="2" charset="2"/>
              </a:rPr>
              <a:t>	 00011101  -&gt; complemented sum</a:t>
            </a:r>
          </a:p>
          <a:p>
            <a:pPr>
              <a:buNone/>
            </a:pPr>
            <a:r>
              <a:rPr lang="en-US" dirty="0" smtClean="0">
                <a:sym typeface="Wingdings" pitchFamily="2" charset="2"/>
              </a:rPr>
              <a:t>    append the sum</a:t>
            </a:r>
          </a:p>
          <a:p>
            <a:pPr>
              <a:buNone/>
            </a:pPr>
            <a:r>
              <a:rPr lang="en-US" dirty="0" smtClean="0">
                <a:sym typeface="Wingdings" pitchFamily="2" charset="2"/>
              </a:rPr>
              <a:t>      10101001 00111001 </a:t>
            </a:r>
            <a:r>
              <a:rPr lang="en-US" b="1" dirty="0" smtClean="0">
                <a:solidFill>
                  <a:schemeClr val="accent2"/>
                </a:solidFill>
                <a:sym typeface="Wingdings" pitchFamily="2" charset="2"/>
              </a:rPr>
              <a:t>00011101</a:t>
            </a:r>
          </a:p>
          <a:p>
            <a:pPr>
              <a:buNone/>
            </a:pPr>
            <a:endParaRPr lang="en-US" dirty="0" smtClean="0">
              <a:sym typeface="Wingdings" pitchFamily="2" charset="2"/>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t>
            </a:r>
            <a:r>
              <a:rPr lang="en-US" dirty="0" smtClean="0"/>
              <a:t>Checksum (cont..)</a:t>
            </a:r>
            <a:endParaRPr lang="en-US" dirty="0"/>
          </a:p>
        </p:txBody>
      </p:sp>
      <p:sp>
        <p:nvSpPr>
          <p:cNvPr id="3" name="Content Placeholder 2"/>
          <p:cNvSpPr>
            <a:spLocks noGrp="1"/>
          </p:cNvSpPr>
          <p:nvPr>
            <p:ph idx="1"/>
          </p:nvPr>
        </p:nvSpPr>
        <p:spPr>
          <a:xfrm>
            <a:off x="0" y="1246909"/>
            <a:ext cx="9144000" cy="5306291"/>
          </a:xfrm>
        </p:spPr>
        <p:txBody>
          <a:bodyPr/>
          <a:lstStyle/>
          <a:p>
            <a:pPr marL="0" indent="0">
              <a:buNone/>
            </a:pPr>
            <a:r>
              <a:rPr lang="en-US" dirty="0" smtClean="0"/>
              <a:t>At the receiver side:</a:t>
            </a:r>
          </a:p>
          <a:p>
            <a:pPr marL="0" indent="0">
              <a:buNone/>
            </a:pPr>
            <a:r>
              <a:rPr lang="en-US" dirty="0" smtClean="0"/>
              <a:t>Received data : </a:t>
            </a:r>
            <a:r>
              <a:rPr lang="en-US" dirty="0">
                <a:sym typeface="Wingdings" pitchFamily="2" charset="2"/>
              </a:rPr>
              <a:t> 10101001 00111001 </a:t>
            </a:r>
            <a:r>
              <a:rPr lang="en-US" b="1" dirty="0" smtClean="0">
                <a:solidFill>
                  <a:schemeClr val="accent2"/>
                </a:solidFill>
                <a:sym typeface="Wingdings" pitchFamily="2" charset="2"/>
              </a:rPr>
              <a:t>00011101</a:t>
            </a:r>
          </a:p>
          <a:p>
            <a:pPr marL="0" indent="0">
              <a:buNone/>
            </a:pPr>
            <a:r>
              <a:rPr lang="en-US" b="1" dirty="0" smtClean="0">
                <a:solidFill>
                  <a:schemeClr val="accent2"/>
                </a:solidFill>
                <a:sym typeface="Wingdings" pitchFamily="2" charset="2"/>
              </a:rPr>
              <a:t>                0 1 0 1 0 1 1 0</a:t>
            </a:r>
          </a:p>
          <a:p>
            <a:pPr marL="0" indent="0">
              <a:buNone/>
            </a:pPr>
            <a:r>
              <a:rPr lang="en-US" b="1" dirty="0">
                <a:solidFill>
                  <a:schemeClr val="accent2"/>
                </a:solidFill>
                <a:sym typeface="Wingdings" pitchFamily="2" charset="2"/>
              </a:rPr>
              <a:t> </a:t>
            </a:r>
            <a:r>
              <a:rPr lang="en-US" b="1" dirty="0" smtClean="0">
                <a:solidFill>
                  <a:schemeClr val="accent2"/>
                </a:solidFill>
                <a:sym typeface="Wingdings" pitchFamily="2" charset="2"/>
              </a:rPr>
              <a:t>               1 1 0 0 0 1 1 0</a:t>
            </a:r>
          </a:p>
          <a:p>
            <a:pPr marL="0" indent="0">
              <a:buNone/>
            </a:pPr>
            <a:r>
              <a:rPr lang="en-US" b="1" dirty="0">
                <a:solidFill>
                  <a:schemeClr val="accent2"/>
                </a:solidFill>
                <a:sym typeface="Wingdings" pitchFamily="2" charset="2"/>
              </a:rPr>
              <a:t> </a:t>
            </a:r>
            <a:r>
              <a:rPr lang="en-US" b="1" dirty="0" smtClean="0">
                <a:solidFill>
                  <a:schemeClr val="accent2"/>
                </a:solidFill>
                <a:sym typeface="Wingdings" pitchFamily="2" charset="2"/>
              </a:rPr>
              <a:t>               ------------------</a:t>
            </a:r>
          </a:p>
          <a:p>
            <a:pPr marL="0" indent="0">
              <a:buNone/>
            </a:pPr>
            <a:r>
              <a:rPr lang="en-US" b="1" dirty="0">
                <a:solidFill>
                  <a:schemeClr val="accent2"/>
                </a:solidFill>
                <a:sym typeface="Wingdings" pitchFamily="2" charset="2"/>
              </a:rPr>
              <a:t> </a:t>
            </a:r>
            <a:r>
              <a:rPr lang="en-US" b="1" dirty="0" smtClean="0">
                <a:solidFill>
                  <a:schemeClr val="accent2"/>
                </a:solidFill>
                <a:sym typeface="Wingdings" pitchFamily="2" charset="2"/>
              </a:rPr>
              <a:t>             </a:t>
            </a:r>
            <a:r>
              <a:rPr lang="en-US" b="1" dirty="0" smtClean="0">
                <a:solidFill>
                  <a:srgbClr val="FF0000"/>
                </a:solidFill>
                <a:sym typeface="Wingdings" pitchFamily="2" charset="2"/>
              </a:rPr>
              <a:t>1</a:t>
            </a:r>
            <a:r>
              <a:rPr lang="en-US" b="1" dirty="0" smtClean="0">
                <a:solidFill>
                  <a:schemeClr val="accent2"/>
                </a:solidFill>
                <a:sym typeface="Wingdings" pitchFamily="2" charset="2"/>
              </a:rPr>
              <a:t> 0  0 0 1 1 1 0 0</a:t>
            </a:r>
          </a:p>
          <a:p>
            <a:pPr marL="0" indent="0">
              <a:buNone/>
            </a:pPr>
            <a:r>
              <a:rPr lang="en-US" b="1" dirty="0" smtClean="0">
                <a:solidFill>
                  <a:schemeClr val="accent2"/>
                </a:solidFill>
                <a:sym typeface="Wingdings" pitchFamily="2" charset="2"/>
              </a:rPr>
              <a:t> 			    </a:t>
            </a:r>
            <a:r>
              <a:rPr lang="en-US" b="1" dirty="0" smtClean="0">
                <a:solidFill>
                  <a:srgbClr val="FF0000"/>
                </a:solidFill>
                <a:sym typeface="Wingdings" pitchFamily="2" charset="2"/>
              </a:rPr>
              <a:t>1</a:t>
            </a:r>
          </a:p>
          <a:p>
            <a:pPr marL="0" indent="0">
              <a:buNone/>
            </a:pPr>
            <a:r>
              <a:rPr lang="en-US" b="1" dirty="0">
                <a:solidFill>
                  <a:schemeClr val="accent2"/>
                </a:solidFill>
                <a:sym typeface="Wingdings" pitchFamily="2" charset="2"/>
              </a:rPr>
              <a:t> </a:t>
            </a:r>
            <a:r>
              <a:rPr lang="en-US" b="1" dirty="0" smtClean="0">
                <a:solidFill>
                  <a:schemeClr val="accent2"/>
                </a:solidFill>
                <a:sym typeface="Wingdings" pitchFamily="2" charset="2"/>
              </a:rPr>
              <a:t>	   ---------------------      </a:t>
            </a:r>
            <a:endParaRPr lang="en-US" b="1" dirty="0">
              <a:solidFill>
                <a:schemeClr val="accent2"/>
              </a:solidFill>
              <a:sym typeface="Wingdings" pitchFamily="2" charset="2"/>
            </a:endParaRPr>
          </a:p>
          <a:p>
            <a:pPr marL="0" indent="0">
              <a:buNone/>
            </a:pPr>
            <a:r>
              <a:rPr lang="en-US" b="1" dirty="0" smtClean="0">
                <a:solidFill>
                  <a:schemeClr val="accent2"/>
                </a:solidFill>
                <a:sym typeface="Wingdings" pitchFamily="2" charset="2"/>
              </a:rPr>
              <a:t>                 0 0 0 1 1 1 0 1</a:t>
            </a:r>
          </a:p>
          <a:p>
            <a:pPr marL="0" indent="0">
              <a:buNone/>
            </a:pPr>
            <a:r>
              <a:rPr lang="en-US" b="1" dirty="0">
                <a:solidFill>
                  <a:schemeClr val="accent2"/>
                </a:solidFill>
                <a:sym typeface="Wingdings" pitchFamily="2" charset="2"/>
              </a:rPr>
              <a:t> </a:t>
            </a:r>
            <a:r>
              <a:rPr lang="en-US" b="1" dirty="0" smtClean="0">
                <a:solidFill>
                  <a:schemeClr val="accent2"/>
                </a:solidFill>
                <a:sym typeface="Wingdings" pitchFamily="2" charset="2"/>
              </a:rPr>
              <a:t>             + 1 1 1 0 0 0 1 0</a:t>
            </a:r>
          </a:p>
          <a:p>
            <a:pPr marL="0" indent="0">
              <a:buNone/>
            </a:pPr>
            <a:r>
              <a:rPr lang="en-US" b="1" dirty="0" smtClean="0">
                <a:solidFill>
                  <a:schemeClr val="accent2"/>
                </a:solidFill>
                <a:sym typeface="Wingdings" pitchFamily="2" charset="2"/>
              </a:rPr>
              <a:t>	-----------------------    complement</a:t>
            </a:r>
          </a:p>
          <a:p>
            <a:pPr marL="0" indent="0">
              <a:buNone/>
            </a:pPr>
            <a:r>
              <a:rPr lang="en-US" b="1" dirty="0">
                <a:solidFill>
                  <a:schemeClr val="accent2"/>
                </a:solidFill>
                <a:sym typeface="Wingdings" pitchFamily="2" charset="2"/>
              </a:rPr>
              <a:t> </a:t>
            </a:r>
            <a:r>
              <a:rPr lang="en-US" b="1" dirty="0" smtClean="0">
                <a:solidFill>
                  <a:schemeClr val="accent2"/>
                </a:solidFill>
                <a:sym typeface="Wingdings" pitchFamily="2" charset="2"/>
              </a:rPr>
              <a:t>                1 1 1 1 1 1 1 1     -------------  0 0 0 0 0 0 0 0</a:t>
            </a:r>
            <a:endParaRPr lang="en-US" dirty="0"/>
          </a:p>
        </p:txBody>
      </p:sp>
      <p:cxnSp>
        <p:nvCxnSpPr>
          <p:cNvPr id="10" name="Elbow Connector 9"/>
          <p:cNvCxnSpPr/>
          <p:nvPr/>
        </p:nvCxnSpPr>
        <p:spPr bwMode="auto">
          <a:xfrm>
            <a:off x="1209964" y="3851564"/>
            <a:ext cx="1810327" cy="286327"/>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72339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Checksum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5712" y="1143000"/>
            <a:ext cx="5401705" cy="5019466"/>
          </a:xfrm>
        </p:spPr>
      </p:pic>
    </p:spTree>
    <p:extLst>
      <p:ext uri="{BB962C8B-B14F-4D97-AF65-F5344CB8AC3E}">
        <p14:creationId xmlns:p14="http://schemas.microsoft.com/office/powerpoint/2010/main" val="503962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Cyclic redundancy Code</a:t>
            </a:r>
            <a:endParaRPr lang="en-US" dirty="0"/>
          </a:p>
        </p:txBody>
      </p:sp>
      <p:sp>
        <p:nvSpPr>
          <p:cNvPr id="3" name="Content Placeholder 2"/>
          <p:cNvSpPr>
            <a:spLocks noGrp="1"/>
          </p:cNvSpPr>
          <p:nvPr>
            <p:ph idx="1"/>
          </p:nvPr>
        </p:nvSpPr>
        <p:spPr>
          <a:xfrm>
            <a:off x="0" y="1283855"/>
            <a:ext cx="9144000" cy="5269345"/>
          </a:xfrm>
        </p:spPr>
        <p:txBody>
          <a:bodyPr/>
          <a:lstStyle/>
          <a:p>
            <a:r>
              <a:rPr lang="en-US" dirty="0"/>
              <a:t>Unlike checksum scheme, which is based on addition, CRC is based on </a:t>
            </a:r>
            <a:r>
              <a:rPr lang="en-US" dirty="0">
                <a:solidFill>
                  <a:schemeClr val="accent2"/>
                </a:solidFill>
              </a:rPr>
              <a:t>binary division</a:t>
            </a:r>
            <a:r>
              <a:rPr lang="en-US" dirty="0"/>
              <a:t>.</a:t>
            </a:r>
          </a:p>
          <a:p>
            <a:r>
              <a:rPr lang="en-US" dirty="0"/>
              <a:t>In CRC, a sequence of redundant bits, called cyclic redundancy check bits, are appended to the end of data unit so that the resulting data unit becomes exactly divisible by a second, predetermined binary number.</a:t>
            </a:r>
          </a:p>
          <a:p>
            <a:r>
              <a:rPr lang="en-US" dirty="0"/>
              <a:t>At the destination, the incoming data unit is divided by the same number. If at this step there is no remainder, the data unit is assumed to be correct and is therefore accepted.</a:t>
            </a:r>
          </a:p>
          <a:p>
            <a:r>
              <a:rPr lang="en-US" dirty="0"/>
              <a:t>A remainder indicates that the data unit has been damaged in transit and therefore must be rejected.</a:t>
            </a:r>
          </a:p>
          <a:p>
            <a:endParaRPr lang="en-US" dirty="0"/>
          </a:p>
        </p:txBody>
      </p:sp>
    </p:spTree>
    <p:extLst>
      <p:ext uri="{BB962C8B-B14F-4D97-AF65-F5344CB8AC3E}">
        <p14:creationId xmlns:p14="http://schemas.microsoft.com/office/powerpoint/2010/main" val="2141519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 Flowchart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7863" y="1318490"/>
            <a:ext cx="7010064" cy="4750065"/>
          </a:xfrm>
        </p:spPr>
      </p:pic>
    </p:spTree>
    <p:extLst>
      <p:ext uri="{BB962C8B-B14F-4D97-AF65-F5344CB8AC3E}">
        <p14:creationId xmlns:p14="http://schemas.microsoft.com/office/powerpoint/2010/main" val="3599355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(1) </a:t>
            </a:r>
            <a:endParaRPr lang="en-US" dirty="0"/>
          </a:p>
        </p:txBody>
      </p:sp>
      <p:sp>
        <p:nvSpPr>
          <p:cNvPr id="3" name="Content Placeholder 2"/>
          <p:cNvSpPr>
            <a:spLocks noGrp="1"/>
          </p:cNvSpPr>
          <p:nvPr>
            <p:ph idx="1"/>
          </p:nvPr>
        </p:nvSpPr>
        <p:spPr>
          <a:xfrm>
            <a:off x="0" y="1228436"/>
            <a:ext cx="9144000" cy="5324764"/>
          </a:xfrm>
        </p:spPr>
        <p:txBody>
          <a:bodyPr/>
          <a:lstStyle/>
          <a:p>
            <a:r>
              <a:rPr lang="en-US" dirty="0"/>
              <a:t>CRC uses </a:t>
            </a:r>
            <a:r>
              <a:rPr lang="en-US" b="1" dirty="0"/>
              <a:t>Generator Polynomial </a:t>
            </a:r>
            <a:r>
              <a:rPr lang="en-US" dirty="0"/>
              <a:t>which is available on both sender and receiver side. </a:t>
            </a:r>
            <a:endParaRPr lang="en-US" dirty="0" smtClean="0"/>
          </a:p>
          <a:p>
            <a:r>
              <a:rPr lang="en-US" dirty="0" smtClean="0"/>
              <a:t>An </a:t>
            </a:r>
            <a:r>
              <a:rPr lang="en-US" dirty="0"/>
              <a:t>example generator polynomial is of the form like x</a:t>
            </a:r>
            <a:r>
              <a:rPr lang="en-US" baseline="30000" dirty="0"/>
              <a:t>3</a:t>
            </a:r>
            <a:r>
              <a:rPr lang="en-US" dirty="0"/>
              <a:t> + x + 1. This generator polynomial represents key 1011. Another example is x</a:t>
            </a:r>
            <a:r>
              <a:rPr lang="en-US" baseline="30000" dirty="0"/>
              <a:t>2</a:t>
            </a:r>
            <a:r>
              <a:rPr lang="en-US" dirty="0"/>
              <a:t> + 1 that represents key 101</a:t>
            </a:r>
            <a:r>
              <a:rPr lang="en-US" dirty="0" smtClean="0"/>
              <a:t>.</a:t>
            </a:r>
          </a:p>
          <a:p>
            <a:pPr marL="0" indent="0">
              <a:buNone/>
            </a:pPr>
            <a:endParaRPr lang="en-US" b="1" dirty="0" smtClean="0"/>
          </a:p>
          <a:p>
            <a:endParaRPr lang="en-US" dirty="0"/>
          </a:p>
        </p:txBody>
      </p:sp>
      <p:sp>
        <p:nvSpPr>
          <p:cNvPr id="4" name="Rectangle 1"/>
          <p:cNvSpPr>
            <a:spLocks noChangeArrowheads="1"/>
          </p:cNvSpPr>
          <p:nvPr/>
        </p:nvSpPr>
        <p:spPr bwMode="auto">
          <a:xfrm>
            <a:off x="484912" y="3397103"/>
            <a:ext cx="8174175" cy="98743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 : Number of bits in data to be sent from sender side.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k : Number of bits in the key obtained from generator polynomial.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105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(2)</a:t>
            </a:r>
            <a:endParaRPr lang="en-US" dirty="0"/>
          </a:p>
        </p:txBody>
      </p:sp>
      <p:sp>
        <p:nvSpPr>
          <p:cNvPr id="3" name="Content Placeholder 2"/>
          <p:cNvSpPr>
            <a:spLocks noGrp="1"/>
          </p:cNvSpPr>
          <p:nvPr>
            <p:ph idx="1"/>
          </p:nvPr>
        </p:nvSpPr>
        <p:spPr>
          <a:xfrm>
            <a:off x="0" y="1219200"/>
            <a:ext cx="9144000" cy="5334000"/>
          </a:xfrm>
        </p:spPr>
        <p:txBody>
          <a:bodyPr/>
          <a:lstStyle/>
          <a:p>
            <a:pPr marL="0" indent="0">
              <a:buNone/>
            </a:pPr>
            <a:r>
              <a:rPr lang="en-US" b="1" dirty="0"/>
              <a:t>Sender Side (Generation of Encoded Data from Data and Generator Polynomial (or Key)):</a:t>
            </a:r>
            <a:endParaRPr lang="en-US" dirty="0"/>
          </a:p>
          <a:p>
            <a:r>
              <a:rPr lang="en-US" dirty="0"/>
              <a:t>The binary data is first augmented by adding k-1 zeros in the end of the data</a:t>
            </a:r>
          </a:p>
          <a:p>
            <a:r>
              <a:rPr lang="en-US" dirty="0"/>
              <a:t>Use </a:t>
            </a:r>
            <a:r>
              <a:rPr lang="en-US" b="1" i="1" dirty="0"/>
              <a:t>modulo-2 binary division</a:t>
            </a:r>
            <a:r>
              <a:rPr lang="en-US" dirty="0"/>
              <a:t> to divide binary data by the key and store remainder of division.</a:t>
            </a:r>
          </a:p>
          <a:p>
            <a:r>
              <a:rPr lang="en-US" dirty="0"/>
              <a:t>Append the remainder at the end of the data to form the encoded data and send the </a:t>
            </a:r>
            <a:r>
              <a:rPr lang="en-US" dirty="0" smtClean="0"/>
              <a:t>same</a:t>
            </a:r>
          </a:p>
          <a:p>
            <a:pPr marL="0" indent="0">
              <a:buNone/>
            </a:pPr>
            <a:r>
              <a:rPr lang="en-US" b="1" dirty="0"/>
              <a:t>Receiver Side (Check if there are errors introduced in transmission)</a:t>
            </a:r>
            <a:r>
              <a:rPr lang="en-US" dirty="0"/>
              <a:t/>
            </a:r>
            <a:br>
              <a:rPr lang="en-US" dirty="0"/>
            </a:br>
            <a:r>
              <a:rPr lang="en-US" dirty="0"/>
              <a:t>Perform modulo-2 division again and if remainder is 0, then there are no errors.</a:t>
            </a:r>
          </a:p>
        </p:txBody>
      </p:sp>
    </p:spTree>
    <p:extLst>
      <p:ext uri="{BB962C8B-B14F-4D97-AF65-F5344CB8AC3E}">
        <p14:creationId xmlns:p14="http://schemas.microsoft.com/office/powerpoint/2010/main" val="2219557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(3)</a:t>
            </a:r>
            <a:endParaRPr lang="en-US" dirty="0"/>
          </a:p>
        </p:txBody>
      </p:sp>
      <p:sp>
        <p:nvSpPr>
          <p:cNvPr id="4" name="Rectangle 1"/>
          <p:cNvSpPr>
            <a:spLocks noGrp="1" noChangeArrowheads="1"/>
          </p:cNvSpPr>
          <p:nvPr>
            <p:ph idx="1"/>
          </p:nvPr>
        </p:nvSpPr>
        <p:spPr bwMode="auto">
          <a:xfrm>
            <a:off x="267855" y="1004501"/>
            <a:ext cx="7663992"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CRC </a:t>
            </a:r>
            <a:r>
              <a:rPr kumimoji="0" lang="en-US" altLang="en-US" sz="1800" b="0" i="0" u="none" strike="noStrike" cap="none" normalizeH="0" dirty="0" smtClean="0">
                <a:ln>
                  <a:noFill/>
                </a:ln>
                <a:solidFill>
                  <a:schemeClr val="tx1"/>
                </a:solidFill>
                <a:effectLst/>
                <a:latin typeface="Arial" panose="020B0604020202020204" pitchFamily="34" charset="0"/>
              </a:rPr>
              <a:t>uses Modulo 2 division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Open Sans"/>
              </a:rPr>
              <a:t>Modulo 2 Division:</a:t>
            </a:r>
            <a:endParaRPr kumimoji="0" lang="en-US" altLang="en-US" sz="2000" b="0"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Open Sans"/>
              </a:rPr>
              <a:t/>
            </a:r>
            <a:br>
              <a:rPr kumimoji="0" lang="en-US" altLang="en-US" sz="2000" b="0" i="0" u="none" strike="noStrike" cap="none" normalizeH="0" baseline="0" dirty="0" smtClean="0">
                <a:ln>
                  <a:noFill/>
                </a:ln>
                <a:solidFill>
                  <a:srgbClr val="000000"/>
                </a:solidFill>
                <a:effectLst/>
                <a:latin typeface="Open Sans"/>
              </a:rPr>
            </a:br>
            <a:r>
              <a:rPr kumimoji="0" lang="en-US" altLang="en-US" sz="2000" b="0" i="0" u="none" strike="noStrike" cap="none" normalizeH="0" baseline="0" dirty="0" smtClean="0">
                <a:ln>
                  <a:noFill/>
                </a:ln>
                <a:solidFill>
                  <a:srgbClr val="000000"/>
                </a:solidFill>
                <a:effectLst/>
                <a:latin typeface="Open Sans"/>
              </a:rPr>
              <a:t>The process of modulo-2 binary division is the same as the familiar division process we use for decimal numbers. Just that instead of subtraction, we use XOR here.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Open Sans"/>
              </a:rPr>
              <a:t>In each step, a copy of the divisor (or data) is </a:t>
            </a:r>
            <a:r>
              <a:rPr kumimoji="0" lang="en-US" altLang="en-US" b="0" i="0" u="none" strike="noStrike" cap="none" normalizeH="0" baseline="0" dirty="0" err="1" smtClean="0">
                <a:ln>
                  <a:noFill/>
                </a:ln>
                <a:solidFill>
                  <a:srgbClr val="000000"/>
                </a:solidFill>
                <a:effectLst/>
                <a:latin typeface="Open Sans"/>
              </a:rPr>
              <a:t>XORed</a:t>
            </a:r>
            <a:r>
              <a:rPr kumimoji="0" lang="en-US" altLang="en-US" b="0" i="0" u="none" strike="noStrike" cap="none" normalizeH="0" baseline="0" dirty="0" smtClean="0">
                <a:ln>
                  <a:noFill/>
                </a:ln>
                <a:solidFill>
                  <a:srgbClr val="000000"/>
                </a:solidFill>
                <a:effectLst/>
                <a:latin typeface="Open Sans"/>
              </a:rPr>
              <a:t> with the k bits of the dividend (or key).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Open Sans"/>
              </a:rPr>
              <a:t>The result of the XOR operation (remainder) is (n-1) bits, which is used for the next step after 1 extra bit is pulled down to make it n bits long.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Open Sans"/>
              </a:rPr>
              <a:t>When there are no bits left to pull down, we have a result. The (n-1)-bit remainder which is appended at the sender side.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127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5778" y="1143000"/>
            <a:ext cx="3303726" cy="5220855"/>
          </a:xfrm>
        </p:spPr>
      </p:pic>
      <p:sp>
        <p:nvSpPr>
          <p:cNvPr id="5" name="Rectangle 1"/>
          <p:cNvSpPr>
            <a:spLocks noGrp="1" noChangeArrowheads="1"/>
          </p:cNvSpPr>
          <p:nvPr>
            <p:ph type="title"/>
          </p:nvPr>
        </p:nvSpPr>
        <p:spPr bwMode="auto">
          <a:xfrm>
            <a:off x="1139169" y="109835"/>
            <a:ext cx="6865662" cy="92333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Data word to be sent - 100100 </a:t>
            </a:r>
            <a:b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Key - 1101 [ Or generator polynomial x</a:t>
            </a:r>
            <a:r>
              <a:rPr kumimoji="0" lang="en-US" altLang="en-US" sz="2000" b="0" i="0" u="none" strike="noStrike" cap="none" normalizeH="0" baseline="30000" dirty="0" smtClean="0">
                <a:ln>
                  <a:noFill/>
                </a:ln>
                <a:solidFill>
                  <a:srgbClr val="000000"/>
                </a:solidFill>
                <a:effectLst/>
                <a:latin typeface="Consolas" panose="020B0609020204030204" pitchFamily="49" charset="0"/>
                <a:cs typeface="Consolas" panose="020B0609020204030204" pitchFamily="49" charset="0"/>
              </a:rPr>
              <a:t>3</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x + 1] </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1341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(4)</a:t>
            </a:r>
            <a:endParaRPr lang="en-US" dirty="0"/>
          </a:p>
        </p:txBody>
      </p:sp>
      <p:sp>
        <p:nvSpPr>
          <p:cNvPr id="3" name="Content Placeholder 2"/>
          <p:cNvSpPr>
            <a:spLocks noGrp="1"/>
          </p:cNvSpPr>
          <p:nvPr>
            <p:ph idx="1"/>
          </p:nvPr>
        </p:nvSpPr>
        <p:spPr>
          <a:xfrm>
            <a:off x="0" y="1219200"/>
            <a:ext cx="9144000" cy="5334000"/>
          </a:xfrm>
        </p:spPr>
        <p:txBody>
          <a:bodyPr/>
          <a:lstStyle/>
          <a:p>
            <a:pPr marL="0" indent="0">
              <a:buNone/>
            </a:pPr>
            <a:r>
              <a:rPr lang="en-US" dirty="0" smtClean="0"/>
              <a:t>The error detection capabilities of cyclic code highly depends on the generator polynomial.</a:t>
            </a:r>
          </a:p>
          <a:p>
            <a:pPr marL="0" indent="0">
              <a:buNone/>
            </a:pPr>
            <a:r>
              <a:rPr lang="en-US" dirty="0" smtClean="0"/>
              <a:t>A good generator polynomial should have following characteristics.</a:t>
            </a:r>
          </a:p>
          <a:p>
            <a:pPr>
              <a:buAutoNum type="arabicPeriod"/>
            </a:pPr>
            <a:r>
              <a:rPr lang="en-US" dirty="0" smtClean="0"/>
              <a:t>It should have at least two terms</a:t>
            </a:r>
          </a:p>
          <a:p>
            <a:pPr>
              <a:buAutoNum type="arabicPeriod"/>
            </a:pPr>
            <a:r>
              <a:rPr lang="en-US" dirty="0" smtClean="0"/>
              <a:t>The coefficient of the term X</a:t>
            </a:r>
            <a:r>
              <a:rPr lang="en-US" baseline="30000" dirty="0" smtClean="0"/>
              <a:t>0 </a:t>
            </a:r>
            <a:r>
              <a:rPr lang="en-US" dirty="0" smtClean="0"/>
              <a:t>should be 1</a:t>
            </a:r>
          </a:p>
          <a:p>
            <a:pPr>
              <a:buAutoNum type="arabicPeriod"/>
            </a:pPr>
            <a:r>
              <a:rPr lang="en-US" dirty="0" smtClean="0"/>
              <a:t>It should not divide  x</a:t>
            </a:r>
            <a:r>
              <a:rPr lang="en-US" baseline="30000" dirty="0" smtClean="0"/>
              <a:t>t</a:t>
            </a:r>
            <a:r>
              <a:rPr lang="en-US" dirty="0" smtClean="0"/>
              <a:t>+1 for t between 2 and n-1</a:t>
            </a:r>
          </a:p>
          <a:p>
            <a:pPr>
              <a:buAutoNum type="arabicPeriod"/>
            </a:pPr>
            <a:r>
              <a:rPr lang="en-US" dirty="0" smtClean="0"/>
              <a:t>It should have the factor x+1</a:t>
            </a:r>
            <a:endParaRPr lang="en-US" dirty="0"/>
          </a:p>
        </p:txBody>
      </p:sp>
    </p:spTree>
    <p:extLst>
      <p:ext uri="{BB962C8B-B14F-4D97-AF65-F5344CB8AC3E}">
        <p14:creationId xmlns:p14="http://schemas.microsoft.com/office/powerpoint/2010/main" val="136510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Functions of the Data Link Layer (2)</a:t>
            </a:r>
          </a:p>
        </p:txBody>
      </p:sp>
      <p:sp>
        <p:nvSpPr>
          <p:cNvPr id="8195" name="Rectangle 3"/>
          <p:cNvSpPr>
            <a:spLocks noGrp="1" noChangeArrowheads="1"/>
          </p:cNvSpPr>
          <p:nvPr>
            <p:ph type="body" idx="1"/>
          </p:nvPr>
        </p:nvSpPr>
        <p:spPr/>
        <p:txBody>
          <a:bodyPr/>
          <a:lstStyle/>
          <a:p>
            <a:pPr algn="ctr">
              <a:buFontTx/>
              <a:buNone/>
            </a:pPr>
            <a:r>
              <a:rPr lang="en-US"/>
              <a:t>Relationship between packets and frames.</a:t>
            </a:r>
          </a:p>
        </p:txBody>
      </p:sp>
      <p:pic>
        <p:nvPicPr>
          <p:cNvPr id="8196" name="Picture 4" descr="3-01"/>
          <p:cNvPicPr>
            <a:picLocks noChangeAspect="1" noChangeArrowheads="1"/>
          </p:cNvPicPr>
          <p:nvPr/>
        </p:nvPicPr>
        <p:blipFill>
          <a:blip r:embed="rId2"/>
          <a:srcRect/>
          <a:stretch>
            <a:fillRect/>
          </a:stretch>
        </p:blipFill>
        <p:spPr bwMode="auto">
          <a:xfrm>
            <a:off x="681038" y="2100263"/>
            <a:ext cx="7867650" cy="2627312"/>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(5)</a:t>
            </a:r>
            <a:endParaRPr lang="en-US" dirty="0"/>
          </a:p>
        </p:txBody>
      </p:sp>
      <p:sp>
        <p:nvSpPr>
          <p:cNvPr id="3" name="Content Placeholder 2"/>
          <p:cNvSpPr>
            <a:spLocks noGrp="1"/>
          </p:cNvSpPr>
          <p:nvPr>
            <p:ph idx="1"/>
          </p:nvPr>
        </p:nvSpPr>
        <p:spPr>
          <a:xfrm>
            <a:off x="0" y="1143000"/>
            <a:ext cx="9144000" cy="5410200"/>
          </a:xfrm>
        </p:spPr>
        <p:txBody>
          <a:bodyPr/>
          <a:lstStyle/>
          <a:p>
            <a:r>
              <a:rPr lang="en-US" dirty="0" smtClean="0"/>
              <a:t>If the generator has more than one term and co-efficient of x0 is 1 then all single bit errors can be caught.</a:t>
            </a:r>
          </a:p>
          <a:p>
            <a:r>
              <a:rPr lang="en-US" dirty="0" smtClean="0"/>
              <a:t> A generator that contains factor (x+1) can detect all odd-numbered  errors.</a:t>
            </a:r>
          </a:p>
          <a:p>
            <a:r>
              <a:rPr lang="en-US" dirty="0" smtClean="0"/>
              <a:t>If a generator cannot divide xt+1 (t between 0 and 1) then all isolated double errors can be detected.</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913912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name cyclic??</a:t>
            </a:r>
            <a:endParaRPr lang="en-US" dirty="0"/>
          </a:p>
        </p:txBody>
      </p:sp>
      <p:sp>
        <p:nvSpPr>
          <p:cNvPr id="3" name="Content Placeholder 2"/>
          <p:cNvSpPr>
            <a:spLocks noGrp="1"/>
          </p:cNvSpPr>
          <p:nvPr>
            <p:ph idx="1"/>
          </p:nvPr>
        </p:nvSpPr>
        <p:spPr>
          <a:xfrm>
            <a:off x="0" y="1143000"/>
            <a:ext cx="9144000" cy="5410200"/>
          </a:xfrm>
        </p:spPr>
        <p:txBody>
          <a:bodyPr/>
          <a:lstStyle/>
          <a:p>
            <a:r>
              <a:rPr lang="en-US" dirty="0" smtClean="0"/>
              <a:t>Cyclic codes are special linear block codes with one extra property. </a:t>
            </a:r>
          </a:p>
          <a:p>
            <a:r>
              <a:rPr lang="en-US" dirty="0" smtClean="0"/>
              <a:t>If a </a:t>
            </a:r>
            <a:r>
              <a:rPr lang="en-US" dirty="0" err="1" smtClean="0"/>
              <a:t>codeword</a:t>
            </a:r>
            <a:r>
              <a:rPr lang="en-US" dirty="0" smtClean="0"/>
              <a:t> is cyclically shifted (rotated) , the result is another </a:t>
            </a:r>
            <a:r>
              <a:rPr lang="en-US" dirty="0" err="1" smtClean="0"/>
              <a:t>codeword</a:t>
            </a:r>
            <a:r>
              <a:rPr lang="en-US" dirty="0" smtClean="0"/>
              <a:t>.</a:t>
            </a:r>
          </a:p>
          <a:p>
            <a:r>
              <a:rPr lang="en-US" dirty="0" smtClean="0"/>
              <a:t>For example:  1011000 is a </a:t>
            </a:r>
            <a:r>
              <a:rPr lang="en-US" dirty="0" err="1" smtClean="0"/>
              <a:t>codeword</a:t>
            </a:r>
            <a:endParaRPr lang="en-US" dirty="0" smtClean="0"/>
          </a:p>
          <a:p>
            <a:pPr marL="0" indent="0">
              <a:buNone/>
            </a:pPr>
            <a:r>
              <a:rPr lang="en-US" dirty="0" smtClean="0"/>
              <a:t>            left shift </a:t>
            </a:r>
            <a:r>
              <a:rPr lang="en-US" dirty="0" smtClean="0">
                <a:sym typeface="Wingdings" panose="05000000000000000000" pitchFamily="2" charset="2"/>
              </a:rPr>
              <a:t> 0110001 is also a </a:t>
            </a:r>
            <a:r>
              <a:rPr lang="en-US" dirty="0" err="1" smtClean="0">
                <a:sym typeface="Wingdings" panose="05000000000000000000" pitchFamily="2" charset="2"/>
              </a:rPr>
              <a:t>codeword</a:t>
            </a:r>
            <a:endParaRPr lang="en-US" dirty="0"/>
          </a:p>
        </p:txBody>
      </p:sp>
    </p:spTree>
    <p:extLst>
      <p:ext uri="{BB962C8B-B14F-4D97-AF65-F5344CB8AC3E}">
        <p14:creationId xmlns:p14="http://schemas.microsoft.com/office/powerpoint/2010/main" val="2868867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457200"/>
            <a:ext cx="7772400" cy="1828800"/>
          </a:xfrm>
          <a:noFill/>
          <a:ln/>
        </p:spPr>
        <p:txBody>
          <a:bodyPr/>
          <a:lstStyle/>
          <a:p>
            <a:r>
              <a:rPr lang="en-US" sz="5400" b="1" dirty="0" smtClean="0">
                <a:solidFill>
                  <a:schemeClr val="hlink"/>
                </a:solidFill>
              </a:rPr>
              <a:t>Data </a:t>
            </a:r>
            <a:r>
              <a:rPr lang="en-US" sz="5400" b="1" dirty="0">
                <a:solidFill>
                  <a:schemeClr val="hlink"/>
                </a:solidFill>
              </a:rPr>
              <a:t>Link Control</a:t>
            </a:r>
          </a:p>
        </p:txBody>
      </p:sp>
      <p:sp>
        <p:nvSpPr>
          <p:cNvPr id="4099" name="Rectangle 3"/>
          <p:cNvSpPr>
            <a:spLocks noGrp="1" noChangeArrowheads="1"/>
          </p:cNvSpPr>
          <p:nvPr>
            <p:ph type="body" sz="half" idx="1"/>
          </p:nvPr>
        </p:nvSpPr>
        <p:spPr>
          <a:xfrm>
            <a:off x="457200" y="2092036"/>
            <a:ext cx="7772400" cy="1828800"/>
          </a:xfrm>
          <a:noFill/>
          <a:ln/>
        </p:spPr>
        <p:txBody>
          <a:bodyPr/>
          <a:lstStyle/>
          <a:p>
            <a:r>
              <a:rPr lang="en-US" b="1" dirty="0">
                <a:solidFill>
                  <a:schemeClr val="accent2"/>
                </a:solidFill>
              </a:rPr>
              <a:t>Line </a:t>
            </a:r>
            <a:r>
              <a:rPr lang="en-US" b="1" dirty="0" smtClean="0">
                <a:solidFill>
                  <a:schemeClr val="accent2"/>
                </a:solidFill>
              </a:rPr>
              <a:t>Discipline</a:t>
            </a:r>
          </a:p>
          <a:p>
            <a:r>
              <a:rPr lang="en-US" b="1" dirty="0" err="1" smtClean="0">
                <a:solidFill>
                  <a:schemeClr val="accent2"/>
                </a:solidFill>
              </a:rPr>
              <a:t>Framimg</a:t>
            </a:r>
            <a:endParaRPr lang="en-US" b="1" dirty="0">
              <a:solidFill>
                <a:schemeClr val="accent2"/>
              </a:solidFill>
            </a:endParaRPr>
          </a:p>
          <a:p>
            <a:r>
              <a:rPr lang="en-US" b="1" dirty="0">
                <a:solidFill>
                  <a:schemeClr val="accent2"/>
                </a:solidFill>
              </a:rPr>
              <a:t>Flow Control</a:t>
            </a:r>
          </a:p>
          <a:p>
            <a:r>
              <a:rPr lang="en-US" b="1" dirty="0">
                <a:solidFill>
                  <a:schemeClr val="accent2"/>
                </a:solidFill>
              </a:rPr>
              <a:t>Error Control</a:t>
            </a:r>
          </a:p>
        </p:txBody>
      </p:sp>
      <p:sp>
        <p:nvSpPr>
          <p:cNvPr id="4100"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4101"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strips(down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strips(downLeft)">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strips(downLeft)">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strips(downLeft)">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srcRect/>
          <a:stretch>
            <a:fillRect/>
          </a:stretch>
        </p:blipFill>
        <p:spPr bwMode="auto">
          <a:xfrm>
            <a:off x="544513" y="1238250"/>
            <a:ext cx="7777162" cy="4521200"/>
          </a:xfrm>
          <a:prstGeom prst="rect">
            <a:avLst/>
          </a:prstGeom>
          <a:noFill/>
          <a:ln w="12700">
            <a:noFill/>
            <a:miter lim="800000"/>
            <a:headEnd/>
            <a:tailEnd/>
          </a:ln>
          <a:effectLst/>
        </p:spPr>
      </p:pic>
      <p:sp>
        <p:nvSpPr>
          <p:cNvPr id="5123" name="Rectangle 3"/>
          <p:cNvSpPr>
            <a:spLocks noChangeArrowheads="1"/>
          </p:cNvSpPr>
          <p:nvPr/>
        </p:nvSpPr>
        <p:spPr bwMode="auto">
          <a:xfrm>
            <a:off x="5008563" y="1108075"/>
            <a:ext cx="3106737"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Data Link Layer</a:t>
            </a:r>
          </a:p>
        </p:txBody>
      </p:sp>
      <p:sp>
        <p:nvSpPr>
          <p:cNvPr id="5125"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5126"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rrowheads="1"/>
          </p:cNvPicPr>
          <p:nvPr/>
        </p:nvPicPr>
        <p:blipFill>
          <a:blip r:embed="rId2"/>
          <a:srcRect/>
          <a:stretch>
            <a:fillRect/>
          </a:stretch>
        </p:blipFill>
        <p:spPr bwMode="auto">
          <a:xfrm>
            <a:off x="266700" y="2093913"/>
            <a:ext cx="8340725" cy="3151187"/>
          </a:xfrm>
          <a:prstGeom prst="rect">
            <a:avLst/>
          </a:prstGeom>
          <a:noFill/>
          <a:ln w="12700">
            <a:noFill/>
            <a:miter lim="800000"/>
            <a:headEnd/>
            <a:tailEnd/>
          </a:ln>
          <a:effectLst/>
        </p:spPr>
      </p:pic>
      <p:sp>
        <p:nvSpPr>
          <p:cNvPr id="6148"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6149"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rrowheads="1"/>
          </p:cNvPicPr>
          <p:nvPr/>
        </p:nvPicPr>
        <p:blipFill>
          <a:blip r:embed="rId2"/>
          <a:srcRect/>
          <a:stretch>
            <a:fillRect/>
          </a:stretch>
        </p:blipFill>
        <p:spPr bwMode="auto">
          <a:xfrm>
            <a:off x="206375" y="1962150"/>
            <a:ext cx="8426450" cy="3390900"/>
          </a:xfrm>
          <a:prstGeom prst="rect">
            <a:avLst/>
          </a:prstGeom>
          <a:noFill/>
          <a:ln w="12700">
            <a:noFill/>
            <a:miter lim="800000"/>
            <a:headEnd/>
            <a:tailEnd/>
          </a:ln>
          <a:effectLst/>
        </p:spPr>
      </p:pic>
      <p:sp>
        <p:nvSpPr>
          <p:cNvPr id="7172"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7173"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2"/>
          <a:srcRect/>
          <a:stretch>
            <a:fillRect/>
          </a:stretch>
        </p:blipFill>
        <p:spPr bwMode="auto">
          <a:xfrm>
            <a:off x="390525" y="1447800"/>
            <a:ext cx="8094663" cy="2003425"/>
          </a:xfrm>
          <a:prstGeom prst="rect">
            <a:avLst/>
          </a:prstGeom>
          <a:noFill/>
          <a:ln w="12700">
            <a:noFill/>
            <a:miter lim="800000"/>
            <a:headEnd/>
            <a:tailEnd/>
          </a:ln>
          <a:effectLst/>
        </p:spPr>
      </p:pic>
      <p:sp>
        <p:nvSpPr>
          <p:cNvPr id="8195" name="Rectangle 3"/>
          <p:cNvSpPr>
            <a:spLocks noChangeArrowheads="1"/>
          </p:cNvSpPr>
          <p:nvPr/>
        </p:nvSpPr>
        <p:spPr bwMode="auto">
          <a:xfrm>
            <a:off x="3408363" y="498475"/>
            <a:ext cx="2090737"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ENQ/ACK</a:t>
            </a:r>
          </a:p>
        </p:txBody>
      </p:sp>
      <p:sp>
        <p:nvSpPr>
          <p:cNvPr id="8197"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8198"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8199" name="Text Box 7"/>
          <p:cNvSpPr txBox="1">
            <a:spLocks noChangeArrowheads="1"/>
          </p:cNvSpPr>
          <p:nvPr/>
        </p:nvSpPr>
        <p:spPr bwMode="auto">
          <a:xfrm>
            <a:off x="457200" y="3886200"/>
            <a:ext cx="8305800" cy="1370013"/>
          </a:xfrm>
          <a:prstGeom prst="rect">
            <a:avLst/>
          </a:prstGeom>
          <a:noFill/>
          <a:ln w="12700">
            <a:noFill/>
            <a:miter lim="800000"/>
            <a:headEnd/>
            <a:tailEnd/>
          </a:ln>
          <a:effectLst/>
        </p:spPr>
        <p:txBody>
          <a:bodyPr>
            <a:spAutoFit/>
          </a:bodyPr>
          <a:lstStyle/>
          <a:p>
            <a:pPr>
              <a:spcBef>
                <a:spcPct val="50000"/>
              </a:spcBef>
              <a:buFontTx/>
              <a:buChar char="•"/>
            </a:pPr>
            <a:r>
              <a:rPr lang="en-US"/>
              <a:t>Works for point-to-point link </a:t>
            </a:r>
          </a:p>
          <a:p>
            <a:pPr>
              <a:spcBef>
                <a:spcPct val="50000"/>
              </a:spcBef>
              <a:buFontTx/>
              <a:buChar char="•"/>
            </a:pPr>
            <a:r>
              <a:rPr lang="en-US"/>
              <a:t>Coordinates which device may start a transmission and whether or not intended receiver is ready.</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rrowheads="1"/>
          </p:cNvPicPr>
          <p:nvPr/>
        </p:nvPicPr>
        <p:blipFill>
          <a:blip r:embed="rId2"/>
          <a:srcRect/>
          <a:stretch>
            <a:fillRect/>
          </a:stretch>
        </p:blipFill>
        <p:spPr bwMode="auto">
          <a:xfrm>
            <a:off x="496888" y="371475"/>
            <a:ext cx="7854950" cy="5972175"/>
          </a:xfrm>
          <a:prstGeom prst="rect">
            <a:avLst/>
          </a:prstGeom>
          <a:noFill/>
          <a:ln w="12700">
            <a:noFill/>
            <a:miter lim="800000"/>
            <a:headEnd/>
            <a:tailEnd/>
          </a:ln>
          <a:effectLst/>
        </p:spPr>
      </p:pic>
      <p:sp>
        <p:nvSpPr>
          <p:cNvPr id="9219" name="Rectangle 3"/>
          <p:cNvSpPr>
            <a:spLocks noChangeArrowheads="1"/>
          </p:cNvSpPr>
          <p:nvPr/>
        </p:nvSpPr>
        <p:spPr bwMode="auto">
          <a:xfrm>
            <a:off x="55563" y="69850"/>
            <a:ext cx="1149350" cy="346075"/>
          </a:xfrm>
          <a:prstGeom prst="rect">
            <a:avLst/>
          </a:prstGeom>
          <a:noFill/>
          <a:ln w="12700">
            <a:noFill/>
            <a:miter lim="800000"/>
            <a:headEnd/>
            <a:tailEnd/>
          </a:ln>
          <a:effectLst/>
        </p:spPr>
        <p:txBody>
          <a:bodyPr wrap="none" lIns="90488" tIns="44450" rIns="90488" bIns="44450">
            <a:spAutoFit/>
          </a:bodyPr>
          <a:lstStyle/>
          <a:p>
            <a:r>
              <a:rPr lang="en-US" sz="1600"/>
              <a:t>Figure 10-5</a:t>
            </a:r>
          </a:p>
        </p:txBody>
      </p:sp>
      <p:sp>
        <p:nvSpPr>
          <p:cNvPr id="9220"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9221"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9222" name="Rectangle 6"/>
          <p:cNvSpPr>
            <a:spLocks noChangeArrowheads="1"/>
          </p:cNvSpPr>
          <p:nvPr/>
        </p:nvSpPr>
        <p:spPr bwMode="auto">
          <a:xfrm>
            <a:off x="3789363" y="117475"/>
            <a:ext cx="2090737"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ENQ/ACK</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76200"/>
            <a:ext cx="7772400" cy="609600"/>
          </a:xfrm>
        </p:spPr>
        <p:txBody>
          <a:bodyPr/>
          <a:lstStyle/>
          <a:p>
            <a:r>
              <a:rPr lang="en-US" sz="4000"/>
              <a:t>ENQ/ACK</a:t>
            </a:r>
          </a:p>
        </p:txBody>
      </p:sp>
      <p:sp>
        <p:nvSpPr>
          <p:cNvPr id="13315" name="Rectangle 3"/>
          <p:cNvSpPr>
            <a:spLocks noGrp="1" noChangeArrowheads="1"/>
          </p:cNvSpPr>
          <p:nvPr>
            <p:ph type="body" idx="1"/>
          </p:nvPr>
        </p:nvSpPr>
        <p:spPr>
          <a:xfrm>
            <a:off x="304800" y="762000"/>
            <a:ext cx="8839200" cy="5257800"/>
          </a:xfrm>
        </p:spPr>
        <p:txBody>
          <a:bodyPr/>
          <a:lstStyle/>
          <a:p>
            <a:pPr>
              <a:lnSpc>
                <a:spcPct val="90000"/>
              </a:lnSpc>
            </a:pPr>
            <a:r>
              <a:rPr lang="en-US" sz="2800" dirty="0"/>
              <a:t>Initiator transmits a frame called ENQ asking is the receiver is ready to receive data</a:t>
            </a:r>
          </a:p>
          <a:p>
            <a:pPr>
              <a:lnSpc>
                <a:spcPct val="90000"/>
              </a:lnSpc>
            </a:pPr>
            <a:r>
              <a:rPr lang="en-US" sz="2800" dirty="0"/>
              <a:t>If the receiver is ready will send ACK</a:t>
            </a:r>
          </a:p>
          <a:p>
            <a:pPr>
              <a:lnSpc>
                <a:spcPct val="90000"/>
              </a:lnSpc>
            </a:pPr>
            <a:r>
              <a:rPr lang="en-US" sz="2800" dirty="0"/>
              <a:t>If not ready will send NAK</a:t>
            </a:r>
          </a:p>
          <a:p>
            <a:pPr>
              <a:lnSpc>
                <a:spcPct val="90000"/>
              </a:lnSpc>
            </a:pPr>
            <a:r>
              <a:rPr lang="en-US" sz="2800" dirty="0"/>
              <a:t>If ACK/NAK is not received by the initiator it understands it is lost and resends the ENQ frame.</a:t>
            </a:r>
          </a:p>
          <a:p>
            <a:pPr>
              <a:lnSpc>
                <a:spcPct val="90000"/>
              </a:lnSpc>
            </a:pPr>
            <a:r>
              <a:rPr lang="en-US" sz="2800" dirty="0"/>
              <a:t>The initiator will make three such attempts  before giving up.</a:t>
            </a:r>
          </a:p>
          <a:p>
            <a:pPr>
              <a:lnSpc>
                <a:spcPct val="90000"/>
              </a:lnSpc>
            </a:pPr>
            <a:r>
              <a:rPr lang="en-US" sz="2800" dirty="0"/>
              <a:t>If the response to the ENQ is NAK for three attempts </a:t>
            </a:r>
            <a:r>
              <a:rPr lang="en-US" sz="2800" dirty="0" smtClean="0"/>
              <a:t>the </a:t>
            </a:r>
            <a:r>
              <a:rPr lang="en-US" sz="2800" dirty="0"/>
              <a:t>initiator disconnects and begin the process </a:t>
            </a:r>
            <a:r>
              <a:rPr lang="en-US" sz="2800" dirty="0" smtClean="0"/>
              <a:t>again at </a:t>
            </a:r>
            <a:r>
              <a:rPr lang="en-US" sz="2800" dirty="0"/>
              <a:t>another time.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ENQ/ACK</a:t>
            </a:r>
          </a:p>
        </p:txBody>
      </p:sp>
      <p:sp>
        <p:nvSpPr>
          <p:cNvPr id="17411" name="Rectangle 3"/>
          <p:cNvSpPr>
            <a:spLocks noGrp="1" noChangeArrowheads="1"/>
          </p:cNvSpPr>
          <p:nvPr>
            <p:ph type="body" idx="1"/>
          </p:nvPr>
        </p:nvSpPr>
        <p:spPr>
          <a:xfrm>
            <a:off x="0" y="1323834"/>
            <a:ext cx="9144000" cy="4353636"/>
          </a:xfrm>
        </p:spPr>
        <p:txBody>
          <a:bodyPr/>
          <a:lstStyle/>
          <a:p>
            <a:pPr>
              <a:buFont typeface="Arial" pitchFamily="34" charset="0"/>
              <a:buChar char="•"/>
            </a:pPr>
            <a:r>
              <a:rPr lang="en-US" sz="3200" dirty="0"/>
              <a:t>If the response is positive the initiator is free to send data.</a:t>
            </a:r>
          </a:p>
          <a:p>
            <a:pPr>
              <a:buFont typeface="Arial" pitchFamily="34" charset="0"/>
              <a:buChar char="•"/>
            </a:pPr>
            <a:r>
              <a:rPr lang="en-US" sz="3200" dirty="0"/>
              <a:t>Once all of its data have been transmitted the initiator finishes with EOT.</a:t>
            </a:r>
          </a:p>
          <a:p>
            <a:pPr>
              <a:buFont typeface="Arial" pitchFamily="34" charset="0"/>
              <a:buChar char="•"/>
            </a:pPr>
            <a:r>
              <a:rPr lang="en-US" sz="3200" dirty="0"/>
              <a:t>No addressing is required for point-to-point configuration because there is a direct link between two machines..</a:t>
            </a:r>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Services Provided to Network Layer</a:t>
            </a:r>
          </a:p>
        </p:txBody>
      </p:sp>
      <p:sp>
        <p:nvSpPr>
          <p:cNvPr id="9219" name="Rectangle 3"/>
          <p:cNvSpPr>
            <a:spLocks noGrp="1" noChangeArrowheads="1"/>
          </p:cNvSpPr>
          <p:nvPr>
            <p:ph type="body" idx="1"/>
          </p:nvPr>
        </p:nvSpPr>
        <p:spPr>
          <a:xfrm>
            <a:off x="2692400" y="5715000"/>
            <a:ext cx="6451600" cy="838200"/>
          </a:xfrm>
        </p:spPr>
        <p:txBody>
          <a:bodyPr/>
          <a:lstStyle/>
          <a:p>
            <a:pPr>
              <a:lnSpc>
                <a:spcPct val="90000"/>
              </a:lnSpc>
              <a:buFontTx/>
              <a:buNone/>
            </a:pPr>
            <a:r>
              <a:rPr lang="en-US">
                <a:solidFill>
                  <a:schemeClr val="accent2"/>
                </a:solidFill>
              </a:rPr>
              <a:t>(a)</a:t>
            </a:r>
            <a:r>
              <a:rPr lang="en-US"/>
              <a:t> Virtual communication.</a:t>
            </a:r>
          </a:p>
          <a:p>
            <a:pPr>
              <a:lnSpc>
                <a:spcPct val="90000"/>
              </a:lnSpc>
              <a:buFontTx/>
              <a:buNone/>
            </a:pPr>
            <a:r>
              <a:rPr lang="en-US">
                <a:solidFill>
                  <a:schemeClr val="accent2"/>
                </a:solidFill>
              </a:rPr>
              <a:t>(b)</a:t>
            </a:r>
            <a:r>
              <a:rPr lang="en-US"/>
              <a:t> Actual communication.</a:t>
            </a:r>
          </a:p>
        </p:txBody>
      </p:sp>
      <p:pic>
        <p:nvPicPr>
          <p:cNvPr id="9220" name="Picture 4" descr="3-02"/>
          <p:cNvPicPr>
            <a:picLocks noChangeAspect="1" noChangeArrowheads="1"/>
          </p:cNvPicPr>
          <p:nvPr/>
        </p:nvPicPr>
        <p:blipFill>
          <a:blip r:embed="rId2"/>
          <a:srcRect/>
          <a:stretch>
            <a:fillRect/>
          </a:stretch>
        </p:blipFill>
        <p:spPr bwMode="auto">
          <a:xfrm>
            <a:off x="1433513" y="1498600"/>
            <a:ext cx="6311900" cy="3836988"/>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Poll/Select</a:t>
            </a:r>
          </a:p>
        </p:txBody>
      </p:sp>
      <p:sp>
        <p:nvSpPr>
          <p:cNvPr id="14339" name="Rectangle 3"/>
          <p:cNvSpPr>
            <a:spLocks noGrp="1" noChangeArrowheads="1"/>
          </p:cNvSpPr>
          <p:nvPr>
            <p:ph type="body" idx="1"/>
          </p:nvPr>
        </p:nvSpPr>
        <p:spPr>
          <a:xfrm>
            <a:off x="685800" y="1981200"/>
            <a:ext cx="7772400" cy="1828800"/>
          </a:xfrm>
        </p:spPr>
        <p:txBody>
          <a:bodyPr/>
          <a:lstStyle/>
          <a:p>
            <a:r>
              <a:rPr lang="en-US" sz="3200" dirty="0"/>
              <a:t>Used where one device is primary device and others are secondary devices.</a:t>
            </a:r>
          </a:p>
          <a:p>
            <a:r>
              <a:rPr lang="en-US" sz="3200" dirty="0"/>
              <a:t>Such systems are called multipoint.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7772400" cy="1143000"/>
          </a:xfrm>
        </p:spPr>
        <p:txBody>
          <a:bodyPr/>
          <a:lstStyle/>
          <a:p>
            <a:r>
              <a:rPr lang="en-US"/>
              <a:t>How it works?</a:t>
            </a:r>
          </a:p>
        </p:txBody>
      </p:sp>
      <p:sp>
        <p:nvSpPr>
          <p:cNvPr id="15363" name="Rectangle 3"/>
          <p:cNvSpPr>
            <a:spLocks noGrp="1" noChangeArrowheads="1"/>
          </p:cNvSpPr>
          <p:nvPr>
            <p:ph type="body" idx="1"/>
          </p:nvPr>
        </p:nvSpPr>
        <p:spPr>
          <a:xfrm>
            <a:off x="685800" y="990600"/>
            <a:ext cx="7772400" cy="5334000"/>
          </a:xfrm>
        </p:spPr>
        <p:txBody>
          <a:bodyPr/>
          <a:lstStyle/>
          <a:p>
            <a:r>
              <a:rPr lang="en-US" sz="3200" dirty="0"/>
              <a:t>Whenever a multipoint link consists of a primary device and multiple secondary devices connected using a single transmission line, </a:t>
            </a:r>
            <a:r>
              <a:rPr lang="en-US" sz="3200" u="sng" dirty="0"/>
              <a:t>all exchanges must be made through the primary device</a:t>
            </a:r>
            <a:r>
              <a:rPr lang="en-US" sz="3200" dirty="0"/>
              <a:t>.</a:t>
            </a:r>
          </a:p>
          <a:p>
            <a:r>
              <a:rPr lang="en-US" sz="3200" dirty="0"/>
              <a:t>The primary device controls the link, the </a:t>
            </a:r>
            <a:r>
              <a:rPr lang="en-US" sz="3200" dirty="0" smtClean="0"/>
              <a:t>secondary </a:t>
            </a:r>
            <a:r>
              <a:rPr lang="en-US" sz="3200" dirty="0"/>
              <a:t>device follows its instructions.</a:t>
            </a:r>
          </a:p>
          <a:p>
            <a:r>
              <a:rPr lang="en-US" sz="3200" dirty="0"/>
              <a:t>It is up to the primary device to determine which device is allowed to use a channel at a given time.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Poll/Select continue</a:t>
            </a:r>
          </a:p>
        </p:txBody>
      </p:sp>
      <p:sp>
        <p:nvSpPr>
          <p:cNvPr id="16387" name="Rectangle 3"/>
          <p:cNvSpPr>
            <a:spLocks noGrp="1" noChangeArrowheads="1"/>
          </p:cNvSpPr>
          <p:nvPr>
            <p:ph type="body" idx="1"/>
          </p:nvPr>
        </p:nvSpPr>
        <p:spPr>
          <a:xfrm>
            <a:off x="685800" y="1297712"/>
            <a:ext cx="7772400" cy="3429000"/>
          </a:xfrm>
        </p:spPr>
        <p:txBody>
          <a:bodyPr/>
          <a:lstStyle/>
          <a:p>
            <a:pPr algn="just">
              <a:lnSpc>
                <a:spcPct val="80000"/>
              </a:lnSpc>
              <a:buFont typeface="Arial" pitchFamily="34" charset="0"/>
              <a:buChar char="•"/>
            </a:pPr>
            <a:r>
              <a:rPr lang="en-US" sz="2800" dirty="0"/>
              <a:t>A primary is therefore is always an initiator of a session.</a:t>
            </a:r>
          </a:p>
          <a:p>
            <a:pPr algn="just">
              <a:lnSpc>
                <a:spcPct val="80000"/>
              </a:lnSpc>
              <a:buNone/>
            </a:pPr>
            <a:r>
              <a:rPr lang="en-US" sz="2800" u="sng" dirty="0"/>
              <a:t>Poll</a:t>
            </a:r>
            <a:r>
              <a:rPr lang="en-US" sz="2800" dirty="0"/>
              <a:t>: </a:t>
            </a:r>
            <a:endParaRPr lang="en-US" sz="2800" dirty="0" smtClean="0"/>
          </a:p>
          <a:p>
            <a:pPr algn="just">
              <a:lnSpc>
                <a:spcPct val="80000"/>
              </a:lnSpc>
              <a:buFont typeface="Arial" pitchFamily="34" charset="0"/>
              <a:buChar char="•"/>
            </a:pPr>
            <a:r>
              <a:rPr lang="en-US" sz="2800" dirty="0" smtClean="0"/>
              <a:t>      The </a:t>
            </a:r>
            <a:r>
              <a:rPr lang="en-US" sz="2800" dirty="0"/>
              <a:t>polling function is used by the primary device to solicit transmission from the sec. device. Here primary device ask secondary devices if they want to send data.</a:t>
            </a:r>
          </a:p>
          <a:p>
            <a:pPr algn="just">
              <a:lnSpc>
                <a:spcPct val="80000"/>
              </a:lnSpc>
              <a:buNone/>
            </a:pPr>
            <a:r>
              <a:rPr lang="en-US" sz="2800" u="sng" dirty="0"/>
              <a:t>Select</a:t>
            </a:r>
            <a:r>
              <a:rPr lang="en-US" sz="2800" dirty="0"/>
              <a:t>: </a:t>
            </a:r>
            <a:endParaRPr lang="en-US" sz="2800" dirty="0" smtClean="0"/>
          </a:p>
          <a:p>
            <a:pPr algn="just">
              <a:lnSpc>
                <a:spcPct val="80000"/>
              </a:lnSpc>
              <a:buFont typeface="Arial" pitchFamily="34" charset="0"/>
              <a:buChar char="•"/>
            </a:pPr>
            <a:r>
              <a:rPr lang="en-US" sz="2800" dirty="0" smtClean="0"/>
              <a:t>       The </a:t>
            </a:r>
            <a:r>
              <a:rPr lang="en-US" sz="2800" dirty="0"/>
              <a:t>select mode is used whenever the primary device has something to send. It also tells the target secondary to get ready to receive data.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srcRect/>
          <a:stretch>
            <a:fillRect/>
          </a:stretch>
        </p:blipFill>
        <p:spPr bwMode="auto">
          <a:xfrm>
            <a:off x="236538" y="2179638"/>
            <a:ext cx="8374062" cy="2968625"/>
          </a:xfrm>
          <a:prstGeom prst="rect">
            <a:avLst/>
          </a:prstGeom>
          <a:noFill/>
          <a:ln w="12700">
            <a:noFill/>
            <a:miter lim="800000"/>
            <a:headEnd/>
            <a:tailEnd/>
          </a:ln>
          <a:effectLst/>
        </p:spPr>
      </p:pic>
      <p:sp>
        <p:nvSpPr>
          <p:cNvPr id="10243" name="Rectangle 3"/>
          <p:cNvSpPr>
            <a:spLocks noChangeArrowheads="1"/>
          </p:cNvSpPr>
          <p:nvPr/>
        </p:nvSpPr>
        <p:spPr bwMode="auto">
          <a:xfrm>
            <a:off x="2646363" y="193675"/>
            <a:ext cx="3883025"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Multipoint Discipline</a:t>
            </a:r>
          </a:p>
        </p:txBody>
      </p:sp>
      <p:sp>
        <p:nvSpPr>
          <p:cNvPr id="10244" name="Rectangle 4"/>
          <p:cNvSpPr>
            <a:spLocks noChangeArrowheads="1"/>
          </p:cNvSpPr>
          <p:nvPr/>
        </p:nvSpPr>
        <p:spPr bwMode="auto">
          <a:xfrm>
            <a:off x="55563" y="69850"/>
            <a:ext cx="1149350" cy="346075"/>
          </a:xfrm>
          <a:prstGeom prst="rect">
            <a:avLst/>
          </a:prstGeom>
          <a:noFill/>
          <a:ln w="12700">
            <a:noFill/>
            <a:miter lim="800000"/>
            <a:headEnd/>
            <a:tailEnd/>
          </a:ln>
          <a:effectLst/>
        </p:spPr>
        <p:txBody>
          <a:bodyPr wrap="none" lIns="90488" tIns="44450" rIns="90488" bIns="44450">
            <a:spAutoFit/>
          </a:bodyPr>
          <a:lstStyle/>
          <a:p>
            <a:r>
              <a:rPr lang="en-US" sz="1600"/>
              <a:t>Figure 10-6</a:t>
            </a:r>
          </a:p>
        </p:txBody>
      </p:sp>
      <p:sp>
        <p:nvSpPr>
          <p:cNvPr id="10245"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0246"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rrowheads="1"/>
          </p:cNvPicPr>
          <p:nvPr/>
        </p:nvPicPr>
        <p:blipFill>
          <a:blip r:embed="rId2"/>
          <a:srcRect/>
          <a:stretch>
            <a:fillRect/>
          </a:stretch>
        </p:blipFill>
        <p:spPr bwMode="auto">
          <a:xfrm>
            <a:off x="661988" y="1211263"/>
            <a:ext cx="8010525" cy="4627562"/>
          </a:xfrm>
          <a:prstGeom prst="rect">
            <a:avLst/>
          </a:prstGeom>
          <a:noFill/>
          <a:ln w="12700">
            <a:noFill/>
            <a:miter lim="800000"/>
            <a:headEnd/>
            <a:tailEnd/>
          </a:ln>
          <a:effectLst/>
        </p:spPr>
      </p:pic>
      <p:sp>
        <p:nvSpPr>
          <p:cNvPr id="11267" name="Rectangle 3"/>
          <p:cNvSpPr>
            <a:spLocks noChangeArrowheads="1"/>
          </p:cNvSpPr>
          <p:nvPr/>
        </p:nvSpPr>
        <p:spPr bwMode="auto">
          <a:xfrm>
            <a:off x="3941763" y="193675"/>
            <a:ext cx="1209675"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Select</a:t>
            </a:r>
          </a:p>
        </p:txBody>
      </p:sp>
      <p:sp>
        <p:nvSpPr>
          <p:cNvPr id="11269"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1270"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srcRect/>
          <a:stretch>
            <a:fillRect/>
          </a:stretch>
        </p:blipFill>
        <p:spPr bwMode="auto">
          <a:xfrm>
            <a:off x="1112838" y="574675"/>
            <a:ext cx="7119937" cy="5605463"/>
          </a:xfrm>
          <a:prstGeom prst="rect">
            <a:avLst/>
          </a:prstGeom>
          <a:noFill/>
          <a:ln w="12700">
            <a:noFill/>
            <a:miter lim="800000"/>
            <a:headEnd/>
            <a:tailEnd/>
          </a:ln>
          <a:effectLst/>
        </p:spPr>
      </p:pic>
      <p:sp>
        <p:nvSpPr>
          <p:cNvPr id="12291" name="Rectangle 3"/>
          <p:cNvSpPr>
            <a:spLocks noChangeArrowheads="1"/>
          </p:cNvSpPr>
          <p:nvPr/>
        </p:nvSpPr>
        <p:spPr bwMode="auto">
          <a:xfrm>
            <a:off x="2951163" y="41275"/>
            <a:ext cx="869950"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Poll</a:t>
            </a:r>
          </a:p>
        </p:txBody>
      </p:sp>
      <p:sp>
        <p:nvSpPr>
          <p:cNvPr id="12293"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12294"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Why flow control is needed?</a:t>
            </a:r>
          </a:p>
        </p:txBody>
      </p:sp>
      <p:sp>
        <p:nvSpPr>
          <p:cNvPr id="20483" name="Rectangle 3"/>
          <p:cNvSpPr>
            <a:spLocks noGrp="1" noChangeArrowheads="1"/>
          </p:cNvSpPr>
          <p:nvPr>
            <p:ph type="body" idx="1"/>
          </p:nvPr>
        </p:nvSpPr>
        <p:spPr>
          <a:xfrm>
            <a:off x="0" y="1238534"/>
            <a:ext cx="9144000" cy="838200"/>
          </a:xfrm>
        </p:spPr>
        <p:txBody>
          <a:bodyPr/>
          <a:lstStyle/>
          <a:p>
            <a:pPr>
              <a:lnSpc>
                <a:spcPct val="80000"/>
              </a:lnSpc>
            </a:pPr>
            <a:r>
              <a:rPr lang="en-US" sz="2800" dirty="0"/>
              <a:t>Flow control is a set of procedures used to restrict the amount of data the sender can send before an </a:t>
            </a:r>
            <a:r>
              <a:rPr lang="en-US" sz="2800" b="1" dirty="0" err="1"/>
              <a:t>ack</a:t>
            </a:r>
            <a:r>
              <a:rPr lang="en-US" sz="2800" dirty="0"/>
              <a:t> from the receiver.</a:t>
            </a:r>
          </a:p>
          <a:p>
            <a:pPr>
              <a:lnSpc>
                <a:spcPct val="80000"/>
              </a:lnSpc>
            </a:pPr>
            <a:r>
              <a:rPr lang="en-US" sz="2800" dirty="0"/>
              <a:t>The flow of data must not be allowed to overwhelm the receiver.</a:t>
            </a:r>
          </a:p>
          <a:p>
            <a:pPr>
              <a:lnSpc>
                <a:spcPct val="80000"/>
              </a:lnSpc>
            </a:pPr>
            <a:r>
              <a:rPr lang="en-US" sz="2800" dirty="0"/>
              <a:t>Any receiver has a limited speed at which it can process data and a limited amount of memory in which it can store incoming data.</a:t>
            </a:r>
          </a:p>
          <a:p>
            <a:pPr>
              <a:lnSpc>
                <a:spcPct val="80000"/>
              </a:lnSpc>
            </a:pPr>
            <a:r>
              <a:rPr lang="en-US" sz="2800" dirty="0"/>
              <a:t>The receiving device must be able to inform the sender before those limits are reached.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rrowheads="1"/>
          </p:cNvPicPr>
          <p:nvPr/>
        </p:nvPicPr>
        <p:blipFill>
          <a:blip r:embed="rId2"/>
          <a:srcRect/>
          <a:stretch>
            <a:fillRect/>
          </a:stretch>
        </p:blipFill>
        <p:spPr bwMode="auto">
          <a:xfrm>
            <a:off x="293688" y="1220788"/>
            <a:ext cx="8593137" cy="3844925"/>
          </a:xfrm>
          <a:prstGeom prst="rect">
            <a:avLst/>
          </a:prstGeom>
          <a:noFill/>
          <a:ln w="12700">
            <a:noFill/>
            <a:miter lim="800000"/>
            <a:headEnd/>
            <a:tailEnd/>
          </a:ln>
          <a:effectLst/>
        </p:spPr>
      </p:pic>
      <p:sp>
        <p:nvSpPr>
          <p:cNvPr id="4099" name="Rectangle 3"/>
          <p:cNvSpPr>
            <a:spLocks noChangeArrowheads="1"/>
          </p:cNvSpPr>
          <p:nvPr/>
        </p:nvSpPr>
        <p:spPr bwMode="auto">
          <a:xfrm>
            <a:off x="55563" y="69850"/>
            <a:ext cx="1149350" cy="346075"/>
          </a:xfrm>
          <a:prstGeom prst="rect">
            <a:avLst/>
          </a:prstGeom>
          <a:noFill/>
          <a:ln w="12700">
            <a:noFill/>
            <a:miter lim="800000"/>
            <a:headEnd/>
            <a:tailEnd/>
          </a:ln>
          <a:effectLst/>
        </p:spPr>
        <p:txBody>
          <a:bodyPr wrap="none" lIns="90488" tIns="44450" rIns="90488" bIns="44450">
            <a:spAutoFit/>
          </a:bodyPr>
          <a:lstStyle/>
          <a:p>
            <a:r>
              <a:rPr lang="en-US" sz="1600"/>
              <a:t>Figure 10-9</a:t>
            </a:r>
          </a:p>
        </p:txBody>
      </p:sp>
      <p:sp>
        <p:nvSpPr>
          <p:cNvPr id="4100" name="Rectangle 4"/>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4101" name="Rectangle 5"/>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Stop and wait</a:t>
            </a:r>
          </a:p>
        </p:txBody>
      </p:sp>
      <p:sp>
        <p:nvSpPr>
          <p:cNvPr id="21507" name="Rectangle 3"/>
          <p:cNvSpPr>
            <a:spLocks noGrp="1" noChangeArrowheads="1"/>
          </p:cNvSpPr>
          <p:nvPr>
            <p:ph type="body" idx="1"/>
          </p:nvPr>
        </p:nvSpPr>
        <p:spPr>
          <a:xfrm>
            <a:off x="259308" y="1252182"/>
            <a:ext cx="9144000" cy="838200"/>
          </a:xfrm>
        </p:spPr>
        <p:txBody>
          <a:bodyPr/>
          <a:lstStyle/>
          <a:p>
            <a:pPr>
              <a:buFont typeface="Arial" pitchFamily="34" charset="0"/>
              <a:buChar char="•"/>
            </a:pPr>
            <a:r>
              <a:rPr lang="en-US" sz="3200" dirty="0"/>
              <a:t>Sender  waits for an </a:t>
            </a:r>
            <a:r>
              <a:rPr lang="en-US" sz="3200" dirty="0" err="1"/>
              <a:t>ack</a:t>
            </a:r>
            <a:r>
              <a:rPr lang="en-US" sz="3200" dirty="0"/>
              <a:t> after every frame it sends.</a:t>
            </a:r>
          </a:p>
          <a:p>
            <a:pPr>
              <a:buFont typeface="Arial" pitchFamily="34" charset="0"/>
              <a:buChar char="•"/>
            </a:pPr>
            <a:r>
              <a:rPr lang="en-US" sz="3200" dirty="0"/>
              <a:t>Only when an </a:t>
            </a:r>
            <a:r>
              <a:rPr lang="en-US" sz="3200" dirty="0" err="1"/>
              <a:t>ack</a:t>
            </a:r>
            <a:r>
              <a:rPr lang="en-US" sz="3200" dirty="0"/>
              <a:t> arrives it sends the next frame.</a:t>
            </a:r>
          </a:p>
          <a:p>
            <a:pPr>
              <a:buFont typeface="Arial" pitchFamily="34" charset="0"/>
              <a:buChar char="•"/>
            </a:pPr>
            <a:r>
              <a:rPr lang="en-US" sz="3200" dirty="0"/>
              <a:t>This process of alternately sending and waiting repeats until the sender transmits EOT - End Of Transmission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srcRect/>
          <a:stretch>
            <a:fillRect/>
          </a:stretch>
        </p:blipFill>
        <p:spPr bwMode="auto">
          <a:xfrm>
            <a:off x="954088" y="769938"/>
            <a:ext cx="7450137" cy="5508625"/>
          </a:xfrm>
          <a:prstGeom prst="rect">
            <a:avLst/>
          </a:prstGeom>
          <a:noFill/>
          <a:ln w="12700">
            <a:noFill/>
            <a:miter lim="800000"/>
            <a:headEnd/>
            <a:tailEnd/>
          </a:ln>
          <a:effectLst/>
        </p:spPr>
      </p:pic>
      <p:sp>
        <p:nvSpPr>
          <p:cNvPr id="5123" name="Rectangle 3"/>
          <p:cNvSpPr>
            <a:spLocks noChangeArrowheads="1"/>
          </p:cNvSpPr>
          <p:nvPr/>
        </p:nvSpPr>
        <p:spPr bwMode="auto">
          <a:xfrm>
            <a:off x="3027363" y="117475"/>
            <a:ext cx="2697162"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Stop and Wait</a:t>
            </a:r>
          </a:p>
        </p:txBody>
      </p:sp>
      <p:sp>
        <p:nvSpPr>
          <p:cNvPr id="5124" name="Rectangle 4"/>
          <p:cNvSpPr>
            <a:spLocks noChangeArrowheads="1"/>
          </p:cNvSpPr>
          <p:nvPr/>
        </p:nvSpPr>
        <p:spPr bwMode="auto">
          <a:xfrm>
            <a:off x="55563" y="69850"/>
            <a:ext cx="1250950" cy="346075"/>
          </a:xfrm>
          <a:prstGeom prst="rect">
            <a:avLst/>
          </a:prstGeom>
          <a:noFill/>
          <a:ln w="12700">
            <a:noFill/>
            <a:miter lim="800000"/>
            <a:headEnd/>
            <a:tailEnd/>
          </a:ln>
          <a:effectLst/>
        </p:spPr>
        <p:txBody>
          <a:bodyPr wrap="none" lIns="90488" tIns="44450" rIns="90488" bIns="44450">
            <a:spAutoFit/>
          </a:bodyPr>
          <a:lstStyle/>
          <a:p>
            <a:r>
              <a:rPr lang="en-US" sz="1600"/>
              <a:t>Figure 10-10</a:t>
            </a:r>
          </a:p>
        </p:txBody>
      </p:sp>
      <p:sp>
        <p:nvSpPr>
          <p:cNvPr id="5125" name="Rectangle 5"/>
          <p:cNvSpPr>
            <a:spLocks noChangeArrowheads="1"/>
          </p:cNvSpPr>
          <p:nvPr/>
        </p:nvSpPr>
        <p:spPr bwMode="auto">
          <a:xfrm>
            <a:off x="131763" y="6394450"/>
            <a:ext cx="1787525" cy="346075"/>
          </a:xfrm>
          <a:prstGeom prst="rect">
            <a:avLst/>
          </a:prstGeom>
          <a:noFill/>
          <a:ln w="12700">
            <a:noFill/>
            <a:miter lim="800000"/>
            <a:headEnd/>
            <a:tailEnd/>
          </a:ln>
          <a:effectLst/>
        </p:spPr>
        <p:txBody>
          <a:bodyPr wrap="none" lIns="90488" tIns="44450" rIns="90488" bIns="44450">
            <a:spAutoFit/>
          </a:bodyPr>
          <a:lstStyle/>
          <a:p>
            <a:r>
              <a:rPr lang="en-US" sz="1600" i="1"/>
              <a:t>WCB/McGraw-Hill</a:t>
            </a:r>
          </a:p>
        </p:txBody>
      </p:sp>
      <p:sp>
        <p:nvSpPr>
          <p:cNvPr id="5126" name="Rectangle 6"/>
          <p:cNvSpPr>
            <a:spLocks noChangeArrowheads="1"/>
          </p:cNvSpPr>
          <p:nvPr/>
        </p:nvSpPr>
        <p:spPr bwMode="auto">
          <a:xfrm>
            <a:off x="5237163" y="6350000"/>
            <a:ext cx="3719512" cy="406400"/>
          </a:xfrm>
          <a:prstGeom prst="rect">
            <a:avLst/>
          </a:prstGeom>
          <a:noFill/>
          <a:ln w="12700">
            <a:noFill/>
            <a:miter lim="800000"/>
            <a:headEnd/>
            <a:tailEnd/>
          </a:ln>
          <a:effectLst/>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Provided to Network Layer (2)</a:t>
            </a:r>
          </a:p>
        </p:txBody>
      </p:sp>
      <p:sp>
        <p:nvSpPr>
          <p:cNvPr id="3" name="Content Placeholder 2"/>
          <p:cNvSpPr>
            <a:spLocks noGrp="1"/>
          </p:cNvSpPr>
          <p:nvPr>
            <p:ph idx="1"/>
          </p:nvPr>
        </p:nvSpPr>
        <p:spPr>
          <a:xfrm>
            <a:off x="0" y="1143001"/>
            <a:ext cx="9144000" cy="5410200"/>
          </a:xfrm>
        </p:spPr>
        <p:txBody>
          <a:bodyPr/>
          <a:lstStyle/>
          <a:p>
            <a:r>
              <a:rPr lang="en-US" dirty="0" smtClean="0"/>
              <a:t>Data link layer can provide three types of services to the internet layer</a:t>
            </a:r>
          </a:p>
          <a:p>
            <a:pPr>
              <a:buAutoNum type="arabicPeriod"/>
            </a:pPr>
            <a:r>
              <a:rPr lang="en-US" dirty="0" smtClean="0"/>
              <a:t>Unacknowledged connection less</a:t>
            </a:r>
          </a:p>
          <a:p>
            <a:pPr>
              <a:buAutoNum type="arabicPeriod"/>
            </a:pPr>
            <a:r>
              <a:rPr lang="en-US" dirty="0" smtClean="0"/>
              <a:t>Acknowledged connection oriented</a:t>
            </a:r>
          </a:p>
          <a:p>
            <a:pPr>
              <a:buAutoNum type="arabicPeriod"/>
            </a:pPr>
            <a:r>
              <a:rPr lang="en-US" dirty="0" smtClean="0"/>
              <a:t>Acknowledged connection less</a:t>
            </a:r>
          </a:p>
          <a:p>
            <a:pPr>
              <a:buAutoNum type="arabicPeriod"/>
            </a:pPr>
            <a:endParaRPr lang="en-US" dirty="0"/>
          </a:p>
        </p:txBody>
      </p:sp>
    </p:spTree>
    <p:extLst>
      <p:ext uri="{BB962C8B-B14F-4D97-AF65-F5344CB8AC3E}">
        <p14:creationId xmlns:p14="http://schemas.microsoft.com/office/powerpoint/2010/main" val="1991782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Stop and wait</a:t>
            </a:r>
          </a:p>
        </p:txBody>
      </p:sp>
      <p:sp>
        <p:nvSpPr>
          <p:cNvPr id="23555" name="Rectangle 3"/>
          <p:cNvSpPr>
            <a:spLocks noGrp="1" noChangeArrowheads="1"/>
          </p:cNvSpPr>
          <p:nvPr>
            <p:ph type="body" idx="1"/>
          </p:nvPr>
        </p:nvSpPr>
        <p:spPr>
          <a:xfrm>
            <a:off x="685800" y="1981200"/>
            <a:ext cx="7772400" cy="2667000"/>
          </a:xfrm>
        </p:spPr>
        <p:txBody>
          <a:bodyPr/>
          <a:lstStyle/>
          <a:p>
            <a:pPr>
              <a:buFontTx/>
              <a:buNone/>
            </a:pPr>
            <a:r>
              <a:rPr lang="en-US" sz="2800" dirty="0"/>
              <a:t>Advantage: Simplicity</a:t>
            </a:r>
          </a:p>
          <a:p>
            <a:pPr>
              <a:buFontTx/>
              <a:buNone/>
            </a:pPr>
            <a:r>
              <a:rPr lang="en-US" sz="2800" dirty="0"/>
              <a:t>Disadvantage: Inefficient</a:t>
            </a:r>
          </a:p>
          <a:p>
            <a:pPr>
              <a:buFontTx/>
              <a:buNone/>
            </a:pPr>
            <a:r>
              <a:rPr lang="en-US" sz="2800" dirty="0"/>
              <a:t>	If the distance between two nodes is long, time spent would be very high.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049" y="572655"/>
            <a:ext cx="8839693" cy="5466765"/>
          </a:xfrm>
          <a:prstGeom prst="rect">
            <a:avLst/>
          </a:prstGeom>
        </p:spPr>
      </p:pic>
    </p:spTree>
    <p:extLst>
      <p:ext uri="{BB962C8B-B14F-4D97-AF65-F5344CB8AC3E}">
        <p14:creationId xmlns:p14="http://schemas.microsoft.com/office/powerpoint/2010/main" val="4137258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39605" y="212445"/>
            <a:ext cx="8698990" cy="6109854"/>
          </a:xfrm>
          <a:prstGeom prst="rect">
            <a:avLst/>
          </a:prstGeom>
        </p:spPr>
      </p:pic>
    </p:spTree>
    <p:extLst>
      <p:ext uri="{BB962C8B-B14F-4D97-AF65-F5344CB8AC3E}">
        <p14:creationId xmlns:p14="http://schemas.microsoft.com/office/powerpoint/2010/main" val="662246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855" y="166258"/>
            <a:ext cx="9001159" cy="6303818"/>
          </a:xfrm>
          <a:prstGeom prst="rect">
            <a:avLst/>
          </a:prstGeom>
        </p:spPr>
      </p:pic>
    </p:spTree>
    <p:extLst>
      <p:ext uri="{BB962C8B-B14F-4D97-AF65-F5344CB8AC3E}">
        <p14:creationId xmlns:p14="http://schemas.microsoft.com/office/powerpoint/2010/main" val="2139167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5672" y="323273"/>
            <a:ext cx="8602763" cy="6175637"/>
          </a:xfrm>
          <a:prstGeom prst="rect">
            <a:avLst/>
          </a:prstGeom>
        </p:spPr>
      </p:pic>
    </p:spTree>
    <p:extLst>
      <p:ext uri="{BB962C8B-B14F-4D97-AF65-F5344CB8AC3E}">
        <p14:creationId xmlns:p14="http://schemas.microsoft.com/office/powerpoint/2010/main" val="2232821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0433" y="277090"/>
            <a:ext cx="8841894" cy="6204705"/>
          </a:xfrm>
          <a:prstGeom prst="rect">
            <a:avLst/>
          </a:prstGeom>
        </p:spPr>
      </p:pic>
    </p:spTree>
    <p:extLst>
      <p:ext uri="{BB962C8B-B14F-4D97-AF65-F5344CB8AC3E}">
        <p14:creationId xmlns:p14="http://schemas.microsoft.com/office/powerpoint/2010/main" val="12545861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893993" y="184727"/>
            <a:ext cx="7356013" cy="4045527"/>
          </a:xfrm>
          <a:prstGeom prst="rect">
            <a:avLst/>
          </a:prstGeom>
        </p:spPr>
      </p:pic>
    </p:spTree>
    <p:extLst>
      <p:ext uri="{BB962C8B-B14F-4D97-AF65-F5344CB8AC3E}">
        <p14:creationId xmlns:p14="http://schemas.microsoft.com/office/powerpoint/2010/main" val="2343943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D716D6C1-00B7-46F0-B940-8813BAF2528C}" type="slidenum">
              <a:rPr lang="en-US" altLang="en-US" sz="1400">
                <a:latin typeface="Times New Roman" panose="02020603050405020304" pitchFamily="18" charset="0"/>
              </a:rPr>
              <a:pPr>
                <a:spcBef>
                  <a:spcPct val="0"/>
                </a:spcBef>
                <a:buSzTx/>
                <a:buFontTx/>
                <a:buNone/>
              </a:pPr>
              <a:t>67</a:t>
            </a:fld>
            <a:endParaRPr lang="en-US" altLang="en-US" sz="1400">
              <a:latin typeface="Times New Roman" panose="02020603050405020304" pitchFamily="18" charset="0"/>
            </a:endParaRPr>
          </a:p>
        </p:txBody>
      </p:sp>
      <p:sp>
        <p:nvSpPr>
          <p:cNvPr id="7171" name="Rectangle 2"/>
          <p:cNvSpPr>
            <a:spLocks noGrp="1" noChangeArrowheads="1"/>
          </p:cNvSpPr>
          <p:nvPr>
            <p:ph type="title"/>
          </p:nvPr>
        </p:nvSpPr>
        <p:spPr>
          <a:xfrm>
            <a:off x="0" y="175490"/>
            <a:ext cx="9144000" cy="1143000"/>
          </a:xfrm>
        </p:spPr>
        <p:txBody>
          <a:bodyPr/>
          <a:lstStyle/>
          <a:p>
            <a:r>
              <a:rPr lang="en-US" altLang="en-US" dirty="0" smtClean="0"/>
              <a:t>Stop and wait -Data Frame Transmission</a:t>
            </a:r>
          </a:p>
        </p:txBody>
      </p:sp>
      <p:sp>
        <p:nvSpPr>
          <p:cNvPr id="7172" name="Rectangle 3"/>
          <p:cNvSpPr>
            <a:spLocks noGrp="1" noChangeArrowheads="1"/>
          </p:cNvSpPr>
          <p:nvPr>
            <p:ph type="body" idx="1"/>
          </p:nvPr>
        </p:nvSpPr>
        <p:spPr>
          <a:xfrm>
            <a:off x="533400" y="1524000"/>
            <a:ext cx="8229600" cy="4876800"/>
          </a:xfrm>
        </p:spPr>
        <p:txBody>
          <a:bodyPr/>
          <a:lstStyle/>
          <a:p>
            <a:r>
              <a:rPr lang="en-US" altLang="en-US" dirty="0" smtClean="0"/>
              <a:t>Unidirectional assumption</a:t>
            </a:r>
          </a:p>
          <a:p>
            <a:pPr>
              <a:buFont typeface="Monotype Sorts" pitchFamily="2" charset="2"/>
              <a:buNone/>
            </a:pPr>
            <a:r>
              <a:rPr lang="en-US" altLang="en-US" dirty="0" smtClean="0"/>
              <a:t>	</a:t>
            </a:r>
            <a:r>
              <a:rPr lang="en-US" altLang="en-US" dirty="0" smtClean="0">
                <a:sym typeface="Symbol" panose="05050102010706020507" pitchFamily="18" charset="2"/>
              </a:rPr>
              <a:t> </a:t>
            </a:r>
            <a:r>
              <a:rPr lang="en-US" altLang="en-US" dirty="0" smtClean="0"/>
              <a:t>Not general</a:t>
            </a:r>
          </a:p>
          <a:p>
            <a:r>
              <a:rPr lang="en-US" altLang="en-US" dirty="0" smtClean="0"/>
              <a:t>Full-duplex - approach 1 </a:t>
            </a:r>
          </a:p>
          <a:p>
            <a:pPr lvl="1"/>
            <a:r>
              <a:rPr lang="en-US" altLang="en-US" sz="2400" dirty="0" smtClean="0"/>
              <a:t>Two separate communication channels</a:t>
            </a:r>
          </a:p>
          <a:p>
            <a:pPr lvl="2"/>
            <a:r>
              <a:rPr lang="en-US" altLang="en-US" dirty="0" smtClean="0"/>
              <a:t>Forward channel for data</a:t>
            </a:r>
          </a:p>
          <a:p>
            <a:pPr lvl="2"/>
            <a:r>
              <a:rPr lang="en-US" altLang="en-US" dirty="0" smtClean="0"/>
              <a:t>Reverse channel for acknowledgement</a:t>
            </a:r>
          </a:p>
          <a:p>
            <a:pPr lvl="2">
              <a:buFont typeface="Wingdings" panose="05000000000000000000" pitchFamily="2" charset="2"/>
              <a:buNone/>
            </a:pPr>
            <a:r>
              <a:rPr lang="en-US" altLang="en-US" dirty="0" smtClean="0">
                <a:sym typeface="Symbol" panose="05050102010706020507" pitchFamily="18" charset="2"/>
              </a:rPr>
              <a:t>	</a:t>
            </a:r>
            <a:r>
              <a:rPr lang="en-US" altLang="en-US" dirty="0" smtClean="0"/>
              <a:t> Problems: 1. reverse channel bandwidth wasted</a:t>
            </a:r>
          </a:p>
          <a:p>
            <a:pPr lvl="2">
              <a:buFont typeface="Wingdings" panose="05000000000000000000" pitchFamily="2" charset="2"/>
              <a:buNone/>
            </a:pPr>
            <a:r>
              <a:rPr lang="en-US" altLang="en-US" dirty="0" smtClean="0"/>
              <a:t>                            2. cost</a:t>
            </a:r>
          </a:p>
        </p:txBody>
      </p:sp>
    </p:spTree>
    <p:extLst>
      <p:ext uri="{BB962C8B-B14F-4D97-AF65-F5344CB8AC3E}">
        <p14:creationId xmlns:p14="http://schemas.microsoft.com/office/powerpoint/2010/main" val="19278830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EEBC6D66-1B70-4902-BC65-F13AA226382D}" type="slidenum">
              <a:rPr lang="en-US" altLang="en-US" sz="1400">
                <a:latin typeface="Times New Roman" panose="02020603050405020304" pitchFamily="18" charset="0"/>
              </a:rPr>
              <a:pPr>
                <a:spcBef>
                  <a:spcPct val="0"/>
                </a:spcBef>
                <a:buSzTx/>
                <a:buFontTx/>
                <a:buNone/>
              </a:pPr>
              <a:t>68</a:t>
            </a:fld>
            <a:endParaRPr lang="en-US" altLang="en-US" sz="1400">
              <a:latin typeface="Times New Roman" panose="02020603050405020304" pitchFamily="18" charset="0"/>
            </a:endParaRPr>
          </a:p>
        </p:txBody>
      </p:sp>
      <p:sp>
        <p:nvSpPr>
          <p:cNvPr id="8195" name="Rectangle 2"/>
          <p:cNvSpPr>
            <a:spLocks noGrp="1" noChangeArrowheads="1"/>
          </p:cNvSpPr>
          <p:nvPr>
            <p:ph type="title"/>
          </p:nvPr>
        </p:nvSpPr>
        <p:spPr/>
        <p:txBody>
          <a:bodyPr/>
          <a:lstStyle/>
          <a:p>
            <a:r>
              <a:rPr lang="en-US" altLang="en-US" smtClean="0"/>
              <a:t>Data Frame Transmission</a:t>
            </a:r>
          </a:p>
        </p:txBody>
      </p:sp>
      <p:sp>
        <p:nvSpPr>
          <p:cNvPr id="8196" name="Rectangle 3"/>
          <p:cNvSpPr>
            <a:spLocks noGrp="1" noChangeArrowheads="1"/>
          </p:cNvSpPr>
          <p:nvPr>
            <p:ph type="body" idx="1"/>
          </p:nvPr>
        </p:nvSpPr>
        <p:spPr>
          <a:xfrm>
            <a:off x="381000" y="1447800"/>
            <a:ext cx="8153400" cy="4648200"/>
          </a:xfrm>
        </p:spPr>
        <p:txBody>
          <a:bodyPr/>
          <a:lstStyle/>
          <a:p>
            <a:r>
              <a:rPr lang="en-US" altLang="en-US" smtClean="0"/>
              <a:t>Full-duplex - approach 2 </a:t>
            </a:r>
          </a:p>
          <a:p>
            <a:pPr lvl="1"/>
            <a:r>
              <a:rPr lang="en-US" altLang="en-US" smtClean="0"/>
              <a:t>Same circuit for both directions</a:t>
            </a:r>
          </a:p>
          <a:p>
            <a:pPr lvl="1"/>
            <a:r>
              <a:rPr lang="en-US" altLang="en-US" smtClean="0"/>
              <a:t>Data and acknowledgement are intermixed</a:t>
            </a:r>
          </a:p>
          <a:p>
            <a:pPr lvl="1"/>
            <a:r>
              <a:rPr lang="en-US" altLang="en-US" smtClean="0"/>
              <a:t>How do we tell acknowledgement from data?</a:t>
            </a:r>
          </a:p>
          <a:p>
            <a:pPr lvl="1">
              <a:buFont typeface="Wingdings" panose="05000000000000000000" pitchFamily="2" charset="2"/>
              <a:buNone/>
            </a:pPr>
            <a:r>
              <a:rPr lang="en-US" altLang="en-US" smtClean="0"/>
              <a:t>	"</a:t>
            </a:r>
            <a:r>
              <a:rPr lang="en-US" altLang="en-US" i="1" smtClean="0"/>
              <a:t>kind</a:t>
            </a:r>
            <a:r>
              <a:rPr lang="en-US" altLang="en-US" smtClean="0"/>
              <a:t>" field telling data or acknowledgement</a:t>
            </a:r>
          </a:p>
          <a:p>
            <a:pPr lvl="1"/>
            <a:r>
              <a:rPr lang="en-US" altLang="en-US" smtClean="0"/>
              <a:t>Can it be improved?</a:t>
            </a:r>
          </a:p>
          <a:p>
            <a:r>
              <a:rPr lang="en-US" altLang="en-US" smtClean="0"/>
              <a:t>Approach 3 </a:t>
            </a:r>
          </a:p>
          <a:p>
            <a:pPr lvl="1"/>
            <a:r>
              <a:rPr lang="en-US" altLang="en-US" smtClean="0"/>
              <a:t>Attaching acknowledgement to outgoing data frames</a:t>
            </a:r>
          </a:p>
          <a:p>
            <a:pPr lvl="1">
              <a:buFont typeface="Wingdings" panose="05000000000000000000" pitchFamily="2" charset="2"/>
              <a:buNone/>
            </a:pPr>
            <a:r>
              <a:rPr lang="en-US" altLang="en-US" smtClean="0"/>
              <a:t>	</a:t>
            </a:r>
            <a:r>
              <a:rPr lang="en-US" altLang="en-US" smtClean="0">
                <a:sym typeface="Symbol" panose="05050102010706020507" pitchFamily="18" charset="2"/>
              </a:rPr>
              <a:t> </a:t>
            </a:r>
            <a:r>
              <a:rPr lang="en-US" altLang="en-US" smtClean="0"/>
              <a:t>Piggybacking</a:t>
            </a:r>
          </a:p>
        </p:txBody>
      </p:sp>
    </p:spTree>
    <p:extLst>
      <p:ext uri="{BB962C8B-B14F-4D97-AF65-F5344CB8AC3E}">
        <p14:creationId xmlns:p14="http://schemas.microsoft.com/office/powerpoint/2010/main" val="29709445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52893A58-1ACB-4409-BE24-616AC5050AFD}" type="slidenum">
              <a:rPr lang="en-US" altLang="en-US" sz="1400">
                <a:latin typeface="Times New Roman" panose="02020603050405020304" pitchFamily="18" charset="0"/>
              </a:rPr>
              <a:pPr>
                <a:spcBef>
                  <a:spcPct val="0"/>
                </a:spcBef>
                <a:buSzTx/>
                <a:buFontTx/>
                <a:buNone/>
              </a:pPr>
              <a:t>69</a:t>
            </a:fld>
            <a:endParaRPr lang="en-US" altLang="en-US" sz="1400">
              <a:latin typeface="Times New Roman" panose="02020603050405020304" pitchFamily="18" charset="0"/>
            </a:endParaRPr>
          </a:p>
        </p:txBody>
      </p:sp>
      <p:sp>
        <p:nvSpPr>
          <p:cNvPr id="9219" name="Rectangle 2"/>
          <p:cNvSpPr>
            <a:spLocks noGrp="1" noChangeArrowheads="1"/>
          </p:cNvSpPr>
          <p:nvPr>
            <p:ph type="title"/>
          </p:nvPr>
        </p:nvSpPr>
        <p:spPr>
          <a:xfrm>
            <a:off x="685800" y="76200"/>
            <a:ext cx="7772400" cy="1143000"/>
          </a:xfrm>
        </p:spPr>
        <p:txBody>
          <a:bodyPr/>
          <a:lstStyle/>
          <a:p>
            <a:r>
              <a:rPr lang="en-US" altLang="en-US" smtClean="0"/>
              <a:t>Piggybacking</a:t>
            </a:r>
          </a:p>
        </p:txBody>
      </p:sp>
      <p:sp>
        <p:nvSpPr>
          <p:cNvPr id="9220" name="Rectangle 3"/>
          <p:cNvSpPr>
            <a:spLocks noGrp="1" noChangeArrowheads="1"/>
          </p:cNvSpPr>
          <p:nvPr>
            <p:ph type="body" idx="1"/>
          </p:nvPr>
        </p:nvSpPr>
        <p:spPr>
          <a:xfrm>
            <a:off x="685800" y="1385455"/>
            <a:ext cx="8001000" cy="4648200"/>
          </a:xfrm>
        </p:spPr>
        <p:txBody>
          <a:bodyPr/>
          <a:lstStyle/>
          <a:p>
            <a:r>
              <a:rPr lang="en-US" altLang="en-US" dirty="0" smtClean="0"/>
              <a:t>Temporarily delaying transmission of outgoing acknowledgement so that they can be hooked onto the next outgoing data frame.</a:t>
            </a:r>
          </a:p>
          <a:p>
            <a:r>
              <a:rPr lang="en-US" altLang="en-US" dirty="0" smtClean="0"/>
              <a:t>Advantage: higher channel bandwidth utilization</a:t>
            </a:r>
          </a:p>
          <a:p>
            <a:r>
              <a:rPr lang="en-US" altLang="en-US" dirty="0" smtClean="0"/>
              <a:t>Complication: </a:t>
            </a:r>
          </a:p>
          <a:p>
            <a:pPr lvl="1"/>
            <a:r>
              <a:rPr lang="en-US" altLang="en-US" dirty="0" smtClean="0"/>
              <a:t>How long to wait for a packet to piggyback?</a:t>
            </a:r>
          </a:p>
          <a:p>
            <a:pPr lvl="1"/>
            <a:r>
              <a:rPr lang="en-US" altLang="en-US" dirty="0" smtClean="0"/>
              <a:t>If longer than sender timeout period then</a:t>
            </a:r>
          </a:p>
          <a:p>
            <a:pPr lvl="1">
              <a:buFont typeface="Wingdings" panose="05000000000000000000" pitchFamily="2" charset="2"/>
              <a:buNone/>
            </a:pPr>
            <a:r>
              <a:rPr lang="en-US" altLang="en-US" dirty="0" smtClean="0"/>
              <a:t>			sender retransmit </a:t>
            </a:r>
          </a:p>
          <a:p>
            <a:pPr lvl="1">
              <a:buFont typeface="Wingdings" panose="05000000000000000000" pitchFamily="2" charset="2"/>
              <a:buNone/>
            </a:pPr>
            <a:r>
              <a:rPr lang="en-US" altLang="en-US" dirty="0" smtClean="0">
                <a:sym typeface="Symbol" panose="05050102010706020507" pitchFamily="18" charset="2"/>
              </a:rPr>
              <a:t>	 </a:t>
            </a:r>
            <a:r>
              <a:rPr lang="en-US" altLang="en-US" dirty="0" smtClean="0"/>
              <a:t>Purpose of acknowledgement is lost</a:t>
            </a:r>
          </a:p>
        </p:txBody>
      </p:sp>
    </p:spTree>
    <p:extLst>
      <p:ext uri="{BB962C8B-B14F-4D97-AF65-F5344CB8AC3E}">
        <p14:creationId xmlns:p14="http://schemas.microsoft.com/office/powerpoint/2010/main" val="3319534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Services Provided to Network Layer (2)</a:t>
            </a:r>
          </a:p>
        </p:txBody>
      </p:sp>
      <p:sp>
        <p:nvSpPr>
          <p:cNvPr id="10243" name="Rectangle 3"/>
          <p:cNvSpPr>
            <a:spLocks noGrp="1" noChangeArrowheads="1"/>
          </p:cNvSpPr>
          <p:nvPr>
            <p:ph type="body" idx="1"/>
          </p:nvPr>
        </p:nvSpPr>
        <p:spPr>
          <a:xfrm>
            <a:off x="-83128" y="5537777"/>
            <a:ext cx="9144000" cy="838200"/>
          </a:xfrm>
        </p:spPr>
        <p:txBody>
          <a:bodyPr/>
          <a:lstStyle/>
          <a:p>
            <a:pPr algn="ctr">
              <a:buFontTx/>
              <a:buNone/>
            </a:pPr>
            <a:r>
              <a:rPr lang="en-US"/>
              <a:t>Placement of the data link protocol.</a:t>
            </a:r>
          </a:p>
        </p:txBody>
      </p:sp>
      <p:pic>
        <p:nvPicPr>
          <p:cNvPr id="10244" name="Picture 4" descr="3-03"/>
          <p:cNvPicPr>
            <a:picLocks noChangeAspect="1" noChangeArrowheads="1"/>
          </p:cNvPicPr>
          <p:nvPr/>
        </p:nvPicPr>
        <p:blipFill>
          <a:blip r:embed="rId2"/>
          <a:srcRect/>
          <a:stretch>
            <a:fillRect/>
          </a:stretch>
        </p:blipFill>
        <p:spPr bwMode="auto">
          <a:xfrm>
            <a:off x="1271588" y="1635125"/>
            <a:ext cx="6888162" cy="3444875"/>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C165FBF3-0AD3-4818-AFE2-0D1E32FD1C4D}" type="slidenum">
              <a:rPr lang="en-US" altLang="en-US" sz="1400">
                <a:latin typeface="Times New Roman" panose="02020603050405020304" pitchFamily="18" charset="0"/>
              </a:rPr>
              <a:pPr>
                <a:spcBef>
                  <a:spcPct val="0"/>
                </a:spcBef>
                <a:buSzTx/>
                <a:buFontTx/>
                <a:buNone/>
              </a:pPr>
              <a:t>70</a:t>
            </a:fld>
            <a:endParaRPr lang="en-US" altLang="en-US" sz="1400">
              <a:latin typeface="Times New Roman" panose="02020603050405020304" pitchFamily="18" charset="0"/>
            </a:endParaRPr>
          </a:p>
        </p:txBody>
      </p:sp>
      <p:sp>
        <p:nvSpPr>
          <p:cNvPr id="10243" name="Rectangle 2"/>
          <p:cNvSpPr>
            <a:spLocks noGrp="1" noChangeArrowheads="1"/>
          </p:cNvSpPr>
          <p:nvPr>
            <p:ph type="title"/>
          </p:nvPr>
        </p:nvSpPr>
        <p:spPr/>
        <p:txBody>
          <a:bodyPr/>
          <a:lstStyle/>
          <a:p>
            <a:r>
              <a:rPr lang="en-US" altLang="en-US" smtClean="0"/>
              <a:t>Piggybacking</a:t>
            </a:r>
          </a:p>
        </p:txBody>
      </p:sp>
      <p:sp>
        <p:nvSpPr>
          <p:cNvPr id="10244" name="Rectangle 3"/>
          <p:cNvSpPr>
            <a:spLocks noGrp="1" noChangeArrowheads="1"/>
          </p:cNvSpPr>
          <p:nvPr>
            <p:ph type="body" idx="1"/>
          </p:nvPr>
        </p:nvSpPr>
        <p:spPr>
          <a:xfrm>
            <a:off x="685800" y="1524000"/>
            <a:ext cx="8001000" cy="4648200"/>
          </a:xfrm>
        </p:spPr>
        <p:txBody>
          <a:bodyPr/>
          <a:lstStyle/>
          <a:p>
            <a:r>
              <a:rPr lang="en-US" altLang="en-US" smtClean="0"/>
              <a:t>Solution for timing complexion</a:t>
            </a:r>
          </a:p>
          <a:p>
            <a:pPr lvl="1"/>
            <a:r>
              <a:rPr lang="en-US" altLang="en-US" smtClean="0"/>
              <a:t>If a new packet arrives quickly</a:t>
            </a:r>
          </a:p>
          <a:p>
            <a:pPr lvl="1">
              <a:buFont typeface="Wingdings" panose="05000000000000000000" pitchFamily="2" charset="2"/>
              <a:buNone/>
            </a:pPr>
            <a:r>
              <a:rPr lang="en-US" altLang="en-US" smtClean="0"/>
              <a:t>	</a:t>
            </a:r>
            <a:r>
              <a:rPr lang="en-US" altLang="en-US" smtClean="0">
                <a:sym typeface="Symbol" panose="05050102010706020507" pitchFamily="18" charset="2"/>
              </a:rPr>
              <a:t> </a:t>
            </a:r>
            <a:r>
              <a:rPr lang="en-US" altLang="en-US" smtClean="0"/>
              <a:t>Piggybacking</a:t>
            </a:r>
          </a:p>
          <a:p>
            <a:pPr lvl="1"/>
            <a:r>
              <a:rPr lang="en-US" altLang="en-US" smtClean="0"/>
              <a:t>If no new packet arrives after a receiver ack timeout</a:t>
            </a:r>
          </a:p>
          <a:p>
            <a:pPr lvl="1">
              <a:buFont typeface="Wingdings" panose="05000000000000000000" pitchFamily="2" charset="2"/>
              <a:buNone/>
            </a:pPr>
            <a:r>
              <a:rPr lang="en-US" altLang="en-US" smtClean="0"/>
              <a:t>	</a:t>
            </a:r>
            <a:r>
              <a:rPr lang="en-US" altLang="en-US" smtClean="0">
                <a:sym typeface="Symbol" panose="05050102010706020507" pitchFamily="18" charset="2"/>
              </a:rPr>
              <a:t> </a:t>
            </a:r>
            <a:r>
              <a:rPr lang="en-US" altLang="en-US" smtClean="0"/>
              <a:t>Sending a separate acknowledgement  frame</a:t>
            </a:r>
          </a:p>
        </p:txBody>
      </p:sp>
    </p:spTree>
    <p:extLst>
      <p:ext uri="{BB962C8B-B14F-4D97-AF65-F5344CB8AC3E}">
        <p14:creationId xmlns:p14="http://schemas.microsoft.com/office/powerpoint/2010/main" val="32253905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443346" y="249383"/>
            <a:ext cx="7863237" cy="4276436"/>
          </a:xfrm>
          <a:prstGeom prst="rect">
            <a:avLst/>
          </a:prstGeom>
        </p:spPr>
      </p:pic>
      <p:pic>
        <p:nvPicPr>
          <p:cNvPr id="5" name="Picture 4"/>
          <p:cNvPicPr>
            <a:picLocks noChangeAspect="1"/>
          </p:cNvPicPr>
          <p:nvPr/>
        </p:nvPicPr>
        <p:blipFill>
          <a:blip r:embed="rId3"/>
          <a:stretch>
            <a:fillRect/>
          </a:stretch>
        </p:blipFill>
        <p:spPr>
          <a:xfrm>
            <a:off x="974299" y="4656974"/>
            <a:ext cx="4567519" cy="866372"/>
          </a:xfrm>
          <a:prstGeom prst="rect">
            <a:avLst/>
          </a:prstGeom>
        </p:spPr>
      </p:pic>
    </p:spTree>
    <p:extLst>
      <p:ext uri="{BB962C8B-B14F-4D97-AF65-F5344CB8AC3E}">
        <p14:creationId xmlns:p14="http://schemas.microsoft.com/office/powerpoint/2010/main" val="23470622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4F39C7FA-5E83-4226-8F8A-DBF14B27DBB9}" type="slidenum">
              <a:rPr lang="en-US" altLang="en-US" sz="1400">
                <a:latin typeface="Times New Roman" panose="02020603050405020304" pitchFamily="18" charset="0"/>
              </a:rPr>
              <a:pPr>
                <a:spcBef>
                  <a:spcPct val="0"/>
                </a:spcBef>
                <a:buSzTx/>
                <a:buFontTx/>
                <a:buNone/>
              </a:pPr>
              <a:t>72</a:t>
            </a:fld>
            <a:endParaRPr lang="en-US" altLang="en-US" sz="1400">
              <a:latin typeface="Times New Roman" panose="02020603050405020304" pitchFamily="18" charset="0"/>
            </a:endParaRPr>
          </a:p>
        </p:txBody>
      </p:sp>
      <p:sp>
        <p:nvSpPr>
          <p:cNvPr id="11267" name="Rectangle 1026"/>
          <p:cNvSpPr>
            <a:spLocks noGrp="1" noChangeArrowheads="1"/>
          </p:cNvSpPr>
          <p:nvPr>
            <p:ph type="title"/>
          </p:nvPr>
        </p:nvSpPr>
        <p:spPr/>
        <p:txBody>
          <a:bodyPr/>
          <a:lstStyle/>
          <a:p>
            <a:r>
              <a:rPr lang="en-US" altLang="en-US" smtClean="0"/>
              <a:t>Sliding Window Protocol</a:t>
            </a:r>
          </a:p>
        </p:txBody>
      </p:sp>
      <p:sp>
        <p:nvSpPr>
          <p:cNvPr id="11268" name="Rectangle 1027"/>
          <p:cNvSpPr>
            <a:spLocks noGrp="1" noChangeArrowheads="1"/>
          </p:cNvSpPr>
          <p:nvPr>
            <p:ph type="body" idx="1"/>
          </p:nvPr>
        </p:nvSpPr>
        <p:spPr>
          <a:xfrm>
            <a:off x="685800" y="1219200"/>
            <a:ext cx="7772400" cy="4648200"/>
          </a:xfrm>
        </p:spPr>
        <p:txBody>
          <a:bodyPr/>
          <a:lstStyle/>
          <a:p>
            <a:pPr>
              <a:lnSpc>
                <a:spcPct val="90000"/>
              </a:lnSpc>
            </a:pPr>
            <a:r>
              <a:rPr lang="en-US" altLang="en-US" b="1" dirty="0" smtClean="0"/>
              <a:t>We are going to study three bidirectional </a:t>
            </a:r>
            <a:r>
              <a:rPr lang="en-US" altLang="en-US" b="1" i="1" dirty="0" smtClean="0"/>
              <a:t>sliding window protocols</a:t>
            </a:r>
            <a:r>
              <a:rPr lang="en-US" altLang="en-US" b="1" dirty="0" smtClean="0"/>
              <a:t> </a:t>
            </a:r>
          </a:p>
          <a:p>
            <a:pPr marL="0" indent="0">
              <a:lnSpc>
                <a:spcPct val="90000"/>
              </a:lnSpc>
              <a:buNone/>
            </a:pPr>
            <a:r>
              <a:rPr lang="en-US" altLang="en-US" b="1" dirty="0"/>
              <a:t> </a:t>
            </a:r>
            <a:r>
              <a:rPr lang="en-US" altLang="en-US" b="1" dirty="0" smtClean="0"/>
              <a:t>       (max sending window size, receiving window size)</a:t>
            </a:r>
          </a:p>
          <a:p>
            <a:pPr lvl="1">
              <a:lnSpc>
                <a:spcPct val="90000"/>
              </a:lnSpc>
            </a:pPr>
            <a:r>
              <a:rPr lang="en-US" altLang="en-US" sz="2400" b="1" dirty="0" smtClean="0"/>
              <a:t>One-bit sliding window protocol (1, 1)</a:t>
            </a:r>
          </a:p>
          <a:p>
            <a:pPr lvl="1">
              <a:lnSpc>
                <a:spcPct val="90000"/>
              </a:lnSpc>
            </a:pPr>
            <a:r>
              <a:rPr lang="en-US" altLang="en-US" sz="2400" b="1" dirty="0" smtClean="0"/>
              <a:t>Go back N (&gt;1, 1)</a:t>
            </a:r>
          </a:p>
          <a:p>
            <a:pPr lvl="1">
              <a:lnSpc>
                <a:spcPct val="90000"/>
              </a:lnSpc>
            </a:pPr>
            <a:r>
              <a:rPr lang="en-US" altLang="en-US" sz="2400" b="1" dirty="0" smtClean="0"/>
              <a:t>Selective repeat (&gt;1, &gt;1)</a:t>
            </a:r>
          </a:p>
          <a:p>
            <a:pPr>
              <a:lnSpc>
                <a:spcPct val="90000"/>
              </a:lnSpc>
            </a:pPr>
            <a:r>
              <a:rPr lang="en-US" altLang="en-US" b="1" dirty="0" smtClean="0"/>
              <a:t>Differ in efficiency, complexity, and buffer requirements</a:t>
            </a:r>
          </a:p>
        </p:txBody>
      </p:sp>
    </p:spTree>
    <p:extLst>
      <p:ext uri="{BB962C8B-B14F-4D97-AF65-F5344CB8AC3E}">
        <p14:creationId xmlns:p14="http://schemas.microsoft.com/office/powerpoint/2010/main" val="7995320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6DF209C5-EE4D-4AC0-B4D4-95AF095B7FE9}" type="slidenum">
              <a:rPr lang="en-US" altLang="en-US" sz="1400">
                <a:latin typeface="Times New Roman" panose="02020603050405020304" pitchFamily="18" charset="0"/>
              </a:rPr>
              <a:pPr>
                <a:spcBef>
                  <a:spcPct val="0"/>
                </a:spcBef>
                <a:buSzTx/>
                <a:buFontTx/>
                <a:buNone/>
              </a:pPr>
              <a:t>73</a:t>
            </a:fld>
            <a:endParaRPr lang="en-US" altLang="en-US" sz="1400">
              <a:latin typeface="Times New Roman" panose="02020603050405020304" pitchFamily="18" charset="0"/>
            </a:endParaRPr>
          </a:p>
        </p:txBody>
      </p:sp>
      <p:sp>
        <p:nvSpPr>
          <p:cNvPr id="12291" name="Rectangle 2"/>
          <p:cNvSpPr>
            <a:spLocks noGrp="1" noChangeArrowheads="1"/>
          </p:cNvSpPr>
          <p:nvPr>
            <p:ph type="title"/>
          </p:nvPr>
        </p:nvSpPr>
        <p:spPr/>
        <p:txBody>
          <a:bodyPr/>
          <a:lstStyle/>
          <a:p>
            <a:r>
              <a:rPr lang="en-US" altLang="en-US" smtClean="0"/>
              <a:t>Sliding Window Protocol</a:t>
            </a:r>
          </a:p>
        </p:txBody>
      </p:sp>
      <p:sp>
        <p:nvSpPr>
          <p:cNvPr id="12292" name="Rectangle 3"/>
          <p:cNvSpPr>
            <a:spLocks noGrp="1" noChangeArrowheads="1"/>
          </p:cNvSpPr>
          <p:nvPr>
            <p:ph type="body" idx="1"/>
          </p:nvPr>
        </p:nvSpPr>
        <p:spPr>
          <a:xfrm>
            <a:off x="685800" y="1219200"/>
            <a:ext cx="7772400" cy="4648200"/>
          </a:xfrm>
        </p:spPr>
        <p:txBody>
          <a:bodyPr/>
          <a:lstStyle/>
          <a:p>
            <a:r>
              <a:rPr lang="en-US" altLang="en-US" b="1" dirty="0" smtClean="0"/>
              <a:t>Each outbound frame contains an </a:t>
            </a:r>
            <a:r>
              <a:rPr lang="en-US" altLang="en-US" b="1" i="1" dirty="0" smtClean="0"/>
              <a:t>n</a:t>
            </a:r>
            <a:r>
              <a:rPr lang="en-US" altLang="en-US" b="1" dirty="0" smtClean="0"/>
              <a:t>-bit sequence number</a:t>
            </a:r>
          </a:p>
          <a:p>
            <a:pPr lvl="1"/>
            <a:r>
              <a:rPr lang="en-US" altLang="en-US" b="1" dirty="0" smtClean="0"/>
              <a:t>Range: 0 - MAX_SEQ (MAX_SEQ = 2</a:t>
            </a:r>
            <a:r>
              <a:rPr lang="en-US" altLang="en-US" b="1" i="1" baseline="30000" dirty="0" smtClean="0"/>
              <a:t>n </a:t>
            </a:r>
            <a:r>
              <a:rPr lang="en-US" altLang="en-US" b="1" dirty="0" smtClean="0"/>
              <a:t>- 1)</a:t>
            </a:r>
          </a:p>
          <a:p>
            <a:pPr lvl="1"/>
            <a:r>
              <a:rPr lang="en-US" altLang="en-US" b="1" dirty="0" smtClean="0"/>
              <a:t>For stop-and-wait, </a:t>
            </a:r>
            <a:r>
              <a:rPr lang="en-US" altLang="en-US" b="1" i="1" dirty="0" smtClean="0"/>
              <a:t>n </a:t>
            </a:r>
            <a:r>
              <a:rPr lang="en-US" altLang="en-US" b="1" dirty="0" smtClean="0"/>
              <a:t>= 1.  Why?</a:t>
            </a:r>
          </a:p>
          <a:p>
            <a:r>
              <a:rPr lang="en-US" altLang="en-US" b="1" dirty="0" smtClean="0"/>
              <a:t>At any instance of time</a:t>
            </a:r>
          </a:p>
          <a:p>
            <a:pPr lvl="1"/>
            <a:r>
              <a:rPr lang="en-US" altLang="en-US" b="1" dirty="0" smtClean="0"/>
              <a:t>Sender maintains a set of sequence numbers of frames </a:t>
            </a:r>
            <a:r>
              <a:rPr lang="en-US" altLang="en-US" b="1" i="1" dirty="0" smtClean="0"/>
              <a:t>permitted to send</a:t>
            </a:r>
          </a:p>
          <a:p>
            <a:pPr lvl="2"/>
            <a:r>
              <a:rPr lang="en-US" altLang="en-US" b="1" dirty="0" smtClean="0"/>
              <a:t>These frames fall within </a:t>
            </a:r>
            <a:r>
              <a:rPr lang="en-US" altLang="en-US" b="1" i="1" dirty="0" smtClean="0"/>
              <a:t>sending window</a:t>
            </a:r>
            <a:endParaRPr lang="en-US" altLang="en-US" b="1" dirty="0" smtClean="0"/>
          </a:p>
          <a:p>
            <a:pPr lvl="1"/>
            <a:r>
              <a:rPr lang="en-US" altLang="en-US" b="1" dirty="0" smtClean="0"/>
              <a:t>Receiver maintains a set of sequence numbers of frames </a:t>
            </a:r>
            <a:r>
              <a:rPr lang="en-US" altLang="en-US" b="1" i="1" dirty="0" smtClean="0"/>
              <a:t>permitted to accept</a:t>
            </a:r>
          </a:p>
          <a:p>
            <a:pPr lvl="2"/>
            <a:r>
              <a:rPr lang="en-US" altLang="en-US" b="1" dirty="0" smtClean="0"/>
              <a:t>These frames fall within </a:t>
            </a:r>
            <a:r>
              <a:rPr lang="en-US" altLang="en-US" b="1" i="1" dirty="0" smtClean="0"/>
              <a:t>receiving window</a:t>
            </a:r>
          </a:p>
        </p:txBody>
      </p:sp>
    </p:spTree>
    <p:extLst>
      <p:ext uri="{BB962C8B-B14F-4D97-AF65-F5344CB8AC3E}">
        <p14:creationId xmlns:p14="http://schemas.microsoft.com/office/powerpoint/2010/main" val="3140740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5EFE7825-500D-4820-8CE8-81AAA1BB9EE3}" type="slidenum">
              <a:rPr lang="en-US" altLang="en-US" sz="1400">
                <a:latin typeface="Times New Roman" panose="02020603050405020304" pitchFamily="18" charset="0"/>
              </a:rPr>
              <a:pPr>
                <a:spcBef>
                  <a:spcPct val="0"/>
                </a:spcBef>
                <a:buSzTx/>
                <a:buFontTx/>
                <a:buNone/>
              </a:pPr>
              <a:t>74</a:t>
            </a:fld>
            <a:endParaRPr lang="en-US" altLang="en-US" sz="1400">
              <a:latin typeface="Times New Roman" panose="02020603050405020304" pitchFamily="18" charset="0"/>
            </a:endParaRPr>
          </a:p>
        </p:txBody>
      </p:sp>
      <p:sp>
        <p:nvSpPr>
          <p:cNvPr id="13315" name="Rectangle 2"/>
          <p:cNvSpPr>
            <a:spLocks noGrp="1" noChangeArrowheads="1"/>
          </p:cNvSpPr>
          <p:nvPr>
            <p:ph type="title"/>
          </p:nvPr>
        </p:nvSpPr>
        <p:spPr/>
        <p:txBody>
          <a:bodyPr/>
          <a:lstStyle/>
          <a:p>
            <a:r>
              <a:rPr lang="en-US" altLang="en-US" smtClean="0"/>
              <a:t>Sliding Window Protocol</a:t>
            </a:r>
          </a:p>
        </p:txBody>
      </p:sp>
      <p:sp>
        <p:nvSpPr>
          <p:cNvPr id="13316" name="Rectangle 3"/>
          <p:cNvSpPr>
            <a:spLocks noGrp="1" noChangeArrowheads="1"/>
          </p:cNvSpPr>
          <p:nvPr>
            <p:ph type="body" idx="1"/>
          </p:nvPr>
        </p:nvSpPr>
        <p:spPr>
          <a:xfrm>
            <a:off x="685800" y="1524000"/>
            <a:ext cx="7772400" cy="4953000"/>
          </a:xfrm>
        </p:spPr>
        <p:txBody>
          <a:bodyPr/>
          <a:lstStyle/>
          <a:p>
            <a:pPr>
              <a:lnSpc>
                <a:spcPct val="90000"/>
              </a:lnSpc>
            </a:pPr>
            <a:r>
              <a:rPr lang="en-US" altLang="en-US" b="1" dirty="0" smtClean="0"/>
              <a:t>Lower limit, upper limit, and size of two windows </a:t>
            </a:r>
            <a:r>
              <a:rPr lang="en-US" altLang="en-US" b="1" i="1" dirty="0" smtClean="0"/>
              <a:t>need not be the same</a:t>
            </a:r>
            <a:endParaRPr lang="en-US" altLang="en-US" b="1" dirty="0" smtClean="0"/>
          </a:p>
          <a:p>
            <a:pPr>
              <a:lnSpc>
                <a:spcPct val="90000"/>
              </a:lnSpc>
            </a:pPr>
            <a:r>
              <a:rPr lang="en-US" altLang="en-US" b="1" dirty="0" smtClean="0"/>
              <a:t>Fixed or variable size </a:t>
            </a:r>
          </a:p>
          <a:p>
            <a:pPr>
              <a:lnSpc>
                <a:spcPct val="90000"/>
              </a:lnSpc>
            </a:pPr>
            <a:r>
              <a:rPr lang="en-US" altLang="en-US" b="1" dirty="0" smtClean="0"/>
              <a:t>Requirements</a:t>
            </a:r>
          </a:p>
          <a:p>
            <a:pPr lvl="1">
              <a:lnSpc>
                <a:spcPct val="90000"/>
              </a:lnSpc>
            </a:pPr>
            <a:r>
              <a:rPr lang="en-US" altLang="en-US" b="1" dirty="0" smtClean="0"/>
              <a:t>Packets delivered to the receiver's network layer must be in the same order that they were passed to the data link layer on the sending machine</a:t>
            </a:r>
          </a:p>
          <a:p>
            <a:pPr lvl="1">
              <a:lnSpc>
                <a:spcPct val="90000"/>
              </a:lnSpc>
            </a:pPr>
            <a:r>
              <a:rPr lang="en-US" altLang="en-US" b="1" dirty="0" smtClean="0"/>
              <a:t>Frames must be delivered by the physical communication channel in the order in which they were sent</a:t>
            </a:r>
          </a:p>
        </p:txBody>
      </p:sp>
    </p:spTree>
    <p:extLst>
      <p:ext uri="{BB962C8B-B14F-4D97-AF65-F5344CB8AC3E}">
        <p14:creationId xmlns:p14="http://schemas.microsoft.com/office/powerpoint/2010/main" val="10172647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8545FE63-63A7-4B99-8181-3E9DDFA90FFD}" type="slidenum">
              <a:rPr lang="en-US" altLang="en-US" sz="1400">
                <a:latin typeface="Times New Roman" panose="02020603050405020304" pitchFamily="18" charset="0"/>
              </a:rPr>
              <a:pPr>
                <a:spcBef>
                  <a:spcPct val="0"/>
                </a:spcBef>
                <a:buSzTx/>
                <a:buFontTx/>
                <a:buNone/>
              </a:pPr>
              <a:t>75</a:t>
            </a:fld>
            <a:endParaRPr lang="en-US" altLang="en-US" sz="1400">
              <a:latin typeface="Times New Roman" panose="02020603050405020304" pitchFamily="18" charset="0"/>
            </a:endParaRPr>
          </a:p>
        </p:txBody>
      </p:sp>
      <p:sp>
        <p:nvSpPr>
          <p:cNvPr id="14339" name="Rectangle 2"/>
          <p:cNvSpPr>
            <a:spLocks noGrp="1" noChangeArrowheads="1"/>
          </p:cNvSpPr>
          <p:nvPr>
            <p:ph type="title"/>
          </p:nvPr>
        </p:nvSpPr>
        <p:spPr/>
        <p:txBody>
          <a:bodyPr/>
          <a:lstStyle/>
          <a:p>
            <a:r>
              <a:rPr lang="en-US" altLang="en-US" smtClean="0"/>
              <a:t>Sending Window</a:t>
            </a:r>
          </a:p>
        </p:txBody>
      </p:sp>
      <p:sp>
        <p:nvSpPr>
          <p:cNvPr id="14340" name="Rectangle 3"/>
          <p:cNvSpPr>
            <a:spLocks noGrp="1" noChangeArrowheads="1"/>
          </p:cNvSpPr>
          <p:nvPr>
            <p:ph type="body" idx="1"/>
          </p:nvPr>
        </p:nvSpPr>
        <p:spPr>
          <a:xfrm>
            <a:off x="685800" y="1524000"/>
            <a:ext cx="7696200" cy="5029200"/>
          </a:xfrm>
        </p:spPr>
        <p:txBody>
          <a:bodyPr/>
          <a:lstStyle/>
          <a:p>
            <a:r>
              <a:rPr lang="en-US" altLang="en-US" b="1" dirty="0" smtClean="0"/>
              <a:t>Contains frames that can be sent or have been sent but not yet acknowledged – </a:t>
            </a:r>
            <a:r>
              <a:rPr lang="en-US" altLang="en-US" b="1" i="1" dirty="0" smtClean="0"/>
              <a:t>outstanding </a:t>
            </a:r>
            <a:r>
              <a:rPr lang="en-US" altLang="en-US" b="1" dirty="0" smtClean="0"/>
              <a:t>frames</a:t>
            </a:r>
          </a:p>
          <a:p>
            <a:r>
              <a:rPr lang="en-US" altLang="en-US" b="1" dirty="0" smtClean="0"/>
              <a:t>When a packet arrives from network layer</a:t>
            </a:r>
            <a:endParaRPr lang="en-US" altLang="en-US" b="1" i="1" dirty="0" smtClean="0"/>
          </a:p>
          <a:p>
            <a:pPr lvl="1"/>
            <a:r>
              <a:rPr lang="en-US" altLang="en-US" b="1" dirty="0" smtClean="0"/>
              <a:t>Next highest sequence number assigned</a:t>
            </a:r>
          </a:p>
          <a:p>
            <a:pPr lvl="1"/>
            <a:r>
              <a:rPr lang="en-US" altLang="en-US" b="1" dirty="0" smtClean="0"/>
              <a:t>Upper edge of window advanced by 1</a:t>
            </a:r>
          </a:p>
          <a:p>
            <a:r>
              <a:rPr lang="en-US" altLang="en-US" b="1" dirty="0" smtClean="0"/>
              <a:t>When an acknowledgement arrives</a:t>
            </a:r>
          </a:p>
          <a:p>
            <a:pPr lvl="1"/>
            <a:r>
              <a:rPr lang="en-US" altLang="en-US" b="1" dirty="0" smtClean="0"/>
              <a:t>Lower edge of window advanced by 1</a:t>
            </a:r>
          </a:p>
        </p:txBody>
      </p:sp>
    </p:spTree>
    <p:extLst>
      <p:ext uri="{BB962C8B-B14F-4D97-AF65-F5344CB8AC3E}">
        <p14:creationId xmlns:p14="http://schemas.microsoft.com/office/powerpoint/2010/main" val="17509001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71BCC2BB-05DD-46A7-BBB0-32E5A31B0F67}" type="slidenum">
              <a:rPr lang="en-US" altLang="en-US" sz="1400">
                <a:latin typeface="Times New Roman" panose="02020603050405020304" pitchFamily="18" charset="0"/>
              </a:rPr>
              <a:pPr>
                <a:spcBef>
                  <a:spcPct val="0"/>
                </a:spcBef>
                <a:buSzTx/>
                <a:buFontTx/>
                <a:buNone/>
              </a:pPr>
              <a:t>76</a:t>
            </a:fld>
            <a:endParaRPr lang="en-US" altLang="en-US" sz="1400">
              <a:latin typeface="Times New Roman" panose="02020603050405020304" pitchFamily="18" charset="0"/>
            </a:endParaRPr>
          </a:p>
        </p:txBody>
      </p:sp>
      <p:sp>
        <p:nvSpPr>
          <p:cNvPr id="15363" name="Rectangle 2"/>
          <p:cNvSpPr>
            <a:spLocks noGrp="1" noChangeArrowheads="1"/>
          </p:cNvSpPr>
          <p:nvPr>
            <p:ph type="title"/>
          </p:nvPr>
        </p:nvSpPr>
        <p:spPr/>
        <p:txBody>
          <a:bodyPr/>
          <a:lstStyle/>
          <a:p>
            <a:r>
              <a:rPr lang="en-US" altLang="en-US" smtClean="0"/>
              <a:t>Sending Window</a:t>
            </a:r>
          </a:p>
        </p:txBody>
      </p:sp>
      <p:sp>
        <p:nvSpPr>
          <p:cNvPr id="15364" name="Rectangle 3"/>
          <p:cNvSpPr>
            <a:spLocks noGrp="1" noChangeArrowheads="1"/>
          </p:cNvSpPr>
          <p:nvPr>
            <p:ph type="body" idx="1"/>
          </p:nvPr>
        </p:nvSpPr>
        <p:spPr>
          <a:xfrm>
            <a:off x="762000" y="1524000"/>
            <a:ext cx="7620000" cy="4648200"/>
          </a:xfrm>
        </p:spPr>
        <p:txBody>
          <a:bodyPr/>
          <a:lstStyle/>
          <a:p>
            <a:r>
              <a:rPr lang="en-US" altLang="en-US" b="1" dirty="0" smtClean="0"/>
              <a:t>If the maximum window size is </a:t>
            </a:r>
            <a:r>
              <a:rPr lang="en-US" altLang="en-US" b="1" i="1" dirty="0" smtClean="0"/>
              <a:t>n</a:t>
            </a:r>
            <a:r>
              <a:rPr lang="en-US" altLang="en-US" b="1" dirty="0" smtClean="0"/>
              <a:t>, </a:t>
            </a:r>
            <a:r>
              <a:rPr lang="en-US" altLang="en-US" b="1" i="1" dirty="0" smtClean="0"/>
              <a:t>n</a:t>
            </a:r>
            <a:r>
              <a:rPr lang="en-US" altLang="en-US" b="1" dirty="0" smtClean="0"/>
              <a:t>  buffers is needed to hold unacknowledged frames </a:t>
            </a:r>
          </a:p>
          <a:p>
            <a:r>
              <a:rPr lang="en-US" altLang="en-US" b="1" dirty="0" smtClean="0"/>
              <a:t>Window full (maximum window size reached)</a:t>
            </a:r>
          </a:p>
          <a:p>
            <a:pPr>
              <a:buFont typeface="Monotype Sorts" pitchFamily="2" charset="2"/>
              <a:buNone/>
            </a:pPr>
            <a:r>
              <a:rPr lang="en-US" altLang="en-US" b="1" dirty="0" smtClean="0">
                <a:sym typeface="Symbol" panose="05050102010706020507" pitchFamily="18" charset="2"/>
              </a:rPr>
              <a:t>	</a:t>
            </a:r>
            <a:r>
              <a:rPr lang="en-US" altLang="en-US" b="1" dirty="0" smtClean="0"/>
              <a:t> shut off network layer</a:t>
            </a:r>
          </a:p>
        </p:txBody>
      </p:sp>
    </p:spTree>
    <p:extLst>
      <p:ext uri="{BB962C8B-B14F-4D97-AF65-F5344CB8AC3E}">
        <p14:creationId xmlns:p14="http://schemas.microsoft.com/office/powerpoint/2010/main" val="9719239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6D02B731-F72C-4CD4-B7F7-A8AF844C589E}" type="slidenum">
              <a:rPr lang="en-US" altLang="en-US" sz="1400">
                <a:latin typeface="Times New Roman" panose="02020603050405020304" pitchFamily="18" charset="0"/>
              </a:rPr>
              <a:pPr>
                <a:spcBef>
                  <a:spcPct val="0"/>
                </a:spcBef>
                <a:buSzTx/>
                <a:buFontTx/>
                <a:buNone/>
              </a:pPr>
              <a:t>77</a:t>
            </a:fld>
            <a:endParaRPr lang="en-US" altLang="en-US" sz="1400">
              <a:latin typeface="Times New Roman" panose="02020603050405020304" pitchFamily="18" charset="0"/>
            </a:endParaRPr>
          </a:p>
        </p:txBody>
      </p:sp>
      <p:sp>
        <p:nvSpPr>
          <p:cNvPr id="16387" name="Rectangle 2"/>
          <p:cNvSpPr>
            <a:spLocks noGrp="1" noChangeArrowheads="1"/>
          </p:cNvSpPr>
          <p:nvPr>
            <p:ph type="title"/>
          </p:nvPr>
        </p:nvSpPr>
        <p:spPr>
          <a:xfrm>
            <a:off x="685800" y="228600"/>
            <a:ext cx="7772400" cy="990600"/>
          </a:xfrm>
        </p:spPr>
        <p:txBody>
          <a:bodyPr/>
          <a:lstStyle/>
          <a:p>
            <a:r>
              <a:rPr lang="en-US" altLang="en-US" smtClean="0"/>
              <a:t>Receiving Window</a:t>
            </a:r>
          </a:p>
        </p:txBody>
      </p:sp>
      <p:sp>
        <p:nvSpPr>
          <p:cNvPr id="16388" name="Rectangle 3"/>
          <p:cNvSpPr>
            <a:spLocks noGrp="1" noChangeArrowheads="1"/>
          </p:cNvSpPr>
          <p:nvPr>
            <p:ph type="body" idx="1"/>
          </p:nvPr>
        </p:nvSpPr>
        <p:spPr>
          <a:xfrm>
            <a:off x="685800" y="1524000"/>
            <a:ext cx="7696200" cy="4648200"/>
          </a:xfrm>
        </p:spPr>
        <p:txBody>
          <a:bodyPr/>
          <a:lstStyle/>
          <a:p>
            <a:r>
              <a:rPr lang="en-US" altLang="en-US" b="1" dirty="0" smtClean="0"/>
              <a:t>Contains frames may be accepted</a:t>
            </a:r>
          </a:p>
          <a:p>
            <a:r>
              <a:rPr lang="en-US" altLang="en-US" b="1" dirty="0" smtClean="0"/>
              <a:t>Frame outside the window </a:t>
            </a:r>
            <a:r>
              <a:rPr lang="en-US" altLang="en-US" b="1" dirty="0" smtClean="0">
                <a:sym typeface="Wingdings" panose="05000000000000000000" pitchFamily="2" charset="2"/>
              </a:rPr>
              <a:t></a:t>
            </a:r>
            <a:r>
              <a:rPr lang="en-US" altLang="en-US" b="1" dirty="0" smtClean="0"/>
              <a:t> discarded</a:t>
            </a:r>
          </a:p>
          <a:p>
            <a:r>
              <a:rPr lang="en-US" altLang="en-US" b="1" dirty="0" smtClean="0"/>
              <a:t>When a frame's sequence number equals to lower edge</a:t>
            </a:r>
          </a:p>
          <a:p>
            <a:pPr lvl="1"/>
            <a:r>
              <a:rPr lang="en-US" altLang="en-US" b="1" dirty="0" smtClean="0"/>
              <a:t>Passed to the network layer</a:t>
            </a:r>
          </a:p>
          <a:p>
            <a:pPr lvl="1"/>
            <a:r>
              <a:rPr lang="en-US" altLang="en-US" b="1" dirty="0" smtClean="0"/>
              <a:t>Acknowledgement generated</a:t>
            </a:r>
          </a:p>
          <a:p>
            <a:pPr lvl="1"/>
            <a:r>
              <a:rPr lang="en-US" altLang="en-US" b="1" dirty="0" smtClean="0"/>
              <a:t>Window rotated by 1</a:t>
            </a:r>
          </a:p>
        </p:txBody>
      </p:sp>
    </p:spTree>
    <p:extLst>
      <p:ext uri="{BB962C8B-B14F-4D97-AF65-F5344CB8AC3E}">
        <p14:creationId xmlns:p14="http://schemas.microsoft.com/office/powerpoint/2010/main" val="36807132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2E41A56E-55FD-4CC9-A811-7B162C27CD16}" type="slidenum">
              <a:rPr lang="en-US" altLang="en-US" sz="1400">
                <a:latin typeface="Times New Roman" panose="02020603050405020304" pitchFamily="18" charset="0"/>
              </a:rPr>
              <a:pPr>
                <a:spcBef>
                  <a:spcPct val="0"/>
                </a:spcBef>
                <a:buSzTx/>
                <a:buFontTx/>
                <a:buNone/>
              </a:pPr>
              <a:t>78</a:t>
            </a:fld>
            <a:endParaRPr lang="en-US" altLang="en-US" sz="1400">
              <a:latin typeface="Times New Roman" panose="02020603050405020304" pitchFamily="18" charset="0"/>
            </a:endParaRPr>
          </a:p>
        </p:txBody>
      </p:sp>
      <p:sp>
        <p:nvSpPr>
          <p:cNvPr id="17411" name="Rectangle 2"/>
          <p:cNvSpPr>
            <a:spLocks noGrp="1" noChangeArrowheads="1"/>
          </p:cNvSpPr>
          <p:nvPr>
            <p:ph type="title"/>
          </p:nvPr>
        </p:nvSpPr>
        <p:spPr>
          <a:xfrm>
            <a:off x="685800" y="228600"/>
            <a:ext cx="7772400" cy="990600"/>
          </a:xfrm>
        </p:spPr>
        <p:txBody>
          <a:bodyPr/>
          <a:lstStyle/>
          <a:p>
            <a:r>
              <a:rPr lang="en-US" altLang="en-US" smtClean="0"/>
              <a:t>Receiving Window</a:t>
            </a:r>
          </a:p>
        </p:txBody>
      </p:sp>
      <p:sp>
        <p:nvSpPr>
          <p:cNvPr id="17412" name="Rectangle 3"/>
          <p:cNvSpPr>
            <a:spLocks noGrp="1" noChangeArrowheads="1"/>
          </p:cNvSpPr>
          <p:nvPr>
            <p:ph type="body" idx="1"/>
          </p:nvPr>
        </p:nvSpPr>
        <p:spPr>
          <a:xfrm>
            <a:off x="685800" y="1371600"/>
            <a:ext cx="7696200" cy="4648200"/>
          </a:xfrm>
        </p:spPr>
        <p:txBody>
          <a:bodyPr/>
          <a:lstStyle/>
          <a:p>
            <a:r>
              <a:rPr lang="en-US" altLang="en-US" b="1" dirty="0" smtClean="0"/>
              <a:t>Contains frames may be accepted</a:t>
            </a:r>
          </a:p>
          <a:p>
            <a:r>
              <a:rPr lang="en-US" altLang="en-US" b="1" dirty="0" smtClean="0"/>
              <a:t>Always remains at initial size (different from sending window)</a:t>
            </a:r>
          </a:p>
          <a:p>
            <a:r>
              <a:rPr lang="en-US" altLang="en-US" b="1" dirty="0" smtClean="0"/>
              <a:t>Size</a:t>
            </a:r>
          </a:p>
          <a:p>
            <a:pPr lvl="1"/>
            <a:r>
              <a:rPr lang="en-US" altLang="en-US" b="1" dirty="0" smtClean="0"/>
              <a:t>=1 means frames only accepted in order</a:t>
            </a:r>
          </a:p>
          <a:p>
            <a:pPr lvl="1"/>
            <a:r>
              <a:rPr lang="en-US" altLang="en-US" b="1" dirty="0" smtClean="0"/>
              <a:t>&gt;1 not so</a:t>
            </a:r>
          </a:p>
          <a:p>
            <a:r>
              <a:rPr lang="en-US" altLang="en-US" b="1" dirty="0" smtClean="0"/>
              <a:t>Again, the order of packets fed to the receiver’s network layer must be the same as the order packets sent by the sender’s network layer </a:t>
            </a:r>
          </a:p>
        </p:txBody>
      </p:sp>
    </p:spTree>
    <p:extLst>
      <p:ext uri="{BB962C8B-B14F-4D97-AF65-F5344CB8AC3E}">
        <p14:creationId xmlns:p14="http://schemas.microsoft.com/office/powerpoint/2010/main" val="33913258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B053FF44-67D7-4C35-9738-050CA7889CDB}" type="slidenum">
              <a:rPr lang="en-US" altLang="en-US" sz="1400">
                <a:latin typeface="Times New Roman" panose="02020603050405020304" pitchFamily="18" charset="0"/>
              </a:rPr>
              <a:pPr>
                <a:spcBef>
                  <a:spcPct val="0"/>
                </a:spcBef>
                <a:buSzTx/>
                <a:buFontTx/>
                <a:buNone/>
              </a:pPr>
              <a:t>79</a:t>
            </a:fld>
            <a:endParaRPr lang="en-US" altLang="en-US" sz="1400">
              <a:latin typeface="Times New Roman" panose="02020603050405020304" pitchFamily="18" charset="0"/>
            </a:endParaRPr>
          </a:p>
        </p:txBody>
      </p:sp>
      <p:sp>
        <p:nvSpPr>
          <p:cNvPr id="166916" name="Text Box 4"/>
          <p:cNvSpPr txBox="1">
            <a:spLocks noChangeArrowheads="1"/>
          </p:cNvSpPr>
          <p:nvPr/>
        </p:nvSpPr>
        <p:spPr bwMode="auto">
          <a:xfrm>
            <a:off x="7467600" y="1676400"/>
            <a:ext cx="1600200" cy="33972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1800">
                <a:solidFill>
                  <a:schemeClr val="accent2"/>
                </a:solidFill>
                <a:latin typeface="Arial" panose="020B0604020202020204" pitchFamily="34" charset="0"/>
              </a:rPr>
              <a:t>Actually, 1-bit sequence number is enough for this example.  The purpose of using 3-bit is to demonstrate the idea of sliding window.</a:t>
            </a:r>
          </a:p>
        </p:txBody>
      </p:sp>
      <p:sp>
        <p:nvSpPr>
          <p:cNvPr id="166917" name="Text Box 5"/>
          <p:cNvSpPr txBox="1">
            <a:spLocks noChangeArrowheads="1"/>
          </p:cNvSpPr>
          <p:nvPr/>
        </p:nvSpPr>
        <p:spPr bwMode="auto">
          <a:xfrm>
            <a:off x="5867400" y="5181600"/>
            <a:ext cx="2971800" cy="92551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1800">
                <a:solidFill>
                  <a:schemeClr val="accent2"/>
                </a:solidFill>
                <a:latin typeface="Arial" panose="020B0604020202020204" pitchFamily="34" charset="0"/>
              </a:rPr>
              <a:t>In many textbooks, an array of boxes are used to represent the window.</a:t>
            </a:r>
          </a:p>
        </p:txBody>
      </p:sp>
      <p:pic>
        <p:nvPicPr>
          <p:cNvPr id="18437" name="Picture 6" descr="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5125"/>
            <a:ext cx="70104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7"/>
          <p:cNvSpPr>
            <a:spLocks noChangeArrowheads="1"/>
          </p:cNvSpPr>
          <p:nvPr/>
        </p:nvSpPr>
        <p:spPr bwMode="auto">
          <a:xfrm>
            <a:off x="533400" y="4572000"/>
            <a:ext cx="7010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buFont typeface="Monotype Sorts" pitchFamily="2" charset="2"/>
              <a:buNone/>
            </a:pPr>
            <a:r>
              <a:rPr lang="en-US" altLang="en-US" sz="2000"/>
              <a:t>A sliding window of size 1, with a 3-bit sequence number.</a:t>
            </a:r>
          </a:p>
          <a:p>
            <a:pPr>
              <a:buFont typeface="Monotype Sorts" pitchFamily="2" charset="2"/>
              <a:buNone/>
            </a:pPr>
            <a:r>
              <a:rPr lang="en-US" altLang="en-US" sz="2000">
                <a:solidFill>
                  <a:schemeClr val="accent2"/>
                </a:solidFill>
              </a:rPr>
              <a:t>(a)</a:t>
            </a:r>
            <a:r>
              <a:rPr lang="en-US" altLang="en-US" sz="2000"/>
              <a:t> Initially.</a:t>
            </a:r>
          </a:p>
          <a:p>
            <a:pPr>
              <a:buFont typeface="Monotype Sorts" pitchFamily="2" charset="2"/>
              <a:buNone/>
            </a:pPr>
            <a:r>
              <a:rPr lang="en-US" altLang="en-US" sz="2000">
                <a:solidFill>
                  <a:schemeClr val="accent2"/>
                </a:solidFill>
              </a:rPr>
              <a:t>(b)</a:t>
            </a:r>
            <a:r>
              <a:rPr lang="en-US" altLang="en-US" sz="2000"/>
              <a:t> After the first frame has been sent.</a:t>
            </a:r>
          </a:p>
          <a:p>
            <a:pPr>
              <a:buFont typeface="Monotype Sorts" pitchFamily="2" charset="2"/>
              <a:buNone/>
            </a:pPr>
            <a:r>
              <a:rPr lang="en-US" altLang="en-US" sz="2000">
                <a:solidFill>
                  <a:schemeClr val="accent2"/>
                </a:solidFill>
              </a:rPr>
              <a:t>(c)</a:t>
            </a:r>
            <a:r>
              <a:rPr lang="en-US" altLang="en-US" sz="2000"/>
              <a:t> After the first frame has been received.</a:t>
            </a:r>
          </a:p>
          <a:p>
            <a:pPr>
              <a:buFont typeface="Monotype Sorts" pitchFamily="2" charset="2"/>
              <a:buNone/>
            </a:pPr>
            <a:r>
              <a:rPr lang="en-US" altLang="en-US" sz="2000">
                <a:solidFill>
                  <a:schemeClr val="accent2"/>
                </a:solidFill>
              </a:rPr>
              <a:t>(d)</a:t>
            </a:r>
            <a:r>
              <a:rPr lang="en-US" altLang="en-US" sz="2000"/>
              <a:t> After the first acknowledgement has been received.</a:t>
            </a:r>
          </a:p>
        </p:txBody>
      </p:sp>
      <mc:AlternateContent xmlns:mc="http://schemas.openxmlformats.org/markup-compatibility/2006" xmlns:p14="http://schemas.microsoft.com/office/powerpoint/2010/main">
        <mc:Choice Requires="p14">
          <p:contentPart p14:bwMode="auto" r:id="rId3">
            <p14:nvContentPartPr>
              <p14:cNvPr id="1026" name="Ink 8"/>
              <p14:cNvContentPartPr>
                <a14:cpLocks xmlns:a14="http://schemas.microsoft.com/office/drawing/2010/main" noRot="1" noChangeAspect="1" noEditPoints="1" noChangeArrowheads="1" noChangeShapeType="1"/>
              </p14:cNvContentPartPr>
              <p14:nvPr/>
            </p14:nvContentPartPr>
            <p14:xfrm>
              <a:off x="4545013" y="76200"/>
              <a:ext cx="769937" cy="336550"/>
            </p14:xfrm>
          </p:contentPart>
        </mc:Choice>
        <mc:Fallback xmlns="">
          <p:pic>
            <p:nvPicPr>
              <p:cNvPr id="1026" name="Ink 8"/>
              <p:cNvPicPr>
                <a:picLocks noRot="1" noChangeAspect="1" noEditPoints="1" noChangeArrowheads="1" noChangeShapeType="1"/>
              </p:cNvPicPr>
              <p:nvPr/>
            </p:nvPicPr>
            <p:blipFill>
              <a:blip r:embed="rId4"/>
              <a:stretch>
                <a:fillRect/>
              </a:stretch>
            </p:blipFill>
            <p:spPr>
              <a:xfrm>
                <a:off x="4535654" y="66841"/>
                <a:ext cx="788654" cy="35526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27" name="Ink 9"/>
              <p14:cNvContentPartPr>
                <a14:cpLocks xmlns:a14="http://schemas.microsoft.com/office/drawing/2010/main" noRot="1" noChangeAspect="1" noEditPoints="1" noChangeArrowheads="1" noChangeShapeType="1"/>
              </p14:cNvContentPartPr>
              <p14:nvPr/>
            </p14:nvContentPartPr>
            <p14:xfrm>
              <a:off x="6138863" y="76200"/>
              <a:ext cx="855662" cy="331788"/>
            </p14:xfrm>
          </p:contentPart>
        </mc:Choice>
        <mc:Fallback xmlns="">
          <p:pic>
            <p:nvPicPr>
              <p:cNvPr id="1027" name="Ink 9"/>
              <p:cNvPicPr>
                <a:picLocks noRot="1" noChangeAspect="1" noEditPoints="1" noChangeArrowheads="1" noChangeShapeType="1"/>
              </p:cNvPicPr>
              <p:nvPr/>
            </p:nvPicPr>
            <p:blipFill>
              <a:blip r:embed="rId6"/>
              <a:stretch>
                <a:fillRect/>
              </a:stretch>
            </p:blipFill>
            <p:spPr>
              <a:xfrm>
                <a:off x="6129504" y="66844"/>
                <a:ext cx="874381" cy="3505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28" name="Ink 10"/>
              <p14:cNvContentPartPr>
                <a14:cpLocks xmlns:a14="http://schemas.microsoft.com/office/drawing/2010/main" noRot="1" noChangeAspect="1" noEditPoints="1" noChangeArrowheads="1" noChangeShapeType="1"/>
              </p14:cNvContentPartPr>
              <p14:nvPr/>
            </p14:nvContentPartPr>
            <p14:xfrm>
              <a:off x="7953375" y="269875"/>
              <a:ext cx="731838" cy="301625"/>
            </p14:xfrm>
          </p:contentPart>
        </mc:Choice>
        <mc:Fallback xmlns="">
          <p:pic>
            <p:nvPicPr>
              <p:cNvPr id="1028" name="Ink 10"/>
              <p:cNvPicPr>
                <a:picLocks noRot="1" noChangeAspect="1" noEditPoints="1" noChangeArrowheads="1" noChangeShapeType="1"/>
              </p:cNvPicPr>
              <p:nvPr/>
            </p:nvPicPr>
            <p:blipFill>
              <a:blip r:embed="rId8"/>
              <a:stretch>
                <a:fillRect/>
              </a:stretch>
            </p:blipFill>
            <p:spPr>
              <a:xfrm>
                <a:off x="7944016" y="260517"/>
                <a:ext cx="750557" cy="32034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29" name="Ink 11"/>
              <p14:cNvContentPartPr>
                <a14:cpLocks xmlns:a14="http://schemas.microsoft.com/office/drawing/2010/main" noRot="1" noChangeAspect="1" noEditPoints="1" noChangeArrowheads="1" noChangeShapeType="1"/>
              </p14:cNvContentPartPr>
              <p14:nvPr/>
            </p14:nvContentPartPr>
            <p14:xfrm>
              <a:off x="7837488" y="622300"/>
              <a:ext cx="612775" cy="368300"/>
            </p14:xfrm>
          </p:contentPart>
        </mc:Choice>
        <mc:Fallback xmlns="">
          <p:pic>
            <p:nvPicPr>
              <p:cNvPr id="1029" name="Ink 11"/>
              <p:cNvPicPr>
                <a:picLocks noRot="1" noChangeAspect="1" noEditPoints="1" noChangeArrowheads="1" noChangeShapeType="1"/>
              </p:cNvPicPr>
              <p:nvPr/>
            </p:nvPicPr>
            <p:blipFill>
              <a:blip r:embed="rId10"/>
              <a:stretch>
                <a:fillRect/>
              </a:stretch>
            </p:blipFill>
            <p:spPr>
              <a:xfrm>
                <a:off x="7828127" y="612939"/>
                <a:ext cx="631497" cy="38702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30" name="Ink 12"/>
              <p14:cNvContentPartPr>
                <a14:cpLocks xmlns:a14="http://schemas.microsoft.com/office/drawing/2010/main" noRot="1" noChangeAspect="1" noEditPoints="1" noChangeArrowheads="1" noChangeShapeType="1"/>
              </p14:cNvContentPartPr>
              <p14:nvPr/>
            </p14:nvContentPartPr>
            <p14:xfrm>
              <a:off x="3884613" y="1673225"/>
              <a:ext cx="1028700" cy="944563"/>
            </p14:xfrm>
          </p:contentPart>
        </mc:Choice>
        <mc:Fallback xmlns="">
          <p:pic>
            <p:nvPicPr>
              <p:cNvPr id="1030" name="Ink 12"/>
              <p:cNvPicPr>
                <a:picLocks noRot="1" noChangeAspect="1" noEditPoints="1" noChangeArrowheads="1" noChangeShapeType="1"/>
              </p:cNvPicPr>
              <p:nvPr/>
            </p:nvPicPr>
            <p:blipFill>
              <a:blip r:embed="rId12"/>
              <a:stretch>
                <a:fillRect/>
              </a:stretch>
            </p:blipFill>
            <p:spPr>
              <a:xfrm>
                <a:off x="3875255" y="1663866"/>
                <a:ext cx="1047417" cy="96328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31" name="Ink 13"/>
              <p14:cNvContentPartPr>
                <a14:cpLocks xmlns:a14="http://schemas.microsoft.com/office/drawing/2010/main" noRot="1" noChangeAspect="1" noEditPoints="1" noChangeArrowheads="1" noChangeShapeType="1"/>
              </p14:cNvContentPartPr>
              <p14:nvPr/>
            </p14:nvContentPartPr>
            <p14:xfrm>
              <a:off x="5691188" y="1866900"/>
              <a:ext cx="947737" cy="835025"/>
            </p14:xfrm>
          </p:contentPart>
        </mc:Choice>
        <mc:Fallback xmlns="">
          <p:pic>
            <p:nvPicPr>
              <p:cNvPr id="1031" name="Ink 13"/>
              <p:cNvPicPr>
                <a:picLocks noRot="1" noChangeAspect="1" noEditPoints="1" noChangeArrowheads="1" noChangeShapeType="1"/>
              </p:cNvPicPr>
              <p:nvPr/>
            </p:nvPicPr>
            <p:blipFill>
              <a:blip r:embed="rId14"/>
              <a:stretch>
                <a:fillRect/>
              </a:stretch>
            </p:blipFill>
            <p:spPr>
              <a:xfrm>
                <a:off x="5681829" y="1857542"/>
                <a:ext cx="966454" cy="853741"/>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32" name="Ink 14"/>
              <p14:cNvContentPartPr>
                <a14:cpLocks xmlns:a14="http://schemas.microsoft.com/office/drawing/2010/main" noRot="1" noChangeAspect="1" noEditPoints="1" noChangeArrowheads="1" noChangeShapeType="1"/>
              </p14:cNvContentPartPr>
              <p14:nvPr/>
            </p14:nvContentPartPr>
            <p14:xfrm>
              <a:off x="4197350" y="1854200"/>
              <a:ext cx="608013" cy="422275"/>
            </p14:xfrm>
          </p:contentPart>
        </mc:Choice>
        <mc:Fallback xmlns="">
          <p:pic>
            <p:nvPicPr>
              <p:cNvPr id="1032" name="Ink 14"/>
              <p:cNvPicPr>
                <a:picLocks noRot="1" noChangeAspect="1" noEditPoints="1" noChangeArrowheads="1" noChangeShapeType="1"/>
              </p:cNvPicPr>
              <p:nvPr/>
            </p:nvPicPr>
            <p:blipFill>
              <a:blip r:embed="rId16"/>
              <a:stretch>
                <a:fillRect/>
              </a:stretch>
            </p:blipFill>
            <p:spPr>
              <a:xfrm>
                <a:off x="4187990" y="1844840"/>
                <a:ext cx="626732" cy="44099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3" name="Ink 15"/>
              <p14:cNvContentPartPr>
                <a14:cpLocks xmlns:a14="http://schemas.microsoft.com/office/drawing/2010/main" noRot="1" noChangeAspect="1" noEditPoints="1" noChangeArrowheads="1" noChangeShapeType="1"/>
              </p14:cNvContentPartPr>
              <p14:nvPr/>
            </p14:nvContentPartPr>
            <p14:xfrm>
              <a:off x="968375" y="112713"/>
              <a:ext cx="255588" cy="339725"/>
            </p14:xfrm>
          </p:contentPart>
        </mc:Choice>
        <mc:Fallback xmlns="">
          <p:pic>
            <p:nvPicPr>
              <p:cNvPr id="1033" name="Ink 15"/>
              <p:cNvPicPr>
                <a:picLocks noRot="1" noChangeAspect="1" noEditPoints="1" noChangeArrowheads="1" noChangeShapeType="1"/>
              </p:cNvPicPr>
              <p:nvPr/>
            </p:nvPicPr>
            <p:blipFill>
              <a:blip r:embed="rId18"/>
              <a:stretch>
                <a:fillRect/>
              </a:stretch>
            </p:blipFill>
            <p:spPr>
              <a:xfrm>
                <a:off x="959015" y="103356"/>
                <a:ext cx="274307" cy="35843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34" name="Ink 16"/>
              <p14:cNvContentPartPr>
                <a14:cpLocks xmlns:a14="http://schemas.microsoft.com/office/drawing/2010/main" noRot="1" noChangeAspect="1" noEditPoints="1" noChangeArrowheads="1" noChangeShapeType="1"/>
              </p14:cNvContentPartPr>
              <p14:nvPr/>
            </p14:nvContentPartPr>
            <p14:xfrm>
              <a:off x="1317625" y="155575"/>
              <a:ext cx="25400" cy="98425"/>
            </p14:xfrm>
          </p:contentPart>
        </mc:Choice>
        <mc:Fallback xmlns="">
          <p:pic>
            <p:nvPicPr>
              <p:cNvPr id="1034" name="Ink 16"/>
              <p:cNvPicPr>
                <a:picLocks noRot="1" noChangeAspect="1" noEditPoints="1" noChangeArrowheads="1" noChangeShapeType="1"/>
              </p:cNvPicPr>
              <p:nvPr/>
            </p:nvPicPr>
            <p:blipFill>
              <a:blip r:embed="rId20"/>
              <a:stretch>
                <a:fillRect/>
              </a:stretch>
            </p:blipFill>
            <p:spPr>
              <a:xfrm>
                <a:off x="1308701" y="145618"/>
                <a:ext cx="43249" cy="1183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35" name="Ink 17"/>
              <p14:cNvContentPartPr>
                <a14:cpLocks xmlns:a14="http://schemas.microsoft.com/office/drawing/2010/main" noRot="1" noChangeAspect="1" noEditPoints="1" noChangeArrowheads="1" noChangeShapeType="1"/>
              </p14:cNvContentPartPr>
              <p14:nvPr/>
            </p14:nvContentPartPr>
            <p14:xfrm>
              <a:off x="1495425" y="212725"/>
              <a:ext cx="88900" cy="74613"/>
            </p14:xfrm>
          </p:contentPart>
        </mc:Choice>
        <mc:Fallback xmlns="">
          <p:pic>
            <p:nvPicPr>
              <p:cNvPr id="1035" name="Ink 17"/>
              <p:cNvPicPr>
                <a:picLocks noRot="1" noChangeAspect="1" noEditPoints="1" noChangeArrowheads="1" noChangeShapeType="1"/>
              </p:cNvPicPr>
              <p:nvPr/>
            </p:nvPicPr>
            <p:blipFill>
              <a:blip r:embed="rId22"/>
              <a:stretch>
                <a:fillRect/>
              </a:stretch>
            </p:blipFill>
            <p:spPr>
              <a:xfrm>
                <a:off x="1486067" y="203353"/>
                <a:ext cx="107616" cy="9335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36" name="Ink 18"/>
              <p14:cNvContentPartPr>
                <a14:cpLocks xmlns:a14="http://schemas.microsoft.com/office/drawing/2010/main" noRot="1" noChangeAspect="1" noEditPoints="1" noChangeArrowheads="1" noChangeShapeType="1"/>
              </p14:cNvContentPartPr>
              <p14:nvPr/>
            </p14:nvContentPartPr>
            <p14:xfrm>
              <a:off x="1739900" y="155575"/>
              <a:ext cx="25400" cy="144463"/>
            </p14:xfrm>
          </p:contentPart>
        </mc:Choice>
        <mc:Fallback xmlns="">
          <p:pic>
            <p:nvPicPr>
              <p:cNvPr id="1036" name="Ink 18"/>
              <p:cNvPicPr>
                <a:picLocks noRot="1" noChangeAspect="1" noEditPoints="1" noChangeArrowheads="1" noChangeShapeType="1"/>
              </p:cNvPicPr>
              <p:nvPr/>
            </p:nvPicPr>
            <p:blipFill>
              <a:blip r:embed="rId24"/>
              <a:stretch>
                <a:fillRect/>
              </a:stretch>
            </p:blipFill>
            <p:spPr>
              <a:xfrm>
                <a:off x="1730599" y="146208"/>
                <a:ext cx="44003" cy="16319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37" name="Ink 19"/>
              <p14:cNvContentPartPr>
                <a14:cpLocks xmlns:a14="http://schemas.microsoft.com/office/drawing/2010/main" noRot="1" noChangeAspect="1" noEditPoints="1" noChangeArrowheads="1" noChangeShapeType="1"/>
              </p14:cNvContentPartPr>
              <p14:nvPr/>
            </p14:nvContentPartPr>
            <p14:xfrm>
              <a:off x="1917700" y="166688"/>
              <a:ext cx="298450" cy="142875"/>
            </p14:xfrm>
          </p:contentPart>
        </mc:Choice>
        <mc:Fallback xmlns="">
          <p:pic>
            <p:nvPicPr>
              <p:cNvPr id="1037" name="Ink 19"/>
              <p:cNvPicPr>
                <a:picLocks noRot="1" noChangeAspect="1" noEditPoints="1" noChangeArrowheads="1" noChangeShapeType="1"/>
              </p:cNvPicPr>
              <p:nvPr/>
            </p:nvPicPr>
            <p:blipFill>
              <a:blip r:embed="rId26"/>
              <a:stretch>
                <a:fillRect/>
              </a:stretch>
            </p:blipFill>
            <p:spPr>
              <a:xfrm>
                <a:off x="1908340" y="157331"/>
                <a:ext cx="317171" cy="161589"/>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38" name="Ink 20"/>
              <p14:cNvContentPartPr>
                <a14:cpLocks xmlns:a14="http://schemas.microsoft.com/office/drawing/2010/main" noRot="1" noChangeAspect="1" noEditPoints="1" noChangeArrowheads="1" noChangeShapeType="1"/>
              </p14:cNvContentPartPr>
              <p14:nvPr/>
            </p14:nvContentPartPr>
            <p14:xfrm>
              <a:off x="2300288" y="230188"/>
              <a:ext cx="100012" cy="4762"/>
            </p14:xfrm>
          </p:contentPart>
        </mc:Choice>
        <mc:Fallback xmlns="">
          <p:pic>
            <p:nvPicPr>
              <p:cNvPr id="1038" name="Ink 20"/>
              <p:cNvPicPr>
                <a:picLocks noRot="1" noChangeAspect="1" noEditPoints="1" noChangeArrowheads="1" noChangeShapeType="1"/>
              </p:cNvPicPr>
              <p:nvPr/>
            </p:nvPicPr>
            <p:blipFill>
              <a:blip r:embed="rId28"/>
              <a:stretch>
                <a:fillRect/>
              </a:stretch>
            </p:blipFill>
            <p:spPr>
              <a:xfrm>
                <a:off x="2290934" y="220664"/>
                <a:ext cx="118719" cy="2381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39" name="Ink 21"/>
              <p14:cNvContentPartPr>
                <a14:cpLocks xmlns:a14="http://schemas.microsoft.com/office/drawing/2010/main" noRot="1" noChangeAspect="1" noEditPoints="1" noChangeArrowheads="1" noChangeShapeType="1"/>
              </p14:cNvContentPartPr>
              <p14:nvPr/>
            </p14:nvContentPartPr>
            <p14:xfrm>
              <a:off x="762000" y="4038600"/>
              <a:ext cx="1228725" cy="530225"/>
            </p14:xfrm>
          </p:contentPart>
        </mc:Choice>
        <mc:Fallback xmlns="">
          <p:pic>
            <p:nvPicPr>
              <p:cNvPr id="1039" name="Ink 21"/>
              <p:cNvPicPr>
                <a:picLocks noRot="1" noChangeAspect="1" noEditPoints="1" noChangeArrowheads="1" noChangeShapeType="1"/>
              </p:cNvPicPr>
              <p:nvPr/>
            </p:nvPicPr>
            <p:blipFill>
              <a:blip r:embed="rId30"/>
              <a:stretch>
                <a:fillRect/>
              </a:stretch>
            </p:blipFill>
            <p:spPr>
              <a:xfrm>
                <a:off x="752640" y="4029241"/>
                <a:ext cx="1247446" cy="54894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40" name="Ink 22"/>
              <p14:cNvContentPartPr>
                <a14:cpLocks xmlns:a14="http://schemas.microsoft.com/office/drawing/2010/main" noRot="1" noChangeAspect="1" noEditPoints="1" noChangeArrowheads="1" noChangeShapeType="1"/>
              </p14:cNvContentPartPr>
              <p14:nvPr/>
            </p14:nvContentPartPr>
            <p14:xfrm>
              <a:off x="2282825" y="4330700"/>
              <a:ext cx="39688" cy="20638"/>
            </p14:xfrm>
          </p:contentPart>
        </mc:Choice>
        <mc:Fallback xmlns="">
          <p:pic>
            <p:nvPicPr>
              <p:cNvPr id="1040" name="Ink 22"/>
              <p:cNvPicPr>
                <a:picLocks noRot="1" noChangeAspect="1" noEditPoints="1" noChangeArrowheads="1" noChangeShapeType="1"/>
              </p:cNvPicPr>
              <p:nvPr/>
            </p:nvPicPr>
            <p:blipFill>
              <a:blip r:embed="rId32"/>
              <a:stretch>
                <a:fillRect/>
              </a:stretch>
            </p:blipFill>
            <p:spPr>
              <a:xfrm>
                <a:off x="2273444" y="4321286"/>
                <a:ext cx="58450" cy="3946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41" name="Ink 23"/>
              <p14:cNvContentPartPr>
                <a14:cpLocks xmlns:a14="http://schemas.microsoft.com/office/drawing/2010/main" noRot="1" noChangeAspect="1" noEditPoints="1" noChangeArrowheads="1" noChangeShapeType="1"/>
              </p14:cNvContentPartPr>
              <p14:nvPr/>
            </p14:nvContentPartPr>
            <p14:xfrm>
              <a:off x="2884488" y="4111625"/>
              <a:ext cx="1127125" cy="363538"/>
            </p14:xfrm>
          </p:contentPart>
        </mc:Choice>
        <mc:Fallback xmlns="">
          <p:pic>
            <p:nvPicPr>
              <p:cNvPr id="1041" name="Ink 23"/>
              <p:cNvPicPr>
                <a:picLocks noRot="1" noChangeAspect="1" noEditPoints="1" noChangeArrowheads="1" noChangeShapeType="1"/>
              </p:cNvPicPr>
              <p:nvPr/>
            </p:nvPicPr>
            <p:blipFill>
              <a:blip r:embed="rId34"/>
              <a:stretch>
                <a:fillRect/>
              </a:stretch>
            </p:blipFill>
            <p:spPr>
              <a:xfrm>
                <a:off x="2875128" y="4102267"/>
                <a:ext cx="1145844" cy="38225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42" name="Ink 24"/>
              <p14:cNvContentPartPr>
                <a14:cpLocks xmlns:a14="http://schemas.microsoft.com/office/drawing/2010/main" noRot="1" noChangeAspect="1" noEditPoints="1" noChangeArrowheads="1" noChangeShapeType="1"/>
              </p14:cNvContentPartPr>
              <p14:nvPr/>
            </p14:nvContentPartPr>
            <p14:xfrm>
              <a:off x="4516438" y="4157663"/>
              <a:ext cx="958850" cy="404812"/>
            </p14:xfrm>
          </p:contentPart>
        </mc:Choice>
        <mc:Fallback xmlns="">
          <p:pic>
            <p:nvPicPr>
              <p:cNvPr id="1042" name="Ink 24"/>
              <p:cNvPicPr>
                <a:picLocks noRot="1" noChangeAspect="1" noEditPoints="1" noChangeArrowheads="1" noChangeShapeType="1"/>
              </p:cNvPicPr>
              <p:nvPr/>
            </p:nvPicPr>
            <p:blipFill>
              <a:blip r:embed="rId36"/>
              <a:stretch>
                <a:fillRect/>
              </a:stretch>
            </p:blipFill>
            <p:spPr>
              <a:xfrm>
                <a:off x="4507076" y="4148299"/>
                <a:ext cx="977573" cy="4235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43" name="Ink 25"/>
              <p14:cNvContentPartPr>
                <a14:cpLocks xmlns:a14="http://schemas.microsoft.com/office/drawing/2010/main" noRot="1" noChangeAspect="1" noEditPoints="1" noChangeArrowheads="1" noChangeShapeType="1"/>
              </p14:cNvContentPartPr>
              <p14:nvPr/>
            </p14:nvContentPartPr>
            <p14:xfrm>
              <a:off x="2840038" y="76200"/>
              <a:ext cx="698500" cy="363538"/>
            </p14:xfrm>
          </p:contentPart>
        </mc:Choice>
        <mc:Fallback xmlns="">
          <p:pic>
            <p:nvPicPr>
              <p:cNvPr id="1043" name="Ink 25"/>
              <p:cNvPicPr>
                <a:picLocks noRot="1" noChangeAspect="1" noEditPoints="1" noChangeArrowheads="1" noChangeShapeType="1"/>
              </p:cNvPicPr>
              <p:nvPr/>
            </p:nvPicPr>
            <p:blipFill>
              <a:blip r:embed="rId38"/>
              <a:stretch>
                <a:fillRect/>
              </a:stretch>
            </p:blipFill>
            <p:spPr>
              <a:xfrm>
                <a:off x="2830677" y="66842"/>
                <a:ext cx="717223" cy="38225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44" name="Ink 26"/>
              <p14:cNvContentPartPr>
                <a14:cpLocks xmlns:a14="http://schemas.microsoft.com/office/drawing/2010/main" noRot="1" noChangeAspect="1" noEditPoints="1" noChangeArrowheads="1" noChangeShapeType="1"/>
              </p14:cNvContentPartPr>
              <p14:nvPr/>
            </p14:nvContentPartPr>
            <p14:xfrm>
              <a:off x="6169025" y="4170363"/>
              <a:ext cx="885825" cy="295275"/>
            </p14:xfrm>
          </p:contentPart>
        </mc:Choice>
        <mc:Fallback xmlns="">
          <p:pic>
            <p:nvPicPr>
              <p:cNvPr id="1044" name="Ink 26"/>
              <p:cNvPicPr>
                <a:picLocks noRot="1" noChangeAspect="1" noEditPoints="1" noChangeArrowheads="1" noChangeShapeType="1"/>
              </p:cNvPicPr>
              <p:nvPr/>
            </p:nvPicPr>
            <p:blipFill>
              <a:blip r:embed="rId40"/>
              <a:stretch>
                <a:fillRect/>
              </a:stretch>
            </p:blipFill>
            <p:spPr>
              <a:xfrm>
                <a:off x="6159666" y="4161001"/>
                <a:ext cx="904542" cy="314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45" name="Ink 27"/>
              <p14:cNvContentPartPr>
                <a14:cpLocks xmlns:a14="http://schemas.microsoft.com/office/drawing/2010/main" noRot="1" noChangeAspect="1" noEditPoints="1" noChangeArrowheads="1" noChangeShapeType="1"/>
              </p14:cNvContentPartPr>
              <p14:nvPr/>
            </p14:nvContentPartPr>
            <p14:xfrm>
              <a:off x="381000" y="239713"/>
              <a:ext cx="7550150" cy="363537"/>
            </p14:xfrm>
          </p:contentPart>
        </mc:Choice>
        <mc:Fallback xmlns="">
          <p:pic>
            <p:nvPicPr>
              <p:cNvPr id="1045" name="Ink 27"/>
              <p:cNvPicPr>
                <a:picLocks noRot="1" noChangeAspect="1" noEditPoints="1" noChangeArrowheads="1" noChangeShapeType="1"/>
              </p:cNvPicPr>
              <p:nvPr/>
            </p:nvPicPr>
            <p:blipFill>
              <a:blip r:embed="rId42"/>
              <a:stretch>
                <a:fillRect/>
              </a:stretch>
            </p:blipFill>
            <p:spPr>
              <a:xfrm>
                <a:off x="371640" y="230355"/>
                <a:ext cx="7568870" cy="382254"/>
              </a:xfrm>
              <a:prstGeom prst="rect">
                <a:avLst/>
              </a:prstGeom>
            </p:spPr>
          </p:pic>
        </mc:Fallback>
      </mc:AlternateContent>
    </p:spTree>
    <p:extLst>
      <p:ext uri="{BB962C8B-B14F-4D97-AF65-F5344CB8AC3E}">
        <p14:creationId xmlns:p14="http://schemas.microsoft.com/office/powerpoint/2010/main" val="2489957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P spid="1669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Example: Connection oriented reliable service</a:t>
            </a:r>
            <a:endParaRPr lang="en-US" sz="3400" dirty="0"/>
          </a:p>
        </p:txBody>
      </p:sp>
      <p:sp>
        <p:nvSpPr>
          <p:cNvPr id="3" name="Content Placeholder 2"/>
          <p:cNvSpPr>
            <a:spLocks noGrp="1"/>
          </p:cNvSpPr>
          <p:nvPr>
            <p:ph idx="1"/>
          </p:nvPr>
        </p:nvSpPr>
        <p:spPr>
          <a:xfrm>
            <a:off x="0" y="1143000"/>
            <a:ext cx="9144000" cy="5410200"/>
          </a:xfrm>
        </p:spPr>
        <p:txBody>
          <a:bodyPr/>
          <a:lstStyle/>
          <a:p>
            <a:pPr marL="0" indent="0">
              <a:buNone/>
            </a:pPr>
            <a:r>
              <a:rPr lang="en-US" b="1" dirty="0" smtClean="0"/>
              <a:t>Phase 1:</a:t>
            </a:r>
            <a:r>
              <a:rPr lang="en-US" dirty="0" smtClean="0"/>
              <a:t> </a:t>
            </a:r>
          </a:p>
          <a:p>
            <a:pPr marL="342900" indent="-342900">
              <a:buFont typeface="Arial" panose="020B0604020202020204" pitchFamily="34" charset="0"/>
              <a:buChar char="•"/>
            </a:pPr>
            <a:r>
              <a:rPr lang="en-US" dirty="0" smtClean="0"/>
              <a:t>The connection is established. Both the sides initialize the variables and counters needed to keep track of which frame have been received and which one have not.</a:t>
            </a:r>
          </a:p>
          <a:p>
            <a:pPr marL="0" indent="0">
              <a:buNone/>
            </a:pPr>
            <a:r>
              <a:rPr lang="en-US" b="1" dirty="0" smtClean="0"/>
              <a:t>Phase 2:</a:t>
            </a:r>
          </a:p>
          <a:p>
            <a:pPr marL="342900" indent="-342900">
              <a:buFont typeface="Arial" panose="020B0604020202020204" pitchFamily="34" charset="0"/>
              <a:buChar char="•"/>
            </a:pPr>
            <a:r>
              <a:rPr lang="en-US" dirty="0" smtClean="0"/>
              <a:t>One or more frames are actually transmitted.</a:t>
            </a:r>
          </a:p>
          <a:p>
            <a:pPr marL="0" indent="0">
              <a:buNone/>
            </a:pPr>
            <a:r>
              <a:rPr lang="en-US" b="1" dirty="0" smtClean="0"/>
              <a:t>Phase 3:</a:t>
            </a:r>
          </a:p>
          <a:p>
            <a:pPr marL="342900" indent="-342900">
              <a:buFont typeface="Arial" panose="020B0604020202020204" pitchFamily="34" charset="0"/>
              <a:buChar char="•"/>
            </a:pPr>
            <a:r>
              <a:rPr lang="en-US" dirty="0" smtClean="0"/>
              <a:t>Connection is releases, freeing up the variables, buffers and other resources.</a:t>
            </a:r>
          </a:p>
          <a:p>
            <a:pPr marL="0" indent="0">
              <a:buNone/>
            </a:pPr>
            <a:endParaRPr lang="en-US" dirty="0"/>
          </a:p>
        </p:txBody>
      </p:sp>
    </p:spTree>
    <p:extLst>
      <p:ext uri="{BB962C8B-B14F-4D97-AF65-F5344CB8AC3E}">
        <p14:creationId xmlns:p14="http://schemas.microsoft.com/office/powerpoint/2010/main" val="13857461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70DC00C3-53D8-4C0D-AB8C-B505FAF7B9F6}" type="slidenum">
              <a:rPr lang="en-US" altLang="en-US" sz="1400">
                <a:latin typeface="Times New Roman" panose="02020603050405020304" pitchFamily="18" charset="0"/>
              </a:rPr>
              <a:pPr>
                <a:spcBef>
                  <a:spcPct val="0"/>
                </a:spcBef>
                <a:buSzTx/>
                <a:buFontTx/>
                <a:buNone/>
              </a:pPr>
              <a:t>80</a:t>
            </a:fld>
            <a:endParaRPr lang="en-US" altLang="en-US" sz="1400">
              <a:latin typeface="Times New Roman" panose="02020603050405020304" pitchFamily="18" charset="0"/>
            </a:endParaRPr>
          </a:p>
        </p:txBody>
      </p:sp>
      <p:sp>
        <p:nvSpPr>
          <p:cNvPr id="19459" name="Rectangle 2"/>
          <p:cNvSpPr>
            <a:spLocks noGrp="1" noChangeArrowheads="1"/>
          </p:cNvSpPr>
          <p:nvPr>
            <p:ph type="title"/>
          </p:nvPr>
        </p:nvSpPr>
        <p:spPr/>
        <p:txBody>
          <a:bodyPr/>
          <a:lstStyle/>
          <a:p>
            <a:r>
              <a:rPr lang="en-US" altLang="en-US" smtClean="0"/>
              <a:t>One Bit Sliding Window Protocol</a:t>
            </a:r>
          </a:p>
        </p:txBody>
      </p:sp>
      <p:sp>
        <p:nvSpPr>
          <p:cNvPr id="19460" name="Rectangle 3"/>
          <p:cNvSpPr>
            <a:spLocks noGrp="1" noChangeArrowheads="1"/>
          </p:cNvSpPr>
          <p:nvPr>
            <p:ph type="body" idx="1"/>
          </p:nvPr>
        </p:nvSpPr>
        <p:spPr>
          <a:xfrm>
            <a:off x="685800" y="1447800"/>
            <a:ext cx="7772400" cy="5257800"/>
          </a:xfrm>
        </p:spPr>
        <p:txBody>
          <a:bodyPr/>
          <a:lstStyle/>
          <a:p>
            <a:pPr>
              <a:lnSpc>
                <a:spcPct val="90000"/>
              </a:lnSpc>
            </a:pPr>
            <a:r>
              <a:rPr lang="en-US" altLang="en-US" b="1" dirty="0" smtClean="0"/>
              <a:t>Sending window size = receiving window size = 1</a:t>
            </a:r>
          </a:p>
          <a:p>
            <a:pPr>
              <a:lnSpc>
                <a:spcPct val="90000"/>
              </a:lnSpc>
            </a:pPr>
            <a:r>
              <a:rPr lang="en-US" altLang="en-US" b="1" dirty="0" smtClean="0"/>
              <a:t>Stop-and-wait</a:t>
            </a:r>
          </a:p>
          <a:p>
            <a:pPr>
              <a:lnSpc>
                <a:spcPct val="90000"/>
              </a:lnSpc>
            </a:pPr>
            <a:r>
              <a:rPr lang="en-US" altLang="en-US" b="1" dirty="0" smtClean="0"/>
              <a:t>Acknowledgement =</a:t>
            </a:r>
          </a:p>
          <a:p>
            <a:pPr>
              <a:lnSpc>
                <a:spcPct val="90000"/>
              </a:lnSpc>
              <a:buFont typeface="Monotype Sorts" pitchFamily="2" charset="2"/>
              <a:buNone/>
            </a:pPr>
            <a:r>
              <a:rPr lang="en-US" altLang="en-US" b="1" dirty="0" smtClean="0"/>
              <a:t>	Sequence number of last frame received w/o error*</a:t>
            </a:r>
          </a:p>
          <a:p>
            <a:pPr>
              <a:lnSpc>
                <a:spcPct val="90000"/>
              </a:lnSpc>
            </a:pPr>
            <a:r>
              <a:rPr lang="en-US" altLang="en-US" b="1" dirty="0" smtClean="0"/>
              <a:t>Problem of sender and receiver send simultaneously</a:t>
            </a:r>
          </a:p>
          <a:p>
            <a:pPr>
              <a:lnSpc>
                <a:spcPct val="90000"/>
              </a:lnSpc>
              <a:buFont typeface="Monotype Sorts" pitchFamily="2" charset="2"/>
              <a:buNone/>
            </a:pPr>
            <a:r>
              <a:rPr lang="en-US" altLang="en-US" b="1" dirty="0" smtClean="0"/>
              <a:t>*: some protocols define the acknowledgement to be the sequence number expected to receive</a:t>
            </a:r>
          </a:p>
        </p:txBody>
      </p:sp>
    </p:spTree>
    <p:extLst>
      <p:ext uri="{BB962C8B-B14F-4D97-AF65-F5344CB8AC3E}">
        <p14:creationId xmlns:p14="http://schemas.microsoft.com/office/powerpoint/2010/main" val="33277519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2EDCE78C-80B4-40F2-86AA-E9E1A215D0BA}" type="slidenum">
              <a:rPr lang="en-US" altLang="en-US" sz="1400">
                <a:latin typeface="Times New Roman" panose="02020603050405020304" pitchFamily="18" charset="0"/>
              </a:rPr>
              <a:pPr>
                <a:spcBef>
                  <a:spcPct val="0"/>
                </a:spcBef>
                <a:buSzTx/>
                <a:buFontTx/>
                <a:buNone/>
              </a:pPr>
              <a:t>81</a:t>
            </a:fld>
            <a:endParaRPr lang="en-US" altLang="en-US" sz="1400">
              <a:latin typeface="Times New Roman" panose="02020603050405020304" pitchFamily="18" charset="0"/>
            </a:endParaRPr>
          </a:p>
        </p:txBody>
      </p:sp>
      <p:sp>
        <p:nvSpPr>
          <p:cNvPr id="168964" name="Text Box 4"/>
          <p:cNvSpPr txBox="1">
            <a:spLocks noChangeArrowheads="1"/>
          </p:cNvSpPr>
          <p:nvPr/>
        </p:nvSpPr>
        <p:spPr bwMode="auto">
          <a:xfrm>
            <a:off x="6019800" y="5751513"/>
            <a:ext cx="2590800" cy="9255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1800">
                <a:solidFill>
                  <a:schemeClr val="accent2"/>
                </a:solidFill>
                <a:latin typeface="Arial" panose="020B0604020202020204" pitchFamily="34" charset="0"/>
              </a:rPr>
              <a:t>Try to draw the sending windows and receiving windows for A and B!</a:t>
            </a:r>
          </a:p>
        </p:txBody>
      </p:sp>
      <p:pic>
        <p:nvPicPr>
          <p:cNvPr id="20484" name="Picture 5" descr="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6106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7"/>
          <p:cNvSpPr>
            <a:spLocks noChangeArrowheads="1"/>
          </p:cNvSpPr>
          <p:nvPr/>
        </p:nvSpPr>
        <p:spPr bwMode="auto">
          <a:xfrm>
            <a:off x="381000" y="5029200"/>
            <a:ext cx="83058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buFont typeface="Monotype Sorts" pitchFamily="2" charset="2"/>
              <a:buNone/>
            </a:pPr>
            <a:r>
              <a:rPr lang="en-US" altLang="en-US" sz="2000"/>
              <a:t>    </a:t>
            </a:r>
            <a:r>
              <a:rPr lang="en-US" altLang="en-US" sz="2000">
                <a:solidFill>
                  <a:schemeClr val="accent2"/>
                </a:solidFill>
              </a:rPr>
              <a:t>(a)</a:t>
            </a:r>
            <a:r>
              <a:rPr lang="en-US" altLang="en-US" sz="2000"/>
              <a:t> Case 1: Normal case. </a:t>
            </a:r>
            <a:r>
              <a:rPr lang="en-US" altLang="en-US" sz="2000">
                <a:solidFill>
                  <a:schemeClr val="accent2"/>
                </a:solidFill>
              </a:rPr>
              <a:t>(b)</a:t>
            </a:r>
            <a:r>
              <a:rPr lang="en-US" altLang="en-US" sz="2000"/>
              <a:t> Case 7: Abnormal case.                   The notation is </a:t>
            </a:r>
            <a:r>
              <a:rPr lang="en-US" altLang="en-US" sz="2000" b="1"/>
              <a:t>(seq, ack, packet number)</a:t>
            </a:r>
            <a:r>
              <a:rPr lang="en-US" altLang="en-US" sz="2000"/>
              <a:t>.  An asterisk indicates where a network layer accepts a packet.</a:t>
            </a:r>
          </a:p>
        </p:txBody>
      </p:sp>
      <p:sp>
        <p:nvSpPr>
          <p:cNvPr id="20486" name="Rectangle 8"/>
          <p:cNvSpPr>
            <a:spLocks noChangeArrowheads="1"/>
          </p:cNvSpPr>
          <p:nvPr/>
        </p:nvSpPr>
        <p:spPr bwMode="auto">
          <a:xfrm>
            <a:off x="4495800" y="228600"/>
            <a:ext cx="379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a:latin typeface="Arial" panose="020B0604020202020204" pitchFamily="34" charset="0"/>
              </a:rPr>
              <a:t>Case 7: simultaneous start</a:t>
            </a:r>
          </a:p>
        </p:txBody>
      </p:sp>
      <p:sp>
        <p:nvSpPr>
          <p:cNvPr id="20487" name="Rectangle 9"/>
          <p:cNvSpPr>
            <a:spLocks noChangeArrowheads="1"/>
          </p:cNvSpPr>
          <p:nvPr/>
        </p:nvSpPr>
        <p:spPr bwMode="auto">
          <a:xfrm>
            <a:off x="600075" y="228600"/>
            <a:ext cx="298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a:latin typeface="Arial" panose="020B0604020202020204" pitchFamily="34" charset="0"/>
              </a:rPr>
              <a:t>Case 1: normal case</a:t>
            </a:r>
          </a:p>
        </p:txBody>
      </p:sp>
      <mc:AlternateContent xmlns:mc="http://schemas.openxmlformats.org/markup-compatibility/2006" xmlns:p14="http://schemas.microsoft.com/office/powerpoint/2010/main">
        <mc:Choice Requires="p14">
          <p:contentPart p14:bwMode="auto" r:id="rId3">
            <p14:nvContentPartPr>
              <p14:cNvPr id="2050" name="Ink 10"/>
              <p14:cNvContentPartPr>
                <a14:cpLocks xmlns:a14="http://schemas.microsoft.com/office/drawing/2010/main" noRot="1" noChangeAspect="1" noEditPoints="1" noChangeArrowheads="1" noChangeShapeType="1"/>
              </p14:cNvContentPartPr>
              <p14:nvPr/>
            </p14:nvContentPartPr>
            <p14:xfrm>
              <a:off x="407988" y="635000"/>
              <a:ext cx="1004887" cy="1023938"/>
            </p14:xfrm>
          </p:contentPart>
        </mc:Choice>
        <mc:Fallback xmlns="">
          <p:pic>
            <p:nvPicPr>
              <p:cNvPr id="2050" name="Ink 10"/>
              <p:cNvPicPr>
                <a:picLocks noRot="1" noChangeAspect="1" noEditPoints="1" noChangeArrowheads="1" noChangeShapeType="1"/>
              </p:cNvPicPr>
              <p:nvPr/>
            </p:nvPicPr>
            <p:blipFill>
              <a:blip r:embed="rId4"/>
              <a:stretch>
                <a:fillRect/>
              </a:stretch>
            </p:blipFill>
            <p:spPr>
              <a:xfrm>
                <a:off x="398627" y="625642"/>
                <a:ext cx="1023609" cy="104265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51" name="Ink 11"/>
              <p14:cNvContentPartPr>
                <a14:cpLocks xmlns:a14="http://schemas.microsoft.com/office/drawing/2010/main" noRot="1" noChangeAspect="1" noEditPoints="1" noChangeArrowheads="1" noChangeShapeType="1"/>
              </p14:cNvContentPartPr>
              <p14:nvPr/>
            </p14:nvContentPartPr>
            <p14:xfrm>
              <a:off x="3133725" y="657225"/>
              <a:ext cx="133350" cy="134938"/>
            </p14:xfrm>
          </p:contentPart>
        </mc:Choice>
        <mc:Fallback xmlns="">
          <p:pic>
            <p:nvPicPr>
              <p:cNvPr id="2051" name="Ink 11"/>
              <p:cNvPicPr>
                <a:picLocks noRot="1" noChangeAspect="1" noEditPoints="1" noChangeArrowheads="1" noChangeShapeType="1"/>
              </p:cNvPicPr>
              <p:nvPr/>
            </p:nvPicPr>
            <p:blipFill>
              <a:blip r:embed="rId6"/>
              <a:stretch>
                <a:fillRect/>
              </a:stretch>
            </p:blipFill>
            <p:spPr>
              <a:xfrm>
                <a:off x="3124354" y="647869"/>
                <a:ext cx="152091" cy="15364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52" name="Ink 12"/>
              <p14:cNvContentPartPr>
                <a14:cpLocks xmlns:a14="http://schemas.microsoft.com/office/drawing/2010/main" noRot="1" noChangeAspect="1" noEditPoints="1" noChangeArrowheads="1" noChangeShapeType="1"/>
              </p14:cNvContentPartPr>
              <p14:nvPr/>
            </p14:nvContentPartPr>
            <p14:xfrm>
              <a:off x="3643313" y="635000"/>
              <a:ext cx="300037" cy="465138"/>
            </p14:xfrm>
          </p:contentPart>
        </mc:Choice>
        <mc:Fallback xmlns="">
          <p:pic>
            <p:nvPicPr>
              <p:cNvPr id="2052" name="Ink 12"/>
              <p:cNvPicPr>
                <a:picLocks noRot="1" noChangeAspect="1" noEditPoints="1" noChangeArrowheads="1" noChangeShapeType="1"/>
              </p:cNvPicPr>
              <p:nvPr/>
            </p:nvPicPr>
            <p:blipFill>
              <a:blip r:embed="rId8"/>
              <a:stretch>
                <a:fillRect/>
              </a:stretch>
            </p:blipFill>
            <p:spPr>
              <a:xfrm>
                <a:off x="3633948" y="625640"/>
                <a:ext cx="318767" cy="48385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53" name="Ink 13"/>
              <p14:cNvContentPartPr>
                <a14:cpLocks xmlns:a14="http://schemas.microsoft.com/office/drawing/2010/main" noRot="1" noChangeAspect="1" noEditPoints="1" noChangeArrowheads="1" noChangeShapeType="1"/>
              </p14:cNvContentPartPr>
              <p14:nvPr/>
            </p14:nvContentPartPr>
            <p14:xfrm>
              <a:off x="3081338" y="1104900"/>
              <a:ext cx="1574800" cy="704850"/>
            </p14:xfrm>
          </p:contentPart>
        </mc:Choice>
        <mc:Fallback xmlns="">
          <p:pic>
            <p:nvPicPr>
              <p:cNvPr id="2053" name="Ink 13"/>
              <p:cNvPicPr>
                <a:picLocks noRot="1" noChangeAspect="1" noEditPoints="1" noChangeArrowheads="1" noChangeShapeType="1"/>
              </p:cNvPicPr>
              <p:nvPr/>
            </p:nvPicPr>
            <p:blipFill>
              <a:blip r:embed="rId10"/>
              <a:stretch>
                <a:fillRect/>
              </a:stretch>
            </p:blipFill>
            <p:spPr>
              <a:xfrm>
                <a:off x="3071983" y="1095540"/>
                <a:ext cx="1593509" cy="723569"/>
              </a:xfrm>
              <a:prstGeom prst="rect">
                <a:avLst/>
              </a:prstGeom>
            </p:spPr>
          </p:pic>
        </mc:Fallback>
      </mc:AlternateContent>
    </p:spTree>
    <p:extLst>
      <p:ext uri="{BB962C8B-B14F-4D97-AF65-F5344CB8AC3E}">
        <p14:creationId xmlns:p14="http://schemas.microsoft.com/office/powerpoint/2010/main" val="2418093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2A2F2C5E-6C3F-484F-9D7D-CF38E6F3B0C6}" type="slidenum">
              <a:rPr lang="en-US" altLang="en-US" sz="1400">
                <a:latin typeface="Times New Roman" panose="02020603050405020304" pitchFamily="18" charset="0"/>
              </a:rPr>
              <a:pPr>
                <a:spcBef>
                  <a:spcPct val="0"/>
                </a:spcBef>
                <a:buSzTx/>
                <a:buFontTx/>
                <a:buNone/>
              </a:pPr>
              <a:t>82</a:t>
            </a:fld>
            <a:endParaRPr lang="en-US" altLang="en-US" sz="1400">
              <a:latin typeface="Times New Roman" panose="02020603050405020304" pitchFamily="18" charset="0"/>
            </a:endParaRPr>
          </a:p>
        </p:txBody>
      </p:sp>
      <p:sp>
        <p:nvSpPr>
          <p:cNvPr id="27651" name="Rectangle 2"/>
          <p:cNvSpPr>
            <a:spLocks noGrp="1" noChangeArrowheads="1"/>
          </p:cNvSpPr>
          <p:nvPr>
            <p:ph type="title"/>
          </p:nvPr>
        </p:nvSpPr>
        <p:spPr/>
        <p:txBody>
          <a:bodyPr/>
          <a:lstStyle/>
          <a:p>
            <a:r>
              <a:rPr lang="en-US" altLang="en-US" smtClean="0"/>
              <a:t>Go Back </a:t>
            </a:r>
            <a:r>
              <a:rPr lang="en-US" altLang="en-US" i="1" smtClean="0"/>
              <a:t>n</a:t>
            </a:r>
            <a:r>
              <a:rPr lang="en-US" altLang="en-US" smtClean="0"/>
              <a:t> Protocol</a:t>
            </a:r>
          </a:p>
        </p:txBody>
      </p:sp>
      <p:sp>
        <p:nvSpPr>
          <p:cNvPr id="27652" name="Rectangle 3"/>
          <p:cNvSpPr>
            <a:spLocks noGrp="1" noChangeArrowheads="1"/>
          </p:cNvSpPr>
          <p:nvPr>
            <p:ph type="body" idx="1"/>
          </p:nvPr>
        </p:nvSpPr>
        <p:spPr>
          <a:xfrm>
            <a:off x="533400" y="1295400"/>
            <a:ext cx="8153400" cy="4648200"/>
          </a:xfrm>
        </p:spPr>
        <p:txBody>
          <a:bodyPr/>
          <a:lstStyle/>
          <a:p>
            <a:r>
              <a:rPr lang="en-US" altLang="en-US" smtClean="0"/>
              <a:t>Receiver discards all subsequent frames following an error one, and send no acknowledgement for those discarded</a:t>
            </a:r>
          </a:p>
          <a:p>
            <a:r>
              <a:rPr lang="en-US" altLang="en-US" smtClean="0"/>
              <a:t>Receiving window size = 1 (i.e., frames must be accepted in the order they were sent)</a:t>
            </a:r>
          </a:p>
          <a:p>
            <a:r>
              <a:rPr lang="en-US" altLang="en-US" smtClean="0"/>
              <a:t>Sending window might get full</a:t>
            </a:r>
          </a:p>
          <a:p>
            <a:pPr lvl="1"/>
            <a:r>
              <a:rPr lang="en-US" altLang="en-US" smtClean="0"/>
              <a:t>If so, re-transmitting unacknowledged frames</a:t>
            </a:r>
          </a:p>
          <a:p>
            <a:r>
              <a:rPr lang="en-US" altLang="en-US" smtClean="0"/>
              <a:t>Wasting a lot of bandwidth if error rate is high</a:t>
            </a:r>
          </a:p>
        </p:txBody>
      </p:sp>
    </p:spTree>
    <p:extLst>
      <p:ext uri="{BB962C8B-B14F-4D97-AF65-F5344CB8AC3E}">
        <p14:creationId xmlns:p14="http://schemas.microsoft.com/office/powerpoint/2010/main" val="33781499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31C004D0-0CB5-4FA2-A2F4-87A4F33B93D5}" type="slidenum">
              <a:rPr lang="en-US" altLang="en-US" sz="1400">
                <a:latin typeface="Times New Roman" panose="02020603050405020304" pitchFamily="18" charset="0"/>
              </a:rPr>
              <a:pPr>
                <a:spcBef>
                  <a:spcPct val="0"/>
                </a:spcBef>
                <a:buSzTx/>
                <a:buFontTx/>
                <a:buNone/>
              </a:pPr>
              <a:t>83</a:t>
            </a:fld>
            <a:endParaRPr lang="en-US" altLang="en-US" sz="1400">
              <a:latin typeface="Times New Roman" panose="02020603050405020304" pitchFamily="18" charset="0"/>
            </a:endParaRPr>
          </a:p>
        </p:txBody>
      </p:sp>
      <p:sp>
        <p:nvSpPr>
          <p:cNvPr id="28675" name="Rectangle 2"/>
          <p:cNvSpPr>
            <a:spLocks noGrp="1" noChangeArrowheads="1"/>
          </p:cNvSpPr>
          <p:nvPr>
            <p:ph type="title"/>
          </p:nvPr>
        </p:nvSpPr>
        <p:spPr/>
        <p:txBody>
          <a:bodyPr/>
          <a:lstStyle/>
          <a:p>
            <a:r>
              <a:rPr lang="en-US" altLang="en-US" smtClean="0"/>
              <a:t>Go Back </a:t>
            </a:r>
            <a:r>
              <a:rPr lang="en-US" altLang="en-US" i="1" smtClean="0"/>
              <a:t>n</a:t>
            </a:r>
            <a:r>
              <a:rPr lang="en-US" altLang="en-US" smtClean="0"/>
              <a:t> Protocol</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1524000"/>
            <a:ext cx="88995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6146" name="Ink 4"/>
              <p14:cNvContentPartPr>
                <a14:cpLocks xmlns:a14="http://schemas.microsoft.com/office/drawing/2010/main" noRot="1" noChangeAspect="1" noEditPoints="1" noChangeArrowheads="1" noChangeShapeType="1"/>
              </p14:cNvContentPartPr>
              <p14:nvPr/>
            </p14:nvContentPartPr>
            <p14:xfrm>
              <a:off x="230188" y="4687888"/>
              <a:ext cx="558800" cy="688975"/>
            </p14:xfrm>
          </p:contentPart>
        </mc:Choice>
        <mc:Fallback xmlns="">
          <p:pic>
            <p:nvPicPr>
              <p:cNvPr id="6146" name="Ink 4"/>
              <p:cNvPicPr>
                <a:picLocks noRot="1" noChangeAspect="1" noEditPoints="1" noChangeArrowheads="1" noChangeShapeType="1"/>
              </p:cNvPicPr>
              <p:nvPr/>
            </p:nvPicPr>
            <p:blipFill>
              <a:blip r:embed="rId4"/>
              <a:stretch>
                <a:fillRect/>
              </a:stretch>
            </p:blipFill>
            <p:spPr>
              <a:xfrm>
                <a:off x="220827" y="4678529"/>
                <a:ext cx="577523" cy="70769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147" name="Ink 5"/>
              <p14:cNvContentPartPr>
                <a14:cpLocks xmlns:a14="http://schemas.microsoft.com/office/drawing/2010/main" noRot="1" noChangeAspect="1" noEditPoints="1" noChangeArrowheads="1" noChangeShapeType="1"/>
              </p14:cNvContentPartPr>
              <p14:nvPr/>
            </p14:nvContentPartPr>
            <p14:xfrm>
              <a:off x="1185863" y="4943475"/>
              <a:ext cx="376237" cy="317500"/>
            </p14:xfrm>
          </p:contentPart>
        </mc:Choice>
        <mc:Fallback xmlns="">
          <p:pic>
            <p:nvPicPr>
              <p:cNvPr id="6147" name="Ink 5"/>
              <p:cNvPicPr>
                <a:picLocks noRot="1" noChangeAspect="1" noEditPoints="1" noChangeArrowheads="1" noChangeShapeType="1"/>
              </p:cNvPicPr>
              <p:nvPr/>
            </p:nvPicPr>
            <p:blipFill>
              <a:blip r:embed="rId6"/>
              <a:stretch>
                <a:fillRect/>
              </a:stretch>
            </p:blipFill>
            <p:spPr>
              <a:xfrm>
                <a:off x="1176502" y="4934116"/>
                <a:ext cx="394959" cy="33621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148" name="Ink 6"/>
              <p14:cNvContentPartPr>
                <a14:cpLocks xmlns:a14="http://schemas.microsoft.com/office/drawing/2010/main" noRot="1" noChangeAspect="1" noEditPoints="1" noChangeArrowheads="1" noChangeShapeType="1"/>
              </p14:cNvContentPartPr>
              <p14:nvPr/>
            </p14:nvContentPartPr>
            <p14:xfrm>
              <a:off x="1854200" y="4913313"/>
              <a:ext cx="317500" cy="365125"/>
            </p14:xfrm>
          </p:contentPart>
        </mc:Choice>
        <mc:Fallback xmlns="">
          <p:pic>
            <p:nvPicPr>
              <p:cNvPr id="6148" name="Ink 6"/>
              <p:cNvPicPr>
                <a:picLocks noRot="1" noChangeAspect="1" noEditPoints="1" noChangeArrowheads="1" noChangeShapeType="1"/>
              </p:cNvPicPr>
              <p:nvPr/>
            </p:nvPicPr>
            <p:blipFill>
              <a:blip r:embed="rId8"/>
              <a:stretch>
                <a:fillRect/>
              </a:stretch>
            </p:blipFill>
            <p:spPr>
              <a:xfrm>
                <a:off x="1844841" y="4903960"/>
                <a:ext cx="336219" cy="38383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149" name="Ink 7"/>
              <p14:cNvContentPartPr>
                <a14:cpLocks xmlns:a14="http://schemas.microsoft.com/office/drawing/2010/main" noRot="1" noChangeAspect="1" noEditPoints="1" noChangeArrowheads="1" noChangeShapeType="1"/>
              </p14:cNvContentPartPr>
              <p14:nvPr/>
            </p14:nvContentPartPr>
            <p14:xfrm>
              <a:off x="5653088" y="4778375"/>
              <a:ext cx="336550" cy="439738"/>
            </p14:xfrm>
          </p:contentPart>
        </mc:Choice>
        <mc:Fallback xmlns="">
          <p:pic>
            <p:nvPicPr>
              <p:cNvPr id="6149" name="Ink 7"/>
              <p:cNvPicPr>
                <a:picLocks noRot="1" noChangeAspect="1" noEditPoints="1" noChangeArrowheads="1" noChangeShapeType="1"/>
              </p:cNvPicPr>
              <p:nvPr/>
            </p:nvPicPr>
            <p:blipFill>
              <a:blip r:embed="rId10"/>
              <a:stretch>
                <a:fillRect/>
              </a:stretch>
            </p:blipFill>
            <p:spPr>
              <a:xfrm>
                <a:off x="5643729" y="4769011"/>
                <a:ext cx="355267" cy="458466"/>
              </a:xfrm>
              <a:prstGeom prst="rect">
                <a:avLst/>
              </a:prstGeom>
            </p:spPr>
          </p:pic>
        </mc:Fallback>
      </mc:AlternateContent>
    </p:spTree>
    <p:extLst>
      <p:ext uri="{BB962C8B-B14F-4D97-AF65-F5344CB8AC3E}">
        <p14:creationId xmlns:p14="http://schemas.microsoft.com/office/powerpoint/2010/main" val="31749962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5E856305-2E1A-4682-91B3-1B2917277BB3}" type="slidenum">
              <a:rPr lang="en-US" altLang="en-US" sz="1400">
                <a:latin typeface="Times New Roman" panose="02020603050405020304" pitchFamily="18" charset="0"/>
              </a:rPr>
              <a:pPr>
                <a:spcBef>
                  <a:spcPct val="0"/>
                </a:spcBef>
                <a:buSzTx/>
                <a:buFontTx/>
                <a:buNone/>
              </a:pPr>
              <a:t>84</a:t>
            </a:fld>
            <a:endParaRPr lang="en-US" altLang="en-US" sz="1400">
              <a:latin typeface="Times New Roman" panose="02020603050405020304" pitchFamily="18" charset="0"/>
            </a:endParaRPr>
          </a:p>
        </p:txBody>
      </p:sp>
      <p:sp>
        <p:nvSpPr>
          <p:cNvPr id="29699" name="Rectangle 2"/>
          <p:cNvSpPr>
            <a:spLocks noGrp="1" noChangeArrowheads="1"/>
          </p:cNvSpPr>
          <p:nvPr>
            <p:ph type="title"/>
          </p:nvPr>
        </p:nvSpPr>
        <p:spPr/>
        <p:txBody>
          <a:bodyPr/>
          <a:lstStyle/>
          <a:p>
            <a:r>
              <a:rPr lang="en-US" altLang="en-US" smtClean="0"/>
              <a:t>Go Back </a:t>
            </a:r>
            <a:r>
              <a:rPr lang="en-US" altLang="en-US" i="1" smtClean="0"/>
              <a:t>n</a:t>
            </a:r>
            <a:r>
              <a:rPr lang="en-US" altLang="en-US" smtClean="0"/>
              <a:t> Protocol</a:t>
            </a:r>
          </a:p>
        </p:txBody>
      </p:sp>
      <p:grpSp>
        <p:nvGrpSpPr>
          <p:cNvPr id="29700" name="Group 46"/>
          <p:cNvGrpSpPr>
            <a:grpSpLocks/>
          </p:cNvGrpSpPr>
          <p:nvPr/>
        </p:nvGrpSpPr>
        <p:grpSpPr bwMode="auto">
          <a:xfrm>
            <a:off x="457200" y="990600"/>
            <a:ext cx="7620000" cy="5562600"/>
            <a:chOff x="288" y="624"/>
            <a:chExt cx="4800" cy="3504"/>
          </a:xfrm>
        </p:grpSpPr>
        <p:sp>
          <p:nvSpPr>
            <p:cNvPr id="29701" name="Line 8"/>
            <p:cNvSpPr>
              <a:spLocks noChangeShapeType="1"/>
            </p:cNvSpPr>
            <p:nvPr/>
          </p:nvSpPr>
          <p:spPr bwMode="auto">
            <a:xfrm>
              <a:off x="2208" y="864"/>
              <a:ext cx="0" cy="3264"/>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9"/>
            <p:cNvSpPr>
              <a:spLocks noChangeShapeType="1"/>
            </p:cNvSpPr>
            <p:nvPr/>
          </p:nvSpPr>
          <p:spPr bwMode="auto">
            <a:xfrm>
              <a:off x="3696" y="864"/>
              <a:ext cx="0" cy="3264"/>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10"/>
            <p:cNvSpPr>
              <a:spLocks noChangeShapeType="1"/>
            </p:cNvSpPr>
            <p:nvPr/>
          </p:nvSpPr>
          <p:spPr bwMode="auto">
            <a:xfrm>
              <a:off x="2208" y="1152"/>
              <a:ext cx="1488" cy="33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4" name="Line 11"/>
            <p:cNvSpPr>
              <a:spLocks noChangeShapeType="1"/>
            </p:cNvSpPr>
            <p:nvPr/>
          </p:nvSpPr>
          <p:spPr bwMode="auto">
            <a:xfrm>
              <a:off x="568" y="1296"/>
              <a:ext cx="0" cy="15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5" name="Text Box 12"/>
            <p:cNvSpPr txBox="1">
              <a:spLocks noChangeArrowheads="1"/>
            </p:cNvSpPr>
            <p:nvPr/>
          </p:nvSpPr>
          <p:spPr bwMode="auto">
            <a:xfrm>
              <a:off x="288" y="1008"/>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Time</a:t>
              </a:r>
            </a:p>
          </p:txBody>
        </p:sp>
        <p:sp>
          <p:nvSpPr>
            <p:cNvPr id="29706" name="Text Box 13"/>
            <p:cNvSpPr txBox="1">
              <a:spLocks noChangeArrowheads="1"/>
            </p:cNvSpPr>
            <p:nvPr/>
          </p:nvSpPr>
          <p:spPr bwMode="auto">
            <a:xfrm>
              <a:off x="3724" y="1104"/>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07" name="Text Box 14"/>
            <p:cNvSpPr txBox="1">
              <a:spLocks noChangeArrowheads="1"/>
            </p:cNvSpPr>
            <p:nvPr/>
          </p:nvSpPr>
          <p:spPr bwMode="auto">
            <a:xfrm>
              <a:off x="2605" y="1056"/>
              <a:ext cx="8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Frame 0</a:t>
              </a:r>
            </a:p>
          </p:txBody>
        </p:sp>
        <p:sp>
          <p:nvSpPr>
            <p:cNvPr id="29708" name="Text Box 15"/>
            <p:cNvSpPr txBox="1">
              <a:spLocks noChangeArrowheads="1"/>
            </p:cNvSpPr>
            <p:nvPr/>
          </p:nvSpPr>
          <p:spPr bwMode="auto">
            <a:xfrm>
              <a:off x="2592" y="2208"/>
              <a:ext cx="6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ACK 1</a:t>
              </a:r>
            </a:p>
          </p:txBody>
        </p:sp>
        <p:sp>
          <p:nvSpPr>
            <p:cNvPr id="29709" name="Text Box 16"/>
            <p:cNvSpPr txBox="1">
              <a:spLocks noChangeArrowheads="1"/>
            </p:cNvSpPr>
            <p:nvPr/>
          </p:nvSpPr>
          <p:spPr bwMode="auto">
            <a:xfrm>
              <a:off x="864" y="912"/>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10" name="Rectangle 17"/>
            <p:cNvSpPr>
              <a:spLocks noChangeArrowheads="1"/>
            </p:cNvSpPr>
            <p:nvPr/>
          </p:nvSpPr>
          <p:spPr bwMode="auto">
            <a:xfrm>
              <a:off x="3744" y="1104"/>
              <a:ext cx="144"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29711" name="Rectangle 18"/>
            <p:cNvSpPr>
              <a:spLocks noChangeArrowheads="1"/>
            </p:cNvSpPr>
            <p:nvPr/>
          </p:nvSpPr>
          <p:spPr bwMode="auto">
            <a:xfrm>
              <a:off x="912" y="912"/>
              <a:ext cx="432"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29712" name="Text Box 19"/>
            <p:cNvSpPr txBox="1">
              <a:spLocks noChangeArrowheads="1"/>
            </p:cNvSpPr>
            <p:nvPr/>
          </p:nvSpPr>
          <p:spPr bwMode="auto">
            <a:xfrm>
              <a:off x="2592" y="1824"/>
              <a:ext cx="8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Frame 1</a:t>
              </a:r>
            </a:p>
          </p:txBody>
        </p:sp>
        <p:sp>
          <p:nvSpPr>
            <p:cNvPr id="29713" name="Text Box 20"/>
            <p:cNvSpPr txBox="1">
              <a:spLocks noChangeArrowheads="1"/>
            </p:cNvSpPr>
            <p:nvPr/>
          </p:nvSpPr>
          <p:spPr bwMode="auto">
            <a:xfrm>
              <a:off x="864" y="1296"/>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14" name="Rectangle 21"/>
            <p:cNvSpPr>
              <a:spLocks noChangeArrowheads="1"/>
            </p:cNvSpPr>
            <p:nvPr/>
          </p:nvSpPr>
          <p:spPr bwMode="auto">
            <a:xfrm>
              <a:off x="912" y="1296"/>
              <a:ext cx="432"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29715" name="Line 22"/>
            <p:cNvSpPr>
              <a:spLocks noChangeShapeType="1"/>
            </p:cNvSpPr>
            <p:nvPr/>
          </p:nvSpPr>
          <p:spPr bwMode="auto">
            <a:xfrm>
              <a:off x="2208" y="1920"/>
              <a:ext cx="1488" cy="33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6" name="Line 23"/>
            <p:cNvSpPr>
              <a:spLocks noChangeShapeType="1"/>
            </p:cNvSpPr>
            <p:nvPr/>
          </p:nvSpPr>
          <p:spPr bwMode="auto">
            <a:xfrm flipH="1">
              <a:off x="2208" y="2304"/>
              <a:ext cx="1488" cy="33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7" name="Text Box 24"/>
            <p:cNvSpPr txBox="1">
              <a:spLocks noChangeArrowheads="1"/>
            </p:cNvSpPr>
            <p:nvPr/>
          </p:nvSpPr>
          <p:spPr bwMode="auto">
            <a:xfrm>
              <a:off x="2592" y="2592"/>
              <a:ext cx="8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Frame 2</a:t>
              </a:r>
            </a:p>
          </p:txBody>
        </p:sp>
        <p:sp>
          <p:nvSpPr>
            <p:cNvPr id="29718" name="Line 25"/>
            <p:cNvSpPr>
              <a:spLocks noChangeShapeType="1"/>
            </p:cNvSpPr>
            <p:nvPr/>
          </p:nvSpPr>
          <p:spPr bwMode="auto">
            <a:xfrm>
              <a:off x="2208" y="2688"/>
              <a:ext cx="1488" cy="33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9" name="Line 26"/>
            <p:cNvSpPr>
              <a:spLocks noChangeShapeType="1"/>
            </p:cNvSpPr>
            <p:nvPr/>
          </p:nvSpPr>
          <p:spPr bwMode="auto">
            <a:xfrm flipH="1">
              <a:off x="2208" y="3072"/>
              <a:ext cx="1488" cy="33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0" name="Text Box 27"/>
            <p:cNvSpPr txBox="1">
              <a:spLocks noChangeArrowheads="1"/>
            </p:cNvSpPr>
            <p:nvPr/>
          </p:nvSpPr>
          <p:spPr bwMode="auto">
            <a:xfrm>
              <a:off x="2592" y="2976"/>
              <a:ext cx="6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ACK 2</a:t>
              </a:r>
            </a:p>
          </p:txBody>
        </p:sp>
        <p:sp>
          <p:nvSpPr>
            <p:cNvPr id="29721" name="Text Box 28"/>
            <p:cNvSpPr txBox="1">
              <a:spLocks noChangeArrowheads="1"/>
            </p:cNvSpPr>
            <p:nvPr/>
          </p:nvSpPr>
          <p:spPr bwMode="auto">
            <a:xfrm>
              <a:off x="3724" y="1536"/>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22" name="Rectangle 29"/>
            <p:cNvSpPr>
              <a:spLocks noChangeArrowheads="1"/>
            </p:cNvSpPr>
            <p:nvPr/>
          </p:nvSpPr>
          <p:spPr bwMode="auto">
            <a:xfrm>
              <a:off x="3888" y="1536"/>
              <a:ext cx="144"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29723" name="Text Box 30"/>
            <p:cNvSpPr txBox="1">
              <a:spLocks noChangeArrowheads="1"/>
            </p:cNvSpPr>
            <p:nvPr/>
          </p:nvSpPr>
          <p:spPr bwMode="auto">
            <a:xfrm>
              <a:off x="2081" y="62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S</a:t>
              </a:r>
            </a:p>
          </p:txBody>
        </p:sp>
        <p:sp>
          <p:nvSpPr>
            <p:cNvPr id="29724" name="Text Box 31"/>
            <p:cNvSpPr txBox="1">
              <a:spLocks noChangeArrowheads="1"/>
            </p:cNvSpPr>
            <p:nvPr/>
          </p:nvSpPr>
          <p:spPr bwMode="auto">
            <a:xfrm>
              <a:off x="3552" y="62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R</a:t>
              </a:r>
            </a:p>
          </p:txBody>
        </p:sp>
        <p:sp>
          <p:nvSpPr>
            <p:cNvPr id="29725" name="Text Box 32"/>
            <p:cNvSpPr txBox="1">
              <a:spLocks noChangeArrowheads="1"/>
            </p:cNvSpPr>
            <p:nvPr/>
          </p:nvSpPr>
          <p:spPr bwMode="auto">
            <a:xfrm>
              <a:off x="2592" y="3360"/>
              <a:ext cx="8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Frame 3</a:t>
              </a:r>
            </a:p>
          </p:txBody>
        </p:sp>
        <p:sp>
          <p:nvSpPr>
            <p:cNvPr id="29726" name="Line 33"/>
            <p:cNvSpPr>
              <a:spLocks noChangeShapeType="1"/>
            </p:cNvSpPr>
            <p:nvPr/>
          </p:nvSpPr>
          <p:spPr bwMode="auto">
            <a:xfrm>
              <a:off x="2208" y="3456"/>
              <a:ext cx="1488" cy="33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7" name="Text Box 34"/>
            <p:cNvSpPr txBox="1">
              <a:spLocks noChangeArrowheads="1"/>
            </p:cNvSpPr>
            <p:nvPr/>
          </p:nvSpPr>
          <p:spPr bwMode="auto">
            <a:xfrm>
              <a:off x="864" y="1968"/>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28" name="Rectangle 35"/>
            <p:cNvSpPr>
              <a:spLocks noChangeArrowheads="1"/>
            </p:cNvSpPr>
            <p:nvPr/>
          </p:nvSpPr>
          <p:spPr bwMode="auto">
            <a:xfrm>
              <a:off x="912" y="1968"/>
              <a:ext cx="432"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29729" name="Text Box 36"/>
            <p:cNvSpPr txBox="1">
              <a:spLocks noChangeArrowheads="1"/>
            </p:cNvSpPr>
            <p:nvPr/>
          </p:nvSpPr>
          <p:spPr bwMode="auto">
            <a:xfrm>
              <a:off x="864" y="2688"/>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30" name="Rectangle 37"/>
            <p:cNvSpPr>
              <a:spLocks noChangeArrowheads="1"/>
            </p:cNvSpPr>
            <p:nvPr/>
          </p:nvSpPr>
          <p:spPr bwMode="auto">
            <a:xfrm>
              <a:off x="1200" y="2688"/>
              <a:ext cx="432"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29731" name="Text Box 38"/>
            <p:cNvSpPr txBox="1">
              <a:spLocks noChangeArrowheads="1"/>
            </p:cNvSpPr>
            <p:nvPr/>
          </p:nvSpPr>
          <p:spPr bwMode="auto">
            <a:xfrm>
              <a:off x="864" y="3408"/>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32" name="Rectangle 39"/>
            <p:cNvSpPr>
              <a:spLocks noChangeArrowheads="1"/>
            </p:cNvSpPr>
            <p:nvPr/>
          </p:nvSpPr>
          <p:spPr bwMode="auto">
            <a:xfrm>
              <a:off x="1344" y="3408"/>
              <a:ext cx="432"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29733" name="Text Box 40"/>
            <p:cNvSpPr txBox="1">
              <a:spLocks noChangeArrowheads="1"/>
            </p:cNvSpPr>
            <p:nvPr/>
          </p:nvSpPr>
          <p:spPr bwMode="auto">
            <a:xfrm>
              <a:off x="3696" y="2352"/>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34" name="Rectangle 41"/>
            <p:cNvSpPr>
              <a:spLocks noChangeArrowheads="1"/>
            </p:cNvSpPr>
            <p:nvPr/>
          </p:nvSpPr>
          <p:spPr bwMode="auto">
            <a:xfrm>
              <a:off x="4032" y="2352"/>
              <a:ext cx="144"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29735" name="Text Box 42"/>
            <p:cNvSpPr txBox="1">
              <a:spLocks noChangeArrowheads="1"/>
            </p:cNvSpPr>
            <p:nvPr/>
          </p:nvSpPr>
          <p:spPr bwMode="auto">
            <a:xfrm>
              <a:off x="3696" y="3024"/>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36" name="Rectangle 43"/>
            <p:cNvSpPr>
              <a:spLocks noChangeArrowheads="1"/>
            </p:cNvSpPr>
            <p:nvPr/>
          </p:nvSpPr>
          <p:spPr bwMode="auto">
            <a:xfrm>
              <a:off x="4176" y="3024"/>
              <a:ext cx="144"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29737" name="Text Box 44"/>
            <p:cNvSpPr txBox="1">
              <a:spLocks noChangeArrowheads="1"/>
            </p:cNvSpPr>
            <p:nvPr/>
          </p:nvSpPr>
          <p:spPr bwMode="auto">
            <a:xfrm>
              <a:off x="3696" y="3744"/>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29738" name="Rectangle 45"/>
            <p:cNvSpPr>
              <a:spLocks noChangeArrowheads="1"/>
            </p:cNvSpPr>
            <p:nvPr/>
          </p:nvSpPr>
          <p:spPr bwMode="auto">
            <a:xfrm>
              <a:off x="4320" y="3744"/>
              <a:ext cx="144" cy="288"/>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grpSp>
    </p:spTree>
    <p:extLst>
      <p:ext uri="{BB962C8B-B14F-4D97-AF65-F5344CB8AC3E}">
        <p14:creationId xmlns:p14="http://schemas.microsoft.com/office/powerpoint/2010/main" val="7974938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41D412C8-1485-4275-AC89-B6B423A239A7}" type="slidenum">
              <a:rPr lang="en-US" altLang="en-US" sz="1400">
                <a:latin typeface="Times New Roman" panose="02020603050405020304" pitchFamily="18" charset="0"/>
              </a:rPr>
              <a:pPr>
                <a:spcBef>
                  <a:spcPct val="0"/>
                </a:spcBef>
                <a:buSzTx/>
                <a:buFontTx/>
                <a:buNone/>
              </a:pPr>
              <a:t>85</a:t>
            </a:fld>
            <a:endParaRPr lang="en-US" altLang="en-US" sz="1400">
              <a:latin typeface="Times New Roman" panose="02020603050405020304" pitchFamily="18" charset="0"/>
            </a:endParaRPr>
          </a:p>
        </p:txBody>
      </p:sp>
      <p:sp>
        <p:nvSpPr>
          <p:cNvPr id="30723" name="Rectangle 2"/>
          <p:cNvSpPr>
            <a:spLocks noGrp="1" noChangeArrowheads="1"/>
          </p:cNvSpPr>
          <p:nvPr>
            <p:ph type="title"/>
          </p:nvPr>
        </p:nvSpPr>
        <p:spPr/>
        <p:txBody>
          <a:bodyPr/>
          <a:lstStyle/>
          <a:p>
            <a:r>
              <a:rPr lang="en-US" altLang="en-US" smtClean="0"/>
              <a:t>Go Back </a:t>
            </a:r>
            <a:r>
              <a:rPr lang="en-US" altLang="en-US" i="1" smtClean="0"/>
              <a:t>n</a:t>
            </a:r>
            <a:r>
              <a:rPr lang="en-US" altLang="en-US" smtClean="0"/>
              <a:t> Protocol</a:t>
            </a:r>
          </a:p>
        </p:txBody>
      </p:sp>
      <p:sp>
        <p:nvSpPr>
          <p:cNvPr id="30724" name="Rectangle 3"/>
          <p:cNvSpPr>
            <a:spLocks noGrp="1" noChangeArrowheads="1"/>
          </p:cNvSpPr>
          <p:nvPr>
            <p:ph type="body" idx="1"/>
          </p:nvPr>
        </p:nvSpPr>
        <p:spPr>
          <a:xfrm>
            <a:off x="685800" y="1219200"/>
            <a:ext cx="7772400" cy="4953000"/>
          </a:xfrm>
        </p:spPr>
        <p:txBody>
          <a:bodyPr/>
          <a:lstStyle/>
          <a:p>
            <a:r>
              <a:rPr lang="en-US" altLang="en-US" smtClean="0"/>
              <a:t>What is the maximum sending window size?</a:t>
            </a:r>
          </a:p>
          <a:p>
            <a:r>
              <a:rPr lang="en-US" altLang="en-US" smtClean="0"/>
              <a:t>Maximum sending window size of  = MAX_SEQ, not MAX_SEQ+1</a:t>
            </a:r>
          </a:p>
          <a:p>
            <a:pPr lvl="1"/>
            <a:r>
              <a:rPr lang="en-US" altLang="en-US" smtClean="0"/>
              <a:t>With </a:t>
            </a:r>
            <a:r>
              <a:rPr lang="en-US" altLang="en-US" i="1" smtClean="0"/>
              <a:t>n</a:t>
            </a:r>
            <a:r>
              <a:rPr lang="en-US" altLang="en-US" smtClean="0"/>
              <a:t>-bit sequence number, 			MAX_SEQ = 2</a:t>
            </a:r>
            <a:r>
              <a:rPr lang="en-US" altLang="en-US" i="1" baseline="30000" smtClean="0"/>
              <a:t>n</a:t>
            </a:r>
            <a:r>
              <a:rPr lang="en-US" altLang="en-US" smtClean="0"/>
              <a:t> – 1, 			maximum sending window size = 2</a:t>
            </a:r>
            <a:r>
              <a:rPr lang="en-US" altLang="en-US" i="1" baseline="30000" smtClean="0"/>
              <a:t>n</a:t>
            </a:r>
            <a:r>
              <a:rPr lang="en-US" altLang="en-US" smtClean="0"/>
              <a:t> - 1 </a:t>
            </a:r>
          </a:p>
          <a:p>
            <a:pPr lvl="1"/>
            <a:r>
              <a:rPr lang="en-US" altLang="en-US" smtClean="0"/>
              <a:t>e.g., for 3-bit window, MAX_SEQ = 7, so window size = 7 although max. size could be 8</a:t>
            </a:r>
          </a:p>
          <a:p>
            <a:r>
              <a:rPr lang="en-US" altLang="en-US" smtClean="0"/>
              <a:t>Why?</a:t>
            </a:r>
          </a:p>
        </p:txBody>
      </p:sp>
    </p:spTree>
    <p:extLst>
      <p:ext uri="{BB962C8B-B14F-4D97-AF65-F5344CB8AC3E}">
        <p14:creationId xmlns:p14="http://schemas.microsoft.com/office/powerpoint/2010/main" val="18944181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98CDA977-8661-4083-A6F9-E2C1B69E0FF4}" type="slidenum">
              <a:rPr lang="en-US" altLang="en-US" sz="1400">
                <a:latin typeface="Times New Roman" panose="02020603050405020304" pitchFamily="18" charset="0"/>
              </a:rPr>
              <a:pPr>
                <a:spcBef>
                  <a:spcPct val="0"/>
                </a:spcBef>
                <a:buSzTx/>
                <a:buFontTx/>
                <a:buNone/>
              </a:pPr>
              <a:t>86</a:t>
            </a:fld>
            <a:endParaRPr lang="en-US" altLang="en-US" sz="1400">
              <a:latin typeface="Times New Roman" panose="02020603050405020304" pitchFamily="18" charset="0"/>
            </a:endParaRPr>
          </a:p>
        </p:txBody>
      </p:sp>
      <p:sp>
        <p:nvSpPr>
          <p:cNvPr id="31747" name="Rectangle 2"/>
          <p:cNvSpPr>
            <a:spLocks noGrp="1" noChangeArrowheads="1"/>
          </p:cNvSpPr>
          <p:nvPr>
            <p:ph type="title"/>
          </p:nvPr>
        </p:nvSpPr>
        <p:spPr/>
        <p:txBody>
          <a:bodyPr/>
          <a:lstStyle/>
          <a:p>
            <a:r>
              <a:rPr lang="en-US" altLang="en-US" smtClean="0"/>
              <a:t>Go Back </a:t>
            </a:r>
            <a:r>
              <a:rPr lang="en-US" altLang="en-US" i="1" smtClean="0"/>
              <a:t>n</a:t>
            </a:r>
            <a:r>
              <a:rPr lang="en-US" altLang="en-US" smtClean="0"/>
              <a:t> Protocol - Window Size</a:t>
            </a:r>
          </a:p>
        </p:txBody>
      </p:sp>
      <p:sp>
        <p:nvSpPr>
          <p:cNvPr id="31748" name="Rectangle 3"/>
          <p:cNvSpPr>
            <a:spLocks noGrp="1" noChangeArrowheads="1"/>
          </p:cNvSpPr>
          <p:nvPr>
            <p:ph type="body" idx="1"/>
          </p:nvPr>
        </p:nvSpPr>
        <p:spPr>
          <a:xfrm>
            <a:off x="533400" y="1219200"/>
            <a:ext cx="8001000" cy="4648200"/>
          </a:xfrm>
        </p:spPr>
        <p:txBody>
          <a:bodyPr/>
          <a:lstStyle/>
          <a:p>
            <a:r>
              <a:rPr lang="en-US" altLang="en-US" smtClean="0"/>
              <a:t>Suppose 3-bit window is used and max sending window size = MAX_SEQ+1 = 8</a:t>
            </a:r>
          </a:p>
          <a:p>
            <a:pPr lvl="1"/>
            <a:r>
              <a:rPr lang="en-US" altLang="en-US" smtClean="0"/>
              <a:t>Sender sends frames 0 through 7</a:t>
            </a:r>
          </a:p>
          <a:p>
            <a:pPr lvl="1"/>
            <a:r>
              <a:rPr lang="en-US" altLang="en-US" smtClean="0"/>
              <a:t>Piggybacked ack 7 comes back</a:t>
            </a:r>
          </a:p>
          <a:p>
            <a:pPr lvl="1"/>
            <a:r>
              <a:rPr lang="en-US" altLang="en-US" smtClean="0"/>
              <a:t>Sender sends anther 8 frames w/ sequence numbers 0 through 7</a:t>
            </a:r>
          </a:p>
          <a:p>
            <a:pPr lvl="1"/>
            <a:r>
              <a:rPr lang="en-US" altLang="en-US" smtClean="0"/>
              <a:t>Another piggybacked ack 7 comes back</a:t>
            </a:r>
          </a:p>
          <a:p>
            <a:pPr lvl="1"/>
            <a:r>
              <a:rPr lang="en-US" altLang="en-US" smtClean="0"/>
              <a:t>Q: Did all second 8-frames arrive successfully or did all of them get lost?</a:t>
            </a:r>
          </a:p>
          <a:p>
            <a:pPr lvl="1"/>
            <a:r>
              <a:rPr lang="en-US" altLang="en-US" smtClean="0"/>
              <a:t>Ack 7 for both cases </a:t>
            </a:r>
            <a:r>
              <a:rPr lang="en-US" altLang="en-US" smtClean="0">
                <a:sym typeface="Symbol" panose="05050102010706020507" pitchFamily="18" charset="2"/>
              </a:rPr>
              <a:t> </a:t>
            </a:r>
            <a:r>
              <a:rPr lang="en-US" altLang="en-US" smtClean="0"/>
              <a:t>Ambiguous</a:t>
            </a:r>
          </a:p>
          <a:p>
            <a:pPr lvl="1">
              <a:buFont typeface="Wingdings" panose="05000000000000000000" pitchFamily="2" charset="2"/>
              <a:buNone/>
            </a:pPr>
            <a:r>
              <a:rPr lang="en-US" altLang="en-US" smtClean="0">
                <a:sym typeface="Symbol" panose="05050102010706020507" pitchFamily="18" charset="2"/>
              </a:rPr>
              <a:t>	 Max. window size = 7</a:t>
            </a:r>
          </a:p>
        </p:txBody>
      </p:sp>
    </p:spTree>
    <p:extLst>
      <p:ext uri="{BB962C8B-B14F-4D97-AF65-F5344CB8AC3E}">
        <p14:creationId xmlns:p14="http://schemas.microsoft.com/office/powerpoint/2010/main" val="20646956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1CA71740-0DFA-491F-B0ED-45A61A272761}" type="slidenum">
              <a:rPr lang="en-US" altLang="en-US" sz="1400">
                <a:latin typeface="Times New Roman" panose="02020603050405020304" pitchFamily="18" charset="0"/>
              </a:rPr>
              <a:pPr>
                <a:spcBef>
                  <a:spcPct val="0"/>
                </a:spcBef>
                <a:buSzTx/>
                <a:buFontTx/>
                <a:buNone/>
              </a:pPr>
              <a:t>87</a:t>
            </a:fld>
            <a:endParaRPr lang="en-US" altLang="en-US" sz="1400">
              <a:latin typeface="Times New Roman" panose="02020603050405020304" pitchFamily="18" charset="0"/>
            </a:endParaRPr>
          </a:p>
        </p:txBody>
      </p:sp>
      <p:sp>
        <p:nvSpPr>
          <p:cNvPr id="32771" name="Rectangle 2"/>
          <p:cNvSpPr>
            <a:spLocks noGrp="1" noChangeArrowheads="1"/>
          </p:cNvSpPr>
          <p:nvPr>
            <p:ph type="title"/>
          </p:nvPr>
        </p:nvSpPr>
        <p:spPr/>
        <p:txBody>
          <a:bodyPr/>
          <a:lstStyle/>
          <a:p>
            <a:r>
              <a:rPr lang="en-US" altLang="en-US" smtClean="0"/>
              <a:t>Go Back </a:t>
            </a:r>
            <a:r>
              <a:rPr lang="en-US" altLang="en-US" i="1" smtClean="0"/>
              <a:t>n</a:t>
            </a:r>
            <a:r>
              <a:rPr lang="en-US" altLang="en-US" smtClean="0"/>
              <a:t> Protocol Implementation</a:t>
            </a:r>
          </a:p>
        </p:txBody>
      </p:sp>
      <p:sp>
        <p:nvSpPr>
          <p:cNvPr id="32772" name="Rectangle 3"/>
          <p:cNvSpPr>
            <a:spLocks noGrp="1" noChangeArrowheads="1"/>
          </p:cNvSpPr>
          <p:nvPr>
            <p:ph type="body" idx="1"/>
          </p:nvPr>
        </p:nvSpPr>
        <p:spPr>
          <a:xfrm>
            <a:off x="685800" y="1524000"/>
            <a:ext cx="7924800" cy="4648200"/>
          </a:xfrm>
        </p:spPr>
        <p:txBody>
          <a:bodyPr/>
          <a:lstStyle/>
          <a:p>
            <a:r>
              <a:rPr lang="en-US" altLang="en-US" smtClean="0"/>
              <a:t>Sender has to buffer unacknowledged frames</a:t>
            </a:r>
          </a:p>
          <a:p>
            <a:r>
              <a:rPr lang="en-US" altLang="en-US" smtClean="0"/>
              <a:t>Acknowledge </a:t>
            </a:r>
            <a:r>
              <a:rPr lang="en-US" altLang="en-US" i="1" smtClean="0"/>
              <a:t>n</a:t>
            </a:r>
            <a:r>
              <a:rPr lang="en-US" altLang="en-US" smtClean="0"/>
              <a:t> means frames </a:t>
            </a:r>
            <a:r>
              <a:rPr lang="en-US" altLang="en-US" i="1" smtClean="0"/>
              <a:t>n</a:t>
            </a:r>
            <a:r>
              <a:rPr lang="en-US" altLang="en-US" smtClean="0"/>
              <a:t>,</a:t>
            </a:r>
            <a:r>
              <a:rPr lang="en-US" altLang="en-US" i="1" smtClean="0"/>
              <a:t>n</a:t>
            </a:r>
            <a:r>
              <a:rPr lang="en-US" altLang="en-US" smtClean="0"/>
              <a:t>-1,</a:t>
            </a:r>
            <a:r>
              <a:rPr lang="en-US" altLang="en-US" i="1" smtClean="0"/>
              <a:t>n</a:t>
            </a:r>
            <a:r>
              <a:rPr lang="en-US" altLang="en-US" smtClean="0"/>
              <a:t>-2, ... are acknowledged (i.e., received correctly) and those buffers can be released</a:t>
            </a:r>
          </a:p>
          <a:p>
            <a:r>
              <a:rPr lang="en-US" altLang="en-US" smtClean="0"/>
              <a:t>One timer for each </a:t>
            </a:r>
            <a:r>
              <a:rPr lang="en-US" altLang="en-US" i="1" smtClean="0"/>
              <a:t>outstanding</a:t>
            </a:r>
            <a:r>
              <a:rPr lang="en-US" altLang="en-US" smtClean="0"/>
              <a:t> frame in sending window</a:t>
            </a:r>
          </a:p>
        </p:txBody>
      </p:sp>
    </p:spTree>
    <p:extLst>
      <p:ext uri="{BB962C8B-B14F-4D97-AF65-F5344CB8AC3E}">
        <p14:creationId xmlns:p14="http://schemas.microsoft.com/office/powerpoint/2010/main" val="31669010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34903F18-5F7F-4048-B972-70CE70FC75CD}" type="slidenum">
              <a:rPr lang="en-US" altLang="en-US" sz="1400">
                <a:latin typeface="Times New Roman" panose="02020603050405020304" pitchFamily="18" charset="0"/>
              </a:rPr>
              <a:pPr>
                <a:spcBef>
                  <a:spcPct val="0"/>
                </a:spcBef>
                <a:buSzTx/>
                <a:buFontTx/>
                <a:buNone/>
              </a:pPr>
              <a:t>88</a:t>
            </a:fld>
            <a:endParaRPr lang="en-US" altLang="en-US" sz="1400">
              <a:latin typeface="Times New Roman" panose="02020603050405020304" pitchFamily="18" charset="0"/>
            </a:endParaRPr>
          </a:p>
        </p:txBody>
      </p:sp>
      <p:sp>
        <p:nvSpPr>
          <p:cNvPr id="33795" name="Rectangle 2"/>
          <p:cNvSpPr>
            <a:spLocks noGrp="1" noChangeArrowheads="1"/>
          </p:cNvSpPr>
          <p:nvPr>
            <p:ph type="title"/>
          </p:nvPr>
        </p:nvSpPr>
        <p:spPr>
          <a:xfrm>
            <a:off x="685800" y="152400"/>
            <a:ext cx="7772400" cy="1143000"/>
          </a:xfrm>
        </p:spPr>
        <p:txBody>
          <a:bodyPr/>
          <a:lstStyle/>
          <a:p>
            <a:r>
              <a:rPr lang="en-US" altLang="en-US" smtClean="0"/>
              <a:t>Select Repeat Protocol</a:t>
            </a:r>
          </a:p>
        </p:txBody>
      </p:sp>
      <p:sp>
        <p:nvSpPr>
          <p:cNvPr id="33796" name="Rectangle 3"/>
          <p:cNvSpPr>
            <a:spLocks noGrp="1" noChangeArrowheads="1"/>
          </p:cNvSpPr>
          <p:nvPr>
            <p:ph type="body" idx="1"/>
          </p:nvPr>
        </p:nvSpPr>
        <p:spPr>
          <a:xfrm>
            <a:off x="228600" y="990600"/>
            <a:ext cx="8915400" cy="4648200"/>
          </a:xfrm>
        </p:spPr>
        <p:txBody>
          <a:bodyPr/>
          <a:lstStyle/>
          <a:p>
            <a:r>
              <a:rPr lang="en-US" altLang="en-US" smtClean="0"/>
              <a:t>Receiver stores correct frames following the bad one</a:t>
            </a:r>
          </a:p>
          <a:p>
            <a:r>
              <a:rPr lang="en-US" altLang="en-US" smtClean="0"/>
              <a:t>Sender retransmits the bad one after noticing</a:t>
            </a:r>
          </a:p>
          <a:p>
            <a:r>
              <a:rPr lang="en-US" altLang="en-US" smtClean="0"/>
              <a:t>Receiver passes data to network layer and acknowledge with the highest number</a:t>
            </a:r>
          </a:p>
          <a:p>
            <a:r>
              <a:rPr lang="en-US" altLang="en-US" smtClean="0"/>
              <a:t>Receiving window &gt; 1 (i.e., any frame within the window may be accepted and buffered until all the preceding one passed to the network layer</a:t>
            </a:r>
          </a:p>
          <a:p>
            <a:r>
              <a:rPr lang="en-US" altLang="en-US" smtClean="0"/>
              <a:t>Might need large memory</a:t>
            </a:r>
          </a:p>
        </p:txBody>
      </p:sp>
    </p:spTree>
    <p:extLst>
      <p:ext uri="{BB962C8B-B14F-4D97-AF65-F5344CB8AC3E}">
        <p14:creationId xmlns:p14="http://schemas.microsoft.com/office/powerpoint/2010/main" val="38775286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1291356B-4317-456B-9ED4-E9FFB58AE8C5}" type="slidenum">
              <a:rPr lang="en-US" altLang="en-US" sz="1400">
                <a:latin typeface="Times New Roman" panose="02020603050405020304" pitchFamily="18" charset="0"/>
              </a:rPr>
              <a:pPr>
                <a:spcBef>
                  <a:spcPct val="0"/>
                </a:spcBef>
                <a:buSzTx/>
                <a:buFontTx/>
                <a:buNone/>
              </a:pPr>
              <a:t>89</a:t>
            </a:fld>
            <a:endParaRPr lang="en-US" altLang="en-US" sz="1400">
              <a:latin typeface="Times New Roman" panose="02020603050405020304" pitchFamily="18" charset="0"/>
            </a:endParaRPr>
          </a:p>
        </p:txBody>
      </p:sp>
      <p:sp>
        <p:nvSpPr>
          <p:cNvPr id="34819" name="Rectangle 2"/>
          <p:cNvSpPr>
            <a:spLocks noGrp="1" noChangeArrowheads="1"/>
          </p:cNvSpPr>
          <p:nvPr>
            <p:ph type="title"/>
          </p:nvPr>
        </p:nvSpPr>
        <p:spPr/>
        <p:txBody>
          <a:bodyPr/>
          <a:lstStyle/>
          <a:p>
            <a:r>
              <a:rPr lang="en-US" altLang="en-US" smtClean="0"/>
              <a:t>Negative Acknowledgement (NAK)</a:t>
            </a:r>
          </a:p>
        </p:txBody>
      </p:sp>
      <p:sp>
        <p:nvSpPr>
          <p:cNvPr id="34820" name="Rectangle 3"/>
          <p:cNvSpPr>
            <a:spLocks noGrp="1" noChangeArrowheads="1"/>
          </p:cNvSpPr>
          <p:nvPr>
            <p:ph type="body" idx="1"/>
          </p:nvPr>
        </p:nvSpPr>
        <p:spPr>
          <a:xfrm>
            <a:off x="533400" y="1295400"/>
            <a:ext cx="8229600" cy="4648200"/>
          </a:xfrm>
        </p:spPr>
        <p:txBody>
          <a:bodyPr/>
          <a:lstStyle/>
          <a:p>
            <a:r>
              <a:rPr lang="en-US" altLang="en-US" smtClean="0"/>
              <a:t>SRP is often combined with NAK</a:t>
            </a:r>
          </a:p>
          <a:p>
            <a:r>
              <a:rPr lang="en-US" altLang="en-US" smtClean="0"/>
              <a:t>When error is </a:t>
            </a:r>
            <a:r>
              <a:rPr lang="en-US" altLang="en-US" i="1" smtClean="0"/>
              <a:t>suspected</a:t>
            </a:r>
            <a:r>
              <a:rPr lang="en-US" altLang="en-US" smtClean="0"/>
              <a:t> by receiver, receiver request retransmission of a frame</a:t>
            </a:r>
          </a:p>
          <a:p>
            <a:pPr lvl="1"/>
            <a:r>
              <a:rPr lang="en-US" altLang="en-US" smtClean="0"/>
              <a:t>Arrival of a damaged frame</a:t>
            </a:r>
          </a:p>
          <a:p>
            <a:pPr lvl="1"/>
            <a:r>
              <a:rPr lang="en-US" altLang="en-US" smtClean="0"/>
              <a:t>Arrival of a frame other than the expected</a:t>
            </a:r>
          </a:p>
          <a:p>
            <a:r>
              <a:rPr lang="en-US" altLang="en-US" smtClean="0"/>
              <a:t>Does receiver keep track of NAK?</a:t>
            </a:r>
          </a:p>
          <a:p>
            <a:r>
              <a:rPr lang="en-US" altLang="en-US" smtClean="0"/>
              <a:t>What if NAK gets lost?</a:t>
            </a:r>
          </a:p>
          <a:p>
            <a:r>
              <a:rPr lang="en-US" altLang="en-US" smtClean="0"/>
              <a:t>To nak, or not to nak: that is the question </a:t>
            </a:r>
          </a:p>
        </p:txBody>
      </p:sp>
    </p:spTree>
    <p:extLst>
      <p:ext uri="{BB962C8B-B14F-4D97-AF65-F5344CB8AC3E}">
        <p14:creationId xmlns:p14="http://schemas.microsoft.com/office/powerpoint/2010/main" val="1810203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a:t>
            </a:r>
            <a:endParaRPr lang="en-US" dirty="0"/>
          </a:p>
        </p:txBody>
      </p:sp>
      <p:sp>
        <p:nvSpPr>
          <p:cNvPr id="3" name="Content Placeholder 2"/>
          <p:cNvSpPr>
            <a:spLocks noGrp="1"/>
          </p:cNvSpPr>
          <p:nvPr>
            <p:ph idx="1"/>
          </p:nvPr>
        </p:nvSpPr>
        <p:spPr>
          <a:xfrm>
            <a:off x="0" y="1143000"/>
            <a:ext cx="9144000" cy="5410200"/>
          </a:xfrm>
        </p:spPr>
        <p:txBody>
          <a:bodyPr/>
          <a:lstStyle/>
          <a:p>
            <a:pPr>
              <a:buFont typeface="Arial" panose="020B0604020202020204" pitchFamily="34" charset="0"/>
              <a:buChar char="•"/>
            </a:pPr>
            <a:r>
              <a:rPr lang="en-US" dirty="0" smtClean="0"/>
              <a:t>Physical layer accepts the row bit stream and attempts to deliver it to the destination. This bet stream is not guaranteed to be error free. </a:t>
            </a:r>
          </a:p>
          <a:p>
            <a:pPr>
              <a:buFont typeface="Arial" panose="020B0604020202020204" pitchFamily="34" charset="0"/>
              <a:buChar char="•"/>
            </a:pPr>
            <a:r>
              <a:rPr lang="en-US" dirty="0" smtClean="0"/>
              <a:t>The number of bits may be less than what actually transmitted. Some of the bits may be garbled during transmission.</a:t>
            </a:r>
          </a:p>
          <a:p>
            <a:pPr>
              <a:buFont typeface="Arial" panose="020B0604020202020204" pitchFamily="34" charset="0"/>
              <a:buChar char="•"/>
            </a:pPr>
            <a:r>
              <a:rPr lang="en-US" dirty="0" smtClean="0"/>
              <a:t>The data link layer breaks up this bit stream into discrete frames and computer checksum for each frame. This Check sum is used by receiving DLL entity to detect and correct errors if any.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804725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990600"/>
            <a:ext cx="855662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7C1F1F16-5E62-4A0F-90D4-62C639D1CBDF}" type="slidenum">
              <a:rPr lang="en-US" altLang="en-US" sz="1400">
                <a:latin typeface="Times New Roman" panose="02020603050405020304" pitchFamily="18" charset="0"/>
              </a:rPr>
              <a:pPr>
                <a:spcBef>
                  <a:spcPct val="0"/>
                </a:spcBef>
                <a:buSzTx/>
                <a:buFontTx/>
                <a:buNone/>
              </a:pPr>
              <a:t>90</a:t>
            </a:fld>
            <a:endParaRPr lang="en-US" altLang="en-US" sz="1400">
              <a:latin typeface="Times New Roman" panose="02020603050405020304" pitchFamily="18" charset="0"/>
            </a:endParaRPr>
          </a:p>
        </p:txBody>
      </p:sp>
      <p:sp>
        <p:nvSpPr>
          <p:cNvPr id="35844" name="Rectangle 2"/>
          <p:cNvSpPr>
            <a:spLocks noGrp="1" noChangeArrowheads="1"/>
          </p:cNvSpPr>
          <p:nvPr>
            <p:ph type="title"/>
          </p:nvPr>
        </p:nvSpPr>
        <p:spPr/>
        <p:txBody>
          <a:bodyPr/>
          <a:lstStyle/>
          <a:p>
            <a:r>
              <a:rPr lang="en-US" altLang="en-US" smtClean="0"/>
              <a:t>Selective Repeat with NAK </a:t>
            </a:r>
          </a:p>
        </p:txBody>
      </p:sp>
      <p:pic>
        <p:nvPicPr>
          <p:cNvPr id="35845" name="Picture 4" descr="F3-1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800100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5"/>
          <p:cNvSpPr txBox="1">
            <a:spLocks noChangeArrowheads="1"/>
          </p:cNvSpPr>
          <p:nvPr/>
        </p:nvSpPr>
        <p:spPr bwMode="auto">
          <a:xfrm rot="-2575918">
            <a:off x="2662238" y="4724400"/>
            <a:ext cx="1071562" cy="290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1300" b="1">
                <a:solidFill>
                  <a:srgbClr val="FF0000"/>
                </a:solidFill>
                <a:latin typeface="Arial" panose="020B0604020202020204" pitchFamily="34" charset="0"/>
              </a:rPr>
              <a:t>Nak 2, lost</a:t>
            </a:r>
          </a:p>
        </p:txBody>
      </p:sp>
      <p:sp>
        <p:nvSpPr>
          <p:cNvPr id="35847" name="Rectangle 6"/>
          <p:cNvSpPr>
            <a:spLocks noChangeArrowheads="1"/>
          </p:cNvSpPr>
          <p:nvPr/>
        </p:nvSpPr>
        <p:spPr bwMode="auto">
          <a:xfrm>
            <a:off x="3733800" y="4419600"/>
            <a:ext cx="2286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5848" name="Line 7"/>
          <p:cNvSpPr>
            <a:spLocks noChangeShapeType="1"/>
          </p:cNvSpPr>
          <p:nvPr/>
        </p:nvSpPr>
        <p:spPr bwMode="auto">
          <a:xfrm>
            <a:off x="3505200" y="4419600"/>
            <a:ext cx="152400" cy="2286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8"/>
          <p:cNvSpPr>
            <a:spLocks noChangeShapeType="1"/>
          </p:cNvSpPr>
          <p:nvPr/>
        </p:nvSpPr>
        <p:spPr bwMode="auto">
          <a:xfrm flipV="1">
            <a:off x="2819400" y="4572000"/>
            <a:ext cx="914400" cy="914400"/>
          </a:xfrm>
          <a:prstGeom prst="line">
            <a:avLst/>
          </a:prstGeom>
          <a:noFill/>
          <a:ln w="317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006938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6AB93883-A336-4D48-9BB7-F6B2C4357872}" type="slidenum">
              <a:rPr lang="en-US" altLang="en-US" sz="1400">
                <a:latin typeface="Times New Roman" panose="02020603050405020304" pitchFamily="18" charset="0"/>
              </a:rPr>
              <a:pPr>
                <a:spcBef>
                  <a:spcPct val="0"/>
                </a:spcBef>
                <a:buSzTx/>
                <a:buFontTx/>
                <a:buNone/>
              </a:pPr>
              <a:t>91</a:t>
            </a:fld>
            <a:endParaRPr lang="en-US" altLang="en-US" sz="1400">
              <a:latin typeface="Times New Roman" panose="02020603050405020304" pitchFamily="18" charset="0"/>
            </a:endParaRPr>
          </a:p>
        </p:txBody>
      </p:sp>
      <p:sp>
        <p:nvSpPr>
          <p:cNvPr id="36867" name="Rectangle 2"/>
          <p:cNvSpPr>
            <a:spLocks noGrp="1" noChangeArrowheads="1"/>
          </p:cNvSpPr>
          <p:nvPr>
            <p:ph type="title"/>
          </p:nvPr>
        </p:nvSpPr>
        <p:spPr>
          <a:xfrm>
            <a:off x="685800" y="152400"/>
            <a:ext cx="7772400" cy="1143000"/>
          </a:xfrm>
        </p:spPr>
        <p:txBody>
          <a:bodyPr/>
          <a:lstStyle/>
          <a:p>
            <a:r>
              <a:rPr lang="en-US" altLang="en-US" smtClean="0"/>
              <a:t>Selective Repeat with NAK </a:t>
            </a:r>
          </a:p>
        </p:txBody>
      </p:sp>
      <p:sp>
        <p:nvSpPr>
          <p:cNvPr id="36868" name="Rectangle 6"/>
          <p:cNvSpPr>
            <a:spLocks noChangeArrowheads="1"/>
          </p:cNvSpPr>
          <p:nvPr/>
        </p:nvSpPr>
        <p:spPr bwMode="auto">
          <a:xfrm>
            <a:off x="3733800" y="4419600"/>
            <a:ext cx="2286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869" name="Text Box 10"/>
          <p:cNvSpPr txBox="1">
            <a:spLocks noChangeArrowheads="1"/>
          </p:cNvSpPr>
          <p:nvPr/>
        </p:nvSpPr>
        <p:spPr bwMode="auto">
          <a:xfrm>
            <a:off x="5867400" y="5867400"/>
            <a:ext cx="283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1800">
                <a:latin typeface="Arial" panose="020B0604020202020204" pitchFamily="34" charset="0"/>
              </a:rPr>
              <a:t>Where’s the window now?</a:t>
            </a:r>
          </a:p>
        </p:txBody>
      </p:sp>
      <p:sp>
        <p:nvSpPr>
          <p:cNvPr id="36870" name="Text Box 11"/>
          <p:cNvSpPr txBox="1">
            <a:spLocks noChangeArrowheads="1"/>
          </p:cNvSpPr>
          <p:nvPr/>
        </p:nvSpPr>
        <p:spPr bwMode="auto">
          <a:xfrm>
            <a:off x="762000" y="6338888"/>
            <a:ext cx="283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1800">
                <a:latin typeface="Arial" panose="020B0604020202020204" pitchFamily="34" charset="0"/>
              </a:rPr>
              <a:t>Where’s the window now?</a:t>
            </a:r>
          </a:p>
        </p:txBody>
      </p:sp>
      <p:sp>
        <p:nvSpPr>
          <p:cNvPr id="36871" name="Line 12"/>
          <p:cNvSpPr>
            <a:spLocks noChangeShapeType="1"/>
          </p:cNvSpPr>
          <p:nvPr/>
        </p:nvSpPr>
        <p:spPr bwMode="auto">
          <a:xfrm>
            <a:off x="3505200" y="1371600"/>
            <a:ext cx="0" cy="51816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13"/>
          <p:cNvSpPr>
            <a:spLocks noChangeShapeType="1"/>
          </p:cNvSpPr>
          <p:nvPr/>
        </p:nvSpPr>
        <p:spPr bwMode="auto">
          <a:xfrm>
            <a:off x="5867400" y="1371600"/>
            <a:ext cx="0" cy="51816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14"/>
          <p:cNvSpPr>
            <a:spLocks noChangeShapeType="1"/>
          </p:cNvSpPr>
          <p:nvPr/>
        </p:nvSpPr>
        <p:spPr bwMode="auto">
          <a:xfrm>
            <a:off x="3505200" y="1676400"/>
            <a:ext cx="2362200" cy="381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4" name="Line 15"/>
          <p:cNvSpPr>
            <a:spLocks noChangeShapeType="1"/>
          </p:cNvSpPr>
          <p:nvPr/>
        </p:nvSpPr>
        <p:spPr bwMode="auto">
          <a:xfrm>
            <a:off x="901700" y="1905000"/>
            <a:ext cx="0" cy="2438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5" name="Text Box 16"/>
          <p:cNvSpPr txBox="1">
            <a:spLocks noChangeArrowheads="1"/>
          </p:cNvSpPr>
          <p:nvPr/>
        </p:nvSpPr>
        <p:spPr bwMode="auto">
          <a:xfrm>
            <a:off x="457200" y="14478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Time</a:t>
            </a:r>
          </a:p>
        </p:txBody>
      </p:sp>
      <p:sp>
        <p:nvSpPr>
          <p:cNvPr id="36876" name="Text Box 17"/>
          <p:cNvSpPr txBox="1">
            <a:spLocks noChangeArrowheads="1"/>
          </p:cNvSpPr>
          <p:nvPr/>
        </p:nvSpPr>
        <p:spPr bwMode="auto">
          <a:xfrm>
            <a:off x="5911850" y="14478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877" name="Text Box 18"/>
          <p:cNvSpPr txBox="1">
            <a:spLocks noChangeArrowheads="1"/>
          </p:cNvSpPr>
          <p:nvPr/>
        </p:nvSpPr>
        <p:spPr bwMode="auto">
          <a:xfrm>
            <a:off x="4135438" y="1524000"/>
            <a:ext cx="127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Frame 0</a:t>
            </a:r>
          </a:p>
        </p:txBody>
      </p:sp>
      <p:sp>
        <p:nvSpPr>
          <p:cNvPr id="36878" name="Text Box 19"/>
          <p:cNvSpPr txBox="1">
            <a:spLocks noChangeArrowheads="1"/>
          </p:cNvSpPr>
          <p:nvPr/>
        </p:nvSpPr>
        <p:spPr bwMode="auto">
          <a:xfrm>
            <a:off x="4114800" y="2895600"/>
            <a:ext cx="109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ACK 1</a:t>
            </a:r>
          </a:p>
        </p:txBody>
      </p:sp>
      <p:sp>
        <p:nvSpPr>
          <p:cNvPr id="36879" name="Text Box 20"/>
          <p:cNvSpPr txBox="1">
            <a:spLocks noChangeArrowheads="1"/>
          </p:cNvSpPr>
          <p:nvPr/>
        </p:nvSpPr>
        <p:spPr bwMode="auto">
          <a:xfrm>
            <a:off x="1371600" y="12954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880" name="Rectangle 21"/>
          <p:cNvSpPr>
            <a:spLocks noChangeArrowheads="1"/>
          </p:cNvSpPr>
          <p:nvPr/>
        </p:nvSpPr>
        <p:spPr bwMode="auto">
          <a:xfrm>
            <a:off x="5943600" y="1447800"/>
            <a:ext cx="45720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881" name="Rectangle 22"/>
          <p:cNvSpPr>
            <a:spLocks noChangeArrowheads="1"/>
          </p:cNvSpPr>
          <p:nvPr/>
        </p:nvSpPr>
        <p:spPr bwMode="auto">
          <a:xfrm>
            <a:off x="1447800" y="1295400"/>
            <a:ext cx="45720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882" name="Text Box 23"/>
          <p:cNvSpPr txBox="1">
            <a:spLocks noChangeArrowheads="1"/>
          </p:cNvSpPr>
          <p:nvPr/>
        </p:nvSpPr>
        <p:spPr bwMode="auto">
          <a:xfrm>
            <a:off x="4114800" y="2438400"/>
            <a:ext cx="127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Frame 1</a:t>
            </a:r>
          </a:p>
        </p:txBody>
      </p:sp>
      <p:sp>
        <p:nvSpPr>
          <p:cNvPr id="36883" name="Text Box 24"/>
          <p:cNvSpPr txBox="1">
            <a:spLocks noChangeArrowheads="1"/>
          </p:cNvSpPr>
          <p:nvPr/>
        </p:nvSpPr>
        <p:spPr bwMode="auto">
          <a:xfrm>
            <a:off x="1371600" y="18288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884" name="Rectangle 25"/>
          <p:cNvSpPr>
            <a:spLocks noChangeArrowheads="1"/>
          </p:cNvSpPr>
          <p:nvPr/>
        </p:nvSpPr>
        <p:spPr bwMode="auto">
          <a:xfrm>
            <a:off x="1447800" y="1828800"/>
            <a:ext cx="45720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885" name="Text Box 26"/>
          <p:cNvSpPr txBox="1">
            <a:spLocks noChangeArrowheads="1"/>
          </p:cNvSpPr>
          <p:nvPr/>
        </p:nvSpPr>
        <p:spPr bwMode="auto">
          <a:xfrm>
            <a:off x="4114800" y="3352800"/>
            <a:ext cx="127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Frame 2</a:t>
            </a:r>
          </a:p>
        </p:txBody>
      </p:sp>
      <p:sp>
        <p:nvSpPr>
          <p:cNvPr id="36886" name="Text Box 27"/>
          <p:cNvSpPr txBox="1">
            <a:spLocks noChangeArrowheads="1"/>
          </p:cNvSpPr>
          <p:nvPr/>
        </p:nvSpPr>
        <p:spPr bwMode="auto">
          <a:xfrm>
            <a:off x="3886200" y="5791200"/>
            <a:ext cx="1808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000" b="1">
                <a:latin typeface="Times New Roman" panose="02020603050405020304" pitchFamily="18" charset="0"/>
              </a:rPr>
              <a:t>ACK or NAK?</a:t>
            </a:r>
          </a:p>
        </p:txBody>
      </p:sp>
      <p:sp>
        <p:nvSpPr>
          <p:cNvPr id="36887" name="Text Box 28"/>
          <p:cNvSpPr txBox="1">
            <a:spLocks noChangeArrowheads="1"/>
          </p:cNvSpPr>
          <p:nvPr/>
        </p:nvSpPr>
        <p:spPr bwMode="auto">
          <a:xfrm>
            <a:off x="5911850" y="21336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888" name="Rectangle 29"/>
          <p:cNvSpPr>
            <a:spLocks noChangeArrowheads="1"/>
          </p:cNvSpPr>
          <p:nvPr/>
        </p:nvSpPr>
        <p:spPr bwMode="auto">
          <a:xfrm>
            <a:off x="6172200" y="2133600"/>
            <a:ext cx="45720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889" name="Text Box 30"/>
          <p:cNvSpPr txBox="1">
            <a:spLocks noChangeArrowheads="1"/>
          </p:cNvSpPr>
          <p:nvPr/>
        </p:nvSpPr>
        <p:spPr bwMode="auto">
          <a:xfrm>
            <a:off x="3352800" y="990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S</a:t>
            </a:r>
          </a:p>
        </p:txBody>
      </p:sp>
      <p:sp>
        <p:nvSpPr>
          <p:cNvPr id="36890" name="Text Box 31"/>
          <p:cNvSpPr txBox="1">
            <a:spLocks noChangeArrowheads="1"/>
          </p:cNvSpPr>
          <p:nvPr/>
        </p:nvSpPr>
        <p:spPr bwMode="auto">
          <a:xfrm>
            <a:off x="5638800" y="990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R</a:t>
            </a:r>
          </a:p>
        </p:txBody>
      </p:sp>
      <p:sp>
        <p:nvSpPr>
          <p:cNvPr id="36891" name="Text Box 32"/>
          <p:cNvSpPr txBox="1">
            <a:spLocks noChangeArrowheads="1"/>
          </p:cNvSpPr>
          <p:nvPr/>
        </p:nvSpPr>
        <p:spPr bwMode="auto">
          <a:xfrm>
            <a:off x="4114800" y="4114800"/>
            <a:ext cx="127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Frame 3</a:t>
            </a:r>
          </a:p>
        </p:txBody>
      </p:sp>
      <p:sp>
        <p:nvSpPr>
          <p:cNvPr id="36892" name="Text Box 33"/>
          <p:cNvSpPr txBox="1">
            <a:spLocks noChangeArrowheads="1"/>
          </p:cNvSpPr>
          <p:nvPr/>
        </p:nvSpPr>
        <p:spPr bwMode="auto">
          <a:xfrm>
            <a:off x="1371600" y="33528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893" name="Rectangle 34"/>
          <p:cNvSpPr>
            <a:spLocks noChangeArrowheads="1"/>
          </p:cNvSpPr>
          <p:nvPr/>
        </p:nvSpPr>
        <p:spPr bwMode="auto">
          <a:xfrm>
            <a:off x="1905000" y="3352800"/>
            <a:ext cx="45720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894" name="Text Box 35"/>
          <p:cNvSpPr txBox="1">
            <a:spLocks noChangeArrowheads="1"/>
          </p:cNvSpPr>
          <p:nvPr/>
        </p:nvSpPr>
        <p:spPr bwMode="auto">
          <a:xfrm>
            <a:off x="1371600" y="41910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895" name="Rectangle 36"/>
          <p:cNvSpPr>
            <a:spLocks noChangeArrowheads="1"/>
          </p:cNvSpPr>
          <p:nvPr/>
        </p:nvSpPr>
        <p:spPr bwMode="auto">
          <a:xfrm>
            <a:off x="1905000" y="4191000"/>
            <a:ext cx="45720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896" name="Text Box 37"/>
          <p:cNvSpPr txBox="1">
            <a:spLocks noChangeArrowheads="1"/>
          </p:cNvSpPr>
          <p:nvPr/>
        </p:nvSpPr>
        <p:spPr bwMode="auto">
          <a:xfrm>
            <a:off x="1371600" y="51054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897" name="Rectangle 38"/>
          <p:cNvSpPr>
            <a:spLocks noChangeArrowheads="1"/>
          </p:cNvSpPr>
          <p:nvPr/>
        </p:nvSpPr>
        <p:spPr bwMode="auto">
          <a:xfrm>
            <a:off x="1905000" y="5105400"/>
            <a:ext cx="45720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898" name="Text Box 39"/>
          <p:cNvSpPr txBox="1">
            <a:spLocks noChangeArrowheads="1"/>
          </p:cNvSpPr>
          <p:nvPr/>
        </p:nvSpPr>
        <p:spPr bwMode="auto">
          <a:xfrm>
            <a:off x="5911850" y="30480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899" name="Rectangle 40"/>
          <p:cNvSpPr>
            <a:spLocks noChangeArrowheads="1"/>
          </p:cNvSpPr>
          <p:nvPr/>
        </p:nvSpPr>
        <p:spPr bwMode="auto">
          <a:xfrm>
            <a:off x="6445250" y="3048000"/>
            <a:ext cx="41275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900" name="Text Box 41"/>
          <p:cNvSpPr txBox="1">
            <a:spLocks noChangeArrowheads="1"/>
          </p:cNvSpPr>
          <p:nvPr/>
        </p:nvSpPr>
        <p:spPr bwMode="auto">
          <a:xfrm>
            <a:off x="5911850" y="46482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901" name="Rectangle 42"/>
          <p:cNvSpPr>
            <a:spLocks noChangeArrowheads="1"/>
          </p:cNvSpPr>
          <p:nvPr/>
        </p:nvSpPr>
        <p:spPr bwMode="auto">
          <a:xfrm>
            <a:off x="6400800" y="4648200"/>
            <a:ext cx="50165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902" name="Text Box 43"/>
          <p:cNvSpPr txBox="1">
            <a:spLocks noChangeArrowheads="1"/>
          </p:cNvSpPr>
          <p:nvPr/>
        </p:nvSpPr>
        <p:spPr bwMode="auto">
          <a:xfrm>
            <a:off x="5867400" y="55626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903" name="Line 44"/>
          <p:cNvSpPr>
            <a:spLocks noChangeShapeType="1"/>
          </p:cNvSpPr>
          <p:nvPr/>
        </p:nvSpPr>
        <p:spPr bwMode="auto">
          <a:xfrm flipH="1">
            <a:off x="3505200" y="3048000"/>
            <a:ext cx="2362200" cy="381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4" name="Line 45"/>
          <p:cNvSpPr>
            <a:spLocks noChangeShapeType="1"/>
          </p:cNvSpPr>
          <p:nvPr/>
        </p:nvSpPr>
        <p:spPr bwMode="auto">
          <a:xfrm>
            <a:off x="3505200" y="2590800"/>
            <a:ext cx="2362200" cy="381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5" name="Line 46"/>
          <p:cNvSpPr>
            <a:spLocks noChangeShapeType="1"/>
          </p:cNvSpPr>
          <p:nvPr/>
        </p:nvSpPr>
        <p:spPr bwMode="auto">
          <a:xfrm>
            <a:off x="3505200" y="3505200"/>
            <a:ext cx="1371600" cy="2286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6" name="Line 47"/>
          <p:cNvSpPr>
            <a:spLocks noChangeShapeType="1"/>
          </p:cNvSpPr>
          <p:nvPr/>
        </p:nvSpPr>
        <p:spPr bwMode="auto">
          <a:xfrm>
            <a:off x="3505200" y="4267200"/>
            <a:ext cx="2362200" cy="381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7" name="Line 48"/>
          <p:cNvSpPr>
            <a:spLocks noChangeShapeType="1"/>
          </p:cNvSpPr>
          <p:nvPr/>
        </p:nvSpPr>
        <p:spPr bwMode="auto">
          <a:xfrm flipH="1">
            <a:off x="3505200" y="4724400"/>
            <a:ext cx="2362200" cy="381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8" name="Line 49"/>
          <p:cNvSpPr>
            <a:spLocks noChangeShapeType="1"/>
          </p:cNvSpPr>
          <p:nvPr/>
        </p:nvSpPr>
        <p:spPr bwMode="auto">
          <a:xfrm>
            <a:off x="3505200" y="5181600"/>
            <a:ext cx="2362200" cy="381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9" name="Text Box 50"/>
          <p:cNvSpPr txBox="1">
            <a:spLocks noChangeArrowheads="1"/>
          </p:cNvSpPr>
          <p:nvPr/>
        </p:nvSpPr>
        <p:spPr bwMode="auto">
          <a:xfrm>
            <a:off x="4114800" y="5029200"/>
            <a:ext cx="127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Frame 2</a:t>
            </a:r>
          </a:p>
        </p:txBody>
      </p:sp>
      <p:sp>
        <p:nvSpPr>
          <p:cNvPr id="36910" name="Line 51"/>
          <p:cNvSpPr>
            <a:spLocks noChangeShapeType="1"/>
          </p:cNvSpPr>
          <p:nvPr/>
        </p:nvSpPr>
        <p:spPr bwMode="auto">
          <a:xfrm flipH="1">
            <a:off x="3505200" y="5638800"/>
            <a:ext cx="2362200" cy="3810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11" name="Text Box 52"/>
          <p:cNvSpPr txBox="1">
            <a:spLocks noChangeArrowheads="1"/>
          </p:cNvSpPr>
          <p:nvPr/>
        </p:nvSpPr>
        <p:spPr bwMode="auto">
          <a:xfrm>
            <a:off x="1371600" y="59436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912" name="Text Box 53"/>
          <p:cNvSpPr txBox="1">
            <a:spLocks noChangeArrowheads="1"/>
          </p:cNvSpPr>
          <p:nvPr/>
        </p:nvSpPr>
        <p:spPr bwMode="auto">
          <a:xfrm>
            <a:off x="1371600" y="25146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0 1 2 3 0 1 2 3 0</a:t>
            </a:r>
          </a:p>
        </p:txBody>
      </p:sp>
      <p:sp>
        <p:nvSpPr>
          <p:cNvPr id="36913" name="Rectangle 54"/>
          <p:cNvSpPr>
            <a:spLocks noChangeArrowheads="1"/>
          </p:cNvSpPr>
          <p:nvPr/>
        </p:nvSpPr>
        <p:spPr bwMode="auto">
          <a:xfrm>
            <a:off x="1447800" y="2514600"/>
            <a:ext cx="457200" cy="457200"/>
          </a:xfrm>
          <a:prstGeom prst="rect">
            <a:avLst/>
          </a:prstGeom>
          <a:solidFill>
            <a:schemeClr val="accent1">
              <a:alpha val="14902"/>
            </a:schemeClr>
          </a:solidFill>
          <a:ln w="9525">
            <a:solidFill>
              <a:schemeClr val="tx1"/>
            </a:solidFill>
            <a:miter lim="800000"/>
            <a:headEnd/>
            <a:tailEnd/>
          </a:ln>
        </p:spPr>
        <p:txBody>
          <a:bodyPr wrap="none" anchor="ct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endParaRPr lang="en-US" altLang="en-US" sz="2400">
              <a:latin typeface="Arial" panose="020B0604020202020204" pitchFamily="34" charset="0"/>
            </a:endParaRPr>
          </a:p>
        </p:txBody>
      </p:sp>
      <p:sp>
        <p:nvSpPr>
          <p:cNvPr id="36914" name="Text Box 55"/>
          <p:cNvSpPr txBox="1">
            <a:spLocks noChangeArrowheads="1"/>
          </p:cNvSpPr>
          <p:nvPr/>
        </p:nvSpPr>
        <p:spPr bwMode="auto">
          <a:xfrm>
            <a:off x="4167188" y="4572000"/>
            <a:ext cx="109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latin typeface="Times New Roman" panose="02020603050405020304" pitchFamily="18" charset="0"/>
              </a:rPr>
              <a:t>NAK 2</a:t>
            </a:r>
          </a:p>
        </p:txBody>
      </p:sp>
      <p:sp>
        <p:nvSpPr>
          <p:cNvPr id="36915" name="Text Box 56"/>
          <p:cNvSpPr txBox="1">
            <a:spLocks noChangeArrowheads="1"/>
          </p:cNvSpPr>
          <p:nvPr/>
        </p:nvSpPr>
        <p:spPr bwMode="auto">
          <a:xfrm>
            <a:off x="4789488" y="3581400"/>
            <a:ext cx="39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r>
              <a:rPr lang="en-US" altLang="en-US" sz="2400" b="1">
                <a:solidFill>
                  <a:srgbClr val="FF0000"/>
                </a:solidFill>
              </a:rPr>
              <a:t>X</a:t>
            </a:r>
          </a:p>
        </p:txBody>
      </p:sp>
    </p:spTree>
    <p:extLst>
      <p:ext uri="{BB962C8B-B14F-4D97-AF65-F5344CB8AC3E}">
        <p14:creationId xmlns:p14="http://schemas.microsoft.com/office/powerpoint/2010/main" val="21680390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FBD1D6DA-731F-4961-B480-ABB9DADF8E2D}" type="slidenum">
              <a:rPr lang="en-US" altLang="en-US" sz="1400">
                <a:latin typeface="Times New Roman" panose="02020603050405020304" pitchFamily="18" charset="0"/>
              </a:rPr>
              <a:pPr>
                <a:spcBef>
                  <a:spcPct val="0"/>
                </a:spcBef>
                <a:buSzTx/>
                <a:buFontTx/>
                <a:buNone/>
              </a:pPr>
              <a:t>92</a:t>
            </a:fld>
            <a:endParaRPr lang="en-US" altLang="en-US" sz="1400">
              <a:latin typeface="Times New Roman" panose="02020603050405020304" pitchFamily="18" charset="0"/>
            </a:endParaRPr>
          </a:p>
        </p:txBody>
      </p:sp>
      <p:sp>
        <p:nvSpPr>
          <p:cNvPr id="37891" name="Rectangle 2"/>
          <p:cNvSpPr>
            <a:spLocks noGrp="1" noChangeArrowheads="1"/>
          </p:cNvSpPr>
          <p:nvPr>
            <p:ph type="title"/>
          </p:nvPr>
        </p:nvSpPr>
        <p:spPr/>
        <p:txBody>
          <a:bodyPr/>
          <a:lstStyle/>
          <a:p>
            <a:r>
              <a:rPr lang="en-US" altLang="en-US" sz="3200" smtClean="0"/>
              <a:t>Select Repeat Protocol Implementation</a:t>
            </a:r>
          </a:p>
        </p:txBody>
      </p:sp>
      <p:sp>
        <p:nvSpPr>
          <p:cNvPr id="37892" name="Rectangle 3"/>
          <p:cNvSpPr>
            <a:spLocks noGrp="1" noChangeArrowheads="1"/>
          </p:cNvSpPr>
          <p:nvPr>
            <p:ph type="body" idx="1"/>
          </p:nvPr>
        </p:nvSpPr>
        <p:spPr>
          <a:xfrm>
            <a:off x="685800" y="1295400"/>
            <a:ext cx="7772400" cy="4953000"/>
          </a:xfrm>
        </p:spPr>
        <p:txBody>
          <a:bodyPr/>
          <a:lstStyle/>
          <a:p>
            <a:r>
              <a:rPr lang="en-US" altLang="en-US" smtClean="0"/>
              <a:t>Receiver has a buffer for each sequence number within receiving window</a:t>
            </a:r>
          </a:p>
          <a:p>
            <a:r>
              <a:rPr lang="en-US" altLang="en-US" smtClean="0"/>
              <a:t>Each buffer is associated with an "arrived" bit</a:t>
            </a:r>
          </a:p>
          <a:p>
            <a:r>
              <a:rPr lang="en-US" altLang="en-US" smtClean="0"/>
              <a:t>Check whether sequence number of an arriving frame within window or not</a:t>
            </a:r>
          </a:p>
          <a:p>
            <a:pPr lvl="1"/>
            <a:r>
              <a:rPr lang="en-US" altLang="en-US" smtClean="0"/>
              <a:t>If so, accept and store</a:t>
            </a:r>
          </a:p>
          <a:p>
            <a:r>
              <a:rPr lang="en-US" altLang="en-US" smtClean="0"/>
              <a:t>Maximum window size = ?  Can it be MAX_SEQ ?</a:t>
            </a:r>
          </a:p>
        </p:txBody>
      </p:sp>
    </p:spTree>
    <p:extLst>
      <p:ext uri="{BB962C8B-B14F-4D97-AF65-F5344CB8AC3E}">
        <p14:creationId xmlns:p14="http://schemas.microsoft.com/office/powerpoint/2010/main" val="16742690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8E5D4ADB-6389-4726-B992-358ADFD3588E}" type="slidenum">
              <a:rPr lang="en-US" altLang="en-US" sz="1400">
                <a:latin typeface="Times New Roman" panose="02020603050405020304" pitchFamily="18" charset="0"/>
              </a:rPr>
              <a:pPr>
                <a:spcBef>
                  <a:spcPct val="0"/>
                </a:spcBef>
                <a:buSzTx/>
                <a:buFontTx/>
                <a:buNone/>
              </a:pPr>
              <a:t>93</a:t>
            </a:fld>
            <a:endParaRPr lang="en-US" altLang="en-US" sz="1400">
              <a:latin typeface="Times New Roman" panose="02020603050405020304" pitchFamily="18" charset="0"/>
            </a:endParaRPr>
          </a:p>
        </p:txBody>
      </p:sp>
      <p:sp>
        <p:nvSpPr>
          <p:cNvPr id="38915" name="Rectangle 2"/>
          <p:cNvSpPr>
            <a:spLocks noGrp="1" noChangeArrowheads="1"/>
          </p:cNvSpPr>
          <p:nvPr>
            <p:ph type="title"/>
          </p:nvPr>
        </p:nvSpPr>
        <p:spPr/>
        <p:txBody>
          <a:bodyPr/>
          <a:lstStyle/>
          <a:p>
            <a:r>
              <a:rPr lang="en-US" altLang="en-US" smtClean="0"/>
              <a:t>Select Repeat Protocol - Window Size</a:t>
            </a:r>
          </a:p>
        </p:txBody>
      </p:sp>
      <p:sp>
        <p:nvSpPr>
          <p:cNvPr id="38916" name="Rectangle 3"/>
          <p:cNvSpPr>
            <a:spLocks noGrp="1" noChangeArrowheads="1"/>
          </p:cNvSpPr>
          <p:nvPr>
            <p:ph type="body" idx="1"/>
          </p:nvPr>
        </p:nvSpPr>
        <p:spPr>
          <a:xfrm>
            <a:off x="304800" y="1295400"/>
            <a:ext cx="8458200" cy="5334000"/>
          </a:xfrm>
        </p:spPr>
        <p:txBody>
          <a:bodyPr/>
          <a:lstStyle/>
          <a:p>
            <a:r>
              <a:rPr lang="en-US" altLang="en-US" smtClean="0"/>
              <a:t>Suppose 3-bit window is used and window size = MAX_SEQ = 7 </a:t>
            </a:r>
          </a:p>
          <a:p>
            <a:pPr lvl="1">
              <a:buFont typeface="Wingdings" panose="05000000000000000000" pitchFamily="2" charset="2"/>
              <a:buNone/>
            </a:pPr>
            <a:r>
              <a:rPr lang="en-US" altLang="en-US" smtClean="0"/>
              <a:t>sender             	receiver                            </a:t>
            </a:r>
          </a:p>
          <a:p>
            <a:pPr lvl="1">
              <a:buFont typeface="Wingdings" panose="05000000000000000000" pitchFamily="2" charset="2"/>
              <a:buNone/>
            </a:pPr>
            <a:r>
              <a:rPr lang="en-US" altLang="en-US" smtClean="0"/>
              <a:t>0 1 2 3 4 5 6 sent   	0 1 2 3 4 5 6 accepted</a:t>
            </a:r>
          </a:p>
          <a:p>
            <a:pPr lvl="1">
              <a:buFont typeface="Wingdings" panose="05000000000000000000" pitchFamily="2" charset="2"/>
              <a:buNone/>
            </a:pPr>
            <a:r>
              <a:rPr lang="en-US" altLang="en-US" smtClean="0"/>
              <a:t>                         	0 through 6 to network layer</a:t>
            </a:r>
          </a:p>
          <a:p>
            <a:pPr lvl="1">
              <a:buFont typeface="Wingdings" panose="05000000000000000000" pitchFamily="2" charset="2"/>
              <a:buNone/>
            </a:pPr>
            <a:r>
              <a:rPr lang="en-US" altLang="en-US" smtClean="0"/>
              <a:t>               		all acknowledgements lost</a:t>
            </a:r>
          </a:p>
          <a:p>
            <a:pPr lvl="1">
              <a:buFont typeface="Wingdings" panose="05000000000000000000" pitchFamily="2" charset="2"/>
              <a:buNone/>
            </a:pPr>
            <a:r>
              <a:rPr lang="en-US" altLang="en-US" b="1" smtClean="0"/>
              <a:t>0</a:t>
            </a:r>
            <a:r>
              <a:rPr lang="en-US" altLang="en-US" smtClean="0"/>
              <a:t> retransmitted      	</a:t>
            </a:r>
            <a:r>
              <a:rPr lang="en-US" altLang="en-US" b="1" smtClean="0"/>
              <a:t>0</a:t>
            </a:r>
            <a:r>
              <a:rPr lang="en-US" altLang="en-US" smtClean="0"/>
              <a:t> accepted</a:t>
            </a:r>
          </a:p>
          <a:p>
            <a:pPr lvl="1">
              <a:buFont typeface="Wingdings" panose="05000000000000000000" pitchFamily="2" charset="2"/>
              <a:buNone/>
            </a:pPr>
            <a:r>
              <a:rPr lang="en-US" altLang="en-US" smtClean="0"/>
              <a:t>ack 6 received</a:t>
            </a:r>
          </a:p>
          <a:p>
            <a:pPr lvl="1">
              <a:buFont typeface="Wingdings" panose="05000000000000000000" pitchFamily="2" charset="2"/>
              <a:buNone/>
            </a:pPr>
            <a:r>
              <a:rPr lang="en-US" altLang="en-US" smtClean="0"/>
              <a:t>7 sent               	7 accepted</a:t>
            </a:r>
          </a:p>
          <a:p>
            <a:pPr lvl="1">
              <a:buFont typeface="Wingdings" panose="05000000000000000000" pitchFamily="2" charset="2"/>
              <a:buNone/>
            </a:pPr>
            <a:r>
              <a:rPr lang="en-US" altLang="en-US" smtClean="0"/>
              <a:t>                         	7 and </a:t>
            </a:r>
            <a:r>
              <a:rPr lang="en-US" altLang="en-US" b="1" smtClean="0"/>
              <a:t>0</a:t>
            </a:r>
            <a:r>
              <a:rPr lang="en-US" altLang="en-US" smtClean="0"/>
              <a:t> to network layer </a:t>
            </a:r>
          </a:p>
        </p:txBody>
      </p:sp>
    </p:spTree>
    <p:extLst>
      <p:ext uri="{BB962C8B-B14F-4D97-AF65-F5344CB8AC3E}">
        <p14:creationId xmlns:p14="http://schemas.microsoft.com/office/powerpoint/2010/main" val="2373139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C2CC36BA-B93F-4726-8091-12BDDB56D108}" type="slidenum">
              <a:rPr lang="en-US" altLang="en-US" sz="1400">
                <a:latin typeface="Times New Roman" panose="02020603050405020304" pitchFamily="18" charset="0"/>
              </a:rPr>
              <a:pPr>
                <a:spcBef>
                  <a:spcPct val="0"/>
                </a:spcBef>
                <a:buSzTx/>
                <a:buFontTx/>
                <a:buNone/>
              </a:pPr>
              <a:t>94</a:t>
            </a:fld>
            <a:endParaRPr lang="en-US" altLang="en-US" sz="1400">
              <a:latin typeface="Times New Roman" panose="02020603050405020304" pitchFamily="18" charset="0"/>
            </a:endParaRPr>
          </a:p>
        </p:txBody>
      </p:sp>
      <p:sp>
        <p:nvSpPr>
          <p:cNvPr id="39939" name="Rectangle 2"/>
          <p:cNvSpPr>
            <a:spLocks noGrp="1" noChangeArrowheads="1"/>
          </p:cNvSpPr>
          <p:nvPr>
            <p:ph type="title"/>
          </p:nvPr>
        </p:nvSpPr>
        <p:spPr/>
        <p:txBody>
          <a:bodyPr/>
          <a:lstStyle/>
          <a:p>
            <a:r>
              <a:rPr lang="en-US" altLang="en-US" smtClean="0"/>
              <a:t>Select Repeat Protocol - Window Size</a:t>
            </a:r>
          </a:p>
        </p:txBody>
      </p:sp>
      <p:sp>
        <p:nvSpPr>
          <p:cNvPr id="39940" name="Rectangle 3"/>
          <p:cNvSpPr>
            <a:spLocks noGrp="1" noChangeArrowheads="1"/>
          </p:cNvSpPr>
          <p:nvPr>
            <p:ph type="body" idx="1"/>
          </p:nvPr>
        </p:nvSpPr>
        <p:spPr>
          <a:xfrm>
            <a:off x="685800" y="1447800"/>
            <a:ext cx="8001000" cy="4648200"/>
          </a:xfrm>
        </p:spPr>
        <p:txBody>
          <a:bodyPr/>
          <a:lstStyle/>
          <a:p>
            <a:r>
              <a:rPr lang="en-US" altLang="en-US" smtClean="0"/>
              <a:t>Problem is caused by new and old windows overlapped</a:t>
            </a:r>
          </a:p>
          <a:p>
            <a:r>
              <a:rPr lang="en-US" altLang="en-US" smtClean="0"/>
              <a:t>Solution</a:t>
            </a:r>
          </a:p>
          <a:p>
            <a:pPr lvl="1"/>
            <a:r>
              <a:rPr lang="en-US" altLang="en-US" smtClean="0"/>
              <a:t>Window size=(MAX_SEQ+1)/2</a:t>
            </a:r>
          </a:p>
          <a:p>
            <a:pPr lvl="1"/>
            <a:r>
              <a:rPr lang="en-US" altLang="en-US" smtClean="0"/>
              <a:t>E.g., if 4-bit window is used, MAX_SEQ = 15</a:t>
            </a:r>
          </a:p>
          <a:p>
            <a:pPr lvl="1">
              <a:buFont typeface="Wingdings" panose="05000000000000000000" pitchFamily="2" charset="2"/>
              <a:buNone/>
            </a:pPr>
            <a:r>
              <a:rPr lang="en-US" altLang="en-US" smtClean="0">
                <a:sym typeface="Symbol" panose="05050102010706020507" pitchFamily="18" charset="2"/>
              </a:rPr>
              <a:t>	 window size = (15+1)/2 = 8</a:t>
            </a:r>
            <a:endParaRPr lang="en-US" altLang="en-US" smtClean="0"/>
          </a:p>
          <a:p>
            <a:r>
              <a:rPr lang="en-US" altLang="en-US" smtClean="0"/>
              <a:t>Number of buffers needed </a:t>
            </a:r>
          </a:p>
          <a:p>
            <a:pPr>
              <a:buFont typeface="Monotype Sorts" pitchFamily="2" charset="2"/>
              <a:buNone/>
            </a:pPr>
            <a:r>
              <a:rPr lang="en-US" altLang="en-US" smtClean="0"/>
              <a:t>	= window size</a:t>
            </a:r>
          </a:p>
        </p:txBody>
      </p:sp>
    </p:spTree>
    <p:extLst>
      <p:ext uri="{BB962C8B-B14F-4D97-AF65-F5344CB8AC3E}">
        <p14:creationId xmlns:p14="http://schemas.microsoft.com/office/powerpoint/2010/main" val="39166060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9A7D2A58-E38B-4526-834F-6C59E1728AE4}" type="slidenum">
              <a:rPr lang="en-US" altLang="en-US" sz="1400">
                <a:latin typeface="Times New Roman" panose="02020603050405020304" pitchFamily="18" charset="0"/>
              </a:rPr>
              <a:pPr>
                <a:spcBef>
                  <a:spcPct val="0"/>
                </a:spcBef>
                <a:buSzTx/>
                <a:buFontTx/>
                <a:buNone/>
              </a:pPr>
              <a:t>95</a:t>
            </a:fld>
            <a:endParaRPr lang="en-US" altLang="en-US" sz="1400">
              <a:latin typeface="Times New Roman" panose="02020603050405020304" pitchFamily="18" charset="0"/>
            </a:endParaRPr>
          </a:p>
        </p:txBody>
      </p:sp>
      <p:sp>
        <p:nvSpPr>
          <p:cNvPr id="40963" name="Rectangle 2"/>
          <p:cNvSpPr>
            <a:spLocks noGrp="1" noChangeArrowheads="1"/>
          </p:cNvSpPr>
          <p:nvPr>
            <p:ph type="title"/>
          </p:nvPr>
        </p:nvSpPr>
        <p:spPr/>
        <p:txBody>
          <a:bodyPr/>
          <a:lstStyle/>
          <a:p>
            <a:r>
              <a:rPr lang="en-US" altLang="en-US" smtClean="0"/>
              <a:t>Select Repeat Protocol</a:t>
            </a:r>
          </a:p>
        </p:txBody>
      </p:sp>
      <p:pic>
        <p:nvPicPr>
          <p:cNvPr id="40964" name="Picture 4" descr="3-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89100"/>
            <a:ext cx="8686800"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457200" y="4648200"/>
            <a:ext cx="8229600"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buFont typeface="Monotype Sorts" pitchFamily="2" charset="2"/>
              <a:buNone/>
            </a:pPr>
            <a:r>
              <a:rPr lang="en-US" altLang="en-US" sz="2200">
                <a:solidFill>
                  <a:schemeClr val="accent2"/>
                </a:solidFill>
              </a:rPr>
              <a:t>(a)</a:t>
            </a:r>
            <a:r>
              <a:rPr lang="en-US" altLang="en-US" sz="2200"/>
              <a:t> Initial situation with a window size seven.</a:t>
            </a:r>
          </a:p>
          <a:p>
            <a:pPr>
              <a:buFont typeface="Monotype Sorts" pitchFamily="2" charset="2"/>
              <a:buNone/>
            </a:pPr>
            <a:r>
              <a:rPr lang="en-US" altLang="en-US" sz="2200">
                <a:solidFill>
                  <a:schemeClr val="accent2"/>
                </a:solidFill>
              </a:rPr>
              <a:t>(b)</a:t>
            </a:r>
            <a:r>
              <a:rPr lang="en-US" altLang="en-US" sz="2200"/>
              <a:t> After seven frames sent and received, but not acknowledged.</a:t>
            </a:r>
          </a:p>
          <a:p>
            <a:pPr>
              <a:buFont typeface="Monotype Sorts" pitchFamily="2" charset="2"/>
              <a:buNone/>
            </a:pPr>
            <a:r>
              <a:rPr lang="en-US" altLang="en-US" sz="2200">
                <a:solidFill>
                  <a:schemeClr val="accent2"/>
                </a:solidFill>
              </a:rPr>
              <a:t>(c)</a:t>
            </a:r>
            <a:r>
              <a:rPr lang="en-US" altLang="en-US" sz="2200"/>
              <a:t> Initial situation with a window size of four.</a:t>
            </a:r>
          </a:p>
          <a:p>
            <a:pPr>
              <a:buFont typeface="Monotype Sorts" pitchFamily="2" charset="2"/>
              <a:buNone/>
            </a:pPr>
            <a:r>
              <a:rPr lang="en-US" altLang="en-US" sz="2200">
                <a:solidFill>
                  <a:schemeClr val="accent2"/>
                </a:solidFill>
              </a:rPr>
              <a:t>(d)</a:t>
            </a:r>
            <a:r>
              <a:rPr lang="en-US" altLang="en-US" sz="2200"/>
              <a:t> After four frames sent and received, but not acknowledged.</a:t>
            </a:r>
          </a:p>
        </p:txBody>
      </p:sp>
    </p:spTree>
    <p:extLst>
      <p:ext uri="{BB962C8B-B14F-4D97-AF65-F5344CB8AC3E}">
        <p14:creationId xmlns:p14="http://schemas.microsoft.com/office/powerpoint/2010/main" val="34123765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SzTx/>
              <a:buFontTx/>
              <a:buNone/>
            </a:pPr>
            <a:fld id="{35FD6C9B-C9A2-4CFE-8D9F-84A0F28DC4ED}" type="slidenum">
              <a:rPr lang="en-US" altLang="en-US" sz="1400">
                <a:latin typeface="Times New Roman" panose="02020603050405020304" pitchFamily="18" charset="0"/>
              </a:rPr>
              <a:pPr>
                <a:spcBef>
                  <a:spcPct val="0"/>
                </a:spcBef>
                <a:buSzTx/>
                <a:buFontTx/>
                <a:buNone/>
              </a:pPr>
              <a:t>96</a:t>
            </a:fld>
            <a:endParaRPr lang="en-US" altLang="en-US" sz="1400">
              <a:latin typeface="Times New Roman" panose="02020603050405020304" pitchFamily="18" charset="0"/>
            </a:endParaRPr>
          </a:p>
        </p:txBody>
      </p:sp>
      <p:sp>
        <p:nvSpPr>
          <p:cNvPr id="41987" name="Rectangle 2"/>
          <p:cNvSpPr>
            <a:spLocks noGrp="1" noChangeArrowheads="1"/>
          </p:cNvSpPr>
          <p:nvPr>
            <p:ph type="title"/>
          </p:nvPr>
        </p:nvSpPr>
        <p:spPr/>
        <p:txBody>
          <a:bodyPr/>
          <a:lstStyle/>
          <a:p>
            <a:r>
              <a:rPr lang="en-US" altLang="en-US" smtClean="0"/>
              <a:t>Acknowledgement Timer</a:t>
            </a:r>
          </a:p>
        </p:txBody>
      </p:sp>
      <p:sp>
        <p:nvSpPr>
          <p:cNvPr id="41988" name="Rectangle 3"/>
          <p:cNvSpPr>
            <a:spLocks noGrp="1" noChangeArrowheads="1"/>
          </p:cNvSpPr>
          <p:nvPr>
            <p:ph type="body" idx="1"/>
          </p:nvPr>
        </p:nvSpPr>
        <p:spPr>
          <a:xfrm>
            <a:off x="685800" y="1524000"/>
            <a:ext cx="7924800" cy="4648200"/>
          </a:xfrm>
        </p:spPr>
        <p:txBody>
          <a:bodyPr/>
          <a:lstStyle/>
          <a:p>
            <a:r>
              <a:rPr lang="en-US" altLang="en-US" smtClean="0"/>
              <a:t>Problem</a:t>
            </a:r>
          </a:p>
          <a:p>
            <a:pPr lvl="1"/>
            <a:r>
              <a:rPr lang="en-US" altLang="en-US" smtClean="0"/>
              <a:t>If the reverse traffic is light, effect?</a:t>
            </a:r>
          </a:p>
          <a:p>
            <a:pPr lvl="1"/>
            <a:r>
              <a:rPr lang="en-US" altLang="en-US" smtClean="0"/>
              <a:t>If there is no reverse traffic, effect?</a:t>
            </a:r>
          </a:p>
          <a:p>
            <a:r>
              <a:rPr lang="en-US" altLang="en-US" smtClean="0"/>
              <a:t>Solution</a:t>
            </a:r>
          </a:p>
          <a:p>
            <a:pPr lvl="1"/>
            <a:r>
              <a:rPr lang="en-US" altLang="en-US" smtClean="0"/>
              <a:t>Acknowledgement timer:</a:t>
            </a:r>
          </a:p>
          <a:p>
            <a:pPr lvl="1">
              <a:buFont typeface="Wingdings" panose="05000000000000000000" pitchFamily="2" charset="2"/>
              <a:buNone/>
            </a:pPr>
            <a:r>
              <a:rPr lang="en-US" altLang="en-US" smtClean="0"/>
              <a:t>	If no reverse traffic before timeout</a:t>
            </a:r>
          </a:p>
          <a:p>
            <a:pPr lvl="1">
              <a:buFont typeface="Wingdings" panose="05000000000000000000" pitchFamily="2" charset="2"/>
              <a:buNone/>
            </a:pPr>
            <a:r>
              <a:rPr lang="en-US" altLang="en-US" smtClean="0"/>
              <a:t>          send separate acknowledgement</a:t>
            </a:r>
          </a:p>
          <a:p>
            <a:pPr lvl="1"/>
            <a:r>
              <a:rPr lang="en-US" altLang="en-US" smtClean="0"/>
              <a:t>Essential: ack timeout &lt; data frame timeout Why?</a:t>
            </a:r>
          </a:p>
        </p:txBody>
      </p:sp>
    </p:spTree>
    <p:extLst>
      <p:ext uri="{BB962C8B-B14F-4D97-AF65-F5344CB8AC3E}">
        <p14:creationId xmlns:p14="http://schemas.microsoft.com/office/powerpoint/2010/main" val="14905722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a:xfrm>
            <a:off x="0" y="1274618"/>
            <a:ext cx="9144000" cy="5278582"/>
          </a:xfrm>
        </p:spPr>
        <p:txBody>
          <a:bodyPr/>
          <a:lstStyle/>
          <a:p>
            <a:r>
              <a:rPr lang="en-US" b="1" dirty="0"/>
              <a:t>Transmission Delay (Tt)</a:t>
            </a:r>
            <a:r>
              <a:rPr lang="en-US" dirty="0"/>
              <a:t> – Time to transmit the packet from host to the outgoing link. If B is the Bandwidth of the link and D is the Data Size to </a:t>
            </a:r>
            <a:r>
              <a:rPr lang="en-US" dirty="0" smtClean="0"/>
              <a:t>transmit. Tt = D/B</a:t>
            </a:r>
          </a:p>
          <a:p>
            <a:r>
              <a:rPr lang="en-US" b="1" dirty="0"/>
              <a:t>Propagation Delay (</a:t>
            </a:r>
            <a:r>
              <a:rPr lang="en-US" b="1" dirty="0" err="1"/>
              <a:t>Tp</a:t>
            </a:r>
            <a:r>
              <a:rPr lang="en-US" b="1" dirty="0"/>
              <a:t>)</a:t>
            </a:r>
            <a:r>
              <a:rPr lang="en-US" dirty="0"/>
              <a:t> – It is the time taken by the first bit transferred by the host onto the outgoing link to reach the destination. It depends on the distance d and the wave propagation speed s (depends on the characteristics of the medium</a:t>
            </a:r>
            <a:r>
              <a:rPr lang="en-US" dirty="0" smtClean="0"/>
              <a:t>). </a:t>
            </a:r>
            <a:r>
              <a:rPr lang="en-US" dirty="0" err="1" smtClean="0"/>
              <a:t>Tp</a:t>
            </a:r>
            <a:r>
              <a:rPr lang="en-US" dirty="0" smtClean="0"/>
              <a:t>= D/S</a:t>
            </a:r>
          </a:p>
          <a:p>
            <a:r>
              <a:rPr lang="en-US" b="1" dirty="0"/>
              <a:t>Efficiency</a:t>
            </a:r>
            <a:r>
              <a:rPr lang="en-US" dirty="0"/>
              <a:t> – It is defined as the ratio of total useful time to the total cycle time of a packet. For stop and wait protocol</a:t>
            </a:r>
            <a:r>
              <a:rPr lang="en-US" dirty="0" smtClean="0"/>
              <a:t>,</a:t>
            </a:r>
          </a:p>
          <a:p>
            <a:pPr marL="0" indent="0">
              <a:buNone/>
            </a:pPr>
            <a:r>
              <a:rPr lang="en-US" dirty="0"/>
              <a:t> </a:t>
            </a:r>
            <a:r>
              <a:rPr lang="en-US" dirty="0" smtClean="0"/>
              <a:t>        Total time = Tt + 2 * (</a:t>
            </a:r>
            <a:r>
              <a:rPr lang="en-US" dirty="0" err="1" smtClean="0"/>
              <a:t>Tp</a:t>
            </a:r>
            <a:r>
              <a:rPr lang="en-US" dirty="0" smtClean="0"/>
              <a:t>)</a:t>
            </a:r>
          </a:p>
          <a:p>
            <a:pPr marL="0" indent="0">
              <a:buNone/>
            </a:pPr>
            <a:r>
              <a:rPr lang="en-US" dirty="0"/>
              <a:t> </a:t>
            </a:r>
            <a:r>
              <a:rPr lang="en-US" dirty="0" smtClean="0"/>
              <a:t>         Efficiency = useful time/ total time</a:t>
            </a:r>
          </a:p>
          <a:p>
            <a:pPr marL="0" indent="0">
              <a:buNone/>
            </a:pPr>
            <a:r>
              <a:rPr lang="en-US" dirty="0"/>
              <a:t> </a:t>
            </a:r>
            <a:r>
              <a:rPr lang="en-US" dirty="0" smtClean="0"/>
              <a:t>                           = Tt / (Tt + 2 * (</a:t>
            </a:r>
            <a:r>
              <a:rPr lang="en-US" dirty="0" err="1" smtClean="0"/>
              <a:t>Tp</a:t>
            </a:r>
            <a:r>
              <a:rPr lang="en-US" dirty="0" smtClean="0"/>
              <a:t>))</a:t>
            </a:r>
          </a:p>
          <a:p>
            <a:pPr marL="0" indent="0">
              <a:buNone/>
            </a:pPr>
            <a:r>
              <a:rPr lang="en-US" dirty="0"/>
              <a:t>	</a:t>
            </a:r>
            <a:r>
              <a:rPr lang="en-US" dirty="0" smtClean="0"/>
              <a:t>	    = 1 / (1+ 2a)     where a = </a:t>
            </a:r>
            <a:r>
              <a:rPr lang="en-US" dirty="0" err="1" smtClean="0"/>
              <a:t>Tp</a:t>
            </a:r>
            <a:r>
              <a:rPr lang="en-US" dirty="0" smtClean="0"/>
              <a:t>/Tt</a:t>
            </a:r>
            <a:endParaRPr lang="en-US" dirty="0"/>
          </a:p>
        </p:txBody>
      </p:sp>
    </p:spTree>
    <p:extLst>
      <p:ext uri="{BB962C8B-B14F-4D97-AF65-F5344CB8AC3E}">
        <p14:creationId xmlns:p14="http://schemas.microsoft.com/office/powerpoint/2010/main" val="33338016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452586" y="1242200"/>
            <a:ext cx="7758534" cy="160298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 Tt units ----&gt; 1 packet is Transmitted.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 1 units ----&gt; 1/Tt  packet can be Transmitted.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 Tt + 2*</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Tp</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units -----&gt; (Tt + 2*</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Tp</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packets can be Transmitted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1 + 2a [Using a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Tp</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38554" y="3105835"/>
            <a:ext cx="8442032" cy="369332"/>
          </a:xfrm>
          <a:prstGeom prst="rect">
            <a:avLst/>
          </a:prstGeom>
        </p:spPr>
        <p:txBody>
          <a:bodyPr wrap="square">
            <a:spAutoFit/>
          </a:bodyPr>
          <a:lstStyle/>
          <a:p>
            <a:r>
              <a:rPr lang="en-US" b="1" dirty="0">
                <a:solidFill>
                  <a:srgbClr val="000000"/>
                </a:solidFill>
                <a:latin typeface="Open Sans"/>
              </a:rPr>
              <a:t>Maximum packets That can be Transmitted in total cycle time = 1+2*a</a:t>
            </a:r>
            <a:endParaRPr lang="en-US" b="1" dirty="0"/>
          </a:p>
        </p:txBody>
      </p:sp>
    </p:spTree>
    <p:extLst>
      <p:ext uri="{BB962C8B-B14F-4D97-AF65-F5344CB8AC3E}">
        <p14:creationId xmlns:p14="http://schemas.microsoft.com/office/powerpoint/2010/main" val="18175395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143000"/>
            <a:ext cx="9144000" cy="5410200"/>
          </a:xfrm>
        </p:spPr>
        <p:txBody>
          <a:bodyPr/>
          <a:lstStyle/>
          <a:p>
            <a:r>
              <a:rPr lang="en-US" dirty="0" smtClean="0"/>
              <a:t>Consider </a:t>
            </a:r>
            <a:r>
              <a:rPr lang="en-US" dirty="0"/>
              <a:t>Tt = 1ms, </a:t>
            </a:r>
            <a:r>
              <a:rPr lang="en-US" dirty="0" err="1"/>
              <a:t>Tp</a:t>
            </a:r>
            <a:r>
              <a:rPr lang="en-US" dirty="0"/>
              <a:t> = 1.5ms.</a:t>
            </a:r>
          </a:p>
          <a:p>
            <a:r>
              <a:rPr lang="en-US" dirty="0"/>
              <a:t>In the picture given below, after sender has transmitted packet 0, it will immediately transmit packets 1, 2, 3. Acknowledgement for 0 will arrive after 2*1.5 = 3ms. </a:t>
            </a:r>
            <a:r>
              <a:rPr lang="en-US" dirty="0" smtClean="0"/>
              <a:t/>
            </a:r>
            <a:br>
              <a:rPr lang="en-US" dirty="0" smtClean="0"/>
            </a:br>
            <a:r>
              <a:rPr lang="en-US" dirty="0" smtClean="0"/>
              <a:t>In </a:t>
            </a:r>
            <a:r>
              <a:rPr lang="en-US" dirty="0"/>
              <a:t>Stop and Wait, in time 1 + 2*1.5 = 4ms, we were transferring one packet only. Here we keep a </a:t>
            </a:r>
            <a:r>
              <a:rPr lang="en-US" b="1" dirty="0"/>
              <a:t>window of packets which we have transmitted but not yet acknowledged</a:t>
            </a:r>
            <a:r>
              <a:rPr lang="en-US" dirty="0"/>
              <a:t>.</a:t>
            </a:r>
          </a:p>
          <a:p>
            <a:endParaRPr lang="en-US" dirty="0"/>
          </a:p>
        </p:txBody>
      </p:sp>
    </p:spTree>
    <p:extLst>
      <p:ext uri="{BB962C8B-B14F-4D97-AF65-F5344CB8AC3E}">
        <p14:creationId xmlns:p14="http://schemas.microsoft.com/office/powerpoint/2010/main" val="2483711582"/>
      </p:ext>
    </p:extLst>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Tannenbaum</Template>
  <TotalTime>1501</TotalTime>
  <Words>6355</Words>
  <Application>Microsoft Office PowerPoint</Application>
  <PresentationFormat>On-screen Show (4:3)</PresentationFormat>
  <Paragraphs>962</Paragraphs>
  <Slides>177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177</vt:i4>
      </vt:variant>
    </vt:vector>
  </HeadingPairs>
  <TitlesOfParts>
    <vt:vector size="187" baseType="lpstr">
      <vt:lpstr>Arial</vt:lpstr>
      <vt:lpstr>Consolas</vt:lpstr>
      <vt:lpstr>Monotype Sorts</vt:lpstr>
      <vt:lpstr>Open Sans</vt:lpstr>
      <vt:lpstr>Symbol</vt:lpstr>
      <vt:lpstr>Tahoma</vt:lpstr>
      <vt:lpstr>Times New Roman</vt:lpstr>
      <vt:lpstr>Wingdings</vt:lpstr>
      <vt:lpstr>Tannenbaum</vt:lpstr>
      <vt:lpstr>Equation</vt:lpstr>
      <vt:lpstr>The Data Link Layer</vt:lpstr>
      <vt:lpstr>Data Link Layer Design Issues</vt:lpstr>
      <vt:lpstr>Functions of the Data Link Layer</vt:lpstr>
      <vt:lpstr>Functions of the Data Link Layer (2)</vt:lpstr>
      <vt:lpstr>Services Provided to Network Layer</vt:lpstr>
      <vt:lpstr>Services Provided to Network Layer (2)</vt:lpstr>
      <vt:lpstr>Services Provided to Network Layer (2)</vt:lpstr>
      <vt:lpstr>Example: Connection oriented reliable service</vt:lpstr>
      <vt:lpstr>Framing</vt:lpstr>
      <vt:lpstr>Methods of Framing</vt:lpstr>
      <vt:lpstr>Framing – Character count</vt:lpstr>
      <vt:lpstr>Framing – Byte/Char stuffing</vt:lpstr>
      <vt:lpstr>Framing (3) Bit stuffing</vt:lpstr>
      <vt:lpstr>Bit stuffing</vt:lpstr>
      <vt:lpstr>Framing (4)</vt:lpstr>
      <vt:lpstr>A frame in a character oriented protocol</vt:lpstr>
      <vt:lpstr>Byte stuffing and un-stuffing</vt:lpstr>
      <vt:lpstr>A Frame in a bit-oriented protocol</vt:lpstr>
      <vt:lpstr>Bit stuffing and un-stuffing in bit-oriented protocol</vt:lpstr>
      <vt:lpstr>Error detection and correction</vt:lpstr>
      <vt:lpstr>Error Detection Methods</vt:lpstr>
      <vt:lpstr>Error Detection</vt:lpstr>
      <vt:lpstr>Error Detection Methods</vt:lpstr>
      <vt:lpstr>Error Detection Methods</vt:lpstr>
      <vt:lpstr>LRC</vt:lpstr>
      <vt:lpstr>PowerPoint Presentation</vt:lpstr>
      <vt:lpstr>However, if two bits in one data unit are damaged and two bits in exactly the same positions in another data unit are also damaged, the LRC checker will not detect an error. </vt:lpstr>
      <vt:lpstr>Error Detection Methods</vt:lpstr>
      <vt:lpstr>Checksum</vt:lpstr>
      <vt:lpstr>Example 1: Checksum</vt:lpstr>
      <vt:lpstr>Example 1: Checksum (cont..)</vt:lpstr>
      <vt:lpstr>Example 2: Checksum</vt:lpstr>
      <vt:lpstr>Cyclic redundancy Code</vt:lpstr>
      <vt:lpstr>CRC - Flowchart</vt:lpstr>
      <vt:lpstr>CRC (1) </vt:lpstr>
      <vt:lpstr>CRC (2)</vt:lpstr>
      <vt:lpstr>CRC (3)</vt:lpstr>
      <vt:lpstr>Data word to be sent - 100100  Key - 1101 [ Or generator polynomial x3 + x + 1]  </vt:lpstr>
      <vt:lpstr>CRC (4)</vt:lpstr>
      <vt:lpstr>CRC (5)</vt:lpstr>
      <vt:lpstr>Why name cyclic??</vt:lpstr>
      <vt:lpstr>Data Link Control</vt:lpstr>
      <vt:lpstr>PowerPoint Presentation</vt:lpstr>
      <vt:lpstr>PowerPoint Presentation</vt:lpstr>
      <vt:lpstr>PowerPoint Presentation</vt:lpstr>
      <vt:lpstr>PowerPoint Presentation</vt:lpstr>
      <vt:lpstr>PowerPoint Presentation</vt:lpstr>
      <vt:lpstr>ENQ/ACK</vt:lpstr>
      <vt:lpstr>ENQ/ACK</vt:lpstr>
      <vt:lpstr>Poll/Select</vt:lpstr>
      <vt:lpstr>How it works?</vt:lpstr>
      <vt:lpstr>Poll/Select continue</vt:lpstr>
      <vt:lpstr>PowerPoint Presentation</vt:lpstr>
      <vt:lpstr>PowerPoint Presentation</vt:lpstr>
      <vt:lpstr>PowerPoint Presentation</vt:lpstr>
      <vt:lpstr>Why flow control is needed?</vt:lpstr>
      <vt:lpstr>PowerPoint Presentation</vt:lpstr>
      <vt:lpstr>Stop and wait</vt:lpstr>
      <vt:lpstr>PowerPoint Presentation</vt:lpstr>
      <vt:lpstr>Stop and wait</vt:lpstr>
      <vt:lpstr>PowerPoint Presentation</vt:lpstr>
      <vt:lpstr>PowerPoint Presentation</vt:lpstr>
      <vt:lpstr>PowerPoint Presentation</vt:lpstr>
      <vt:lpstr>PowerPoint Presentation</vt:lpstr>
      <vt:lpstr>PowerPoint Presentation</vt:lpstr>
      <vt:lpstr>PowerPoint Presentation</vt:lpstr>
      <vt:lpstr>Stop and wait -Data Frame Transmission</vt:lpstr>
      <vt:lpstr>Data Frame Transmission</vt:lpstr>
      <vt:lpstr>Piggybacking</vt:lpstr>
      <vt:lpstr>Piggybacking</vt:lpstr>
      <vt:lpstr>PowerPoint Presentation</vt:lpstr>
      <vt:lpstr>Sliding Window Protocol</vt:lpstr>
      <vt:lpstr>Sliding Window Protocol</vt:lpstr>
      <vt:lpstr>Sliding Window Protocol</vt:lpstr>
      <vt:lpstr>Sending Window</vt:lpstr>
      <vt:lpstr>Sending Window</vt:lpstr>
      <vt:lpstr>Receiving Window</vt:lpstr>
      <vt:lpstr>Receiving Window</vt:lpstr>
      <vt:lpstr>PowerPoint Presentation</vt:lpstr>
      <vt:lpstr>One Bit Sliding Window Protocol</vt:lpstr>
      <vt:lpstr>PowerPoint Presentation</vt:lpstr>
      <vt:lpstr>Go Back n Protocol</vt:lpstr>
      <vt:lpstr>Go Back n Protocol</vt:lpstr>
      <vt:lpstr>Go Back n Protocol</vt:lpstr>
      <vt:lpstr>Go Back n Protocol</vt:lpstr>
      <vt:lpstr>Go Back n Protocol - Window Size</vt:lpstr>
      <vt:lpstr>Go Back n Protocol Implementation</vt:lpstr>
      <vt:lpstr>Select Repeat Protocol</vt:lpstr>
      <vt:lpstr>Negative Acknowledgement (NAK)</vt:lpstr>
      <vt:lpstr>Selective Repeat with NAK </vt:lpstr>
      <vt:lpstr>Selective Repeat with NAK </vt:lpstr>
      <vt:lpstr>Select Repeat Protocol Implementation</vt:lpstr>
      <vt:lpstr>Select Repeat Protocol - Window Size</vt:lpstr>
      <vt:lpstr>Select Repeat Protocol - Window Size</vt:lpstr>
      <vt:lpstr>Select Repeat Protocol</vt:lpstr>
      <vt:lpstr>Acknowledgement Timer</vt:lpstr>
      <vt:lpstr>Efficiency</vt:lpstr>
      <vt:lpstr>PowerPoint Presentation</vt:lpstr>
      <vt:lpstr>PowerPoint Presentation</vt:lpstr>
      <vt:lpstr>PowerPoint Presentation</vt:lpstr>
      <vt:lpstr>Sliding Window Protocol</vt:lpstr>
      <vt:lpstr>Sliding window protocol</vt:lpstr>
      <vt:lpstr>PowerPoint Presentation</vt:lpstr>
      <vt:lpstr>The sender window</vt:lpstr>
      <vt:lpstr>PowerPoint Presentation</vt:lpstr>
      <vt:lpstr>The receiver sliding window</vt:lpstr>
      <vt:lpstr>PowerPoint Presentation</vt:lpstr>
      <vt:lpstr>PowerPoint Presentation</vt:lpstr>
      <vt:lpstr>PowerPoint Presentation</vt:lpstr>
      <vt:lpstr>PowerPoint Presentation</vt:lpstr>
      <vt:lpstr>The window size</vt:lpstr>
      <vt:lpstr>Error control </vt:lpstr>
      <vt:lpstr>PowerPoint Presentation</vt:lpstr>
      <vt:lpstr>Stop-and- wait ARQ</vt:lpstr>
      <vt:lpstr>Stop-and-wait ARQ</vt:lpstr>
      <vt:lpstr>PowerPoint Presentation</vt:lpstr>
      <vt:lpstr>PowerPoint Presentation</vt:lpstr>
      <vt:lpstr>PowerPoint Presentation</vt:lpstr>
      <vt:lpstr>Sliding window ARQ</vt:lpstr>
      <vt:lpstr>Sliding window ARQ</vt:lpstr>
      <vt:lpstr>Protocol using Go-Back-N</vt:lpstr>
      <vt:lpstr>Protocol using Go-back-N</vt:lpstr>
      <vt:lpstr>PowerPoint Presentation</vt:lpstr>
      <vt:lpstr>Protocol using go-Back-N</vt:lpstr>
      <vt:lpstr>PowerPoint Presentation</vt:lpstr>
      <vt:lpstr>Protocol using Go-Back-N</vt:lpstr>
      <vt:lpstr>PowerPoint Presentation</vt:lpstr>
      <vt:lpstr>PowerPoint Presentation</vt:lpstr>
      <vt:lpstr>PowerPoint Presentation</vt:lpstr>
      <vt:lpstr>Selective Reject</vt:lpstr>
      <vt:lpstr>PowerPoint Presentation</vt:lpstr>
      <vt:lpstr>Comparison between Go-Back-N and selective reject</vt:lpstr>
      <vt:lpstr>Example Data Link Protocols</vt:lpstr>
      <vt:lpstr>Example : Data Link Protocols</vt:lpstr>
      <vt:lpstr>PowerPoint Presentation</vt:lpstr>
      <vt:lpstr>PowerPoint Presentation</vt:lpstr>
      <vt:lpstr>Asynchronous Protocol</vt:lpstr>
      <vt:lpstr>PowerPoint Presentation</vt:lpstr>
      <vt:lpstr>Synchronous protocol</vt:lpstr>
      <vt:lpstr>PowerPoint Presentation</vt:lpstr>
      <vt:lpstr>PowerPoint Presentation</vt:lpstr>
      <vt:lpstr>PowerPoint Presentation</vt:lpstr>
      <vt:lpstr>Character oriented protocol</vt:lpstr>
      <vt:lpstr>HDLC</vt:lpstr>
      <vt:lpstr>HDLC</vt:lpstr>
      <vt:lpstr>HDLC (Continued)</vt:lpstr>
      <vt:lpstr>HDLC (Contd..)</vt:lpstr>
      <vt:lpstr>HDLC Configuration</vt:lpstr>
      <vt:lpstr>PowerPoint Presentation</vt:lpstr>
      <vt:lpstr>HDLC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HDLC – Control field</vt:lpstr>
      <vt:lpstr>HDLC – Control field</vt:lpstr>
      <vt:lpstr>PowerPoint Presentation</vt:lpstr>
      <vt:lpstr>PowerPoint Presentation</vt:lpstr>
      <vt:lpstr>The Data Link Layer in the Internet</vt:lpstr>
      <vt:lpstr>DaThe Data Link Layer in the Internet</vt:lpstr>
      <vt:lpstr>The Data Link Layer in the Internet</vt:lpstr>
      <vt:lpstr>Point-to-point protocol (PPP)</vt:lpstr>
      <vt:lpstr>Point-to-point protocol (PPP)</vt:lpstr>
      <vt:lpstr>PPP (Contd..)</vt:lpstr>
      <vt:lpstr>Working of PPP using an example</vt:lpstr>
      <vt:lpstr>Working of PPP using an example</vt:lpstr>
      <vt:lpstr>PPP – Point to Point Protocol</vt:lpstr>
      <vt:lpstr>PPP Frame format</vt:lpstr>
      <vt:lpstr>PPP Frame format</vt:lpstr>
      <vt:lpstr>PPP – Point to Point Protocol (2)</vt:lpstr>
      <vt:lpstr>PPP – Point to Point Protocol (3)</vt:lpstr>
      <vt:lpstr>PowerPoint Presentation</vt:lpstr>
    </vt:vector>
  </TitlesOfParts>
  <Company>East Texas Data Service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Link Layer</dc:title>
  <dc:creator>Steve Armstrong</dc:creator>
  <cp:lastModifiedBy>aakar</cp:lastModifiedBy>
  <cp:revision>137</cp:revision>
  <dcterms:created xsi:type="dcterms:W3CDTF">2002-07-07T21:28:42Z</dcterms:created>
  <dcterms:modified xsi:type="dcterms:W3CDTF">2018-08-08T04:54:19Z</dcterms:modified>
</cp:coreProperties>
</file>