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sldIdLst>
    <p:sldId id="256" r:id="rId2"/>
    <p:sldId id="257" r:id="rId3"/>
    <p:sldId id="258" r:id="rId4"/>
    <p:sldId id="259" r:id="rId5"/>
    <p:sldId id="283" r:id="rId6"/>
    <p:sldId id="263" r:id="rId7"/>
    <p:sldId id="264" r:id="rId8"/>
    <p:sldId id="266" r:id="rId9"/>
    <p:sldId id="265" r:id="rId10"/>
    <p:sldId id="267" r:id="rId11"/>
    <p:sldId id="268" r:id="rId12"/>
    <p:sldId id="270" r:id="rId13"/>
    <p:sldId id="281" r:id="rId14"/>
    <p:sldId id="271" r:id="rId15"/>
    <p:sldId id="272" r:id="rId16"/>
    <p:sldId id="285" r:id="rId17"/>
    <p:sldId id="273" r:id="rId18"/>
    <p:sldId id="275" r:id="rId19"/>
    <p:sldId id="284" r:id="rId20"/>
    <p:sldId id="276" r:id="rId21"/>
    <p:sldId id="278" r:id="rId22"/>
    <p:sldId id="286" r:id="rId23"/>
    <p:sldId id="367" r:id="rId24"/>
    <p:sldId id="368" r:id="rId25"/>
    <p:sldId id="369" r:id="rId26"/>
    <p:sldId id="370" r:id="rId27"/>
    <p:sldId id="371" r:id="rId28"/>
    <p:sldId id="372" r:id="rId29"/>
    <p:sldId id="365" r:id="rId30"/>
    <p:sldId id="366" r:id="rId31"/>
    <p:sldId id="373" r:id="rId32"/>
    <p:sldId id="374" r:id="rId33"/>
    <p:sldId id="306" r:id="rId34"/>
    <p:sldId id="308" r:id="rId35"/>
    <p:sldId id="309" r:id="rId36"/>
    <p:sldId id="311" r:id="rId37"/>
    <p:sldId id="355" r:id="rId38"/>
    <p:sldId id="356" r:id="rId39"/>
    <p:sldId id="357" r:id="rId40"/>
    <p:sldId id="359" r:id="rId41"/>
    <p:sldId id="361" r:id="rId42"/>
    <p:sldId id="360" r:id="rId43"/>
    <p:sldId id="362" r:id="rId44"/>
    <p:sldId id="363" r:id="rId45"/>
    <p:sldId id="314" r:id="rId46"/>
    <p:sldId id="315" r:id="rId47"/>
    <p:sldId id="316" r:id="rId48"/>
    <p:sldId id="317" r:id="rId49"/>
    <p:sldId id="318" r:id="rId50"/>
    <p:sldId id="319" r:id="rId51"/>
    <p:sldId id="320" r:id="rId52"/>
    <p:sldId id="322" r:id="rId53"/>
    <p:sldId id="323" r:id="rId54"/>
    <p:sldId id="324" r:id="rId55"/>
    <p:sldId id="325" r:id="rId56"/>
    <p:sldId id="326" r:id="rId57"/>
    <p:sldId id="328" r:id="rId58"/>
    <p:sldId id="351" r:id="rId59"/>
    <p:sldId id="352" r:id="rId60"/>
    <p:sldId id="353" r:id="rId61"/>
    <p:sldId id="354" r:id="rId62"/>
    <p:sldId id="288" r:id="rId63"/>
    <p:sldId id="364" r:id="rId64"/>
    <p:sldId id="289" r:id="rId65"/>
    <p:sldId id="378" r:id="rId66"/>
    <p:sldId id="375" r:id="rId67"/>
    <p:sldId id="290" r:id="rId68"/>
    <p:sldId id="376" r:id="rId69"/>
    <p:sldId id="291" r:id="rId70"/>
    <p:sldId id="380" r:id="rId71"/>
    <p:sldId id="379" r:id="rId72"/>
    <p:sldId id="292" r:id="rId73"/>
    <p:sldId id="381" r:id="rId74"/>
    <p:sldId id="382" r:id="rId75"/>
    <p:sldId id="377" r:id="rId76"/>
    <p:sldId id="293" r:id="rId77"/>
    <p:sldId id="294" r:id="rId78"/>
    <p:sldId id="295" r:id="rId79"/>
    <p:sldId id="296" r:id="rId80"/>
    <p:sldId id="383" r:id="rId81"/>
    <p:sldId id="384" r:id="rId82"/>
    <p:sldId id="298" r:id="rId83"/>
    <p:sldId id="385" r:id="rId84"/>
    <p:sldId id="386" r:id="rId85"/>
    <p:sldId id="299" r:id="rId86"/>
    <p:sldId id="387" r:id="rId87"/>
    <p:sldId id="304" r:id="rId88"/>
    <p:sldId id="305" r:id="rId89"/>
    <p:sldId id="388" r:id="rId90"/>
    <p:sldId id="389" r:id="rId91"/>
    <p:sldId id="391" r:id="rId92"/>
    <p:sldId id="390" r:id="rId93"/>
    <p:sldId id="399" r:id="rId94"/>
    <p:sldId id="403" r:id="rId95"/>
    <p:sldId id="400" r:id="rId96"/>
    <p:sldId id="401" r:id="rId97"/>
    <p:sldId id="402" r:id="rId98"/>
    <p:sldId id="393" r:id="rId99"/>
    <p:sldId id="394" r:id="rId100"/>
    <p:sldId id="395" r:id="rId101"/>
    <p:sldId id="397" r:id="rId102"/>
    <p:sldId id="396" r:id="rId103"/>
    <p:sldId id="404" r:id="rId104"/>
    <p:sldId id="406" r:id="rId105"/>
    <p:sldId id="408" r:id="rId106"/>
    <p:sldId id="409" r:id="rId107"/>
    <p:sldId id="410" r:id="rId108"/>
    <p:sldId id="411" r:id="rId109"/>
    <p:sldId id="412" r:id="rId110"/>
    <p:sldId id="413" r:id="rId111"/>
    <p:sldId id="414" r:id="rId112"/>
    <p:sldId id="415" r:id="rId113"/>
    <p:sldId id="416" r:id="rId114"/>
    <p:sldId id="417" r:id="rId115"/>
    <p:sldId id="418" r:id="rId116"/>
    <p:sldId id="419"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5" d="100"/>
          <a:sy n="75" d="100"/>
        </p:scale>
        <p:origin x="1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54C7F1-C876-41EF-83CC-53607896353E}" type="datetimeFigureOut">
              <a:rPr lang="en-US" smtClean="0"/>
              <a:t>9/7/2018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42EA3-A634-4EFE-8B7F-8F4ACD328E2F}" type="slidenum">
              <a:rPr lang="en-US" smtClean="0"/>
              <a:t>‹#›</a:t>
            </a:fld>
            <a:endParaRPr lang="en-US"/>
          </a:p>
        </p:txBody>
      </p:sp>
    </p:spTree>
    <p:extLst>
      <p:ext uri="{BB962C8B-B14F-4D97-AF65-F5344CB8AC3E}">
        <p14:creationId xmlns:p14="http://schemas.microsoft.com/office/powerpoint/2010/main" val="2238521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7"/>
          <p:cNvSpPr>
            <a:spLocks noGrp="1" noChangeArrowheads="1"/>
          </p:cNvSpPr>
          <p:nvPr>
            <p:ph type="sldNum" sz="quarter" idx="5"/>
          </p:nvPr>
        </p:nvSpPr>
        <p:spPr>
          <a:noFill/>
        </p:spPr>
        <p:txBody>
          <a:bodyPr/>
          <a:lstStyle>
            <a:lvl1pPr defTabSz="971550">
              <a:defRPr sz="2400">
                <a:solidFill>
                  <a:schemeClr val="tx1"/>
                </a:solidFill>
                <a:latin typeface="Times New Roman" panose="02020603050405020304" pitchFamily="18" charset="0"/>
              </a:defRPr>
            </a:lvl1pPr>
            <a:lvl2pPr marL="742950" indent="-285750" defTabSz="971550">
              <a:defRPr sz="2400">
                <a:solidFill>
                  <a:schemeClr val="tx1"/>
                </a:solidFill>
                <a:latin typeface="Times New Roman" panose="02020603050405020304" pitchFamily="18" charset="0"/>
              </a:defRPr>
            </a:lvl2pPr>
            <a:lvl3pPr marL="1143000" indent="-228600" defTabSz="971550">
              <a:defRPr sz="2400">
                <a:solidFill>
                  <a:schemeClr val="tx1"/>
                </a:solidFill>
                <a:latin typeface="Times New Roman" panose="02020603050405020304" pitchFamily="18" charset="0"/>
              </a:defRPr>
            </a:lvl3pPr>
            <a:lvl4pPr marL="1600200" indent="-228600" defTabSz="971550">
              <a:defRPr sz="2400">
                <a:solidFill>
                  <a:schemeClr val="tx1"/>
                </a:solidFill>
                <a:latin typeface="Times New Roman" panose="02020603050405020304" pitchFamily="18" charset="0"/>
              </a:defRPr>
            </a:lvl4pPr>
            <a:lvl5pPr marL="2057400" indent="-228600" defTabSz="971550">
              <a:defRPr sz="2400">
                <a:solidFill>
                  <a:schemeClr val="tx1"/>
                </a:solidFill>
                <a:latin typeface="Times New Roman" panose="02020603050405020304" pitchFamily="18" charset="0"/>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defRPr>
            </a:lvl9pPr>
          </a:lstStyle>
          <a:p>
            <a:fld id="{3A189987-2021-4D8C-94FE-B7B750F2C18E}" type="slidenum">
              <a:rPr lang="en-US" altLang="zh-CN" sz="1300"/>
              <a:pPr/>
              <a:t>18</a:t>
            </a:fld>
            <a:endParaRPr lang="en-US" altLang="zh-CN" sz="1300"/>
          </a:p>
        </p:txBody>
      </p:sp>
      <p:sp>
        <p:nvSpPr>
          <p:cNvPr id="40963" name="矩形 2"/>
          <p:cNvSpPr>
            <a:spLocks noGrp="1" noRot="1" noChangeAspect="1" noChangeArrowheads="1" noTextEdit="1"/>
          </p:cNvSpPr>
          <p:nvPr>
            <p:ph type="sldImg"/>
          </p:nvPr>
        </p:nvSpPr>
        <p:spPr>
          <a:ln/>
        </p:spPr>
      </p:sp>
      <p:sp>
        <p:nvSpPr>
          <p:cNvPr id="40964" name="矩形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819431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4103451-6FBA-4765-990E-9BD336FAB193}" type="slidenum">
              <a:rPr lang="en-US" altLang="zh-TW" b="0">
                <a:latin typeface="Times New Roman" panose="02020603050405020304" pitchFamily="18" charset="0"/>
              </a:rPr>
              <a:pPr/>
              <a:t>45</a:t>
            </a:fld>
            <a:endParaRPr lang="en-US" altLang="zh-TW" b="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179222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39E6C5E-0486-474E-8671-8D77BE695689}" type="slidenum">
              <a:rPr lang="en-US" altLang="zh-TW" b="0">
                <a:latin typeface="Times New Roman" panose="02020603050405020304" pitchFamily="18" charset="0"/>
              </a:rPr>
              <a:pPr/>
              <a:t>46</a:t>
            </a:fld>
            <a:endParaRPr lang="en-US" altLang="zh-TW" b="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180520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8F5199F-D422-4B18-885B-4C74435AEC44}" type="slidenum">
              <a:rPr lang="en-US" altLang="zh-TW" b="0">
                <a:latin typeface="Times New Roman" panose="02020603050405020304" pitchFamily="18" charset="0"/>
              </a:rPr>
              <a:pPr/>
              <a:t>47</a:t>
            </a:fld>
            <a:endParaRPr lang="en-US" altLang="zh-TW" b="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012991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4F3B0AA-57D5-4305-BCB1-09B3D14C0AA1}" type="slidenum">
              <a:rPr lang="en-US" altLang="zh-TW" b="0">
                <a:latin typeface="Times New Roman" panose="02020603050405020304" pitchFamily="18" charset="0"/>
              </a:rPr>
              <a:pPr/>
              <a:t>48</a:t>
            </a:fld>
            <a:endParaRPr lang="en-US" altLang="zh-TW" b="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51517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976B9B4-2902-40B7-B9C0-3C0494AC7860}" type="slidenum">
              <a:rPr lang="en-US" altLang="zh-TW" b="0">
                <a:latin typeface="Times New Roman" panose="02020603050405020304" pitchFamily="18" charset="0"/>
              </a:rPr>
              <a:pPr/>
              <a:t>49</a:t>
            </a:fld>
            <a:endParaRPr lang="en-US" altLang="zh-TW" b="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747404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411E919-F290-4388-9A4B-4A385198FDFF}" type="slidenum">
              <a:rPr lang="en-US" altLang="zh-TW" b="0">
                <a:latin typeface="Times New Roman" panose="02020603050405020304" pitchFamily="18" charset="0"/>
              </a:rPr>
              <a:pPr/>
              <a:t>50</a:t>
            </a:fld>
            <a:endParaRPr lang="en-US" altLang="zh-TW" b="0">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545189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0D7EAB0-C5F5-4BE2-840F-5725A3797034}" type="slidenum">
              <a:rPr lang="en-US" altLang="zh-TW" b="0">
                <a:latin typeface="Times New Roman" panose="02020603050405020304" pitchFamily="18" charset="0"/>
              </a:rPr>
              <a:pPr/>
              <a:t>51</a:t>
            </a:fld>
            <a:endParaRPr lang="en-US" altLang="zh-TW" b="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090923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42E06B2-0EF3-47F9-9AE2-B5FA2FB33B53}" type="slidenum">
              <a:rPr lang="en-US" altLang="zh-TW" b="0">
                <a:latin typeface="Times New Roman" panose="02020603050405020304" pitchFamily="18" charset="0"/>
              </a:rPr>
              <a:pPr/>
              <a:t>52</a:t>
            </a:fld>
            <a:endParaRPr lang="en-US" altLang="zh-TW" b="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54217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E0EA35A-CD02-43F8-8072-DC0BE73ABC80}" type="slidenum">
              <a:rPr lang="en-US" altLang="zh-TW" b="0">
                <a:latin typeface="Times New Roman" panose="02020603050405020304" pitchFamily="18" charset="0"/>
              </a:rPr>
              <a:pPr/>
              <a:t>53</a:t>
            </a:fld>
            <a:endParaRPr lang="en-US" altLang="zh-TW" b="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497305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817D669-788E-4D4E-AB11-1E64FFC12004}" type="slidenum">
              <a:rPr lang="en-US" altLang="zh-TW" b="0">
                <a:latin typeface="Times New Roman" panose="02020603050405020304" pitchFamily="18" charset="0"/>
              </a:rPr>
              <a:pPr/>
              <a:t>54</a:t>
            </a:fld>
            <a:endParaRPr lang="en-US" altLang="zh-TW" b="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850005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7"/>
          <p:cNvSpPr>
            <a:spLocks noGrp="1" noChangeArrowheads="1"/>
          </p:cNvSpPr>
          <p:nvPr>
            <p:ph type="sldNum" sz="quarter" idx="5"/>
          </p:nvPr>
        </p:nvSpPr>
        <p:spPr>
          <a:noFill/>
        </p:spPr>
        <p:txBody>
          <a:bodyPr/>
          <a:lstStyle>
            <a:lvl1pPr defTabSz="971550">
              <a:defRPr sz="2400">
                <a:solidFill>
                  <a:schemeClr val="tx1"/>
                </a:solidFill>
                <a:latin typeface="Times New Roman" panose="02020603050405020304" pitchFamily="18" charset="0"/>
              </a:defRPr>
            </a:lvl1pPr>
            <a:lvl2pPr marL="742950" indent="-285750" defTabSz="971550">
              <a:defRPr sz="2400">
                <a:solidFill>
                  <a:schemeClr val="tx1"/>
                </a:solidFill>
                <a:latin typeface="Times New Roman" panose="02020603050405020304" pitchFamily="18" charset="0"/>
              </a:defRPr>
            </a:lvl2pPr>
            <a:lvl3pPr marL="1143000" indent="-228600" defTabSz="971550">
              <a:defRPr sz="2400">
                <a:solidFill>
                  <a:schemeClr val="tx1"/>
                </a:solidFill>
                <a:latin typeface="Times New Roman" panose="02020603050405020304" pitchFamily="18" charset="0"/>
              </a:defRPr>
            </a:lvl3pPr>
            <a:lvl4pPr marL="1600200" indent="-228600" defTabSz="971550">
              <a:defRPr sz="2400">
                <a:solidFill>
                  <a:schemeClr val="tx1"/>
                </a:solidFill>
                <a:latin typeface="Times New Roman" panose="02020603050405020304" pitchFamily="18" charset="0"/>
              </a:defRPr>
            </a:lvl4pPr>
            <a:lvl5pPr marL="2057400" indent="-228600" defTabSz="971550">
              <a:defRPr sz="2400">
                <a:solidFill>
                  <a:schemeClr val="tx1"/>
                </a:solidFill>
                <a:latin typeface="Times New Roman" panose="02020603050405020304" pitchFamily="18" charset="0"/>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defRPr>
            </a:lvl9pPr>
          </a:lstStyle>
          <a:p>
            <a:fld id="{E0D807F9-6CB7-4BCA-91A4-88E094314F3D}" type="slidenum">
              <a:rPr lang="en-US" altLang="zh-CN" sz="1300"/>
              <a:pPr/>
              <a:t>20</a:t>
            </a:fld>
            <a:endParaRPr lang="en-US" altLang="zh-CN" sz="1300"/>
          </a:p>
        </p:txBody>
      </p:sp>
      <p:sp>
        <p:nvSpPr>
          <p:cNvPr id="41987" name="矩形 2"/>
          <p:cNvSpPr>
            <a:spLocks noGrp="1" noRot="1" noChangeAspect="1" noChangeArrowheads="1" noTextEdit="1"/>
          </p:cNvSpPr>
          <p:nvPr>
            <p:ph type="sldImg"/>
          </p:nvPr>
        </p:nvSpPr>
        <p:spPr>
          <a:ln/>
        </p:spPr>
      </p:sp>
      <p:sp>
        <p:nvSpPr>
          <p:cNvPr id="41988" name="矩形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2615824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A5EC567-EA57-45BD-921F-4E71D483B1E1}" type="slidenum">
              <a:rPr lang="en-US" altLang="zh-TW" b="0">
                <a:latin typeface="Times New Roman" panose="02020603050405020304" pitchFamily="18" charset="0"/>
              </a:rPr>
              <a:pPr/>
              <a:t>55</a:t>
            </a:fld>
            <a:endParaRPr lang="en-US" altLang="zh-TW" b="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969373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D764210-8628-4A68-8657-3DCED866EF80}" type="slidenum">
              <a:rPr lang="en-US" altLang="zh-TW" b="0">
                <a:latin typeface="Times New Roman" panose="02020603050405020304" pitchFamily="18" charset="0"/>
              </a:rPr>
              <a:pPr/>
              <a:t>56</a:t>
            </a:fld>
            <a:endParaRPr lang="en-US" altLang="zh-TW" b="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599658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61647B8-C93D-41A0-9F09-E54AEFC026C2}" type="slidenum">
              <a:rPr lang="en-US" altLang="zh-TW" b="0">
                <a:latin typeface="Times New Roman" panose="02020603050405020304" pitchFamily="18" charset="0"/>
              </a:rPr>
              <a:pPr/>
              <a:t>57</a:t>
            </a:fld>
            <a:endParaRPr lang="en-US" altLang="zh-TW" b="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3052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9CC2DC0-2818-4181-95A5-B5BCF701BD2E}" type="slidenum">
              <a:rPr lang="en-US" altLang="zh-TW" b="0">
                <a:latin typeface="Times New Roman" panose="02020603050405020304" pitchFamily="18" charset="0"/>
              </a:rPr>
              <a:pPr/>
              <a:t>58</a:t>
            </a:fld>
            <a:endParaRPr lang="en-US" altLang="zh-TW" b="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922470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7A56411-CC12-487A-BC1A-D29E6D38F1DF}" type="slidenum">
              <a:rPr lang="en-US" altLang="zh-TW" b="0">
                <a:latin typeface="Times New Roman" panose="02020603050405020304" pitchFamily="18" charset="0"/>
              </a:rPr>
              <a:pPr/>
              <a:t>59</a:t>
            </a:fld>
            <a:endParaRPr lang="en-US" altLang="zh-TW" b="0">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994873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E6037F8-FD6D-4157-BC4A-7E03B7AA9E60}" type="slidenum">
              <a:rPr lang="en-US" altLang="zh-TW" b="0">
                <a:latin typeface="Times New Roman" panose="02020603050405020304" pitchFamily="18" charset="0"/>
              </a:rPr>
              <a:pPr/>
              <a:t>60</a:t>
            </a:fld>
            <a:endParaRPr lang="en-US" altLang="zh-TW" b="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836463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1C25F18-6C86-4CD2-82F0-C97662FC62D1}" type="slidenum">
              <a:rPr lang="en-US" altLang="zh-TW" b="0">
                <a:latin typeface="Times New Roman" panose="02020603050405020304" pitchFamily="18" charset="0"/>
              </a:rPr>
              <a:pPr/>
              <a:t>61</a:t>
            </a:fld>
            <a:endParaRPr lang="en-US" altLang="zh-TW" b="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067591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6761D4E-7810-4CF5-B27E-695B90326779}" type="slidenum">
              <a:rPr lang="zh-TW" altLang="en-US" b="0">
                <a:latin typeface="Times New Roman" panose="02020603050405020304" pitchFamily="18" charset="0"/>
              </a:rPr>
              <a:pPr/>
              <a:t>99</a:t>
            </a:fld>
            <a:endParaRPr lang="en-US" altLang="zh-TW" b="0">
              <a:latin typeface="Times New Roman" panose="02020603050405020304" pitchFamily="18" charset="0"/>
            </a:endParaRPr>
          </a:p>
        </p:txBody>
      </p:sp>
      <p:sp>
        <p:nvSpPr>
          <p:cNvPr id="25603" name="Rectangle 2"/>
          <p:cNvSpPr>
            <a:spLocks noRo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zh-TW" altLang="en-US" smtClean="0"/>
          </a:p>
        </p:txBody>
      </p:sp>
    </p:spTree>
    <p:extLst>
      <p:ext uri="{BB962C8B-B14F-4D97-AF65-F5344CB8AC3E}">
        <p14:creationId xmlns:p14="http://schemas.microsoft.com/office/powerpoint/2010/main" val="19092188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1520C2A-66D1-4615-8EF9-9C9980A450B7}" type="slidenum">
              <a:rPr lang="zh-TW" altLang="en-US" b="0">
                <a:latin typeface="Times New Roman" panose="02020603050405020304" pitchFamily="18" charset="0"/>
              </a:rPr>
              <a:pPr/>
              <a:t>100</a:t>
            </a:fld>
            <a:endParaRPr lang="en-US" altLang="zh-TW" b="0">
              <a:latin typeface="Times New Roman" panose="02020603050405020304" pitchFamily="18" charset="0"/>
            </a:endParaRPr>
          </a:p>
        </p:txBody>
      </p:sp>
      <p:sp>
        <p:nvSpPr>
          <p:cNvPr id="29699" name="Rectangle 2"/>
          <p:cNvSpPr>
            <a:spLocks noRo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zh-TW" altLang="en-US" smtClean="0"/>
          </a:p>
        </p:txBody>
      </p:sp>
    </p:spTree>
    <p:extLst>
      <p:ext uri="{BB962C8B-B14F-4D97-AF65-F5344CB8AC3E}">
        <p14:creationId xmlns:p14="http://schemas.microsoft.com/office/powerpoint/2010/main" val="3409982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9D510ED-FE2C-4413-A82A-5F584C79BF23}" type="slidenum">
              <a:rPr lang="en-US" altLang="zh-TW" b="0">
                <a:latin typeface="Times New Roman" panose="02020603050405020304" pitchFamily="18" charset="0"/>
              </a:rPr>
              <a:pPr/>
              <a:t>33</a:t>
            </a:fld>
            <a:endParaRPr lang="en-US" altLang="zh-TW" b="0">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848065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16DDFAB-71B4-4795-99C7-388354AD198B}" type="slidenum">
              <a:rPr lang="en-US" altLang="zh-TW" b="0">
                <a:latin typeface="Times New Roman" panose="02020603050405020304" pitchFamily="18" charset="0"/>
              </a:rPr>
              <a:pPr/>
              <a:t>34</a:t>
            </a:fld>
            <a:endParaRPr lang="en-US" altLang="zh-TW" b="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751831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9AC7909-40CD-4DE2-B6F0-7BE1CA536496}" type="slidenum">
              <a:rPr lang="en-US" altLang="zh-TW" b="0">
                <a:latin typeface="Times New Roman" panose="02020603050405020304" pitchFamily="18" charset="0"/>
              </a:rPr>
              <a:pPr/>
              <a:t>35</a:t>
            </a:fld>
            <a:endParaRPr lang="en-US" altLang="zh-TW" b="0">
              <a:latin typeface="Times New Roman" panose="02020603050405020304"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756439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9EEDD47-DDF9-4B94-A804-C0ED5BA7ADDA}" type="slidenum">
              <a:rPr lang="en-US" altLang="zh-TW" b="0">
                <a:latin typeface="Times New Roman" panose="02020603050405020304" pitchFamily="18" charset="0"/>
              </a:rPr>
              <a:pPr/>
              <a:t>36</a:t>
            </a:fld>
            <a:endParaRPr lang="en-US" altLang="zh-TW" b="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157708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964467E-6287-4A8C-BC97-DC1C58E5B66C}" type="slidenum">
              <a:rPr lang="en-US" altLang="zh-TW" b="0">
                <a:latin typeface="Times New Roman" panose="02020603050405020304" pitchFamily="18" charset="0"/>
              </a:rPr>
              <a:pPr/>
              <a:t>41</a:t>
            </a:fld>
            <a:endParaRPr lang="en-US" altLang="zh-TW" b="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523362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22E28C2-3102-4504-AAA8-DE707F6822B4}" type="slidenum">
              <a:rPr lang="en-US" altLang="zh-TW" b="0">
                <a:latin typeface="Times New Roman" panose="02020603050405020304" pitchFamily="18" charset="0"/>
              </a:rPr>
              <a:pPr/>
              <a:t>43</a:t>
            </a:fld>
            <a:endParaRPr lang="en-US" altLang="zh-TW" b="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557651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6C55083-E4A3-49F2-909B-9D98C571DD49}" type="slidenum">
              <a:rPr lang="en-US" altLang="zh-TW" b="0">
                <a:latin typeface="Times New Roman" panose="02020603050405020304" pitchFamily="18" charset="0"/>
              </a:rPr>
              <a:pPr/>
              <a:t>44</a:t>
            </a:fld>
            <a:endParaRPr lang="en-US" altLang="zh-TW" b="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228727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1990D8-A085-4BF3-AC79-023571A5D7D4}"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CD2F4-A699-41D8-8481-12E98311A42A}" type="slidenum">
              <a:rPr lang="en-US" smtClean="0"/>
              <a:t>‹#›</a:t>
            </a:fld>
            <a:endParaRPr lang="en-US"/>
          </a:p>
        </p:txBody>
      </p:sp>
    </p:spTree>
    <p:extLst>
      <p:ext uri="{BB962C8B-B14F-4D97-AF65-F5344CB8AC3E}">
        <p14:creationId xmlns:p14="http://schemas.microsoft.com/office/powerpoint/2010/main" val="221002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1990D8-A085-4BF3-AC79-023571A5D7D4}"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CD2F4-A699-41D8-8481-12E98311A42A}" type="slidenum">
              <a:rPr lang="en-US" smtClean="0"/>
              <a:t>‹#›</a:t>
            </a:fld>
            <a:endParaRPr lang="en-US"/>
          </a:p>
        </p:txBody>
      </p:sp>
    </p:spTree>
    <p:extLst>
      <p:ext uri="{BB962C8B-B14F-4D97-AF65-F5344CB8AC3E}">
        <p14:creationId xmlns:p14="http://schemas.microsoft.com/office/powerpoint/2010/main" val="221925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1990D8-A085-4BF3-AC79-023571A5D7D4}"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CD2F4-A699-41D8-8481-12E98311A42A}" type="slidenum">
              <a:rPr lang="en-US" smtClean="0"/>
              <a:t>‹#›</a:t>
            </a:fld>
            <a:endParaRPr lang="en-US"/>
          </a:p>
        </p:txBody>
      </p:sp>
    </p:spTree>
    <p:extLst>
      <p:ext uri="{BB962C8B-B14F-4D97-AF65-F5344CB8AC3E}">
        <p14:creationId xmlns:p14="http://schemas.microsoft.com/office/powerpoint/2010/main" val="515825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52400"/>
            <a:ext cx="119888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03200" y="1371600"/>
            <a:ext cx="5842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48400" y="1371600"/>
            <a:ext cx="5842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165600" y="6477000"/>
            <a:ext cx="3860800" cy="228600"/>
          </a:xfrm>
        </p:spPr>
        <p:txBody>
          <a:bodyPr/>
          <a:lstStyle>
            <a:lvl1pPr>
              <a:defRPr/>
            </a:lvl1pPr>
          </a:lstStyle>
          <a:p>
            <a:endParaRPr lang="en-US"/>
          </a:p>
        </p:txBody>
      </p:sp>
      <p:sp>
        <p:nvSpPr>
          <p:cNvPr id="6" name="Slide Number Placeholder 5"/>
          <p:cNvSpPr>
            <a:spLocks noGrp="1"/>
          </p:cNvSpPr>
          <p:nvPr>
            <p:ph type="sldNum" sz="quarter" idx="11"/>
          </p:nvPr>
        </p:nvSpPr>
        <p:spPr>
          <a:xfrm>
            <a:off x="9448800" y="6477000"/>
            <a:ext cx="2540000" cy="228600"/>
          </a:xfrm>
        </p:spPr>
        <p:txBody>
          <a:bodyPr/>
          <a:lstStyle>
            <a:lvl1pPr>
              <a:defRPr/>
            </a:lvl1pPr>
          </a:lstStyle>
          <a:p>
            <a:fld id="{03E36442-F6FE-46BD-A734-107F4E7C391F}" type="slidenum">
              <a:rPr lang="en-US"/>
              <a:pPr/>
              <a:t>‹#›</a:t>
            </a:fld>
            <a:endParaRPr lang="en-US"/>
          </a:p>
        </p:txBody>
      </p:sp>
    </p:spTree>
    <p:extLst>
      <p:ext uri="{BB962C8B-B14F-4D97-AF65-F5344CB8AC3E}">
        <p14:creationId xmlns:p14="http://schemas.microsoft.com/office/powerpoint/2010/main" val="3573776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1990D8-A085-4BF3-AC79-023571A5D7D4}"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CD2F4-A699-41D8-8481-12E98311A42A}" type="slidenum">
              <a:rPr lang="en-US" smtClean="0"/>
              <a:t>‹#›</a:t>
            </a:fld>
            <a:endParaRPr lang="en-US"/>
          </a:p>
        </p:txBody>
      </p:sp>
    </p:spTree>
    <p:extLst>
      <p:ext uri="{BB962C8B-B14F-4D97-AF65-F5344CB8AC3E}">
        <p14:creationId xmlns:p14="http://schemas.microsoft.com/office/powerpoint/2010/main" val="928288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990D8-A085-4BF3-AC79-023571A5D7D4}"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CD2F4-A699-41D8-8481-12E98311A42A}" type="slidenum">
              <a:rPr lang="en-US" smtClean="0"/>
              <a:t>‹#›</a:t>
            </a:fld>
            <a:endParaRPr lang="en-US"/>
          </a:p>
        </p:txBody>
      </p:sp>
    </p:spTree>
    <p:extLst>
      <p:ext uri="{BB962C8B-B14F-4D97-AF65-F5344CB8AC3E}">
        <p14:creationId xmlns:p14="http://schemas.microsoft.com/office/powerpoint/2010/main" val="535380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1990D8-A085-4BF3-AC79-023571A5D7D4}"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CD2F4-A699-41D8-8481-12E98311A42A}" type="slidenum">
              <a:rPr lang="en-US" smtClean="0"/>
              <a:t>‹#›</a:t>
            </a:fld>
            <a:endParaRPr lang="en-US"/>
          </a:p>
        </p:txBody>
      </p:sp>
    </p:spTree>
    <p:extLst>
      <p:ext uri="{BB962C8B-B14F-4D97-AF65-F5344CB8AC3E}">
        <p14:creationId xmlns:p14="http://schemas.microsoft.com/office/powerpoint/2010/main" val="10994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1990D8-A085-4BF3-AC79-023571A5D7D4}" type="datetimeFigureOut">
              <a:rPr lang="en-US" smtClean="0"/>
              <a:t>9/7/2018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DCD2F4-A699-41D8-8481-12E98311A42A}" type="slidenum">
              <a:rPr lang="en-US" smtClean="0"/>
              <a:t>‹#›</a:t>
            </a:fld>
            <a:endParaRPr lang="en-US"/>
          </a:p>
        </p:txBody>
      </p:sp>
    </p:spTree>
    <p:extLst>
      <p:ext uri="{BB962C8B-B14F-4D97-AF65-F5344CB8AC3E}">
        <p14:creationId xmlns:p14="http://schemas.microsoft.com/office/powerpoint/2010/main" val="484309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1990D8-A085-4BF3-AC79-023571A5D7D4}" type="datetimeFigureOut">
              <a:rPr lang="en-US" smtClean="0"/>
              <a:t>9/7/2018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DCD2F4-A699-41D8-8481-12E98311A42A}" type="slidenum">
              <a:rPr lang="en-US" smtClean="0"/>
              <a:t>‹#›</a:t>
            </a:fld>
            <a:endParaRPr lang="en-US"/>
          </a:p>
        </p:txBody>
      </p:sp>
    </p:spTree>
    <p:extLst>
      <p:ext uri="{BB962C8B-B14F-4D97-AF65-F5344CB8AC3E}">
        <p14:creationId xmlns:p14="http://schemas.microsoft.com/office/powerpoint/2010/main" val="2916980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990D8-A085-4BF3-AC79-023571A5D7D4}" type="datetimeFigureOut">
              <a:rPr lang="en-US" smtClean="0"/>
              <a:t>9/7/2018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DCD2F4-A699-41D8-8481-12E98311A42A}" type="slidenum">
              <a:rPr lang="en-US" smtClean="0"/>
              <a:t>‹#›</a:t>
            </a:fld>
            <a:endParaRPr lang="en-US"/>
          </a:p>
        </p:txBody>
      </p:sp>
    </p:spTree>
    <p:extLst>
      <p:ext uri="{BB962C8B-B14F-4D97-AF65-F5344CB8AC3E}">
        <p14:creationId xmlns:p14="http://schemas.microsoft.com/office/powerpoint/2010/main" val="974138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990D8-A085-4BF3-AC79-023571A5D7D4}"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CD2F4-A699-41D8-8481-12E98311A42A}" type="slidenum">
              <a:rPr lang="en-US" smtClean="0"/>
              <a:t>‹#›</a:t>
            </a:fld>
            <a:endParaRPr lang="en-US"/>
          </a:p>
        </p:txBody>
      </p:sp>
    </p:spTree>
    <p:extLst>
      <p:ext uri="{BB962C8B-B14F-4D97-AF65-F5344CB8AC3E}">
        <p14:creationId xmlns:p14="http://schemas.microsoft.com/office/powerpoint/2010/main" val="2400237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990D8-A085-4BF3-AC79-023571A5D7D4}"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CD2F4-A699-41D8-8481-12E98311A42A}" type="slidenum">
              <a:rPr lang="en-US" smtClean="0"/>
              <a:t>‹#›</a:t>
            </a:fld>
            <a:endParaRPr lang="en-US"/>
          </a:p>
        </p:txBody>
      </p:sp>
    </p:spTree>
    <p:extLst>
      <p:ext uri="{BB962C8B-B14F-4D97-AF65-F5344CB8AC3E}">
        <p14:creationId xmlns:p14="http://schemas.microsoft.com/office/powerpoint/2010/main" val="2245404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1990D8-A085-4BF3-AC79-023571A5D7D4}" type="datetimeFigureOut">
              <a:rPr lang="en-US" smtClean="0"/>
              <a:t>9/7/2018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CD2F4-A699-41D8-8481-12E98311A42A}" type="slidenum">
              <a:rPr lang="en-US" smtClean="0"/>
              <a:t>‹#›</a:t>
            </a:fld>
            <a:endParaRPr lang="en-US"/>
          </a:p>
        </p:txBody>
      </p:sp>
    </p:spTree>
    <p:extLst>
      <p:ext uri="{BB962C8B-B14F-4D97-AF65-F5344CB8AC3E}">
        <p14:creationId xmlns:p14="http://schemas.microsoft.com/office/powerpoint/2010/main" val="4262588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0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9.e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60.e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1.w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2.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63.w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4.w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65.w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inetdaemon.com/tutorials/networking/lan/index.shtml" TargetMode="External"/><Relationship Id="rId2" Type="http://schemas.openxmlformats.org/officeDocument/2006/relationships/hyperlink" Target="https://www.inetdaemon.com/tutorials/internet/ip/addresses/addressing.s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inetdaemon.com/tutorials/internet/ip/addresses/addressing.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inetdaemon.com/tutorials/networking/lan/index.s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inetdaemon.com/tutorials/internet/index.shtml" TargetMode="External"/><Relationship Id="rId2" Type="http://schemas.openxmlformats.org/officeDocument/2006/relationships/hyperlink" Target="https://www.inetdaemon.com/tutorials/internet/ip/addresses/private_addresses.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inetdaemon.com/tutorials/internet/index.s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6.emf"/><Relationship Id="rId4" Type="http://schemas.openxmlformats.org/officeDocument/2006/relationships/image" Target="../media/image25.png"/></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8.emf"/><Relationship Id="rId7"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58.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5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effectLst>
                  <a:outerShdw blurRad="38100" dist="38100" dir="2700000" algn="tl">
                    <a:srgbClr val="000000">
                      <a:alpha val="43137"/>
                    </a:srgbClr>
                  </a:outerShdw>
                </a:effectLst>
              </a:rPr>
              <a:t>NETWORK LAYER</a:t>
            </a:r>
            <a:endParaRPr lang="en-US" sz="66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a:bodyPr>
          <a:lstStyle/>
          <a:p>
            <a:r>
              <a:rPr lang="en-US" sz="4400" dirty="0" smtClean="0">
                <a:effectLst>
                  <a:outerShdw blurRad="38100" dist="38100" dir="2700000" algn="tl">
                    <a:srgbClr val="000000">
                      <a:alpha val="43137"/>
                    </a:srgbClr>
                  </a:outerShdw>
                </a:effectLst>
              </a:rPr>
              <a:t>CHAPTER 4</a:t>
            </a:r>
            <a:endParaRPr lang="en-US"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57969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switching</a:t>
            </a:r>
            <a:endParaRPr lang="en-US" dirty="0"/>
          </a:p>
        </p:txBody>
      </p:sp>
      <p:pic>
        <p:nvPicPr>
          <p:cNvPr id="4" name="图片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34804"/>
          <a:stretch>
            <a:fillRect/>
          </a:stretch>
        </p:blipFill>
        <p:spPr bwMode="auto">
          <a:xfrm>
            <a:off x="1461000" y="2320255"/>
            <a:ext cx="9270000" cy="3285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357410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2867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zh-TW" b="0" dirty="0"/>
          </a:p>
        </p:txBody>
      </p:sp>
      <p:sp>
        <p:nvSpPr>
          <p:cNvPr id="28676" name="Text Box 2"/>
          <p:cNvSpPr txBox="1">
            <a:spLocks noChangeArrowheads="1"/>
          </p:cNvSpPr>
          <p:nvPr/>
        </p:nvSpPr>
        <p:spPr bwMode="auto">
          <a:xfrm>
            <a:off x="2514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smtClean="0">
                <a:solidFill>
                  <a:srgbClr val="0000FF"/>
                </a:solidFill>
                <a:latin typeface="Times New Roman" panose="02020603050405020304" pitchFamily="18" charset="0"/>
              </a:rPr>
              <a:t>Figure</a:t>
            </a:r>
            <a:r>
              <a:rPr lang="en-US" altLang="en-US" dirty="0" smtClean="0">
                <a:solidFill>
                  <a:schemeClr val="accent2"/>
                </a:solidFill>
                <a:latin typeface="Times New Roman" panose="02020603050405020304" pitchFamily="18" charset="0"/>
              </a:rPr>
              <a:t>    </a:t>
            </a:r>
            <a:r>
              <a:rPr lang="en-US" altLang="en-US" i="1" dirty="0">
                <a:latin typeface="Times New Roman" panose="02020603050405020304" pitchFamily="18" charset="0"/>
              </a:rPr>
              <a:t>Four cases using ARP</a:t>
            </a:r>
          </a:p>
        </p:txBody>
      </p:sp>
      <p:sp>
        <p:nvSpPr>
          <p:cNvPr id="28677"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8678"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8679"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8680"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8681"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8682"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8683"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pic>
        <p:nvPicPr>
          <p:cNvPr id="542730"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3676" y="914400"/>
            <a:ext cx="302577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31"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7000" y="914401"/>
            <a:ext cx="3043238" cy="226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32"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33676" y="3554414"/>
            <a:ext cx="3025775" cy="219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33" name="Picture 1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77000" y="3554414"/>
            <a:ext cx="3043238" cy="223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67494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542730"/>
                                        </p:tgtEl>
                                        <p:attrNameLst>
                                          <p:attrName>style.visibility</p:attrName>
                                        </p:attrNameLst>
                                      </p:cBhvr>
                                      <p:to>
                                        <p:strVal val="visible"/>
                                      </p:to>
                                    </p:set>
                                    <p:anim calcmode="lin" valueType="num">
                                      <p:cBhvr>
                                        <p:cTn id="7" dur="2000" fill="hold"/>
                                        <p:tgtEl>
                                          <p:spTgt spid="542730"/>
                                        </p:tgtEl>
                                        <p:attrNameLst>
                                          <p:attrName>ppt_w</p:attrName>
                                        </p:attrNameLst>
                                      </p:cBhvr>
                                      <p:tavLst>
                                        <p:tav tm="0">
                                          <p:val>
                                            <p:fltVal val="0"/>
                                          </p:val>
                                        </p:tav>
                                        <p:tav tm="100000">
                                          <p:val>
                                            <p:strVal val="#ppt_w"/>
                                          </p:val>
                                        </p:tav>
                                      </p:tavLst>
                                    </p:anim>
                                    <p:anim calcmode="lin" valueType="num">
                                      <p:cBhvr>
                                        <p:cTn id="8" dur="2000" fill="hold"/>
                                        <p:tgtEl>
                                          <p:spTgt spid="542730"/>
                                        </p:tgtEl>
                                        <p:attrNameLst>
                                          <p:attrName>ppt_h</p:attrName>
                                        </p:attrNameLst>
                                      </p:cBhvr>
                                      <p:tavLst>
                                        <p:tav tm="0">
                                          <p:val>
                                            <p:fltVal val="0"/>
                                          </p:val>
                                        </p:tav>
                                        <p:tav tm="100000">
                                          <p:val>
                                            <p:strVal val="#ppt_h"/>
                                          </p:val>
                                        </p:tav>
                                      </p:tavLst>
                                    </p:anim>
                                    <p:animEffect transition="in" filter="fade">
                                      <p:cBhvr>
                                        <p:cTn id="9" dur="2000"/>
                                        <p:tgtEl>
                                          <p:spTgt spid="54273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542731"/>
                                        </p:tgtEl>
                                        <p:attrNameLst>
                                          <p:attrName>style.visibility</p:attrName>
                                        </p:attrNameLst>
                                      </p:cBhvr>
                                      <p:to>
                                        <p:strVal val="visible"/>
                                      </p:to>
                                    </p:set>
                                    <p:anim calcmode="lin" valueType="num">
                                      <p:cBhvr>
                                        <p:cTn id="14" dur="2000" fill="hold"/>
                                        <p:tgtEl>
                                          <p:spTgt spid="542731"/>
                                        </p:tgtEl>
                                        <p:attrNameLst>
                                          <p:attrName>ppt_w</p:attrName>
                                        </p:attrNameLst>
                                      </p:cBhvr>
                                      <p:tavLst>
                                        <p:tav tm="0">
                                          <p:val>
                                            <p:fltVal val="0"/>
                                          </p:val>
                                        </p:tav>
                                        <p:tav tm="100000">
                                          <p:val>
                                            <p:strVal val="#ppt_w"/>
                                          </p:val>
                                        </p:tav>
                                      </p:tavLst>
                                    </p:anim>
                                    <p:anim calcmode="lin" valueType="num">
                                      <p:cBhvr>
                                        <p:cTn id="15" dur="2000" fill="hold"/>
                                        <p:tgtEl>
                                          <p:spTgt spid="542731"/>
                                        </p:tgtEl>
                                        <p:attrNameLst>
                                          <p:attrName>ppt_h</p:attrName>
                                        </p:attrNameLst>
                                      </p:cBhvr>
                                      <p:tavLst>
                                        <p:tav tm="0">
                                          <p:val>
                                            <p:fltVal val="0"/>
                                          </p:val>
                                        </p:tav>
                                        <p:tav tm="100000">
                                          <p:val>
                                            <p:strVal val="#ppt_h"/>
                                          </p:val>
                                        </p:tav>
                                      </p:tavLst>
                                    </p:anim>
                                    <p:animEffect transition="in" filter="fade">
                                      <p:cBhvr>
                                        <p:cTn id="16" dur="2000"/>
                                        <p:tgtEl>
                                          <p:spTgt spid="54273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542732"/>
                                        </p:tgtEl>
                                        <p:attrNameLst>
                                          <p:attrName>style.visibility</p:attrName>
                                        </p:attrNameLst>
                                      </p:cBhvr>
                                      <p:to>
                                        <p:strVal val="visible"/>
                                      </p:to>
                                    </p:set>
                                    <p:anim calcmode="lin" valueType="num">
                                      <p:cBhvr>
                                        <p:cTn id="21" dur="2000" fill="hold"/>
                                        <p:tgtEl>
                                          <p:spTgt spid="542732"/>
                                        </p:tgtEl>
                                        <p:attrNameLst>
                                          <p:attrName>ppt_w</p:attrName>
                                        </p:attrNameLst>
                                      </p:cBhvr>
                                      <p:tavLst>
                                        <p:tav tm="0">
                                          <p:val>
                                            <p:fltVal val="0"/>
                                          </p:val>
                                        </p:tav>
                                        <p:tav tm="100000">
                                          <p:val>
                                            <p:strVal val="#ppt_w"/>
                                          </p:val>
                                        </p:tav>
                                      </p:tavLst>
                                    </p:anim>
                                    <p:anim calcmode="lin" valueType="num">
                                      <p:cBhvr>
                                        <p:cTn id="22" dur="2000" fill="hold"/>
                                        <p:tgtEl>
                                          <p:spTgt spid="542732"/>
                                        </p:tgtEl>
                                        <p:attrNameLst>
                                          <p:attrName>ppt_h</p:attrName>
                                        </p:attrNameLst>
                                      </p:cBhvr>
                                      <p:tavLst>
                                        <p:tav tm="0">
                                          <p:val>
                                            <p:fltVal val="0"/>
                                          </p:val>
                                        </p:tav>
                                        <p:tav tm="100000">
                                          <p:val>
                                            <p:strVal val="#ppt_h"/>
                                          </p:val>
                                        </p:tav>
                                      </p:tavLst>
                                    </p:anim>
                                    <p:animEffect transition="in" filter="fade">
                                      <p:cBhvr>
                                        <p:cTn id="23" dur="2000"/>
                                        <p:tgtEl>
                                          <p:spTgt spid="5427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542733"/>
                                        </p:tgtEl>
                                        <p:attrNameLst>
                                          <p:attrName>style.visibility</p:attrName>
                                        </p:attrNameLst>
                                      </p:cBhvr>
                                      <p:to>
                                        <p:strVal val="visible"/>
                                      </p:to>
                                    </p:set>
                                    <p:anim calcmode="lin" valueType="num">
                                      <p:cBhvr>
                                        <p:cTn id="28" dur="2000" fill="hold"/>
                                        <p:tgtEl>
                                          <p:spTgt spid="542733"/>
                                        </p:tgtEl>
                                        <p:attrNameLst>
                                          <p:attrName>ppt_w</p:attrName>
                                        </p:attrNameLst>
                                      </p:cBhvr>
                                      <p:tavLst>
                                        <p:tav tm="0">
                                          <p:val>
                                            <p:fltVal val="0"/>
                                          </p:val>
                                        </p:tav>
                                        <p:tav tm="100000">
                                          <p:val>
                                            <p:strVal val="#ppt_w"/>
                                          </p:val>
                                        </p:tav>
                                      </p:tavLst>
                                    </p:anim>
                                    <p:anim calcmode="lin" valueType="num">
                                      <p:cBhvr>
                                        <p:cTn id="29" dur="2000" fill="hold"/>
                                        <p:tgtEl>
                                          <p:spTgt spid="542733"/>
                                        </p:tgtEl>
                                        <p:attrNameLst>
                                          <p:attrName>ppt_h</p:attrName>
                                        </p:attrNameLst>
                                      </p:cBhvr>
                                      <p:tavLst>
                                        <p:tav tm="0">
                                          <p:val>
                                            <p:fltVal val="0"/>
                                          </p:val>
                                        </p:tav>
                                        <p:tav tm="100000">
                                          <p:val>
                                            <p:strVal val="#ppt_h"/>
                                          </p:val>
                                        </p:tav>
                                      </p:tavLst>
                                    </p:anim>
                                    <p:animEffect transition="in" filter="fade">
                                      <p:cBhvr>
                                        <p:cTn id="30" dur="2000"/>
                                        <p:tgtEl>
                                          <p:spTgt spid="542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27200" y="571500"/>
            <a:ext cx="6451600" cy="646331"/>
          </a:xfrm>
          <a:prstGeom prst="rect">
            <a:avLst/>
          </a:prstGeom>
          <a:noFill/>
        </p:spPr>
        <p:txBody>
          <a:bodyPr wrap="square" rtlCol="0">
            <a:spAutoFit/>
          </a:bodyPr>
          <a:lstStyle/>
          <a:p>
            <a:r>
              <a:rPr lang="en-US" sz="3600" b="1" dirty="0" smtClean="0">
                <a:effectLst>
                  <a:outerShdw blurRad="38100" dist="38100" dir="2700000" algn="tl">
                    <a:srgbClr val="000000">
                      <a:alpha val="43137"/>
                    </a:srgbClr>
                  </a:outerShdw>
                </a:effectLst>
              </a:rPr>
              <a:t>Reverse ARP</a:t>
            </a:r>
            <a:endParaRPr lang="en-US" sz="3600" b="1" dirty="0">
              <a:effectLst>
                <a:outerShdw blurRad="38100" dist="38100" dir="2700000" algn="tl">
                  <a:srgbClr val="000000">
                    <a:alpha val="43137"/>
                  </a:srgbClr>
                </a:outerShdw>
              </a:effectLst>
            </a:endParaRPr>
          </a:p>
        </p:txBody>
      </p:sp>
      <p:sp>
        <p:nvSpPr>
          <p:cNvPr id="4" name="TextBox 3"/>
          <p:cNvSpPr txBox="1"/>
          <p:nvPr/>
        </p:nvSpPr>
        <p:spPr>
          <a:xfrm>
            <a:off x="1854200" y="1485900"/>
            <a:ext cx="8902700" cy="461665"/>
          </a:xfrm>
          <a:prstGeom prst="rect">
            <a:avLst/>
          </a:prstGeom>
          <a:noFill/>
        </p:spPr>
        <p:txBody>
          <a:bodyPr wrap="square" rtlCol="0">
            <a:spAutoFit/>
          </a:bodyPr>
          <a:lstStyle/>
          <a:p>
            <a:r>
              <a:rPr lang="en-US" sz="2400" b="1" dirty="0" smtClean="0"/>
              <a:t>Given a MAC (Physical address) find corresponding IP address</a:t>
            </a:r>
            <a:endParaRPr lang="en-US" sz="2400" b="1" dirty="0"/>
          </a:p>
        </p:txBody>
      </p:sp>
      <p:pic>
        <p:nvPicPr>
          <p:cNvPr id="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0" y="2552700"/>
            <a:ext cx="75231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990596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400" y="1626444"/>
            <a:ext cx="10642600" cy="4662815"/>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222222"/>
                </a:solidFill>
                <a:latin typeface="Verdana" panose="020B0604030504040204" pitchFamily="34" charset="0"/>
              </a:rPr>
              <a:t>RARP (Reverse Address Resolution Protocol) is also a network layer protocol. </a:t>
            </a:r>
            <a:endParaRPr lang="en-US" dirty="0" smtClean="0">
              <a:solidFill>
                <a:srgbClr val="222222"/>
              </a:solidFill>
              <a:latin typeface="Verdana" panose="020B0604030504040204" pitchFamily="34" charset="0"/>
            </a:endParaRPr>
          </a:p>
          <a:p>
            <a:pPr marL="285750" indent="-285750">
              <a:lnSpc>
                <a:spcPct val="150000"/>
              </a:lnSpc>
              <a:buFont typeface="Arial" panose="020B0604020202020204" pitchFamily="34" charset="0"/>
              <a:buChar char="•"/>
            </a:pPr>
            <a:r>
              <a:rPr lang="en-US" dirty="0" smtClean="0">
                <a:solidFill>
                  <a:srgbClr val="222222"/>
                </a:solidFill>
                <a:latin typeface="Verdana" panose="020B0604030504040204" pitchFamily="34" charset="0"/>
              </a:rPr>
              <a:t>ARP </a:t>
            </a:r>
            <a:r>
              <a:rPr lang="en-US" dirty="0">
                <a:solidFill>
                  <a:srgbClr val="222222"/>
                </a:solidFill>
                <a:latin typeface="Verdana" panose="020B0604030504040204" pitchFamily="34" charset="0"/>
              </a:rPr>
              <a:t>is a TCP/IP protocol that allows any host to obtain its IP address from the server. </a:t>
            </a:r>
            <a:endParaRPr lang="en-US" dirty="0" smtClean="0">
              <a:solidFill>
                <a:srgbClr val="222222"/>
              </a:solidFill>
              <a:latin typeface="Verdana" panose="020B0604030504040204" pitchFamily="34" charset="0"/>
            </a:endParaRPr>
          </a:p>
          <a:p>
            <a:pPr marL="285750" indent="-285750">
              <a:lnSpc>
                <a:spcPct val="150000"/>
              </a:lnSpc>
              <a:buFont typeface="Arial" panose="020B0604020202020204" pitchFamily="34" charset="0"/>
              <a:buChar char="•"/>
            </a:pPr>
            <a:r>
              <a:rPr lang="en-US" dirty="0" smtClean="0">
                <a:solidFill>
                  <a:srgbClr val="222222"/>
                </a:solidFill>
                <a:latin typeface="Verdana" panose="020B0604030504040204" pitchFamily="34" charset="0"/>
              </a:rPr>
              <a:t>RARP </a:t>
            </a:r>
            <a:r>
              <a:rPr lang="en-US" dirty="0">
                <a:solidFill>
                  <a:srgbClr val="222222"/>
                </a:solidFill>
                <a:latin typeface="Verdana" panose="020B0604030504040204" pitchFamily="34" charset="0"/>
              </a:rPr>
              <a:t>is adapted from the ARP protocol and it is just reverse of </a:t>
            </a:r>
            <a:r>
              <a:rPr lang="en-US" dirty="0" smtClean="0">
                <a:solidFill>
                  <a:srgbClr val="222222"/>
                </a:solidFill>
                <a:latin typeface="Verdana" panose="020B0604030504040204" pitchFamily="34" charset="0"/>
              </a:rPr>
              <a:t>ARP.</a:t>
            </a:r>
          </a:p>
          <a:p>
            <a:pPr marL="285750" indent="-285750">
              <a:lnSpc>
                <a:spcPct val="150000"/>
              </a:lnSpc>
              <a:buFont typeface="Arial" panose="020B0604020202020204" pitchFamily="34" charset="0"/>
              <a:buChar char="•"/>
            </a:pPr>
            <a:r>
              <a:rPr lang="en-US" dirty="0" smtClean="0">
                <a:solidFill>
                  <a:srgbClr val="222222"/>
                </a:solidFill>
                <a:latin typeface="Verdana" panose="020B0604030504040204" pitchFamily="34" charset="0"/>
              </a:rPr>
              <a:t>RARP </a:t>
            </a:r>
            <a:r>
              <a:rPr lang="en-US" dirty="0">
                <a:solidFill>
                  <a:srgbClr val="222222"/>
                </a:solidFill>
                <a:latin typeface="Verdana" panose="020B0604030504040204" pitchFamily="34" charset="0"/>
              </a:rPr>
              <a:t>perform following steps to obtain an IP address from the server.</a:t>
            </a:r>
          </a:p>
          <a:p>
            <a:pPr marL="342900" indent="-342900">
              <a:lnSpc>
                <a:spcPct val="150000"/>
              </a:lnSpc>
              <a:buFont typeface="+mj-lt"/>
              <a:buAutoNum type="arabicPeriod"/>
            </a:pPr>
            <a:r>
              <a:rPr lang="en-US" dirty="0">
                <a:solidFill>
                  <a:srgbClr val="222222"/>
                </a:solidFill>
                <a:latin typeface="Verdana" panose="020B0604030504040204" pitchFamily="34" charset="0"/>
              </a:rPr>
              <a:t>The sender broadcast the RARP request to all the other host present in the network.</a:t>
            </a:r>
          </a:p>
          <a:p>
            <a:pPr marL="342900" indent="-342900">
              <a:lnSpc>
                <a:spcPct val="150000"/>
              </a:lnSpc>
              <a:buFont typeface="+mj-lt"/>
              <a:buAutoNum type="arabicPeriod"/>
            </a:pPr>
            <a:r>
              <a:rPr lang="en-US" dirty="0">
                <a:solidFill>
                  <a:srgbClr val="222222"/>
                </a:solidFill>
                <a:latin typeface="Verdana" panose="020B0604030504040204" pitchFamily="34" charset="0"/>
              </a:rPr>
              <a:t>The RARP request packet contains the physical address of the sender.</a:t>
            </a:r>
          </a:p>
          <a:p>
            <a:pPr marL="342900" indent="-342900">
              <a:lnSpc>
                <a:spcPct val="150000"/>
              </a:lnSpc>
              <a:buFont typeface="+mj-lt"/>
              <a:buAutoNum type="arabicPeriod"/>
            </a:pPr>
            <a:r>
              <a:rPr lang="en-US" dirty="0">
                <a:solidFill>
                  <a:srgbClr val="222222"/>
                </a:solidFill>
                <a:latin typeface="Verdana" panose="020B0604030504040204" pitchFamily="34" charset="0"/>
              </a:rPr>
              <a:t> All the host receiving the RARP request packet process it but, the authorized host only which can serve RARP service,  responds to the RARP request packet such host are known as RARP Server.</a:t>
            </a:r>
          </a:p>
          <a:p>
            <a:pPr marL="342900" indent="-342900">
              <a:lnSpc>
                <a:spcPct val="150000"/>
              </a:lnSpc>
              <a:buFont typeface="+mj-lt"/>
              <a:buAutoNum type="arabicPeriod"/>
            </a:pPr>
            <a:r>
              <a:rPr lang="en-US" dirty="0">
                <a:solidFill>
                  <a:srgbClr val="222222"/>
                </a:solidFill>
                <a:latin typeface="Verdana" panose="020B0604030504040204" pitchFamily="34" charset="0"/>
              </a:rPr>
              <a:t>The authorized RARP server replies directly to requesting host with the RARP response packet which contains IP address for the sender.</a:t>
            </a:r>
            <a:endParaRPr lang="en-US" b="0" i="0" dirty="0">
              <a:solidFill>
                <a:srgbClr val="222222"/>
              </a:solidFill>
              <a:effectLst/>
              <a:latin typeface="Verdana" panose="020B0604030504040204" pitchFamily="34" charset="0"/>
            </a:endParaRPr>
          </a:p>
        </p:txBody>
      </p:sp>
      <p:sp>
        <p:nvSpPr>
          <p:cNvPr id="3" name="TextBox 2"/>
          <p:cNvSpPr txBox="1"/>
          <p:nvPr/>
        </p:nvSpPr>
        <p:spPr>
          <a:xfrm>
            <a:off x="711200" y="469900"/>
            <a:ext cx="1696298" cy="923330"/>
          </a:xfrm>
          <a:prstGeom prst="rect">
            <a:avLst/>
          </a:prstGeom>
          <a:noFill/>
        </p:spPr>
        <p:txBody>
          <a:bodyPr wrap="none" rtlCol="0">
            <a:spAutoFit/>
          </a:bodyPr>
          <a:lstStyle/>
          <a:p>
            <a:r>
              <a:rPr lang="en-US" sz="5400" dirty="0" smtClean="0">
                <a:effectLst>
                  <a:outerShdw blurRad="38100" dist="38100" dir="2700000" algn="tl">
                    <a:srgbClr val="000000">
                      <a:alpha val="43137"/>
                    </a:srgbClr>
                  </a:outerShdw>
                </a:effectLst>
              </a:rPr>
              <a:t>RARP</a:t>
            </a:r>
            <a:endParaRPr lang="en-US"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493402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100" y="742849"/>
            <a:ext cx="7239000" cy="5631942"/>
          </a:xfrm>
          <a:prstGeom prst="rect">
            <a:avLst/>
          </a:prstGeom>
        </p:spPr>
      </p:pic>
    </p:spTree>
    <p:extLst>
      <p:ext uri="{BB962C8B-B14F-4D97-AF65-F5344CB8AC3E}">
        <p14:creationId xmlns:p14="http://schemas.microsoft.com/office/powerpoint/2010/main" val="13420009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NOTE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10515600" cy="3584575"/>
          </a:xfrm>
        </p:spPr>
        <p:txBody>
          <a:bodyPr>
            <a:normAutofit/>
          </a:bodyPr>
          <a:lstStyle/>
          <a:p>
            <a:pPr marL="365760" indent="-256032">
              <a:spcBef>
                <a:spcPts val="300"/>
              </a:spcBef>
              <a:buClr>
                <a:schemeClr val="accent3"/>
              </a:buClr>
              <a:buFont typeface="Georgia"/>
              <a:buChar char="•"/>
              <a:defRPr/>
            </a:pPr>
            <a:r>
              <a:rPr lang="en-US" dirty="0"/>
              <a:t>RARP is outdated now because of two reasons. First, the RARP is using the broadcast service of the data-link layer; that means the RARP must be present at each network. </a:t>
            </a:r>
            <a:endParaRPr lang="en-US" dirty="0" smtClean="0"/>
          </a:p>
          <a:p>
            <a:pPr marL="365760" indent="-256032">
              <a:spcBef>
                <a:spcPts val="300"/>
              </a:spcBef>
              <a:buClr>
                <a:schemeClr val="accent3"/>
              </a:buClr>
              <a:buFont typeface="Georgia"/>
              <a:buChar char="•"/>
              <a:defRPr/>
            </a:pPr>
            <a:r>
              <a:rPr lang="en-US" dirty="0" smtClean="0"/>
              <a:t>Second</a:t>
            </a:r>
            <a:r>
              <a:rPr lang="en-US" dirty="0"/>
              <a:t>, RARP only provides IP address but today the computer also need other information</a:t>
            </a:r>
            <a:r>
              <a:rPr lang="en-US" dirty="0" smtClean="0"/>
              <a:t>.</a:t>
            </a:r>
          </a:p>
          <a:p>
            <a:pPr marL="365760" indent="-256032">
              <a:spcBef>
                <a:spcPts val="300"/>
              </a:spcBef>
              <a:buClr>
                <a:schemeClr val="accent3"/>
              </a:buClr>
              <a:buFont typeface="Georgia"/>
              <a:buChar char="•"/>
              <a:defRPr/>
            </a:pPr>
            <a:r>
              <a:rPr lang="en-US" dirty="0"/>
              <a:t>RARP has been replaced by BOOTP and DHCP.</a:t>
            </a:r>
            <a:endParaRPr lang="en-US" dirty="0"/>
          </a:p>
        </p:txBody>
      </p:sp>
    </p:spTree>
    <p:extLst>
      <p:ext uri="{BB962C8B-B14F-4D97-AF65-F5344CB8AC3E}">
        <p14:creationId xmlns:p14="http://schemas.microsoft.com/office/powerpoint/2010/main" val="31742925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49C265E-402B-414F-B3E0-7C81E3DE90FE}" type="slidenum">
              <a:rPr lang="en-US"/>
              <a:pPr/>
              <a:t>105</a:t>
            </a:fld>
            <a:endParaRPr lang="en-US"/>
          </a:p>
        </p:txBody>
      </p:sp>
      <p:sp>
        <p:nvSpPr>
          <p:cNvPr id="156674" name="Rectangle 2"/>
          <p:cNvSpPr>
            <a:spLocks noGrp="1" noChangeArrowheads="1"/>
          </p:cNvSpPr>
          <p:nvPr>
            <p:ph type="body" idx="1"/>
          </p:nvPr>
        </p:nvSpPr>
        <p:spPr>
          <a:xfrm>
            <a:off x="850900" y="1825625"/>
            <a:ext cx="10515600" cy="4351338"/>
          </a:xfrm>
        </p:spPr>
        <p:txBody>
          <a:bodyPr/>
          <a:lstStyle/>
          <a:p>
            <a:r>
              <a:rPr lang="en-US" dirty="0"/>
              <a:t>The IP (Internet Protocol) relies on several other protocols to perform necessary control and routing functions:</a:t>
            </a:r>
          </a:p>
          <a:p>
            <a:pPr lvl="2"/>
            <a:r>
              <a:rPr lang="en-US" dirty="0"/>
              <a:t>Control functions (ICMP)</a:t>
            </a:r>
          </a:p>
          <a:p>
            <a:pPr lvl="2"/>
            <a:r>
              <a:rPr lang="en-US" dirty="0"/>
              <a:t>Multicast signaling (IGMP)</a:t>
            </a:r>
          </a:p>
          <a:p>
            <a:pPr lvl="2"/>
            <a:r>
              <a:rPr lang="en-US" dirty="0"/>
              <a:t>Setting up routing tables (RIP, OSPF, BGP, PIM, …)</a:t>
            </a:r>
          </a:p>
          <a:p>
            <a:pPr>
              <a:buFontTx/>
              <a:buNone/>
            </a:pPr>
            <a:endParaRPr lang="en-US" dirty="0"/>
          </a:p>
        </p:txBody>
      </p:sp>
      <p:graphicFrame>
        <p:nvGraphicFramePr>
          <p:cNvPr id="156675" name="Object 3"/>
          <p:cNvGraphicFramePr>
            <a:graphicFrameLocks noChangeAspect="1"/>
          </p:cNvGraphicFramePr>
          <p:nvPr/>
        </p:nvGraphicFramePr>
        <p:xfrm>
          <a:off x="2133601" y="3657601"/>
          <a:ext cx="6867525" cy="2466975"/>
        </p:xfrm>
        <a:graphic>
          <a:graphicData uri="http://schemas.openxmlformats.org/presentationml/2006/ole">
            <mc:AlternateContent xmlns:mc="http://schemas.openxmlformats.org/markup-compatibility/2006">
              <mc:Choice xmlns:v="urn:schemas-microsoft-com:vml" Requires="v">
                <p:oleObj spid="_x0000_s1028" name="Visio" r:id="rId3" imgW="8583473" imgH="3030931" progId="Visio.Drawing.6">
                  <p:embed/>
                </p:oleObj>
              </mc:Choice>
              <mc:Fallback>
                <p:oleObj name="Visio" r:id="rId3" imgW="8583473" imgH="3030931"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1" y="3657601"/>
                        <a:ext cx="6867525"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6676" name="Rectangle 4"/>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ICMP- Internet Control Message Protocol</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0300502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E9D10B64-A893-4EC5-ABAC-E949399D3510}" type="slidenum">
              <a:rPr lang="en-US"/>
              <a:pPr/>
              <a:t>106</a:t>
            </a:fld>
            <a:endParaRPr lang="en-US"/>
          </a:p>
        </p:txBody>
      </p:sp>
      <p:sp>
        <p:nvSpPr>
          <p:cNvPr id="185348" name="Rectangle 4"/>
          <p:cNvSpPr>
            <a:spLocks noGrp="1" noChangeArrowheads="1"/>
          </p:cNvSpPr>
          <p:nvPr>
            <p:ph type="title"/>
          </p:nvPr>
        </p:nvSpPr>
        <p:spPr/>
        <p:txBody>
          <a:bodyPr/>
          <a:lstStyle/>
          <a:p>
            <a:r>
              <a:rPr lang="en-US" dirty="0"/>
              <a:t>Overview</a:t>
            </a:r>
          </a:p>
        </p:txBody>
      </p:sp>
      <p:sp>
        <p:nvSpPr>
          <p:cNvPr id="185346" name="Rectangle 2"/>
          <p:cNvSpPr>
            <a:spLocks noGrp="1" noChangeArrowheads="1"/>
          </p:cNvSpPr>
          <p:nvPr>
            <p:ph type="body" sz="half" idx="1"/>
          </p:nvPr>
        </p:nvSpPr>
        <p:spPr>
          <a:xfrm>
            <a:off x="1676400" y="1371600"/>
            <a:ext cx="8610600" cy="2895600"/>
          </a:xfrm>
        </p:spPr>
        <p:txBody>
          <a:bodyPr/>
          <a:lstStyle/>
          <a:p>
            <a:r>
              <a:rPr lang="en-US"/>
              <a:t>The </a:t>
            </a:r>
            <a:r>
              <a:rPr lang="en-US" b="1">
                <a:solidFill>
                  <a:srgbClr val="FF0000"/>
                </a:solidFill>
              </a:rPr>
              <a:t>Internet Control Message Protocol (ICMP)</a:t>
            </a:r>
            <a:r>
              <a:rPr lang="en-US"/>
              <a:t> is a helper protocol that supports IP with facility for </a:t>
            </a:r>
          </a:p>
          <a:p>
            <a:pPr lvl="1"/>
            <a:r>
              <a:rPr lang="en-US"/>
              <a:t>Error reporting</a:t>
            </a:r>
          </a:p>
          <a:p>
            <a:pPr lvl="1"/>
            <a:r>
              <a:rPr lang="en-US"/>
              <a:t>Simple queries</a:t>
            </a:r>
          </a:p>
          <a:p>
            <a:endParaRPr lang="en-US">
              <a:solidFill>
                <a:srgbClr val="0000FF"/>
              </a:solidFill>
            </a:endParaRPr>
          </a:p>
          <a:p>
            <a:r>
              <a:rPr lang="en-US">
                <a:solidFill>
                  <a:srgbClr val="0000FF"/>
                </a:solidFill>
              </a:rPr>
              <a:t>ICMP messages are encapsulated as IP datagrams:</a:t>
            </a:r>
          </a:p>
        </p:txBody>
      </p:sp>
      <p:graphicFrame>
        <p:nvGraphicFramePr>
          <p:cNvPr id="185349" name="Object 5"/>
          <p:cNvGraphicFramePr>
            <a:graphicFrameLocks noChangeAspect="1"/>
          </p:cNvGraphicFramePr>
          <p:nvPr>
            <p:ph sz="half" idx="2"/>
          </p:nvPr>
        </p:nvGraphicFramePr>
        <p:xfrm>
          <a:off x="1828800" y="4572000"/>
          <a:ext cx="8686800" cy="992188"/>
        </p:xfrm>
        <a:graphic>
          <a:graphicData uri="http://schemas.openxmlformats.org/presentationml/2006/ole">
            <mc:AlternateContent xmlns:mc="http://schemas.openxmlformats.org/markup-compatibility/2006">
              <mc:Choice xmlns:v="urn:schemas-microsoft-com:vml" Requires="v">
                <p:oleObj spid="_x0000_s2052" name="Visio" r:id="rId3" imgW="5602224" imgH="639166" progId="Visio.Drawing.6">
                  <p:embed/>
                </p:oleObj>
              </mc:Choice>
              <mc:Fallback>
                <p:oleObj name="Visio" r:id="rId3" imgW="5602224" imgH="63916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572000"/>
                        <a:ext cx="8686800"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1563649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838BC70F-3907-45DE-B2B0-225E56B34324}" type="slidenum">
              <a:rPr lang="en-US"/>
              <a:pPr/>
              <a:t>107</a:t>
            </a:fld>
            <a:endParaRPr lang="en-US"/>
          </a:p>
        </p:txBody>
      </p:sp>
      <p:sp>
        <p:nvSpPr>
          <p:cNvPr id="157698" name="Rectangle 2"/>
          <p:cNvSpPr>
            <a:spLocks noGrp="1" noChangeArrowheads="1"/>
          </p:cNvSpPr>
          <p:nvPr>
            <p:ph type="title"/>
          </p:nvPr>
        </p:nvSpPr>
        <p:spPr/>
        <p:txBody>
          <a:bodyPr/>
          <a:lstStyle/>
          <a:p>
            <a:r>
              <a:rPr lang="en-US"/>
              <a:t>ICMP message format</a:t>
            </a:r>
          </a:p>
        </p:txBody>
      </p:sp>
      <p:sp>
        <p:nvSpPr>
          <p:cNvPr id="157699" name="Rectangle 3"/>
          <p:cNvSpPr>
            <a:spLocks noGrp="1" noChangeArrowheads="1"/>
          </p:cNvSpPr>
          <p:nvPr>
            <p:ph type="body" idx="1"/>
          </p:nvPr>
        </p:nvSpPr>
        <p:spPr/>
        <p:txBody>
          <a:bodyPr/>
          <a:lstStyle/>
          <a:p>
            <a:pPr>
              <a:buNone/>
              <a:tabLst>
                <a:tab pos="2063750" algn="l"/>
                <a:tab pos="3651250" algn="l"/>
                <a:tab pos="5661025" algn="l"/>
              </a:tabLst>
            </a:pPr>
            <a:r>
              <a:rPr lang="en-US">
                <a:solidFill>
                  <a:srgbClr val="0000FF"/>
                </a:solidFill>
              </a:rPr>
              <a:t> 	</a:t>
            </a:r>
          </a:p>
        </p:txBody>
      </p:sp>
      <p:sp>
        <p:nvSpPr>
          <p:cNvPr id="157702" name="Rectangle 6"/>
          <p:cNvSpPr>
            <a:spLocks noChangeArrowheads="1"/>
          </p:cNvSpPr>
          <p:nvPr/>
        </p:nvSpPr>
        <p:spPr bwMode="auto">
          <a:xfrm>
            <a:off x="1524001" y="26442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7701" name="Object 5"/>
          <p:cNvGraphicFramePr>
            <a:graphicFrameLocks noChangeAspect="1"/>
          </p:cNvGraphicFramePr>
          <p:nvPr/>
        </p:nvGraphicFramePr>
        <p:xfrm>
          <a:off x="1371600" y="1295400"/>
          <a:ext cx="9677400" cy="2135188"/>
        </p:xfrm>
        <a:graphic>
          <a:graphicData uri="http://schemas.openxmlformats.org/presentationml/2006/ole">
            <mc:AlternateContent xmlns:mc="http://schemas.openxmlformats.org/markup-compatibility/2006">
              <mc:Choice xmlns:v="urn:schemas-microsoft-com:vml" Requires="v">
                <p:oleObj spid="_x0000_s3076" name="Visio" r:id="rId3" imgW="7738872" imgH="1716024" progId="Visio.Drawing.6">
                  <p:embed/>
                </p:oleObj>
              </mc:Choice>
              <mc:Fallback>
                <p:oleObj name="Visio" r:id="rId3" imgW="7738872" imgH="171602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295400"/>
                        <a:ext cx="9677400" cy="2135188"/>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157703" name="Rectangle 7"/>
          <p:cNvSpPr>
            <a:spLocks noChangeArrowheads="1"/>
          </p:cNvSpPr>
          <p:nvPr/>
        </p:nvSpPr>
        <p:spPr bwMode="auto">
          <a:xfrm>
            <a:off x="1752600" y="3733800"/>
            <a:ext cx="8610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lvl1pPr marL="342900" indent="-342900">
              <a:spcBef>
                <a:spcPct val="20000"/>
              </a:spcBef>
              <a:buChar char="•"/>
              <a:tabLst>
                <a:tab pos="5661025" algn="l"/>
              </a:tabLst>
              <a:defRPr sz="2000">
                <a:solidFill>
                  <a:schemeClr val="tx1"/>
                </a:solidFill>
                <a:latin typeface="Arial" panose="020B0604020202020204" pitchFamily="34" charset="0"/>
              </a:defRPr>
            </a:lvl1pPr>
            <a:lvl2pPr marL="742950" indent="-285750">
              <a:spcBef>
                <a:spcPct val="20000"/>
              </a:spcBef>
              <a:buChar char="–"/>
              <a:tabLst>
                <a:tab pos="5661025" algn="l"/>
              </a:tabLst>
              <a:defRPr sz="2000">
                <a:solidFill>
                  <a:schemeClr val="tx1"/>
                </a:solidFill>
                <a:latin typeface="Arial" panose="020B0604020202020204" pitchFamily="34" charset="0"/>
              </a:defRPr>
            </a:lvl2pPr>
            <a:lvl3pPr marL="1085850" indent="-228600">
              <a:spcBef>
                <a:spcPct val="20000"/>
              </a:spcBef>
              <a:buChar char="•"/>
              <a:tabLst>
                <a:tab pos="5661025" algn="l"/>
              </a:tabLst>
              <a:defRPr sz="2000">
                <a:solidFill>
                  <a:schemeClr val="tx1"/>
                </a:solidFill>
                <a:latin typeface="Arial" panose="020B0604020202020204" pitchFamily="34" charset="0"/>
              </a:defRPr>
            </a:lvl3pPr>
            <a:lvl4pPr marL="1428750" indent="-228600">
              <a:spcBef>
                <a:spcPct val="20000"/>
              </a:spcBef>
              <a:buChar char="–"/>
              <a:tabLst>
                <a:tab pos="5661025" algn="l"/>
              </a:tabLst>
              <a:defRPr>
                <a:solidFill>
                  <a:schemeClr val="tx1"/>
                </a:solidFill>
                <a:latin typeface="Arial" panose="020B0604020202020204" pitchFamily="34" charset="0"/>
              </a:defRPr>
            </a:lvl4pPr>
            <a:lvl5pPr marL="1771650" indent="-228600">
              <a:spcBef>
                <a:spcPct val="20000"/>
              </a:spcBef>
              <a:buChar char="»"/>
              <a:tabLst>
                <a:tab pos="5661025" algn="l"/>
              </a:tabLst>
              <a:defRPr>
                <a:solidFill>
                  <a:schemeClr val="tx1"/>
                </a:solidFill>
                <a:latin typeface="Arial" panose="020B0604020202020204" pitchFamily="34" charset="0"/>
              </a:defRPr>
            </a:lvl5pPr>
            <a:lvl6pPr marL="22288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6pPr>
            <a:lvl7pPr marL="26860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7pPr>
            <a:lvl8pPr marL="31432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8pPr>
            <a:lvl9pPr marL="36004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9pPr>
          </a:lstStyle>
          <a:p>
            <a:pPr>
              <a:buFontTx/>
              <a:buNone/>
            </a:pPr>
            <a:r>
              <a:rPr lang="en-US" sz="2400" b="1"/>
              <a:t>4 byte header:</a:t>
            </a:r>
          </a:p>
          <a:p>
            <a:r>
              <a:rPr lang="en-US" sz="2400">
                <a:solidFill>
                  <a:srgbClr val="FF0000"/>
                </a:solidFill>
              </a:rPr>
              <a:t>Type (1 byte):</a:t>
            </a:r>
            <a:r>
              <a:rPr lang="en-US" sz="2400"/>
              <a:t> type of ICMP message</a:t>
            </a:r>
          </a:p>
          <a:p>
            <a:r>
              <a:rPr lang="en-US" sz="2400">
                <a:solidFill>
                  <a:srgbClr val="FF0000"/>
                </a:solidFill>
              </a:rPr>
              <a:t>Code (1 byte):</a:t>
            </a:r>
            <a:r>
              <a:rPr lang="en-US" sz="2400"/>
              <a:t> subtype of ICMP message</a:t>
            </a:r>
          </a:p>
          <a:p>
            <a:r>
              <a:rPr lang="en-US" sz="2400">
                <a:solidFill>
                  <a:srgbClr val="FF0000"/>
                </a:solidFill>
              </a:rPr>
              <a:t>Checksum (2 bytes):</a:t>
            </a:r>
            <a:r>
              <a:rPr lang="en-US" sz="2400"/>
              <a:t> similar to IP header checksum. Checksum is calculated over entire ICMP message</a:t>
            </a:r>
          </a:p>
          <a:p>
            <a:pPr>
              <a:buFontTx/>
              <a:buNone/>
            </a:pPr>
            <a:r>
              <a:rPr lang="en-US"/>
              <a:t>If there is no additional data, there are 4 bytes set to zero. </a:t>
            </a:r>
            <a:br>
              <a:rPr lang="en-US"/>
            </a:br>
            <a:r>
              <a:rPr lang="en-US">
                <a:sym typeface="Wingdings" panose="05000000000000000000" pitchFamily="2" charset="2"/>
              </a:rPr>
              <a:t> </a:t>
            </a:r>
            <a:r>
              <a:rPr lang="en-US"/>
              <a:t>each ICMP messages is at least 8 bytes long</a:t>
            </a:r>
            <a:endParaRPr lang="en-US">
              <a:solidFill>
                <a:srgbClr val="0000FF"/>
              </a:solidFill>
            </a:endParaRPr>
          </a:p>
        </p:txBody>
      </p:sp>
    </p:spTree>
    <p:extLst>
      <p:ext uri="{BB962C8B-B14F-4D97-AF65-F5344CB8AC3E}">
        <p14:creationId xmlns:p14="http://schemas.microsoft.com/office/powerpoint/2010/main" val="85220966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66C1FBAF-CD2F-4FAB-8738-CDCB3B247113}" type="slidenum">
              <a:rPr lang="en-US"/>
              <a:pPr/>
              <a:t>108</a:t>
            </a:fld>
            <a:endParaRPr lang="en-US"/>
          </a:p>
        </p:txBody>
      </p:sp>
      <p:sp>
        <p:nvSpPr>
          <p:cNvPr id="187394" name="Rectangle 2"/>
          <p:cNvSpPr>
            <a:spLocks noGrp="1" noChangeArrowheads="1"/>
          </p:cNvSpPr>
          <p:nvPr>
            <p:ph type="title"/>
          </p:nvPr>
        </p:nvSpPr>
        <p:spPr/>
        <p:txBody>
          <a:bodyPr/>
          <a:lstStyle/>
          <a:p>
            <a:r>
              <a:rPr lang="en-US"/>
              <a:t>ICMP Query message</a:t>
            </a:r>
          </a:p>
        </p:txBody>
      </p:sp>
      <p:sp>
        <p:nvSpPr>
          <p:cNvPr id="187395" name="Rectangle 3"/>
          <p:cNvSpPr>
            <a:spLocks noGrp="1" noChangeArrowheads="1"/>
          </p:cNvSpPr>
          <p:nvPr>
            <p:ph type="body" idx="1"/>
          </p:nvPr>
        </p:nvSpPr>
        <p:spPr/>
        <p:txBody>
          <a:bodyPr/>
          <a:lstStyle/>
          <a:p>
            <a:pPr>
              <a:buNone/>
              <a:tabLst>
                <a:tab pos="2063750" algn="l"/>
                <a:tab pos="3651250" algn="l"/>
                <a:tab pos="5661025" algn="l"/>
              </a:tabLst>
            </a:pPr>
            <a:r>
              <a:rPr lang="en-US">
                <a:solidFill>
                  <a:srgbClr val="0000FF"/>
                </a:solidFill>
              </a:rPr>
              <a:t> 	</a:t>
            </a:r>
          </a:p>
        </p:txBody>
      </p:sp>
      <p:sp>
        <p:nvSpPr>
          <p:cNvPr id="187396" name="Rectangle 4"/>
          <p:cNvSpPr>
            <a:spLocks noChangeArrowheads="1"/>
          </p:cNvSpPr>
          <p:nvPr/>
        </p:nvSpPr>
        <p:spPr bwMode="auto">
          <a:xfrm>
            <a:off x="1524001" y="26442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7398" name="Rectangle 6"/>
          <p:cNvSpPr>
            <a:spLocks noChangeArrowheads="1"/>
          </p:cNvSpPr>
          <p:nvPr/>
        </p:nvSpPr>
        <p:spPr bwMode="auto">
          <a:xfrm>
            <a:off x="1752600" y="3733800"/>
            <a:ext cx="8610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lvl1pPr marL="342900" indent="-342900">
              <a:spcBef>
                <a:spcPct val="20000"/>
              </a:spcBef>
              <a:buChar char="•"/>
              <a:tabLst>
                <a:tab pos="5661025" algn="l"/>
              </a:tabLst>
              <a:defRPr sz="2000">
                <a:solidFill>
                  <a:schemeClr val="tx1"/>
                </a:solidFill>
                <a:latin typeface="Arial" panose="020B0604020202020204" pitchFamily="34" charset="0"/>
              </a:defRPr>
            </a:lvl1pPr>
            <a:lvl2pPr marL="742950" indent="-285750">
              <a:spcBef>
                <a:spcPct val="20000"/>
              </a:spcBef>
              <a:buChar char="–"/>
              <a:tabLst>
                <a:tab pos="5661025" algn="l"/>
              </a:tabLst>
              <a:defRPr sz="2000">
                <a:solidFill>
                  <a:schemeClr val="tx1"/>
                </a:solidFill>
                <a:latin typeface="Arial" panose="020B0604020202020204" pitchFamily="34" charset="0"/>
              </a:defRPr>
            </a:lvl2pPr>
            <a:lvl3pPr marL="1085850" indent="-228600">
              <a:spcBef>
                <a:spcPct val="20000"/>
              </a:spcBef>
              <a:buChar char="•"/>
              <a:tabLst>
                <a:tab pos="5661025" algn="l"/>
              </a:tabLst>
              <a:defRPr sz="2000">
                <a:solidFill>
                  <a:schemeClr val="tx1"/>
                </a:solidFill>
                <a:latin typeface="Arial" panose="020B0604020202020204" pitchFamily="34" charset="0"/>
              </a:defRPr>
            </a:lvl3pPr>
            <a:lvl4pPr marL="1428750" indent="-228600">
              <a:spcBef>
                <a:spcPct val="20000"/>
              </a:spcBef>
              <a:buChar char="–"/>
              <a:tabLst>
                <a:tab pos="5661025" algn="l"/>
              </a:tabLst>
              <a:defRPr>
                <a:solidFill>
                  <a:schemeClr val="tx1"/>
                </a:solidFill>
                <a:latin typeface="Arial" panose="020B0604020202020204" pitchFamily="34" charset="0"/>
              </a:defRPr>
            </a:lvl4pPr>
            <a:lvl5pPr marL="1771650" indent="-228600">
              <a:spcBef>
                <a:spcPct val="20000"/>
              </a:spcBef>
              <a:buChar char="»"/>
              <a:tabLst>
                <a:tab pos="5661025" algn="l"/>
              </a:tabLst>
              <a:defRPr>
                <a:solidFill>
                  <a:schemeClr val="tx1"/>
                </a:solidFill>
                <a:latin typeface="Arial" panose="020B0604020202020204" pitchFamily="34" charset="0"/>
              </a:defRPr>
            </a:lvl5pPr>
            <a:lvl6pPr marL="22288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6pPr>
            <a:lvl7pPr marL="26860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7pPr>
            <a:lvl8pPr marL="31432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8pPr>
            <a:lvl9pPr marL="36004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9pPr>
          </a:lstStyle>
          <a:p>
            <a:pPr>
              <a:buFontTx/>
              <a:buNone/>
            </a:pPr>
            <a:r>
              <a:rPr lang="en-US" sz="2400" b="1"/>
              <a:t>ICMP query: </a:t>
            </a:r>
          </a:p>
          <a:p>
            <a:r>
              <a:rPr lang="en-US" sz="2400">
                <a:solidFill>
                  <a:srgbClr val="FF0000"/>
                </a:solidFill>
              </a:rPr>
              <a:t>Request</a:t>
            </a:r>
            <a:r>
              <a:rPr lang="en-US" sz="2400"/>
              <a:t> sent by host to a router or host</a:t>
            </a:r>
          </a:p>
          <a:p>
            <a:r>
              <a:rPr lang="en-US" sz="2400">
                <a:solidFill>
                  <a:srgbClr val="FF0000"/>
                </a:solidFill>
              </a:rPr>
              <a:t>Reply</a:t>
            </a:r>
            <a:r>
              <a:rPr lang="en-US" sz="2400"/>
              <a:t> sent back to querying host</a:t>
            </a:r>
          </a:p>
        </p:txBody>
      </p:sp>
      <p:sp>
        <p:nvSpPr>
          <p:cNvPr id="187400" name="Rectangle 8"/>
          <p:cNvSpPr>
            <a:spLocks noChangeArrowheads="1"/>
          </p:cNvSpPr>
          <p:nvPr/>
        </p:nvSpPr>
        <p:spPr bwMode="auto">
          <a:xfrm>
            <a:off x="1524001"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87399" name="Object 7"/>
          <p:cNvGraphicFramePr>
            <a:graphicFrameLocks noChangeAspect="1"/>
          </p:cNvGraphicFramePr>
          <p:nvPr/>
        </p:nvGraphicFramePr>
        <p:xfrm>
          <a:off x="1524000" y="1295401"/>
          <a:ext cx="9829800" cy="2206625"/>
        </p:xfrm>
        <a:graphic>
          <a:graphicData uri="http://schemas.openxmlformats.org/presentationml/2006/ole">
            <mc:AlternateContent xmlns:mc="http://schemas.openxmlformats.org/markup-compatibility/2006">
              <mc:Choice xmlns:v="urn:schemas-microsoft-com:vml" Requires="v">
                <p:oleObj spid="_x0000_s4100" name="Visio" r:id="rId3" imgW="8839200" imgH="1987296" progId="Visio.Drawing.6">
                  <p:embed/>
                </p:oleObj>
              </mc:Choice>
              <mc:Fallback>
                <p:oleObj name="Visio" r:id="rId3" imgW="8839200" imgH="198729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295401"/>
                        <a:ext cx="9829800" cy="220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5463107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A827E6F-B87E-4D73-90DE-BB472A6FD895}" type="slidenum">
              <a:rPr lang="en-US"/>
              <a:pPr/>
              <a:t>109</a:t>
            </a:fld>
            <a:endParaRPr lang="en-US"/>
          </a:p>
        </p:txBody>
      </p:sp>
      <p:sp>
        <p:nvSpPr>
          <p:cNvPr id="158722" name="Rectangle 2"/>
          <p:cNvSpPr>
            <a:spLocks noGrp="1" noChangeArrowheads="1"/>
          </p:cNvSpPr>
          <p:nvPr>
            <p:ph type="title"/>
          </p:nvPr>
        </p:nvSpPr>
        <p:spPr/>
        <p:txBody>
          <a:bodyPr/>
          <a:lstStyle/>
          <a:p>
            <a:r>
              <a:rPr lang="en-US"/>
              <a:t>Example of ICMP Queries</a:t>
            </a:r>
          </a:p>
        </p:txBody>
      </p:sp>
      <p:sp>
        <p:nvSpPr>
          <p:cNvPr id="158723" name="Rectangle 3"/>
          <p:cNvSpPr>
            <a:spLocks noGrp="1" noChangeArrowheads="1"/>
          </p:cNvSpPr>
          <p:nvPr>
            <p:ph type="body" idx="1"/>
          </p:nvPr>
        </p:nvSpPr>
        <p:spPr>
          <a:xfrm>
            <a:off x="1676400" y="1371600"/>
            <a:ext cx="8915400" cy="1125538"/>
          </a:xfrm>
        </p:spPr>
        <p:txBody>
          <a:bodyPr>
            <a:noAutofit/>
          </a:bodyPr>
          <a:lstStyle/>
          <a:p>
            <a:pPr>
              <a:buNone/>
              <a:tabLst>
                <a:tab pos="1028700" algn="l"/>
                <a:tab pos="2457450" algn="l"/>
                <a:tab pos="5661025" algn="l"/>
              </a:tabLst>
            </a:pPr>
            <a:r>
              <a:rPr lang="en-US" dirty="0"/>
              <a:t>	</a:t>
            </a:r>
            <a:r>
              <a:rPr lang="en-US" b="1" dirty="0">
                <a:solidFill>
                  <a:srgbClr val="FF00FF"/>
                </a:solidFill>
              </a:rPr>
              <a:t>Type/Code: 	Description</a:t>
            </a:r>
          </a:p>
          <a:p>
            <a:pPr>
              <a:buNone/>
              <a:tabLst>
                <a:tab pos="1028700" algn="l"/>
                <a:tab pos="2457450" algn="l"/>
                <a:tab pos="5661025" algn="l"/>
              </a:tabLst>
            </a:pPr>
            <a:r>
              <a:rPr lang="en-US" dirty="0">
                <a:solidFill>
                  <a:srgbClr val="0000FF"/>
                </a:solidFill>
              </a:rPr>
              <a:t>		</a:t>
            </a:r>
          </a:p>
          <a:p>
            <a:pPr>
              <a:buNone/>
              <a:tabLst>
                <a:tab pos="1028700" algn="l"/>
                <a:tab pos="2457450" algn="l"/>
                <a:tab pos="5661025" algn="l"/>
              </a:tabLst>
            </a:pPr>
            <a:r>
              <a:rPr lang="en-US" dirty="0">
                <a:solidFill>
                  <a:srgbClr val="0000FF"/>
                </a:solidFill>
              </a:rPr>
              <a:t>		8/0 	Echo Request</a:t>
            </a:r>
          </a:p>
          <a:p>
            <a:pPr>
              <a:buNone/>
              <a:tabLst>
                <a:tab pos="1028700" algn="l"/>
                <a:tab pos="2457450" algn="l"/>
                <a:tab pos="5661025" algn="l"/>
              </a:tabLst>
            </a:pPr>
            <a:r>
              <a:rPr lang="en-US" dirty="0">
                <a:solidFill>
                  <a:srgbClr val="0000FF"/>
                </a:solidFill>
              </a:rPr>
              <a:t>		0/0 	Echo Reply</a:t>
            </a:r>
          </a:p>
          <a:p>
            <a:pPr>
              <a:buNone/>
              <a:tabLst>
                <a:tab pos="1028700" algn="l"/>
                <a:tab pos="2457450" algn="l"/>
                <a:tab pos="5661025" algn="l"/>
              </a:tabLst>
            </a:pPr>
            <a:endParaRPr lang="en-US" dirty="0">
              <a:solidFill>
                <a:srgbClr val="0000FF"/>
              </a:solidFill>
            </a:endParaRPr>
          </a:p>
          <a:p>
            <a:pPr>
              <a:spcBef>
                <a:spcPct val="10000"/>
              </a:spcBef>
              <a:buNone/>
              <a:tabLst>
                <a:tab pos="1028700" algn="l"/>
                <a:tab pos="2457450" algn="l"/>
                <a:tab pos="5661025" algn="l"/>
              </a:tabLst>
            </a:pPr>
            <a:r>
              <a:rPr lang="en-US" dirty="0"/>
              <a:t>		</a:t>
            </a:r>
            <a:r>
              <a:rPr lang="en-US" dirty="0">
                <a:solidFill>
                  <a:srgbClr val="0000FF"/>
                </a:solidFill>
              </a:rPr>
              <a:t>13/0 	Timestamp Request</a:t>
            </a:r>
          </a:p>
          <a:p>
            <a:pPr>
              <a:buNone/>
              <a:tabLst>
                <a:tab pos="1028700" algn="l"/>
                <a:tab pos="2457450" algn="l"/>
                <a:tab pos="5661025" algn="l"/>
              </a:tabLst>
            </a:pPr>
            <a:r>
              <a:rPr lang="en-US" dirty="0">
                <a:solidFill>
                  <a:srgbClr val="0000FF"/>
                </a:solidFill>
              </a:rPr>
              <a:t>		14/0	Timestamp Reply 	</a:t>
            </a:r>
          </a:p>
          <a:p>
            <a:pPr>
              <a:buNone/>
              <a:tabLst>
                <a:tab pos="1028700" algn="l"/>
                <a:tab pos="2457450" algn="l"/>
                <a:tab pos="5661025" algn="l"/>
              </a:tabLst>
            </a:pPr>
            <a:endParaRPr lang="en-US" dirty="0">
              <a:solidFill>
                <a:srgbClr val="0000FF"/>
              </a:solidFill>
            </a:endParaRPr>
          </a:p>
          <a:p>
            <a:pPr>
              <a:buNone/>
              <a:tabLst>
                <a:tab pos="1028700" algn="l"/>
                <a:tab pos="2457450" algn="l"/>
                <a:tab pos="5661025" algn="l"/>
              </a:tabLst>
            </a:pPr>
            <a:endParaRPr lang="en-US" dirty="0">
              <a:solidFill>
                <a:srgbClr val="0000FF"/>
              </a:solidFill>
            </a:endParaRPr>
          </a:p>
          <a:p>
            <a:pPr>
              <a:spcBef>
                <a:spcPct val="10000"/>
              </a:spcBef>
              <a:buNone/>
              <a:tabLst>
                <a:tab pos="1028700" algn="l"/>
                <a:tab pos="2457450" algn="l"/>
                <a:tab pos="5661025" algn="l"/>
              </a:tabLst>
            </a:pPr>
            <a:r>
              <a:rPr lang="en-US" dirty="0">
                <a:solidFill>
                  <a:srgbClr val="0000FF"/>
                </a:solidFill>
              </a:rPr>
              <a:t>		10/0 	Router Solicitation</a:t>
            </a:r>
          </a:p>
          <a:p>
            <a:pPr>
              <a:buNone/>
              <a:tabLst>
                <a:tab pos="1028700" algn="l"/>
                <a:tab pos="2457450" algn="l"/>
                <a:tab pos="5661025" algn="l"/>
              </a:tabLst>
            </a:pPr>
            <a:r>
              <a:rPr lang="en-US" dirty="0">
                <a:solidFill>
                  <a:srgbClr val="0000FF"/>
                </a:solidFill>
              </a:rPr>
              <a:t>		9/0	Router Advertisement	</a:t>
            </a:r>
          </a:p>
        </p:txBody>
      </p:sp>
      <p:sp>
        <p:nvSpPr>
          <p:cNvPr id="158725" name="AutoShape 5"/>
          <p:cNvSpPr>
            <a:spLocks/>
          </p:cNvSpPr>
          <p:nvPr/>
        </p:nvSpPr>
        <p:spPr bwMode="auto">
          <a:xfrm>
            <a:off x="7086600" y="2133600"/>
            <a:ext cx="152400" cy="1066800"/>
          </a:xfrm>
          <a:prstGeom prst="rightBrace">
            <a:avLst>
              <a:gd name="adj1" fmla="val 5833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    The ping command </a:t>
            </a:r>
            <a:br>
              <a:rPr lang="en-US"/>
            </a:br>
            <a:r>
              <a:rPr lang="en-US"/>
              <a:t>    uses Echo Request/</a:t>
            </a:r>
            <a:br>
              <a:rPr lang="en-US"/>
            </a:br>
            <a:r>
              <a:rPr lang="en-US"/>
              <a:t>    Echo Reply</a:t>
            </a:r>
          </a:p>
        </p:txBody>
      </p:sp>
    </p:spTree>
    <p:extLst>
      <p:ext uri="{BB962C8B-B14F-4D97-AF65-F5344CB8AC3E}">
        <p14:creationId xmlns:p14="http://schemas.microsoft.com/office/powerpoint/2010/main" val="49417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packet switched network</a:t>
            </a:r>
            <a:endParaRPr lang="en-US" dirty="0"/>
          </a:p>
        </p:txBody>
      </p:sp>
      <p:sp>
        <p:nvSpPr>
          <p:cNvPr id="3" name="Content Placeholder 2"/>
          <p:cNvSpPr>
            <a:spLocks noGrp="1"/>
          </p:cNvSpPr>
          <p:nvPr>
            <p:ph idx="1"/>
          </p:nvPr>
        </p:nvSpPr>
        <p:spPr/>
        <p:txBody>
          <a:bodyPr/>
          <a:lstStyle/>
          <a:p>
            <a:r>
              <a:rPr lang="en-US" altLang="en-US" sz="2400" dirty="0" smtClean="0"/>
              <a:t>Line efficiency</a:t>
            </a:r>
          </a:p>
          <a:p>
            <a:pPr lvl="1"/>
            <a:r>
              <a:rPr lang="en-US" altLang="en-US" sz="2000" dirty="0" smtClean="0"/>
              <a:t>Single node-to-node link can be </a:t>
            </a:r>
            <a:r>
              <a:rPr lang="en-US" altLang="zh-CN" sz="2000" dirty="0"/>
              <a:t>dynamically </a:t>
            </a:r>
            <a:r>
              <a:rPr lang="en-US" altLang="en-US" sz="2000" dirty="0" smtClean="0"/>
              <a:t>shared by many packets over time</a:t>
            </a:r>
          </a:p>
          <a:p>
            <a:pPr lvl="1"/>
            <a:r>
              <a:rPr lang="en-US" altLang="en-US" sz="2000" dirty="0" smtClean="0"/>
              <a:t>Packets </a:t>
            </a:r>
            <a:r>
              <a:rPr lang="en-US" altLang="zh-CN" sz="2000" dirty="0"/>
              <a:t>are </a:t>
            </a:r>
            <a:r>
              <a:rPr lang="en-US" altLang="en-US" sz="2000" dirty="0" smtClean="0"/>
              <a:t>queued </a:t>
            </a:r>
            <a:r>
              <a:rPr lang="en-US" altLang="zh-CN" sz="2000" dirty="0"/>
              <a:t>up </a:t>
            </a:r>
            <a:r>
              <a:rPr lang="en-US" altLang="en-US" sz="2000" dirty="0" smtClean="0"/>
              <a:t>and transmitted as fast as possible</a:t>
            </a:r>
          </a:p>
          <a:p>
            <a:r>
              <a:rPr lang="en-US" altLang="en-US" sz="2400" dirty="0" smtClean="0"/>
              <a:t>Data rate conversion</a:t>
            </a:r>
          </a:p>
          <a:p>
            <a:pPr lvl="1"/>
            <a:r>
              <a:rPr lang="en-US" altLang="en-US" sz="2000" dirty="0" smtClean="0"/>
              <a:t>Each station connects to the local node at its own speed</a:t>
            </a:r>
          </a:p>
          <a:p>
            <a:r>
              <a:rPr lang="en-US" altLang="zh-CN" sz="2400" dirty="0"/>
              <a:t>In circuit-switching, a connection could be blocked if there lacks free resources. On a packet-switching network, even with heavy traffic, packets are still accepted, by delivery delay increases.</a:t>
            </a:r>
            <a:endParaRPr lang="en-US" altLang="en-US" sz="2400" dirty="0" smtClean="0"/>
          </a:p>
          <a:p>
            <a:r>
              <a:rPr lang="en-US" altLang="en-US" sz="2400" dirty="0" smtClean="0"/>
              <a:t>Priorities can be used</a:t>
            </a:r>
          </a:p>
          <a:p>
            <a:pPr lvl="1"/>
            <a:r>
              <a:rPr lang="en-US" altLang="en-US" sz="2000" dirty="0" smtClean="0"/>
              <a:t>On each node, packets with higher priority </a:t>
            </a:r>
            <a:r>
              <a:rPr lang="en-US" altLang="zh-CN" sz="2000" dirty="0"/>
              <a:t>can be</a:t>
            </a:r>
            <a:r>
              <a:rPr lang="en-US" altLang="en-US" sz="2000" dirty="0" smtClean="0"/>
              <a:t> forwarded first.</a:t>
            </a:r>
            <a:r>
              <a:rPr lang="en-US" altLang="zh-CN" sz="2000" dirty="0"/>
              <a:t> They will experience less delay than lower-priority packets.</a:t>
            </a:r>
            <a:endParaRPr lang="en-US" altLang="en-US" sz="2000" dirty="0" smtClean="0"/>
          </a:p>
          <a:p>
            <a:endParaRPr lang="en-US" dirty="0"/>
          </a:p>
        </p:txBody>
      </p:sp>
    </p:spTree>
    <p:extLst>
      <p:ext uri="{BB962C8B-B14F-4D97-AF65-F5344CB8AC3E}">
        <p14:creationId xmlns:p14="http://schemas.microsoft.com/office/powerpoint/2010/main" val="113268015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6211E9F0-4892-4774-9E2C-FFD38969A0DD}" type="slidenum">
              <a:rPr lang="en-US"/>
              <a:pPr/>
              <a:t>110</a:t>
            </a:fld>
            <a:endParaRPr lang="en-US"/>
          </a:p>
        </p:txBody>
      </p:sp>
      <p:sp>
        <p:nvSpPr>
          <p:cNvPr id="169986" name="Rectangle 2"/>
          <p:cNvSpPr>
            <a:spLocks noGrp="1" noChangeArrowheads="1"/>
          </p:cNvSpPr>
          <p:nvPr>
            <p:ph type="body" idx="1"/>
          </p:nvPr>
        </p:nvSpPr>
        <p:spPr/>
        <p:txBody>
          <a:bodyPr/>
          <a:lstStyle/>
          <a:p>
            <a:r>
              <a:rPr lang="en-US"/>
              <a:t>Ping’s are handled directly by the kernel</a:t>
            </a:r>
          </a:p>
          <a:p>
            <a:r>
              <a:rPr lang="en-US"/>
              <a:t>Each Ping is translated into an </a:t>
            </a:r>
            <a:r>
              <a:rPr lang="en-US">
                <a:solidFill>
                  <a:srgbClr val="FF00FF"/>
                </a:solidFill>
              </a:rPr>
              <a:t>ICMP Echo Request</a:t>
            </a:r>
          </a:p>
          <a:p>
            <a:r>
              <a:rPr lang="en-US"/>
              <a:t>The Ping’ed host responds with an </a:t>
            </a:r>
            <a:r>
              <a:rPr lang="en-US">
                <a:solidFill>
                  <a:srgbClr val="FF00FF"/>
                </a:solidFill>
              </a:rPr>
              <a:t>ICMP Echo Reply</a:t>
            </a:r>
            <a:endParaRPr lang="en-US">
              <a:sym typeface="Math3" pitchFamily="2" charset="2"/>
            </a:endParaRPr>
          </a:p>
          <a:p>
            <a:pPr lvl="3"/>
            <a:endParaRPr lang="en-US">
              <a:sym typeface="Math3" pitchFamily="2" charset="2"/>
            </a:endParaRPr>
          </a:p>
        </p:txBody>
      </p:sp>
      <p:sp>
        <p:nvSpPr>
          <p:cNvPr id="169987" name="Rectangle 3"/>
          <p:cNvSpPr>
            <a:spLocks noGrp="1" noChangeArrowheads="1"/>
          </p:cNvSpPr>
          <p:nvPr>
            <p:ph type="title"/>
          </p:nvPr>
        </p:nvSpPr>
        <p:spPr/>
        <p:txBody>
          <a:bodyPr/>
          <a:lstStyle/>
          <a:p>
            <a:r>
              <a:rPr lang="en-US" sz="2800"/>
              <a:t>Example of a Query: </a:t>
            </a:r>
            <a:br>
              <a:rPr lang="en-US" sz="2800"/>
            </a:br>
            <a:r>
              <a:rPr lang="en-US" sz="2800"/>
              <a:t>Echo Request and Reply</a:t>
            </a:r>
          </a:p>
        </p:txBody>
      </p:sp>
      <p:sp>
        <p:nvSpPr>
          <p:cNvPr id="169988" name="Rectangle 4"/>
          <p:cNvSpPr>
            <a:spLocks noChangeArrowheads="1"/>
          </p:cNvSpPr>
          <p:nvPr/>
        </p:nvSpPr>
        <p:spPr bwMode="auto">
          <a:xfrm>
            <a:off x="2971800" y="3429000"/>
            <a:ext cx="990600" cy="1752600"/>
          </a:xfrm>
          <a:prstGeom prst="rect">
            <a:avLst/>
          </a:prstGeom>
          <a:solidFill>
            <a:srgbClr val="FFCCCC"/>
          </a:solidFill>
          <a:ln w="9525">
            <a:solidFill>
              <a:schemeClr val="tx1"/>
            </a:solidFill>
            <a:miter lim="800000"/>
            <a:headEnd/>
            <a:tailEnd/>
          </a:ln>
          <a:effectLst>
            <a:outerShdw dist="107763" dir="13500000" algn="ctr" rotWithShape="0">
              <a:schemeClr val="bg2"/>
            </a:outerShdw>
          </a:effectLst>
        </p:spPr>
        <p:txBody>
          <a:bodyPr wrap="none" lIns="91433" tIns="45717" rIns="91433" bIns="45717" anchor="ctr"/>
          <a:lstStyle/>
          <a:p>
            <a:pPr algn="ctr">
              <a:spcBef>
                <a:spcPts val="1000"/>
              </a:spcBef>
              <a:spcAft>
                <a:spcPts val="1000"/>
              </a:spcAft>
            </a:pPr>
            <a:r>
              <a:rPr lang="en-US" sz="1600" b="1" i="1">
                <a:solidFill>
                  <a:srgbClr val="000000"/>
                </a:solidFill>
                <a:latin typeface="Courier New" panose="02070309020205020404" pitchFamily="49" charset="0"/>
              </a:rPr>
              <a:t>Host</a:t>
            </a:r>
            <a:br>
              <a:rPr lang="en-US" sz="1600" b="1" i="1">
                <a:solidFill>
                  <a:srgbClr val="000000"/>
                </a:solidFill>
                <a:latin typeface="Courier New" panose="02070309020205020404" pitchFamily="49" charset="0"/>
              </a:rPr>
            </a:br>
            <a:r>
              <a:rPr lang="en-US" sz="1600" b="1" i="1">
                <a:solidFill>
                  <a:srgbClr val="000000"/>
                </a:solidFill>
                <a:latin typeface="Courier New" panose="02070309020205020404" pitchFamily="49" charset="0"/>
              </a:rPr>
              <a:t>or </a:t>
            </a:r>
            <a:br>
              <a:rPr lang="en-US" sz="1600" b="1" i="1">
                <a:solidFill>
                  <a:srgbClr val="000000"/>
                </a:solidFill>
                <a:latin typeface="Courier New" panose="02070309020205020404" pitchFamily="49" charset="0"/>
              </a:rPr>
            </a:br>
            <a:r>
              <a:rPr lang="en-US" sz="1600" b="1" i="1">
                <a:solidFill>
                  <a:srgbClr val="000000"/>
                </a:solidFill>
                <a:latin typeface="Courier New" panose="02070309020205020404" pitchFamily="49" charset="0"/>
              </a:rPr>
              <a:t>Router</a:t>
            </a:r>
            <a:r>
              <a:rPr lang="en-US" sz="1400" i="1">
                <a:solidFill>
                  <a:srgbClr val="000000"/>
                </a:solidFill>
                <a:latin typeface="Courier New" panose="02070309020205020404" pitchFamily="49" charset="0"/>
              </a:rPr>
              <a:t> </a:t>
            </a:r>
          </a:p>
        </p:txBody>
      </p:sp>
      <p:sp>
        <p:nvSpPr>
          <p:cNvPr id="169989" name="Line 5"/>
          <p:cNvSpPr>
            <a:spLocks noChangeShapeType="1"/>
          </p:cNvSpPr>
          <p:nvPr/>
        </p:nvSpPr>
        <p:spPr bwMode="auto">
          <a:xfrm>
            <a:off x="3962400" y="3657600"/>
            <a:ext cx="32766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3" tIns="45717" rIns="91433" bIns="45717" anchor="ctr"/>
          <a:lstStyle/>
          <a:p>
            <a:endParaRPr lang="en-US"/>
          </a:p>
        </p:txBody>
      </p:sp>
      <p:sp>
        <p:nvSpPr>
          <p:cNvPr id="169990" name="Text Box 6"/>
          <p:cNvSpPr txBox="1">
            <a:spLocks noChangeArrowheads="1"/>
          </p:cNvSpPr>
          <p:nvPr/>
        </p:nvSpPr>
        <p:spPr bwMode="auto">
          <a:xfrm rot="402346">
            <a:off x="4357688" y="3634376"/>
            <a:ext cx="2589212" cy="338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ts val="1000"/>
              </a:spcBef>
              <a:spcAft>
                <a:spcPts val="1000"/>
              </a:spcAft>
            </a:pPr>
            <a:r>
              <a:rPr lang="en-US" sz="1600" b="1" i="1">
                <a:solidFill>
                  <a:srgbClr val="FF0000"/>
                </a:solidFill>
                <a:latin typeface="Courier New" panose="02070309020205020404" pitchFamily="49" charset="0"/>
              </a:rPr>
              <a:t>ICMP ECHO REQUEST</a:t>
            </a:r>
            <a:endParaRPr lang="en-US" sz="2000" i="1">
              <a:solidFill>
                <a:srgbClr val="FF0000"/>
              </a:solidFill>
              <a:latin typeface="Courier New" panose="02070309020205020404" pitchFamily="49" charset="0"/>
            </a:endParaRPr>
          </a:p>
        </p:txBody>
      </p:sp>
      <p:sp>
        <p:nvSpPr>
          <p:cNvPr id="169991" name="Rectangle 7"/>
          <p:cNvSpPr>
            <a:spLocks noChangeArrowheads="1"/>
          </p:cNvSpPr>
          <p:nvPr/>
        </p:nvSpPr>
        <p:spPr bwMode="auto">
          <a:xfrm>
            <a:off x="7315200" y="3429000"/>
            <a:ext cx="990600" cy="1828800"/>
          </a:xfrm>
          <a:prstGeom prst="rect">
            <a:avLst/>
          </a:prstGeom>
          <a:solidFill>
            <a:srgbClr val="FFCCCC"/>
          </a:solidFill>
          <a:ln w="9525">
            <a:solidFill>
              <a:schemeClr val="tx1"/>
            </a:solidFill>
            <a:miter lim="800000"/>
            <a:headEnd/>
            <a:tailEnd/>
          </a:ln>
          <a:effectLst>
            <a:outerShdw dist="107763" dir="13500000" algn="ctr" rotWithShape="0">
              <a:schemeClr val="bg2"/>
            </a:outerShdw>
          </a:effectLst>
        </p:spPr>
        <p:txBody>
          <a:bodyPr wrap="none" lIns="91433" tIns="45717" rIns="91433" bIns="45717" anchor="ctr"/>
          <a:lstStyle/>
          <a:p>
            <a:pPr algn="ctr">
              <a:spcBef>
                <a:spcPts val="1000"/>
              </a:spcBef>
              <a:spcAft>
                <a:spcPts val="1000"/>
              </a:spcAft>
            </a:pPr>
            <a:r>
              <a:rPr lang="en-US" sz="1600" b="1" i="1">
                <a:solidFill>
                  <a:srgbClr val="000000"/>
                </a:solidFill>
                <a:latin typeface="Courier New" panose="02070309020205020404" pitchFamily="49" charset="0"/>
              </a:rPr>
              <a:t>Host </a:t>
            </a:r>
            <a:br>
              <a:rPr lang="en-US" sz="1600" b="1" i="1">
                <a:solidFill>
                  <a:srgbClr val="000000"/>
                </a:solidFill>
                <a:latin typeface="Courier New" panose="02070309020205020404" pitchFamily="49" charset="0"/>
              </a:rPr>
            </a:br>
            <a:r>
              <a:rPr lang="en-US" sz="1600" b="1" i="1">
                <a:solidFill>
                  <a:srgbClr val="000000"/>
                </a:solidFill>
                <a:latin typeface="Courier New" panose="02070309020205020404" pitchFamily="49" charset="0"/>
              </a:rPr>
              <a:t>or </a:t>
            </a:r>
            <a:br>
              <a:rPr lang="en-US" sz="1600" b="1" i="1">
                <a:solidFill>
                  <a:srgbClr val="000000"/>
                </a:solidFill>
                <a:latin typeface="Courier New" panose="02070309020205020404" pitchFamily="49" charset="0"/>
              </a:rPr>
            </a:br>
            <a:r>
              <a:rPr lang="en-US" sz="1600" b="1" i="1">
                <a:solidFill>
                  <a:srgbClr val="000000"/>
                </a:solidFill>
                <a:latin typeface="Courier New" panose="02070309020205020404" pitchFamily="49" charset="0"/>
              </a:rPr>
              <a:t>router </a:t>
            </a:r>
            <a:endParaRPr lang="en-US" sz="1400" i="1">
              <a:solidFill>
                <a:srgbClr val="000000"/>
              </a:solidFill>
              <a:latin typeface="Courier New" panose="02070309020205020404" pitchFamily="49" charset="0"/>
            </a:endParaRPr>
          </a:p>
        </p:txBody>
      </p:sp>
      <p:sp>
        <p:nvSpPr>
          <p:cNvPr id="169992" name="Line 8"/>
          <p:cNvSpPr>
            <a:spLocks noChangeShapeType="1"/>
          </p:cNvSpPr>
          <p:nvPr/>
        </p:nvSpPr>
        <p:spPr bwMode="auto">
          <a:xfrm flipV="1">
            <a:off x="3962400" y="4191000"/>
            <a:ext cx="3276600" cy="8382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3" tIns="45717" rIns="91433" bIns="45717" anchor="ctr"/>
          <a:lstStyle/>
          <a:p>
            <a:endParaRPr lang="en-US"/>
          </a:p>
        </p:txBody>
      </p:sp>
      <p:sp>
        <p:nvSpPr>
          <p:cNvPr id="169993" name="Text Box 9"/>
          <p:cNvSpPr txBox="1">
            <a:spLocks noChangeArrowheads="1"/>
          </p:cNvSpPr>
          <p:nvPr/>
        </p:nvSpPr>
        <p:spPr bwMode="auto">
          <a:xfrm rot="-871588">
            <a:off x="4572001" y="4675776"/>
            <a:ext cx="2251075" cy="338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ts val="1000"/>
              </a:spcBef>
              <a:spcAft>
                <a:spcPts val="1000"/>
              </a:spcAft>
            </a:pPr>
            <a:r>
              <a:rPr lang="en-US" sz="1600" b="1" i="1">
                <a:solidFill>
                  <a:srgbClr val="FF0000"/>
                </a:solidFill>
                <a:latin typeface="Courier New" panose="02070309020205020404" pitchFamily="49" charset="0"/>
              </a:rPr>
              <a:t>ICMP ECHO REPLY</a:t>
            </a:r>
            <a:endParaRPr lang="en-US" sz="2000" i="1">
              <a:solidFill>
                <a:srgbClr val="FF0000"/>
              </a:solidFill>
              <a:latin typeface="Courier New" panose="02070309020205020404" pitchFamily="49" charset="0"/>
            </a:endParaRPr>
          </a:p>
        </p:txBody>
      </p:sp>
    </p:spTree>
    <p:extLst>
      <p:ext uri="{BB962C8B-B14F-4D97-AF65-F5344CB8AC3E}">
        <p14:creationId xmlns:p14="http://schemas.microsoft.com/office/powerpoint/2010/main" val="151153260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1"/>
          </p:nvPr>
        </p:nvSpPr>
        <p:spPr/>
        <p:txBody>
          <a:bodyPr/>
          <a:lstStyle/>
          <a:p>
            <a:fld id="{753015F6-F55C-4196-B374-E52CCF901078}" type="slidenum">
              <a:rPr lang="en-US"/>
              <a:pPr/>
              <a:t>111</a:t>
            </a:fld>
            <a:endParaRPr lang="en-US"/>
          </a:p>
        </p:txBody>
      </p:sp>
      <p:sp>
        <p:nvSpPr>
          <p:cNvPr id="161794" name="Rectangle 2"/>
          <p:cNvSpPr>
            <a:spLocks noGrp="1" noChangeArrowheads="1"/>
          </p:cNvSpPr>
          <p:nvPr>
            <p:ph type="title"/>
          </p:nvPr>
        </p:nvSpPr>
        <p:spPr/>
        <p:txBody>
          <a:bodyPr/>
          <a:lstStyle/>
          <a:p>
            <a:r>
              <a:rPr lang="en-US"/>
              <a:t>Example of a Query: </a:t>
            </a:r>
            <a:br>
              <a:rPr lang="en-US"/>
            </a:br>
            <a:r>
              <a:rPr lang="en-US"/>
              <a:t>ICMP Timestamp </a:t>
            </a:r>
          </a:p>
        </p:txBody>
      </p:sp>
      <p:sp>
        <p:nvSpPr>
          <p:cNvPr id="161795" name="Rectangle 3"/>
          <p:cNvSpPr>
            <a:spLocks noGrp="1" noChangeArrowheads="1"/>
          </p:cNvSpPr>
          <p:nvPr>
            <p:ph type="body" sz="half" idx="1"/>
          </p:nvPr>
        </p:nvSpPr>
        <p:spPr>
          <a:xfrm>
            <a:off x="787400" y="1854200"/>
            <a:ext cx="4572000" cy="4876800"/>
          </a:xfrm>
        </p:spPr>
        <p:txBody>
          <a:bodyPr/>
          <a:lstStyle/>
          <a:p>
            <a:pPr>
              <a:tabLst>
                <a:tab pos="1828800" algn="l"/>
                <a:tab pos="3543300" algn="l"/>
                <a:tab pos="5661025" algn="l"/>
              </a:tabLst>
            </a:pPr>
            <a:r>
              <a:rPr lang="en-US" sz="2000" dirty="0"/>
              <a:t>A system (host or router) asks another system for the current time. </a:t>
            </a:r>
          </a:p>
          <a:p>
            <a:pPr>
              <a:tabLst>
                <a:tab pos="1828800" algn="l"/>
                <a:tab pos="3543300" algn="l"/>
                <a:tab pos="5661025" algn="l"/>
              </a:tabLst>
            </a:pPr>
            <a:r>
              <a:rPr lang="en-US" sz="2000" dirty="0"/>
              <a:t>Time is measured in milliseconds after midnight UTC (Universal Coordinated Time) of the current day </a:t>
            </a:r>
          </a:p>
          <a:p>
            <a:pPr>
              <a:tabLst>
                <a:tab pos="1828800" algn="l"/>
                <a:tab pos="3543300" algn="l"/>
                <a:tab pos="5661025" algn="l"/>
              </a:tabLst>
            </a:pPr>
            <a:r>
              <a:rPr lang="en-US" sz="2000" dirty="0"/>
              <a:t>Sender sends a </a:t>
            </a:r>
            <a:r>
              <a:rPr lang="en-US" sz="2000" dirty="0">
                <a:solidFill>
                  <a:srgbClr val="FF0000"/>
                </a:solidFill>
              </a:rPr>
              <a:t>request</a:t>
            </a:r>
            <a:r>
              <a:rPr lang="en-US" sz="2000" dirty="0"/>
              <a:t>, receiver responds with </a:t>
            </a:r>
            <a:r>
              <a:rPr lang="en-US" sz="2000" dirty="0">
                <a:solidFill>
                  <a:srgbClr val="FF0000"/>
                </a:solidFill>
              </a:rPr>
              <a:t>reply</a:t>
            </a:r>
            <a:r>
              <a:rPr lang="en-US" sz="2000" dirty="0"/>
              <a:t>	      </a:t>
            </a:r>
          </a:p>
        </p:txBody>
      </p:sp>
      <p:sp>
        <p:nvSpPr>
          <p:cNvPr id="161796" name="Rectangle 4"/>
          <p:cNvSpPr>
            <a:spLocks noChangeArrowheads="1"/>
          </p:cNvSpPr>
          <p:nvPr/>
        </p:nvSpPr>
        <p:spPr bwMode="auto">
          <a:xfrm>
            <a:off x="1905000" y="4267200"/>
            <a:ext cx="8382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3" tIns="45717" rIns="91433" bIns="45717" anchor="ctr"/>
          <a:lstStyle/>
          <a:p>
            <a:endParaRPr lang="en-US"/>
          </a:p>
        </p:txBody>
      </p:sp>
      <p:graphicFrame>
        <p:nvGraphicFramePr>
          <p:cNvPr id="161797" name="Object 5"/>
          <p:cNvGraphicFramePr>
            <a:graphicFrameLocks noChangeAspect="1"/>
          </p:cNvGraphicFramePr>
          <p:nvPr/>
        </p:nvGraphicFramePr>
        <p:xfrm>
          <a:off x="3124200" y="4025900"/>
          <a:ext cx="7543800" cy="2622550"/>
        </p:xfrm>
        <a:graphic>
          <a:graphicData uri="http://schemas.openxmlformats.org/presentationml/2006/ole">
            <mc:AlternateContent xmlns:mc="http://schemas.openxmlformats.org/markup-compatibility/2006">
              <mc:Choice xmlns:v="urn:schemas-microsoft-com:vml" Requires="v">
                <p:oleObj spid="_x0000_s5124" name="VISIO" r:id="rId3" imgW="8758800" imgH="2446560" progId="Visio.Drawing.4">
                  <p:embed/>
                </p:oleObj>
              </mc:Choice>
              <mc:Fallback>
                <p:oleObj name="VISIO" r:id="rId3" imgW="8758800" imgH="244656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025900"/>
                        <a:ext cx="7543800"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1798" name="Rectangle 6"/>
          <p:cNvSpPr>
            <a:spLocks noChangeArrowheads="1"/>
          </p:cNvSpPr>
          <p:nvPr/>
        </p:nvSpPr>
        <p:spPr bwMode="auto">
          <a:xfrm>
            <a:off x="6324600" y="1447800"/>
            <a:ext cx="990600" cy="457200"/>
          </a:xfrm>
          <a:prstGeom prst="rect">
            <a:avLst/>
          </a:prstGeom>
          <a:solidFill>
            <a:schemeClr val="hlink"/>
          </a:solidFill>
          <a:ln w="9525">
            <a:solidFill>
              <a:schemeClr val="tx1"/>
            </a:solidFill>
            <a:miter lim="800000"/>
            <a:headEnd/>
            <a:tailEnd/>
          </a:ln>
          <a:effectLst>
            <a:outerShdw dist="107763" dir="13500000" algn="ctr" rotWithShape="0">
              <a:schemeClr val="bg2"/>
            </a:outerShdw>
          </a:effectLst>
        </p:spPr>
        <p:txBody>
          <a:bodyPr wrap="none" lIns="91433" tIns="45717" rIns="91433" bIns="45717" anchor="ctr"/>
          <a:lstStyle/>
          <a:p>
            <a:pPr algn="ctr">
              <a:spcBef>
                <a:spcPts val="1000"/>
              </a:spcBef>
              <a:spcAft>
                <a:spcPts val="1000"/>
              </a:spcAft>
            </a:pPr>
            <a:r>
              <a:rPr lang="en-US" sz="1200" i="1">
                <a:solidFill>
                  <a:srgbClr val="000000"/>
                </a:solidFill>
                <a:latin typeface="Courier New" panose="02070309020205020404" pitchFamily="49" charset="0"/>
              </a:rPr>
              <a:t>Sender </a:t>
            </a:r>
          </a:p>
        </p:txBody>
      </p:sp>
      <p:sp>
        <p:nvSpPr>
          <p:cNvPr id="161799" name="Rectangle 7"/>
          <p:cNvSpPr>
            <a:spLocks noChangeArrowheads="1"/>
          </p:cNvSpPr>
          <p:nvPr/>
        </p:nvSpPr>
        <p:spPr bwMode="auto">
          <a:xfrm>
            <a:off x="8839200" y="1981200"/>
            <a:ext cx="990600" cy="457200"/>
          </a:xfrm>
          <a:prstGeom prst="rect">
            <a:avLst/>
          </a:prstGeom>
          <a:solidFill>
            <a:schemeClr val="hlink"/>
          </a:solidFill>
          <a:ln w="9525">
            <a:solidFill>
              <a:schemeClr val="tx1"/>
            </a:solidFill>
            <a:miter lim="800000"/>
            <a:headEnd/>
            <a:tailEnd/>
          </a:ln>
          <a:effectLst>
            <a:outerShdw dist="107763" dir="13500000" algn="ctr" rotWithShape="0">
              <a:schemeClr val="bg2"/>
            </a:outerShdw>
          </a:effectLst>
        </p:spPr>
        <p:txBody>
          <a:bodyPr wrap="none" lIns="91433" tIns="45717" rIns="91433" bIns="45717" anchor="ctr"/>
          <a:lstStyle/>
          <a:p>
            <a:pPr algn="ctr">
              <a:spcBef>
                <a:spcPts val="1000"/>
              </a:spcBef>
              <a:spcAft>
                <a:spcPts val="1000"/>
              </a:spcAft>
            </a:pPr>
            <a:r>
              <a:rPr lang="en-US" sz="1200" i="1">
                <a:solidFill>
                  <a:srgbClr val="000000"/>
                </a:solidFill>
                <a:latin typeface="Courier New" panose="02070309020205020404" pitchFamily="49" charset="0"/>
              </a:rPr>
              <a:t>Receiver</a:t>
            </a:r>
          </a:p>
        </p:txBody>
      </p:sp>
      <p:sp>
        <p:nvSpPr>
          <p:cNvPr id="161800" name="Line 8"/>
          <p:cNvSpPr>
            <a:spLocks noChangeShapeType="1"/>
          </p:cNvSpPr>
          <p:nvPr/>
        </p:nvSpPr>
        <p:spPr bwMode="auto">
          <a:xfrm>
            <a:off x="7391400" y="1676400"/>
            <a:ext cx="12192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3" tIns="45717" rIns="91433" bIns="45717" anchor="ctr"/>
          <a:lstStyle/>
          <a:p>
            <a:endParaRPr lang="en-US"/>
          </a:p>
        </p:txBody>
      </p:sp>
      <p:sp>
        <p:nvSpPr>
          <p:cNvPr id="161801" name="Line 9"/>
          <p:cNvSpPr>
            <a:spLocks noChangeShapeType="1"/>
          </p:cNvSpPr>
          <p:nvPr/>
        </p:nvSpPr>
        <p:spPr bwMode="auto">
          <a:xfrm flipV="1">
            <a:off x="7315200" y="2362200"/>
            <a:ext cx="1371600" cy="4572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3" tIns="45717" rIns="91433" bIns="45717" anchor="ctr"/>
          <a:lstStyle/>
          <a:p>
            <a:endParaRPr lang="en-US"/>
          </a:p>
        </p:txBody>
      </p:sp>
      <p:sp>
        <p:nvSpPr>
          <p:cNvPr id="161802" name="Text Box 10"/>
          <p:cNvSpPr txBox="1">
            <a:spLocks noChangeArrowheads="1"/>
          </p:cNvSpPr>
          <p:nvPr/>
        </p:nvSpPr>
        <p:spPr bwMode="auto">
          <a:xfrm>
            <a:off x="7696201" y="1371600"/>
            <a:ext cx="1151263" cy="523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3" tIns="45717" rIns="91433" bIns="45717">
            <a:spAutoFit/>
          </a:bodyPr>
          <a:lstStyle/>
          <a:p>
            <a:pPr>
              <a:spcBef>
                <a:spcPts val="1000"/>
              </a:spcBef>
              <a:spcAft>
                <a:spcPts val="1000"/>
              </a:spcAft>
            </a:pPr>
            <a:r>
              <a:rPr lang="en-US" sz="1400" b="1" i="1">
                <a:solidFill>
                  <a:srgbClr val="FF0000"/>
                </a:solidFill>
                <a:latin typeface="Courier New" panose="02070309020205020404" pitchFamily="49" charset="0"/>
              </a:rPr>
              <a:t>Timestamp</a:t>
            </a:r>
            <a:br>
              <a:rPr lang="en-US" sz="1400" b="1" i="1">
                <a:solidFill>
                  <a:srgbClr val="FF0000"/>
                </a:solidFill>
                <a:latin typeface="Courier New" panose="02070309020205020404" pitchFamily="49" charset="0"/>
              </a:rPr>
            </a:br>
            <a:r>
              <a:rPr lang="en-US" sz="1400" b="1" i="1">
                <a:solidFill>
                  <a:srgbClr val="FF0000"/>
                </a:solidFill>
                <a:latin typeface="Courier New" panose="02070309020205020404" pitchFamily="49" charset="0"/>
              </a:rPr>
              <a:t>Request</a:t>
            </a:r>
            <a:endParaRPr lang="en-US" i="1">
              <a:solidFill>
                <a:srgbClr val="FF0000"/>
              </a:solidFill>
              <a:latin typeface="Courier New" panose="02070309020205020404" pitchFamily="49" charset="0"/>
            </a:endParaRPr>
          </a:p>
        </p:txBody>
      </p:sp>
      <p:sp>
        <p:nvSpPr>
          <p:cNvPr id="161803" name="Text Box 11"/>
          <p:cNvSpPr txBox="1">
            <a:spLocks noChangeArrowheads="1"/>
          </p:cNvSpPr>
          <p:nvPr/>
        </p:nvSpPr>
        <p:spPr bwMode="auto">
          <a:xfrm>
            <a:off x="7848601" y="2590800"/>
            <a:ext cx="1151263" cy="523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3" tIns="45717" rIns="91433" bIns="45717">
            <a:spAutoFit/>
          </a:bodyPr>
          <a:lstStyle/>
          <a:p>
            <a:pPr>
              <a:spcBef>
                <a:spcPts val="1000"/>
              </a:spcBef>
              <a:spcAft>
                <a:spcPts val="1000"/>
              </a:spcAft>
            </a:pPr>
            <a:r>
              <a:rPr lang="en-US" sz="1400" b="1" i="1">
                <a:solidFill>
                  <a:srgbClr val="FF0000"/>
                </a:solidFill>
                <a:latin typeface="Courier New" panose="02070309020205020404" pitchFamily="49" charset="0"/>
              </a:rPr>
              <a:t>Timestamp</a:t>
            </a:r>
            <a:br>
              <a:rPr lang="en-US" sz="1400" b="1" i="1">
                <a:solidFill>
                  <a:srgbClr val="FF0000"/>
                </a:solidFill>
                <a:latin typeface="Courier New" panose="02070309020205020404" pitchFamily="49" charset="0"/>
              </a:rPr>
            </a:br>
            <a:r>
              <a:rPr lang="en-US" sz="1400" b="1" i="1">
                <a:solidFill>
                  <a:srgbClr val="FF0000"/>
                </a:solidFill>
                <a:latin typeface="Courier New" panose="02070309020205020404" pitchFamily="49" charset="0"/>
              </a:rPr>
              <a:t>Reply</a:t>
            </a:r>
            <a:endParaRPr lang="en-US" i="1">
              <a:solidFill>
                <a:srgbClr val="FF0000"/>
              </a:solidFill>
              <a:latin typeface="Courier New" panose="02070309020205020404" pitchFamily="49" charset="0"/>
            </a:endParaRPr>
          </a:p>
        </p:txBody>
      </p:sp>
    </p:spTree>
    <p:extLst>
      <p:ext uri="{BB962C8B-B14F-4D97-AF65-F5344CB8AC3E}">
        <p14:creationId xmlns:p14="http://schemas.microsoft.com/office/powerpoint/2010/main" val="274040111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57425584-08DD-43E8-B0BB-374219B48F40}" type="slidenum">
              <a:rPr lang="en-US"/>
              <a:pPr/>
              <a:t>112</a:t>
            </a:fld>
            <a:endParaRPr lang="en-US"/>
          </a:p>
        </p:txBody>
      </p:sp>
      <p:sp>
        <p:nvSpPr>
          <p:cNvPr id="188418" name="Rectangle 2"/>
          <p:cNvSpPr>
            <a:spLocks noGrp="1" noChangeArrowheads="1"/>
          </p:cNvSpPr>
          <p:nvPr>
            <p:ph type="title"/>
          </p:nvPr>
        </p:nvSpPr>
        <p:spPr/>
        <p:txBody>
          <a:bodyPr/>
          <a:lstStyle/>
          <a:p>
            <a:r>
              <a:rPr lang="en-US"/>
              <a:t>ICMP Error message</a:t>
            </a:r>
          </a:p>
        </p:txBody>
      </p:sp>
      <p:sp>
        <p:nvSpPr>
          <p:cNvPr id="188419" name="Rectangle 3"/>
          <p:cNvSpPr>
            <a:spLocks noGrp="1" noChangeArrowheads="1"/>
          </p:cNvSpPr>
          <p:nvPr>
            <p:ph type="body" idx="1"/>
          </p:nvPr>
        </p:nvSpPr>
        <p:spPr/>
        <p:txBody>
          <a:bodyPr/>
          <a:lstStyle/>
          <a:p>
            <a:pPr>
              <a:buNone/>
              <a:tabLst>
                <a:tab pos="2063750" algn="l"/>
                <a:tab pos="3651250" algn="l"/>
                <a:tab pos="5661025" algn="l"/>
              </a:tabLst>
            </a:pPr>
            <a:r>
              <a:rPr lang="en-US">
                <a:solidFill>
                  <a:srgbClr val="0000FF"/>
                </a:solidFill>
              </a:rPr>
              <a:t> 	</a:t>
            </a:r>
          </a:p>
        </p:txBody>
      </p:sp>
      <p:sp>
        <p:nvSpPr>
          <p:cNvPr id="188420" name="Rectangle 4"/>
          <p:cNvSpPr>
            <a:spLocks noChangeArrowheads="1"/>
          </p:cNvSpPr>
          <p:nvPr/>
        </p:nvSpPr>
        <p:spPr bwMode="auto">
          <a:xfrm>
            <a:off x="1524001" y="26442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8421" name="Rectangle 5"/>
          <p:cNvSpPr>
            <a:spLocks noChangeArrowheads="1"/>
          </p:cNvSpPr>
          <p:nvPr/>
        </p:nvSpPr>
        <p:spPr bwMode="auto">
          <a:xfrm>
            <a:off x="1752600" y="4191000"/>
            <a:ext cx="8610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lvl1pPr marL="342900" indent="-342900">
              <a:spcBef>
                <a:spcPct val="20000"/>
              </a:spcBef>
              <a:buChar char="•"/>
              <a:tabLst>
                <a:tab pos="5661025" algn="l"/>
              </a:tabLst>
              <a:defRPr sz="2000">
                <a:solidFill>
                  <a:schemeClr val="tx1"/>
                </a:solidFill>
                <a:latin typeface="Arial" panose="020B0604020202020204" pitchFamily="34" charset="0"/>
              </a:defRPr>
            </a:lvl1pPr>
            <a:lvl2pPr marL="742950" indent="-285750">
              <a:spcBef>
                <a:spcPct val="20000"/>
              </a:spcBef>
              <a:buChar char="–"/>
              <a:tabLst>
                <a:tab pos="5661025" algn="l"/>
              </a:tabLst>
              <a:defRPr sz="2000">
                <a:solidFill>
                  <a:schemeClr val="tx1"/>
                </a:solidFill>
                <a:latin typeface="Arial" panose="020B0604020202020204" pitchFamily="34" charset="0"/>
              </a:defRPr>
            </a:lvl2pPr>
            <a:lvl3pPr marL="1085850" indent="-228600">
              <a:spcBef>
                <a:spcPct val="20000"/>
              </a:spcBef>
              <a:buChar char="•"/>
              <a:tabLst>
                <a:tab pos="5661025" algn="l"/>
              </a:tabLst>
              <a:defRPr sz="2000">
                <a:solidFill>
                  <a:schemeClr val="tx1"/>
                </a:solidFill>
                <a:latin typeface="Arial" panose="020B0604020202020204" pitchFamily="34" charset="0"/>
              </a:defRPr>
            </a:lvl3pPr>
            <a:lvl4pPr marL="1428750" indent="-228600">
              <a:spcBef>
                <a:spcPct val="20000"/>
              </a:spcBef>
              <a:buChar char="–"/>
              <a:tabLst>
                <a:tab pos="5661025" algn="l"/>
              </a:tabLst>
              <a:defRPr>
                <a:solidFill>
                  <a:schemeClr val="tx1"/>
                </a:solidFill>
                <a:latin typeface="Arial" panose="020B0604020202020204" pitchFamily="34" charset="0"/>
              </a:defRPr>
            </a:lvl4pPr>
            <a:lvl5pPr marL="1771650" indent="-228600">
              <a:spcBef>
                <a:spcPct val="20000"/>
              </a:spcBef>
              <a:buChar char="»"/>
              <a:tabLst>
                <a:tab pos="5661025" algn="l"/>
              </a:tabLst>
              <a:defRPr>
                <a:solidFill>
                  <a:schemeClr val="tx1"/>
                </a:solidFill>
                <a:latin typeface="Arial" panose="020B0604020202020204" pitchFamily="34" charset="0"/>
              </a:defRPr>
            </a:lvl5pPr>
            <a:lvl6pPr marL="22288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6pPr>
            <a:lvl7pPr marL="26860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7pPr>
            <a:lvl8pPr marL="31432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8pPr>
            <a:lvl9pPr marL="36004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9pPr>
          </a:lstStyle>
          <a:p>
            <a:r>
              <a:rPr lang="en-US" sz="2400" b="1"/>
              <a:t>ICMP error messages report error conditions </a:t>
            </a:r>
          </a:p>
          <a:p>
            <a:r>
              <a:rPr lang="en-US" sz="2400" b="1"/>
              <a:t>Typically sent when a datagram is discarded</a:t>
            </a:r>
          </a:p>
          <a:p>
            <a:r>
              <a:rPr lang="en-US" sz="2400" b="1"/>
              <a:t>Error message is often passed from ICMP to the application program</a:t>
            </a:r>
          </a:p>
        </p:txBody>
      </p:sp>
      <p:sp>
        <p:nvSpPr>
          <p:cNvPr id="188422" name="Rectangle 6"/>
          <p:cNvSpPr>
            <a:spLocks noChangeArrowheads="1"/>
          </p:cNvSpPr>
          <p:nvPr/>
        </p:nvSpPr>
        <p:spPr bwMode="auto">
          <a:xfrm>
            <a:off x="1524001"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8425" name="Rectangle 9"/>
          <p:cNvSpPr>
            <a:spLocks noChangeArrowheads="1"/>
          </p:cNvSpPr>
          <p:nvPr/>
        </p:nvSpPr>
        <p:spPr bwMode="auto">
          <a:xfrm>
            <a:off x="1524001"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88424" name="Object 8"/>
          <p:cNvGraphicFramePr>
            <a:graphicFrameLocks noChangeAspect="1"/>
          </p:cNvGraphicFramePr>
          <p:nvPr/>
        </p:nvGraphicFramePr>
        <p:xfrm>
          <a:off x="1066800" y="1371600"/>
          <a:ext cx="9817100" cy="2203450"/>
        </p:xfrm>
        <a:graphic>
          <a:graphicData uri="http://schemas.openxmlformats.org/presentationml/2006/ole">
            <mc:AlternateContent xmlns:mc="http://schemas.openxmlformats.org/markup-compatibility/2006">
              <mc:Choice xmlns:v="urn:schemas-microsoft-com:vml" Requires="v">
                <p:oleObj spid="_x0000_s6148" name="Visio" r:id="rId3" imgW="8839200" imgH="1987296" progId="Visio.Drawing.6">
                  <p:embed/>
                </p:oleObj>
              </mc:Choice>
              <mc:Fallback>
                <p:oleObj name="Visio" r:id="rId3" imgW="8839200" imgH="198729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371600"/>
                        <a:ext cx="9817100" cy="220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8404541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50E6AB57-0CEB-4B6C-B586-327EDA70F1C1}" type="slidenum">
              <a:rPr lang="en-US"/>
              <a:pPr/>
              <a:t>113</a:t>
            </a:fld>
            <a:endParaRPr lang="en-US"/>
          </a:p>
        </p:txBody>
      </p:sp>
      <p:sp>
        <p:nvSpPr>
          <p:cNvPr id="190466" name="Rectangle 2"/>
          <p:cNvSpPr>
            <a:spLocks noGrp="1" noChangeArrowheads="1"/>
          </p:cNvSpPr>
          <p:nvPr>
            <p:ph type="title"/>
          </p:nvPr>
        </p:nvSpPr>
        <p:spPr/>
        <p:txBody>
          <a:bodyPr/>
          <a:lstStyle/>
          <a:p>
            <a:r>
              <a:rPr lang="en-US"/>
              <a:t>ICMP Error message</a:t>
            </a:r>
          </a:p>
        </p:txBody>
      </p:sp>
      <p:sp>
        <p:nvSpPr>
          <p:cNvPr id="190467" name="Rectangle 3"/>
          <p:cNvSpPr>
            <a:spLocks noGrp="1" noChangeArrowheads="1"/>
          </p:cNvSpPr>
          <p:nvPr>
            <p:ph type="body" idx="1"/>
          </p:nvPr>
        </p:nvSpPr>
        <p:spPr/>
        <p:txBody>
          <a:bodyPr/>
          <a:lstStyle/>
          <a:p>
            <a:pPr>
              <a:buNone/>
              <a:tabLst>
                <a:tab pos="2063750" algn="l"/>
                <a:tab pos="3651250" algn="l"/>
                <a:tab pos="5661025" algn="l"/>
              </a:tabLst>
            </a:pPr>
            <a:r>
              <a:rPr lang="en-US">
                <a:solidFill>
                  <a:srgbClr val="0000FF"/>
                </a:solidFill>
              </a:rPr>
              <a:t> 	</a:t>
            </a:r>
          </a:p>
        </p:txBody>
      </p:sp>
      <p:sp>
        <p:nvSpPr>
          <p:cNvPr id="190468" name="Rectangle 4"/>
          <p:cNvSpPr>
            <a:spLocks noChangeArrowheads="1"/>
          </p:cNvSpPr>
          <p:nvPr/>
        </p:nvSpPr>
        <p:spPr bwMode="auto">
          <a:xfrm>
            <a:off x="1524001" y="26442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0469" name="Rectangle 5"/>
          <p:cNvSpPr>
            <a:spLocks noChangeArrowheads="1"/>
          </p:cNvSpPr>
          <p:nvPr/>
        </p:nvSpPr>
        <p:spPr bwMode="auto">
          <a:xfrm>
            <a:off x="1752600" y="4495800"/>
            <a:ext cx="8610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lvl1pPr marL="342900" indent="-342900">
              <a:spcBef>
                <a:spcPct val="20000"/>
              </a:spcBef>
              <a:buChar char="•"/>
              <a:tabLst>
                <a:tab pos="5661025" algn="l"/>
              </a:tabLst>
              <a:defRPr sz="2000">
                <a:solidFill>
                  <a:schemeClr val="tx1"/>
                </a:solidFill>
                <a:latin typeface="Arial" panose="020B0604020202020204" pitchFamily="34" charset="0"/>
              </a:defRPr>
            </a:lvl1pPr>
            <a:lvl2pPr marL="742950" indent="-285750">
              <a:spcBef>
                <a:spcPct val="20000"/>
              </a:spcBef>
              <a:buChar char="–"/>
              <a:tabLst>
                <a:tab pos="5661025" algn="l"/>
              </a:tabLst>
              <a:defRPr sz="2000">
                <a:solidFill>
                  <a:schemeClr val="tx1"/>
                </a:solidFill>
                <a:latin typeface="Arial" panose="020B0604020202020204" pitchFamily="34" charset="0"/>
              </a:defRPr>
            </a:lvl2pPr>
            <a:lvl3pPr marL="1085850" indent="-228600">
              <a:spcBef>
                <a:spcPct val="20000"/>
              </a:spcBef>
              <a:buChar char="•"/>
              <a:tabLst>
                <a:tab pos="5661025" algn="l"/>
              </a:tabLst>
              <a:defRPr sz="2000">
                <a:solidFill>
                  <a:schemeClr val="tx1"/>
                </a:solidFill>
                <a:latin typeface="Arial" panose="020B0604020202020204" pitchFamily="34" charset="0"/>
              </a:defRPr>
            </a:lvl3pPr>
            <a:lvl4pPr marL="1428750" indent="-228600">
              <a:spcBef>
                <a:spcPct val="20000"/>
              </a:spcBef>
              <a:buChar char="–"/>
              <a:tabLst>
                <a:tab pos="5661025" algn="l"/>
              </a:tabLst>
              <a:defRPr>
                <a:solidFill>
                  <a:schemeClr val="tx1"/>
                </a:solidFill>
                <a:latin typeface="Arial" panose="020B0604020202020204" pitchFamily="34" charset="0"/>
              </a:defRPr>
            </a:lvl4pPr>
            <a:lvl5pPr marL="1771650" indent="-228600">
              <a:spcBef>
                <a:spcPct val="20000"/>
              </a:spcBef>
              <a:buChar char="»"/>
              <a:tabLst>
                <a:tab pos="5661025" algn="l"/>
              </a:tabLst>
              <a:defRPr>
                <a:solidFill>
                  <a:schemeClr val="tx1"/>
                </a:solidFill>
                <a:latin typeface="Arial" panose="020B0604020202020204" pitchFamily="34" charset="0"/>
              </a:defRPr>
            </a:lvl5pPr>
            <a:lvl6pPr marL="22288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6pPr>
            <a:lvl7pPr marL="26860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7pPr>
            <a:lvl8pPr marL="31432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8pPr>
            <a:lvl9pPr marL="36004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9pPr>
          </a:lstStyle>
          <a:p>
            <a:r>
              <a:rPr lang="en-US" sz="2400"/>
              <a:t>ICMP error messages include the complete IP header and the first 8 bytes of the payload (typically: UDP, TCP)</a:t>
            </a:r>
          </a:p>
        </p:txBody>
      </p:sp>
      <p:sp>
        <p:nvSpPr>
          <p:cNvPr id="190470" name="Rectangle 6"/>
          <p:cNvSpPr>
            <a:spLocks noChangeArrowheads="1"/>
          </p:cNvSpPr>
          <p:nvPr/>
        </p:nvSpPr>
        <p:spPr bwMode="auto">
          <a:xfrm>
            <a:off x="1524001"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0471" name="Rectangle 7"/>
          <p:cNvSpPr>
            <a:spLocks noChangeArrowheads="1"/>
          </p:cNvSpPr>
          <p:nvPr/>
        </p:nvSpPr>
        <p:spPr bwMode="auto">
          <a:xfrm>
            <a:off x="1524001"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0474" name="Rectangle 10"/>
          <p:cNvSpPr>
            <a:spLocks noChangeArrowheads="1"/>
          </p:cNvSpPr>
          <p:nvPr/>
        </p:nvSpPr>
        <p:spPr bwMode="auto">
          <a:xfrm>
            <a:off x="1524001" y="2101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0473" name="Object 9"/>
          <p:cNvGraphicFramePr>
            <a:graphicFrameLocks noChangeAspect="1"/>
          </p:cNvGraphicFramePr>
          <p:nvPr/>
        </p:nvGraphicFramePr>
        <p:xfrm>
          <a:off x="1981200" y="1143000"/>
          <a:ext cx="8001000" cy="3556000"/>
        </p:xfrm>
        <a:graphic>
          <a:graphicData uri="http://schemas.openxmlformats.org/presentationml/2006/ole">
            <mc:AlternateContent xmlns:mc="http://schemas.openxmlformats.org/markup-compatibility/2006">
              <mc:Choice xmlns:v="urn:schemas-microsoft-com:vml" Requires="v">
                <p:oleObj spid="_x0000_s7172" name="Visio" r:id="rId3" imgW="8396683" imgH="3745698" progId="Visio.Drawing.6">
                  <p:embed/>
                </p:oleObj>
              </mc:Choice>
              <mc:Fallback>
                <p:oleObj name="Visio" r:id="rId3" imgW="8396683" imgH="374569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143000"/>
                        <a:ext cx="8001000" cy="3556000"/>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Tree>
    <p:extLst>
      <p:ext uri="{BB962C8B-B14F-4D97-AF65-F5344CB8AC3E}">
        <p14:creationId xmlns:p14="http://schemas.microsoft.com/office/powerpoint/2010/main" val="115314277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5"/>
          <p:cNvSpPr>
            <a:spLocks noGrp="1"/>
          </p:cNvSpPr>
          <p:nvPr>
            <p:ph type="sldNum" sz="quarter" idx="11"/>
          </p:nvPr>
        </p:nvSpPr>
        <p:spPr/>
        <p:txBody>
          <a:bodyPr/>
          <a:lstStyle/>
          <a:p>
            <a:fld id="{804CF609-6228-4306-8FDD-A1E91BA3E950}" type="slidenum">
              <a:rPr lang="en-US"/>
              <a:pPr/>
              <a:t>114</a:t>
            </a:fld>
            <a:endParaRPr lang="en-US"/>
          </a:p>
        </p:txBody>
      </p:sp>
      <p:sp>
        <p:nvSpPr>
          <p:cNvPr id="191490" name="Rectangle 2"/>
          <p:cNvSpPr>
            <a:spLocks noGrp="1" noChangeArrowheads="1"/>
          </p:cNvSpPr>
          <p:nvPr>
            <p:ph type="title"/>
          </p:nvPr>
        </p:nvSpPr>
        <p:spPr/>
        <p:txBody>
          <a:bodyPr/>
          <a:lstStyle/>
          <a:p>
            <a:r>
              <a:rPr lang="en-US"/>
              <a:t>Frequent ICMP Error message</a:t>
            </a:r>
          </a:p>
        </p:txBody>
      </p:sp>
      <p:sp>
        <p:nvSpPr>
          <p:cNvPr id="191491" name="Rectangle 3"/>
          <p:cNvSpPr>
            <a:spLocks noGrp="1" noChangeArrowheads="1"/>
          </p:cNvSpPr>
          <p:nvPr>
            <p:ph type="body" sz="half" idx="1"/>
          </p:nvPr>
        </p:nvSpPr>
        <p:spPr/>
        <p:txBody>
          <a:bodyPr/>
          <a:lstStyle/>
          <a:p>
            <a:pPr>
              <a:buNone/>
              <a:tabLst>
                <a:tab pos="2063750" algn="l"/>
                <a:tab pos="3651250" algn="l"/>
                <a:tab pos="5661025" algn="l"/>
              </a:tabLst>
            </a:pPr>
            <a:r>
              <a:rPr lang="en-US" sz="2000">
                <a:solidFill>
                  <a:srgbClr val="0000FF"/>
                </a:solidFill>
              </a:rPr>
              <a:t> 	</a:t>
            </a:r>
          </a:p>
        </p:txBody>
      </p:sp>
      <p:sp>
        <p:nvSpPr>
          <p:cNvPr id="191492" name="Rectangle 4"/>
          <p:cNvSpPr>
            <a:spLocks noChangeArrowheads="1"/>
          </p:cNvSpPr>
          <p:nvPr/>
        </p:nvSpPr>
        <p:spPr bwMode="auto">
          <a:xfrm>
            <a:off x="1524001" y="26442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1494" name="Rectangle 6"/>
          <p:cNvSpPr>
            <a:spLocks noChangeArrowheads="1"/>
          </p:cNvSpPr>
          <p:nvPr/>
        </p:nvSpPr>
        <p:spPr bwMode="auto">
          <a:xfrm>
            <a:off x="1524001"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1495" name="Rectangle 7"/>
          <p:cNvSpPr>
            <a:spLocks noChangeArrowheads="1"/>
          </p:cNvSpPr>
          <p:nvPr/>
        </p:nvSpPr>
        <p:spPr bwMode="auto">
          <a:xfrm>
            <a:off x="1524001"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1496" name="Rectangle 8"/>
          <p:cNvSpPr>
            <a:spLocks noChangeArrowheads="1"/>
          </p:cNvSpPr>
          <p:nvPr/>
        </p:nvSpPr>
        <p:spPr bwMode="auto">
          <a:xfrm>
            <a:off x="1524001" y="2101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1683" name="Group 195"/>
          <p:cNvGraphicFramePr>
            <a:graphicFrameLocks noGrp="1"/>
          </p:cNvGraphicFramePr>
          <p:nvPr>
            <p:ph sz="half" idx="2"/>
          </p:nvPr>
        </p:nvGraphicFramePr>
        <p:xfrm>
          <a:off x="2057400" y="1600200"/>
          <a:ext cx="8021638" cy="4663440"/>
        </p:xfrm>
        <a:graphic>
          <a:graphicData uri="http://schemas.openxmlformats.org/drawingml/2006/table">
            <a:tbl>
              <a:tblPr/>
              <a:tblGrid>
                <a:gridCol w="706438"/>
                <a:gridCol w="914400"/>
                <a:gridCol w="1447800"/>
                <a:gridCol w="4953000"/>
              </a:tblGrid>
              <a:tr h="0">
                <a:tc>
                  <a:txBody>
                    <a:bodyPr/>
                    <a:lstStyle>
                      <a:lvl1pPr marL="342900" indent="-342900">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Type</a:t>
                      </a:r>
                      <a:endParaRPr kumimoji="0" lang="en-US" sz="4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Code</a:t>
                      </a:r>
                      <a:endParaRPr kumimoji="0" lang="en-US" sz="4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Description</a:t>
                      </a:r>
                      <a:endParaRPr kumimoji="0" lang="en-US" sz="4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661025" algn="l"/>
                        </a:tabLst>
                        <a:defRPr sz="2000">
                          <a:solidFill>
                            <a:schemeClr val="tx1"/>
                          </a:solidFill>
                          <a:latin typeface="Arial" panose="020B0604020202020204" pitchFamily="34" charset="0"/>
                        </a:defRPr>
                      </a:lvl1pPr>
                      <a:lvl2pPr>
                        <a:spcBef>
                          <a:spcPct val="20000"/>
                        </a:spcBef>
                        <a:tabLst>
                          <a:tab pos="5661025" algn="l"/>
                        </a:tabLst>
                        <a:defRPr sz="2000">
                          <a:solidFill>
                            <a:schemeClr val="tx1"/>
                          </a:solidFill>
                          <a:latin typeface="Arial" panose="020B0604020202020204" pitchFamily="34" charset="0"/>
                        </a:defRPr>
                      </a:lvl2pPr>
                      <a:lvl3pPr marL="857250">
                        <a:spcBef>
                          <a:spcPct val="20000"/>
                        </a:spcBef>
                        <a:tabLst>
                          <a:tab pos="5661025" algn="l"/>
                        </a:tabLst>
                        <a:defRPr sz="2000">
                          <a:solidFill>
                            <a:schemeClr val="tx1"/>
                          </a:solidFill>
                          <a:latin typeface="Arial" panose="020B0604020202020204" pitchFamily="34" charset="0"/>
                        </a:defRPr>
                      </a:lvl3pPr>
                      <a:lvl4pPr marL="1200150">
                        <a:spcBef>
                          <a:spcPct val="20000"/>
                        </a:spcBef>
                        <a:tabLst>
                          <a:tab pos="5661025" algn="l"/>
                        </a:tabLst>
                        <a:defRPr>
                          <a:solidFill>
                            <a:schemeClr val="tx1"/>
                          </a:solidFill>
                          <a:latin typeface="Arial" panose="020B0604020202020204" pitchFamily="34" charset="0"/>
                        </a:defRPr>
                      </a:lvl4pPr>
                      <a:lvl5pPr marL="1543050">
                        <a:spcBef>
                          <a:spcPct val="20000"/>
                        </a:spcBef>
                        <a:tabLst>
                          <a:tab pos="5661025" algn="l"/>
                        </a:tabLst>
                        <a:defRPr>
                          <a:solidFill>
                            <a:schemeClr val="tx1"/>
                          </a:solidFill>
                          <a:latin typeface="Arial" panose="020B0604020202020204" pitchFamily="34" charset="0"/>
                        </a:defRPr>
                      </a:lvl5pPr>
                      <a:lvl6pPr marL="2000250" eaLnBrk="0" fontAlgn="base" hangingPunct="0">
                        <a:spcBef>
                          <a:spcPct val="20000"/>
                        </a:spcBef>
                        <a:spcAft>
                          <a:spcPct val="0"/>
                        </a:spcAft>
                        <a:tabLst>
                          <a:tab pos="5661025" algn="l"/>
                        </a:tabLst>
                        <a:defRPr>
                          <a:solidFill>
                            <a:schemeClr val="tx1"/>
                          </a:solidFill>
                          <a:latin typeface="Arial" panose="020B0604020202020204" pitchFamily="34" charset="0"/>
                        </a:defRPr>
                      </a:lvl6pPr>
                      <a:lvl7pPr marL="2457450" eaLnBrk="0" fontAlgn="base" hangingPunct="0">
                        <a:spcBef>
                          <a:spcPct val="20000"/>
                        </a:spcBef>
                        <a:spcAft>
                          <a:spcPct val="0"/>
                        </a:spcAft>
                        <a:tabLst>
                          <a:tab pos="5661025" algn="l"/>
                        </a:tabLst>
                        <a:defRPr>
                          <a:solidFill>
                            <a:schemeClr val="tx1"/>
                          </a:solidFill>
                          <a:latin typeface="Arial" panose="020B0604020202020204" pitchFamily="34" charset="0"/>
                        </a:defRPr>
                      </a:lvl7pPr>
                      <a:lvl8pPr marL="2914650" eaLnBrk="0" fontAlgn="base" hangingPunct="0">
                        <a:spcBef>
                          <a:spcPct val="20000"/>
                        </a:spcBef>
                        <a:spcAft>
                          <a:spcPct val="0"/>
                        </a:spcAft>
                        <a:tabLst>
                          <a:tab pos="5661025" algn="l"/>
                        </a:tabLst>
                        <a:defRPr>
                          <a:solidFill>
                            <a:schemeClr val="tx1"/>
                          </a:solidFill>
                          <a:latin typeface="Arial" panose="020B0604020202020204" pitchFamily="34" charset="0"/>
                        </a:defRPr>
                      </a:lvl8pPr>
                      <a:lvl9pPr marL="3371850" eaLnBrk="0" fontAlgn="base" hangingPunct="0">
                        <a:spcBef>
                          <a:spcPct val="20000"/>
                        </a:spcBef>
                        <a:spcAft>
                          <a:spcPct val="0"/>
                        </a:spcAft>
                        <a:tabLst>
                          <a:tab pos="56610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tab pos="5661025" algn="l"/>
                        </a:tabLst>
                      </a:pPr>
                      <a:endParaRPr kumimoji="0" lang="en-US" sz="3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7550">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a:t>
                      </a:r>
                      <a:b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br>
                      <a:endParaRPr kumimoji="0" lang="en-US" sz="4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0–15</a:t>
                      </a:r>
                      <a:endParaRPr kumimoji="0" lang="en-US" sz="4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Destination unreachable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Notification that an IP datagram could not be forwarded and was dropped. The code field contains an explanation.</a:t>
                      </a:r>
                      <a:endParaRPr kumimoji="0" lang="en-US" sz="4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7550">
                <a:tc>
                  <a:txBody>
                    <a:bodyPr/>
                    <a:lstStyle>
                      <a:lvl1pPr marL="342900" indent="-342900">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a:t>
                      </a:r>
                      <a:endParaRPr kumimoji="0" lang="en-US" sz="4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0–3</a:t>
                      </a:r>
                      <a:endParaRPr kumimoji="0" lang="en-US" sz="4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Redirect</a:t>
                      </a:r>
                      <a:endParaRPr kumimoji="0" lang="en-US" sz="4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Informs about an alternative route for the datagram and should result in a routing table update. The code field explains the reason for the route change. </a:t>
                      </a:r>
                      <a:endParaRPr kumimoji="0" lang="en-US" sz="4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lvl1pPr marL="342900" indent="-342900">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a:t>
                      </a:r>
                      <a:endParaRPr kumimoji="0" lang="en-US" sz="4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0, 1</a:t>
                      </a:r>
                      <a:endParaRPr kumimoji="0" lang="en-US" sz="4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Time exceeded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Sent when the TTL field has reached zero (Code 0) or when there is a timeout for the reassembly of segments (Code 1) </a:t>
                      </a:r>
                      <a:endParaRPr kumimoji="0" lang="en-US" sz="4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6563">
                <a:tc>
                  <a:txBody>
                    <a:bodyPr/>
                    <a:lstStyle>
                      <a:lvl1pPr marL="342900" indent="-342900">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a:t>
                      </a:r>
                      <a:endParaRPr kumimoji="0" lang="en-US" sz="4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0, 1</a:t>
                      </a:r>
                      <a:endParaRPr kumimoji="0" lang="en-US" sz="4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Parameter</a:t>
                      </a:r>
                      <a:b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b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problem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Sent when the IP header is invalid (Code 0) or when an IP header option is missing (Code 1)</a:t>
                      </a:r>
                      <a:endParaRPr kumimoji="0" lang="en-US" sz="4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8561250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5"/>
          <p:cNvSpPr>
            <a:spLocks noGrp="1"/>
          </p:cNvSpPr>
          <p:nvPr>
            <p:ph type="sldNum" sz="quarter" idx="11"/>
          </p:nvPr>
        </p:nvSpPr>
        <p:spPr/>
        <p:txBody>
          <a:bodyPr/>
          <a:lstStyle/>
          <a:p>
            <a:fld id="{7572C109-148F-45D3-916B-920EE83ED0F5}" type="slidenum">
              <a:rPr lang="en-US"/>
              <a:pPr/>
              <a:t>115</a:t>
            </a:fld>
            <a:endParaRPr lang="en-US"/>
          </a:p>
        </p:txBody>
      </p:sp>
      <p:sp>
        <p:nvSpPr>
          <p:cNvPr id="194562" name="Rectangle 2"/>
          <p:cNvSpPr>
            <a:spLocks noGrp="1" noChangeArrowheads="1"/>
          </p:cNvSpPr>
          <p:nvPr>
            <p:ph type="title"/>
          </p:nvPr>
        </p:nvSpPr>
        <p:spPr/>
        <p:txBody>
          <a:bodyPr/>
          <a:lstStyle/>
          <a:p>
            <a:r>
              <a:rPr lang="en-US" sz="2800"/>
              <a:t>Some subtypes of the “Destination Unreachable”</a:t>
            </a:r>
          </a:p>
        </p:txBody>
      </p:sp>
      <p:sp>
        <p:nvSpPr>
          <p:cNvPr id="194563" name="Rectangle 3"/>
          <p:cNvSpPr>
            <a:spLocks noGrp="1" noChangeArrowheads="1"/>
          </p:cNvSpPr>
          <p:nvPr>
            <p:ph type="body" sz="half" idx="1"/>
          </p:nvPr>
        </p:nvSpPr>
        <p:spPr/>
        <p:txBody>
          <a:bodyPr/>
          <a:lstStyle/>
          <a:p>
            <a:pPr>
              <a:buNone/>
              <a:tabLst>
                <a:tab pos="2063750" algn="l"/>
                <a:tab pos="3651250" algn="l"/>
                <a:tab pos="5661025" algn="l"/>
              </a:tabLst>
            </a:pPr>
            <a:r>
              <a:rPr lang="en-US" sz="2000">
                <a:solidFill>
                  <a:srgbClr val="0000FF"/>
                </a:solidFill>
              </a:rPr>
              <a:t> 	</a:t>
            </a:r>
          </a:p>
        </p:txBody>
      </p:sp>
      <p:sp>
        <p:nvSpPr>
          <p:cNvPr id="194564" name="Rectangle 4"/>
          <p:cNvSpPr>
            <a:spLocks noChangeArrowheads="1"/>
          </p:cNvSpPr>
          <p:nvPr/>
        </p:nvSpPr>
        <p:spPr bwMode="auto">
          <a:xfrm>
            <a:off x="1524001" y="26442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4565" name="Rectangle 5"/>
          <p:cNvSpPr>
            <a:spLocks noChangeArrowheads="1"/>
          </p:cNvSpPr>
          <p:nvPr/>
        </p:nvSpPr>
        <p:spPr bwMode="auto">
          <a:xfrm>
            <a:off x="1524001"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4566" name="Rectangle 6"/>
          <p:cNvSpPr>
            <a:spLocks noChangeArrowheads="1"/>
          </p:cNvSpPr>
          <p:nvPr/>
        </p:nvSpPr>
        <p:spPr bwMode="auto">
          <a:xfrm>
            <a:off x="1524001"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4567" name="Rectangle 7"/>
          <p:cNvSpPr>
            <a:spLocks noChangeArrowheads="1"/>
          </p:cNvSpPr>
          <p:nvPr/>
        </p:nvSpPr>
        <p:spPr bwMode="auto">
          <a:xfrm>
            <a:off x="1524001" y="2101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4848" name="Group 288"/>
          <p:cNvGraphicFramePr>
            <a:graphicFrameLocks noGrp="1"/>
          </p:cNvGraphicFramePr>
          <p:nvPr>
            <p:ph sz="half" idx="2"/>
          </p:nvPr>
        </p:nvGraphicFramePr>
        <p:xfrm>
          <a:off x="1981200" y="1600201"/>
          <a:ext cx="8458200" cy="4206240"/>
        </p:xfrm>
        <a:graphic>
          <a:graphicData uri="http://schemas.openxmlformats.org/drawingml/2006/table">
            <a:tbl>
              <a:tblPr/>
              <a:tblGrid>
                <a:gridCol w="914400"/>
                <a:gridCol w="1828800"/>
                <a:gridCol w="5715000"/>
              </a:tblGrid>
              <a:tr h="274638">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486400" algn="r"/>
                        </a:tabLst>
                      </a:pPr>
                      <a:r>
                        <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Code</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486400" algn="r"/>
                        </a:tabLst>
                      </a:pPr>
                      <a:r>
                        <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Description</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486400" algn="r"/>
                        </a:tabLst>
                      </a:pPr>
                      <a:r>
                        <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Reason for Sending </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274638">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Network Unreachable</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No routing table entry is available for the destination network. </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Host Unreachable</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Destination host should be directly reachable, but does not respond to ARP Requests.</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Protocol Unreachable</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The protocol in the protocol field of the IP header is not supported at the destination.</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125">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Port Unreachable</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The transport protocol at the destination host cannot  pass the datagram to an application.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Fragmentation Needed </a:t>
                      </a:r>
                      <a:b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b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and DF Bit Set</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486400" algn="r"/>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IP datagram must be fragmented, but the DF bit in the IP header is set.</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4333626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IGMP</a:t>
            </a:r>
            <a:endParaRPr lang="en-US" dirty="0"/>
          </a:p>
        </p:txBody>
      </p:sp>
      <p:sp>
        <p:nvSpPr>
          <p:cNvPr id="3" name="Text Placeholder 2"/>
          <p:cNvSpPr>
            <a:spLocks noGrp="1"/>
          </p:cNvSpPr>
          <p:nvPr>
            <p:ph type="body"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56480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rPr>
              <a:t>Packet </a:t>
            </a:r>
            <a:r>
              <a:rPr lang="en-US" altLang="en-US" b="1" dirty="0" smtClean="0">
                <a:effectLst>
                  <a:outerShdw blurRad="38100" dist="38100" dir="2700000" algn="tl">
                    <a:srgbClr val="000000">
                      <a:alpha val="43137"/>
                    </a:srgbClr>
                  </a:outerShdw>
                </a:effectLst>
              </a:rPr>
              <a:t>Switching Technique</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altLang="zh-CN" dirty="0"/>
              <a:t>A s</a:t>
            </a:r>
            <a:r>
              <a:rPr lang="en-US" altLang="en-US" dirty="0" smtClean="0"/>
              <a:t>tation breaks long message into packets</a:t>
            </a:r>
          </a:p>
          <a:p>
            <a:r>
              <a:rPr lang="en-US" altLang="en-US" dirty="0" smtClean="0"/>
              <a:t>Packets </a:t>
            </a:r>
            <a:r>
              <a:rPr lang="en-US" altLang="zh-CN" dirty="0"/>
              <a:t>are </a:t>
            </a:r>
            <a:r>
              <a:rPr lang="en-US" altLang="en-US" dirty="0" smtClean="0"/>
              <a:t>sent</a:t>
            </a:r>
            <a:r>
              <a:rPr lang="en-US" altLang="zh-CN" dirty="0"/>
              <a:t> out </a:t>
            </a:r>
            <a:r>
              <a:rPr lang="en-US" altLang="en-US" dirty="0" smtClean="0"/>
              <a:t>to the network</a:t>
            </a:r>
            <a:r>
              <a:rPr lang="en-US" altLang="zh-CN" dirty="0"/>
              <a:t> sequentially,</a:t>
            </a:r>
            <a:r>
              <a:rPr lang="en-US" altLang="en-US" dirty="0" smtClean="0"/>
              <a:t> one at a time</a:t>
            </a:r>
          </a:p>
          <a:p>
            <a:r>
              <a:rPr lang="en-US" altLang="zh-CN" dirty="0"/>
              <a:t>How will the network handle this stream of packets as it attempts to route them through the network and deliver them to the intended destination?</a:t>
            </a:r>
          </a:p>
          <a:p>
            <a:pPr lvl="1"/>
            <a:r>
              <a:rPr lang="en-US" altLang="zh-CN" sz="3200" dirty="0"/>
              <a:t>Two approaches</a:t>
            </a:r>
          </a:p>
          <a:p>
            <a:pPr lvl="2"/>
            <a:r>
              <a:rPr lang="en-US" altLang="en-US" sz="2800" b="1" dirty="0" smtClean="0">
                <a:solidFill>
                  <a:srgbClr val="FF0000"/>
                </a:solidFill>
              </a:rPr>
              <a:t>Datagram</a:t>
            </a:r>
            <a:r>
              <a:rPr lang="en-US" altLang="zh-CN" sz="2800" dirty="0"/>
              <a:t> approach</a:t>
            </a:r>
            <a:endParaRPr lang="en-US" altLang="en-US" sz="2800" dirty="0" smtClean="0"/>
          </a:p>
          <a:p>
            <a:pPr lvl="2"/>
            <a:r>
              <a:rPr lang="en-US" altLang="en-US" sz="2800" b="1" dirty="0" smtClean="0">
                <a:solidFill>
                  <a:srgbClr val="FF0000"/>
                </a:solidFill>
              </a:rPr>
              <a:t>Virtual circuit</a:t>
            </a:r>
            <a:r>
              <a:rPr lang="en-US" altLang="zh-CN" sz="2800" dirty="0"/>
              <a:t> approach</a:t>
            </a:r>
            <a:endParaRPr lang="en-US" altLang="en-US" sz="2800" dirty="0" smtClean="0"/>
          </a:p>
          <a:p>
            <a:endParaRPr lang="en-US" dirty="0"/>
          </a:p>
        </p:txBody>
      </p:sp>
    </p:spTree>
    <p:extLst>
      <p:ext uri="{BB962C8B-B14F-4D97-AF65-F5344CB8AC3E}">
        <p14:creationId xmlns:p14="http://schemas.microsoft.com/office/powerpoint/2010/main" val="1187175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a:t>
            </a:r>
            <a:endParaRPr lang="en-US" dirty="0"/>
          </a:p>
        </p:txBody>
      </p:sp>
      <p:sp>
        <p:nvSpPr>
          <p:cNvPr id="3" name="Content Placeholder 2"/>
          <p:cNvSpPr>
            <a:spLocks noGrp="1"/>
          </p:cNvSpPr>
          <p:nvPr>
            <p:ph idx="1"/>
          </p:nvPr>
        </p:nvSpPr>
        <p:spPr/>
        <p:txBody>
          <a:bodyPr/>
          <a:lstStyle/>
          <a:p>
            <a:r>
              <a:rPr lang="en-US" dirty="0" smtClean="0">
                <a:latin typeface="Arial Unicode MS" panose="020B0604020202020204" pitchFamily="34" charset="-128"/>
              </a:rPr>
              <a:t>The network layer is designed as a packet-switched network</a:t>
            </a:r>
            <a:endParaRPr lang="en-US" dirty="0"/>
          </a:p>
        </p:txBody>
      </p:sp>
    </p:spTree>
    <p:extLst>
      <p:ext uri="{BB962C8B-B14F-4D97-AF65-F5344CB8AC3E}">
        <p14:creationId xmlns:p14="http://schemas.microsoft.com/office/powerpoint/2010/main" val="3807311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effectLst>
                  <a:outerShdw blurRad="38100" dist="38100" dir="2700000" algn="tl">
                    <a:srgbClr val="000000">
                      <a:alpha val="43137"/>
                    </a:srgbClr>
                  </a:outerShdw>
                </a:effectLst>
              </a:rPr>
              <a:t>Implementation of Connectionless service - Datagram subnet</a:t>
            </a:r>
            <a:endParaRPr lang="en-US" sz="36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altLang="en-US" dirty="0" smtClean="0"/>
              <a:t>Each packet </a:t>
            </a:r>
            <a:r>
              <a:rPr lang="en-US" altLang="zh-CN" dirty="0"/>
              <a:t>is </a:t>
            </a:r>
            <a:r>
              <a:rPr lang="en-US" altLang="en-US" dirty="0" smtClean="0"/>
              <a:t>treated independently</a:t>
            </a:r>
            <a:r>
              <a:rPr lang="en-US" altLang="zh-CN" dirty="0"/>
              <a:t>, with no reference to packets that have gone before.</a:t>
            </a:r>
          </a:p>
          <a:p>
            <a:pPr lvl="1"/>
            <a:r>
              <a:rPr lang="en-US" altLang="zh-CN" dirty="0"/>
              <a:t>Each node chooses the next node on a packet’s path.</a:t>
            </a:r>
            <a:endParaRPr lang="en-US" altLang="en-US" dirty="0" smtClean="0"/>
          </a:p>
          <a:p>
            <a:r>
              <a:rPr lang="en-US" altLang="en-US" dirty="0" smtClean="0"/>
              <a:t>Packets can take any possible route.</a:t>
            </a:r>
          </a:p>
          <a:p>
            <a:r>
              <a:rPr lang="en-US" altLang="en-US" dirty="0" smtClean="0"/>
              <a:t>Packets may arrive at the receiver out of order.</a:t>
            </a:r>
          </a:p>
          <a:p>
            <a:r>
              <a:rPr lang="en-US" altLang="en-US" dirty="0" smtClean="0"/>
              <a:t>Packets may go missing.</a:t>
            </a:r>
          </a:p>
          <a:p>
            <a:r>
              <a:rPr lang="en-US" altLang="zh-CN" dirty="0"/>
              <a:t>It is u</a:t>
            </a:r>
            <a:r>
              <a:rPr lang="en-US" altLang="en-US" dirty="0" smtClean="0"/>
              <a:t>p to </a:t>
            </a:r>
            <a:r>
              <a:rPr lang="en-US" altLang="zh-CN" dirty="0"/>
              <a:t>the </a:t>
            </a:r>
            <a:r>
              <a:rPr lang="en-US" altLang="en-US" dirty="0" smtClean="0"/>
              <a:t>receiver to re-order packets and recover from missing packets</a:t>
            </a:r>
            <a:r>
              <a:rPr lang="en-US" altLang="zh-CN" dirty="0"/>
              <a:t>.</a:t>
            </a:r>
          </a:p>
          <a:p>
            <a:r>
              <a:rPr lang="en-US" altLang="zh-CN" dirty="0"/>
              <a:t>Example: </a:t>
            </a:r>
            <a:r>
              <a:rPr lang="en-US" altLang="zh-CN" dirty="0">
                <a:solidFill>
                  <a:srgbClr val="FF0000"/>
                </a:solidFill>
              </a:rPr>
              <a:t>Internet</a:t>
            </a:r>
            <a:endParaRPr lang="en-US" altLang="en-US" dirty="0" smtClean="0">
              <a:solidFill>
                <a:srgbClr val="FF0000"/>
              </a:solidFill>
            </a:endParaRPr>
          </a:p>
          <a:p>
            <a:endParaRPr lang="en-US" dirty="0"/>
          </a:p>
        </p:txBody>
      </p:sp>
    </p:spTree>
    <p:extLst>
      <p:ext uri="{BB962C8B-B14F-4D97-AF65-F5344CB8AC3E}">
        <p14:creationId xmlns:p14="http://schemas.microsoft.com/office/powerpoint/2010/main" val="573104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781300" cy="1325563"/>
          </a:xfrm>
        </p:spPr>
        <p:txBody>
          <a:bodyPr/>
          <a:lstStyle/>
          <a:p>
            <a:r>
              <a:rPr lang="en-US" dirty="0" smtClean="0"/>
              <a:t>Datagram</a:t>
            </a:r>
            <a:endParaRPr lang="en-US" dirty="0"/>
          </a:p>
        </p:txBody>
      </p:sp>
      <p:pic>
        <p:nvPicPr>
          <p:cNvPr id="4" name="图片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3516"/>
          <a:stretch>
            <a:fillRect/>
          </a:stretch>
        </p:blipFill>
        <p:spPr bwMode="auto">
          <a:xfrm>
            <a:off x="5789740" y="263524"/>
            <a:ext cx="4729575" cy="612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2469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508000"/>
            <a:ext cx="8356600" cy="5530850"/>
          </a:xfrm>
        </p:spPr>
      </p:pic>
    </p:spTree>
    <p:extLst>
      <p:ext uri="{BB962C8B-B14F-4D97-AF65-F5344CB8AC3E}">
        <p14:creationId xmlns:p14="http://schemas.microsoft.com/office/powerpoint/2010/main" val="614015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effectLst>
                  <a:outerShdw blurRad="38100" dist="38100" dir="2700000" algn="tl">
                    <a:srgbClr val="000000">
                      <a:alpha val="43137"/>
                    </a:srgbClr>
                  </a:outerShdw>
                </a:effectLst>
              </a:rPr>
              <a:t>Implementation of Connection oriented service using Virtual Circuits</a:t>
            </a:r>
            <a:endParaRPr lang="en-US" sz="36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altLang="zh-CN" dirty="0"/>
              <a:t>In virtual circuit, a p</a:t>
            </a:r>
            <a:r>
              <a:rPr lang="en-US" altLang="en-US" dirty="0" smtClean="0"/>
              <a:t>replanned route </a:t>
            </a:r>
            <a:r>
              <a:rPr lang="en-US" altLang="zh-CN" dirty="0"/>
              <a:t>is </a:t>
            </a:r>
            <a:r>
              <a:rPr lang="en-US" altLang="en-US" dirty="0" smtClean="0"/>
              <a:t>established before any packets </a:t>
            </a:r>
            <a:r>
              <a:rPr lang="en-US" altLang="zh-CN" dirty="0"/>
              <a:t>are </a:t>
            </a:r>
            <a:r>
              <a:rPr lang="en-US" altLang="en-US" dirty="0" smtClean="0"/>
              <a:t>sent, then all packets follow the same route.</a:t>
            </a:r>
          </a:p>
          <a:p>
            <a:r>
              <a:rPr lang="en-US" altLang="en-US" dirty="0" smtClean="0"/>
              <a:t>Each packet contains a </a:t>
            </a:r>
            <a:r>
              <a:rPr lang="en-US" altLang="en-US" b="1" dirty="0" smtClean="0">
                <a:solidFill>
                  <a:srgbClr val="FF0000"/>
                </a:solidFill>
              </a:rPr>
              <a:t>virtual circuit identifier</a:t>
            </a:r>
            <a:r>
              <a:rPr lang="en-US" altLang="en-US" dirty="0" smtClean="0"/>
              <a:t> instead of destination address, and each node on the </a:t>
            </a:r>
            <a:r>
              <a:rPr lang="en-US" altLang="zh-CN" dirty="0" smtClean="0"/>
              <a:t>pre-established </a:t>
            </a:r>
            <a:r>
              <a:rPr lang="en-US" altLang="en-US" dirty="0" smtClean="0"/>
              <a:t>route knows where to forward such packets.</a:t>
            </a:r>
            <a:endParaRPr lang="en-US" altLang="zh-CN" dirty="0"/>
          </a:p>
          <a:p>
            <a:pPr lvl="1"/>
            <a:r>
              <a:rPr lang="en-US" altLang="zh-CN" dirty="0"/>
              <a:t>The node need not make a routing decision for each packet.</a:t>
            </a:r>
          </a:p>
          <a:p>
            <a:r>
              <a:rPr lang="en-US" altLang="zh-CN" dirty="0"/>
              <a:t>Example: X.25, Frame Relay, ATM</a:t>
            </a:r>
            <a:endParaRPr lang="en-US" altLang="en-US" dirty="0" smtClean="0"/>
          </a:p>
          <a:p>
            <a:endParaRPr lang="en-US" dirty="0"/>
          </a:p>
        </p:txBody>
      </p:sp>
    </p:spTree>
    <p:extLst>
      <p:ext uri="{BB962C8B-B14F-4D97-AF65-F5344CB8AC3E}">
        <p14:creationId xmlns:p14="http://schemas.microsoft.com/office/powerpoint/2010/main" val="1243628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23A222-FE69-495E-8E3C-2E08D36571CF}" type="slidenum">
              <a:rPr lang="en-GB" altLang="zh-CN" sz="1400">
                <a:solidFill>
                  <a:schemeClr val="bg2"/>
                </a:solidFill>
                <a:latin typeface="Arial" panose="020B0604020202020204" pitchFamily="34" charset="0"/>
              </a:rPr>
              <a:pPr/>
              <a:t>18</a:t>
            </a:fld>
            <a:endParaRPr lang="en-GB" altLang="zh-CN" sz="1400">
              <a:solidFill>
                <a:schemeClr val="bg2"/>
              </a:solidFill>
              <a:latin typeface="Arial" panose="020B0604020202020204" pitchFamily="34" charset="0"/>
            </a:endParaRPr>
          </a:p>
        </p:txBody>
      </p:sp>
      <p:sp>
        <p:nvSpPr>
          <p:cNvPr id="19459" name="矩形 2"/>
          <p:cNvSpPr>
            <a:spLocks noGrp="1" noChangeArrowheads="1"/>
          </p:cNvSpPr>
          <p:nvPr>
            <p:ph type="title"/>
          </p:nvPr>
        </p:nvSpPr>
        <p:spPr>
          <a:xfrm>
            <a:off x="1905000" y="152400"/>
            <a:ext cx="8204200" cy="1143000"/>
          </a:xfrm>
        </p:spPr>
        <p:txBody>
          <a:bodyPr>
            <a:normAutofit fontScale="90000"/>
          </a:bodyPr>
          <a:lstStyle/>
          <a:p>
            <a:r>
              <a:rPr lang="en-GB" altLang="zh-CN" dirty="0" smtClean="0">
                <a:ea typeface="宋体" panose="02010600030101010101" pitchFamily="2" charset="-122"/>
              </a:rPr>
              <a:t>Virtual</a:t>
            </a:r>
            <a:br>
              <a:rPr lang="en-GB" altLang="zh-CN" dirty="0" smtClean="0">
                <a:ea typeface="宋体" panose="02010600030101010101" pitchFamily="2" charset="-122"/>
              </a:rPr>
            </a:br>
            <a:r>
              <a:rPr lang="en-GB" altLang="zh-CN" dirty="0" smtClean="0">
                <a:ea typeface="宋体" panose="02010600030101010101" pitchFamily="2" charset="-122"/>
              </a:rPr>
              <a:t>Circuit</a:t>
            </a:r>
            <a:endParaRPr lang="en-US" altLang="en-US" dirty="0" smtClean="0"/>
          </a:p>
        </p:txBody>
      </p:sp>
      <p:pic>
        <p:nvPicPr>
          <p:cNvPr id="19460" name="图片 4"/>
          <p:cNvPicPr>
            <a:picLocks noChangeAspect="1" noChangeArrowheads="1"/>
          </p:cNvPicPr>
          <p:nvPr/>
        </p:nvPicPr>
        <p:blipFill>
          <a:blip r:embed="rId3">
            <a:extLst>
              <a:ext uri="{28A0092B-C50C-407E-A947-70E740481C1C}">
                <a14:useLocalDpi xmlns:a14="http://schemas.microsoft.com/office/drawing/2010/main" val="0"/>
              </a:ext>
            </a:extLst>
          </a:blip>
          <a:srcRect b="3847"/>
          <a:stretch>
            <a:fillRect/>
          </a:stretch>
        </p:blipFill>
        <p:spPr bwMode="auto">
          <a:xfrm>
            <a:off x="5334000" y="381001"/>
            <a:ext cx="4876800" cy="623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1" name="文本框 6"/>
          <p:cNvSpPr txBox="1">
            <a:spLocks noChangeArrowheads="1"/>
          </p:cNvSpPr>
          <p:nvPr/>
        </p:nvSpPr>
        <p:spPr bwMode="auto">
          <a:xfrm>
            <a:off x="1676400" y="1981201"/>
            <a:ext cx="3657600" cy="3418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dirty="0">
                <a:ea typeface="宋体" panose="02010600030101010101" pitchFamily="2" charset="-122"/>
              </a:rPr>
              <a:t>A route between stations is set up prior to data transfer.</a:t>
            </a:r>
          </a:p>
          <a:p>
            <a:pPr>
              <a:spcBef>
                <a:spcPct val="50000"/>
              </a:spcBef>
            </a:pPr>
            <a:r>
              <a:rPr lang="en-US" altLang="zh-CN" dirty="0">
                <a:ea typeface="宋体" panose="02010600030101010101" pitchFamily="2" charset="-122"/>
              </a:rPr>
              <a:t>All the data packets then follow the same route.</a:t>
            </a:r>
          </a:p>
          <a:p>
            <a:pPr>
              <a:spcBef>
                <a:spcPct val="50000"/>
              </a:spcBef>
            </a:pPr>
            <a:r>
              <a:rPr lang="en-US" altLang="zh-CN" dirty="0">
                <a:ea typeface="宋体" panose="02010600030101010101" pitchFamily="2" charset="-122"/>
              </a:rPr>
              <a:t>But there is no dedicated resources reserved for the virtual circuit! Packets need to be stored-and-forwarded.</a:t>
            </a:r>
          </a:p>
        </p:txBody>
      </p:sp>
    </p:spTree>
    <p:extLst>
      <p:ext uri="{BB962C8B-B14F-4D97-AF65-F5344CB8AC3E}">
        <p14:creationId xmlns:p14="http://schemas.microsoft.com/office/powerpoint/2010/main" val="3495894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9225"/>
            <a:ext cx="10515600" cy="574675"/>
          </a:xfrm>
        </p:spPr>
        <p:txBody>
          <a:bodyPr>
            <a:normAutofit fontScale="90000"/>
          </a:bodyPr>
          <a:lstStyle/>
          <a:p>
            <a:r>
              <a:rPr lang="en-US" dirty="0" smtClean="0">
                <a:effectLst>
                  <a:outerShdw blurRad="38100" dist="38100" dir="2700000" algn="tl">
                    <a:srgbClr val="000000">
                      <a:alpha val="43137"/>
                    </a:srgbClr>
                  </a:outerShdw>
                </a:effectLst>
              </a:rPr>
              <a:t>Routing In Virtual circuits</a:t>
            </a:r>
            <a:endParaRPr lang="en-US" dirty="0">
              <a:effectLst>
                <a:outerShdw blurRad="38100" dist="38100" dir="2700000" algn="tl">
                  <a:srgbClr val="000000">
                    <a:alpha val="43137"/>
                  </a:srgbClr>
                </a:outerShdw>
              </a:effectLst>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877094"/>
            <a:ext cx="8133159" cy="5422106"/>
          </a:xfrm>
        </p:spPr>
      </p:pic>
    </p:spTree>
    <p:extLst>
      <p:ext uri="{BB962C8B-B14F-4D97-AF65-F5344CB8AC3E}">
        <p14:creationId xmlns:p14="http://schemas.microsoft.com/office/powerpoint/2010/main" val="2622972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838200" y="1393824"/>
            <a:ext cx="10515600" cy="4613275"/>
          </a:xfrm>
        </p:spPr>
        <p:txBody>
          <a:bodyPr>
            <a:normAutofit fontScale="85000" lnSpcReduction="20000"/>
          </a:bodyPr>
          <a:lstStyle/>
          <a:p>
            <a:pPr marL="0" indent="0">
              <a:buNone/>
            </a:pPr>
            <a:r>
              <a:rPr lang="en-US" dirty="0" smtClean="0"/>
              <a:t>4.1.1 Network layer design issues</a:t>
            </a:r>
          </a:p>
          <a:p>
            <a:pPr marL="0" indent="0">
              <a:buNone/>
            </a:pPr>
            <a:r>
              <a:rPr lang="en-US" dirty="0" smtClean="0"/>
              <a:t>4.1.2 Communication primitives: Unicast, Multicast, Broadcast</a:t>
            </a:r>
          </a:p>
          <a:p>
            <a:pPr marL="0" indent="0">
              <a:buNone/>
            </a:pPr>
            <a:r>
              <a:rPr lang="en-US" dirty="0" smtClean="0"/>
              <a:t>4.1.3 IPV4 addressing : </a:t>
            </a:r>
          </a:p>
          <a:p>
            <a:pPr marL="571500" indent="63500"/>
            <a:r>
              <a:rPr lang="en-US" dirty="0" smtClean="0"/>
              <a:t>            </a:t>
            </a:r>
            <a:r>
              <a:rPr lang="en-US" dirty="0" err="1" smtClean="0"/>
              <a:t>Classful</a:t>
            </a:r>
            <a:r>
              <a:rPr lang="en-US" dirty="0" smtClean="0"/>
              <a:t> addressing</a:t>
            </a:r>
          </a:p>
          <a:p>
            <a:pPr marL="571500" indent="63500"/>
            <a:r>
              <a:rPr lang="en-US" dirty="0"/>
              <a:t> </a:t>
            </a:r>
            <a:r>
              <a:rPr lang="en-US" dirty="0" smtClean="0"/>
              <a:t>           Classless addressing</a:t>
            </a:r>
          </a:p>
          <a:p>
            <a:pPr marL="571500" indent="63500"/>
            <a:r>
              <a:rPr lang="en-US" dirty="0"/>
              <a:t> </a:t>
            </a:r>
            <a:r>
              <a:rPr lang="en-US" dirty="0" smtClean="0"/>
              <a:t>           </a:t>
            </a:r>
            <a:r>
              <a:rPr lang="en-US" dirty="0" err="1" smtClean="0"/>
              <a:t>Subnetting</a:t>
            </a:r>
            <a:endParaRPr lang="en-US" dirty="0" smtClean="0"/>
          </a:p>
          <a:p>
            <a:pPr marL="571500" indent="63500"/>
            <a:r>
              <a:rPr lang="en-US" dirty="0"/>
              <a:t> </a:t>
            </a:r>
            <a:r>
              <a:rPr lang="en-US" dirty="0" smtClean="0"/>
              <a:t>           </a:t>
            </a:r>
            <a:r>
              <a:rPr lang="en-US" dirty="0" err="1" smtClean="0"/>
              <a:t>Supernetting</a:t>
            </a:r>
            <a:endParaRPr lang="en-US" dirty="0" smtClean="0"/>
          </a:p>
          <a:p>
            <a:pPr marL="571500" indent="63500"/>
            <a:r>
              <a:rPr lang="en-US" dirty="0"/>
              <a:t> </a:t>
            </a:r>
            <a:r>
              <a:rPr lang="en-US" dirty="0" smtClean="0"/>
              <a:t>           Design problems</a:t>
            </a:r>
          </a:p>
          <a:p>
            <a:pPr marL="0" indent="0">
              <a:buNone/>
            </a:pPr>
            <a:r>
              <a:rPr lang="en-US" dirty="0" smtClean="0"/>
              <a:t>4.1.4 IPV4 Protocol</a:t>
            </a:r>
          </a:p>
          <a:p>
            <a:pPr marL="0" indent="0">
              <a:buNone/>
            </a:pPr>
            <a:r>
              <a:rPr lang="en-US" dirty="0" smtClean="0"/>
              <a:t>4.1.5 Network Address Translation</a:t>
            </a:r>
          </a:p>
          <a:p>
            <a:pPr marL="0" indent="0">
              <a:buNone/>
            </a:pPr>
            <a:endParaRPr lang="en-US" dirty="0" smtClean="0"/>
          </a:p>
          <a:p>
            <a:pPr marL="0" indent="0">
              <a:buNone/>
            </a:pPr>
            <a:r>
              <a:rPr lang="en-US" dirty="0"/>
              <a:t> </a:t>
            </a:r>
            <a:r>
              <a:rPr lang="en-US" dirty="0" smtClean="0"/>
              <a:t>     </a:t>
            </a:r>
          </a:p>
          <a:p>
            <a:pPr marL="0" indent="0">
              <a:buNone/>
            </a:pPr>
            <a:endParaRPr lang="en-US" dirty="0"/>
          </a:p>
        </p:txBody>
      </p:sp>
    </p:spTree>
    <p:extLst>
      <p:ext uri="{BB962C8B-B14F-4D97-AF65-F5344CB8AC3E}">
        <p14:creationId xmlns:p14="http://schemas.microsoft.com/office/powerpoint/2010/main" val="28214312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D561AE-14F1-4F33-8812-A4949630B2DC}" type="slidenum">
              <a:rPr lang="en-GB" altLang="zh-CN" sz="1400">
                <a:solidFill>
                  <a:schemeClr val="bg2"/>
                </a:solidFill>
                <a:latin typeface="Arial" panose="020B0604020202020204" pitchFamily="34" charset="0"/>
              </a:rPr>
              <a:pPr/>
              <a:t>20</a:t>
            </a:fld>
            <a:endParaRPr lang="en-GB" altLang="zh-CN" sz="1400">
              <a:solidFill>
                <a:schemeClr val="bg2"/>
              </a:solidFill>
              <a:latin typeface="Arial" panose="020B0604020202020204" pitchFamily="34" charset="0"/>
            </a:endParaRPr>
          </a:p>
        </p:txBody>
      </p:sp>
      <p:sp>
        <p:nvSpPr>
          <p:cNvPr id="20483" name="矩形 2"/>
          <p:cNvSpPr>
            <a:spLocks noGrp="1" noChangeArrowheads="1"/>
          </p:cNvSpPr>
          <p:nvPr>
            <p:ph type="title"/>
          </p:nvPr>
        </p:nvSpPr>
        <p:spPr>
          <a:xfrm>
            <a:off x="838200" y="327025"/>
            <a:ext cx="10515600" cy="1325563"/>
          </a:xfrm>
        </p:spPr>
        <p:txBody>
          <a:bodyPr/>
          <a:lstStyle/>
          <a:p>
            <a:r>
              <a:rPr lang="en-US" altLang="en-US" dirty="0" smtClean="0">
                <a:effectLst>
                  <a:outerShdw blurRad="38100" dist="38100" dir="2700000" algn="tl">
                    <a:srgbClr val="000000">
                      <a:alpha val="43137"/>
                    </a:srgbClr>
                  </a:outerShdw>
                </a:effectLst>
              </a:rPr>
              <a:t>Virtual Circuits vs. Datagram</a:t>
            </a:r>
          </a:p>
        </p:txBody>
      </p:sp>
      <p:sp>
        <p:nvSpPr>
          <p:cNvPr id="20484" name="矩形 3"/>
          <p:cNvSpPr>
            <a:spLocks noGrp="1" noChangeArrowheads="1"/>
          </p:cNvSpPr>
          <p:nvPr>
            <p:ph type="body" idx="1"/>
          </p:nvPr>
        </p:nvSpPr>
        <p:spPr>
          <a:xfrm>
            <a:off x="838200" y="1533525"/>
            <a:ext cx="10515600" cy="4351338"/>
          </a:xfrm>
        </p:spPr>
        <p:txBody>
          <a:bodyPr>
            <a:normAutofit lnSpcReduction="10000"/>
          </a:bodyPr>
          <a:lstStyle/>
          <a:p>
            <a:pPr>
              <a:lnSpc>
                <a:spcPct val="90000"/>
              </a:lnSpc>
            </a:pPr>
            <a:r>
              <a:rPr lang="en-US" altLang="en-US" sz="2400" dirty="0"/>
              <a:t>Virtual circuits</a:t>
            </a:r>
          </a:p>
          <a:p>
            <a:pPr lvl="1">
              <a:lnSpc>
                <a:spcPct val="90000"/>
              </a:lnSpc>
            </a:pPr>
            <a:r>
              <a:rPr lang="en-US" altLang="en-US" sz="2000" dirty="0"/>
              <a:t>Network can provide sequencing (packets arrive at the same order) and error control (retransmission between two nodes).</a:t>
            </a:r>
          </a:p>
          <a:p>
            <a:pPr lvl="1">
              <a:lnSpc>
                <a:spcPct val="90000"/>
              </a:lnSpc>
            </a:pPr>
            <a:r>
              <a:rPr lang="en-US" altLang="en-US" sz="2000" dirty="0"/>
              <a:t>Packets are forwarded more quickly</a:t>
            </a:r>
            <a:endParaRPr lang="en-US" altLang="zh-CN" sz="2000" dirty="0">
              <a:ea typeface="宋体" panose="02010600030101010101" pitchFamily="2" charset="-122"/>
            </a:endParaRPr>
          </a:p>
          <a:p>
            <a:pPr lvl="2">
              <a:lnSpc>
                <a:spcPct val="90000"/>
              </a:lnSpc>
            </a:pPr>
            <a:r>
              <a:rPr lang="en-US" altLang="zh-CN" sz="1800" dirty="0">
                <a:ea typeface="宋体" panose="02010600030101010101" pitchFamily="2" charset="-122"/>
              </a:rPr>
              <a:t>Based on the virtual circuit identifier</a:t>
            </a:r>
            <a:endParaRPr lang="en-US" altLang="en-US" sz="1800" dirty="0"/>
          </a:p>
          <a:p>
            <a:pPr lvl="2">
              <a:lnSpc>
                <a:spcPct val="90000"/>
              </a:lnSpc>
            </a:pPr>
            <a:r>
              <a:rPr lang="en-US" altLang="en-US" sz="1800" dirty="0"/>
              <a:t>No routing decisions to make</a:t>
            </a:r>
          </a:p>
          <a:p>
            <a:pPr lvl="1">
              <a:lnSpc>
                <a:spcPct val="90000"/>
              </a:lnSpc>
            </a:pPr>
            <a:r>
              <a:rPr lang="en-US" altLang="en-US" sz="2000" dirty="0"/>
              <a:t>Less reliable</a:t>
            </a:r>
          </a:p>
          <a:p>
            <a:pPr lvl="2">
              <a:lnSpc>
                <a:spcPct val="90000"/>
              </a:lnSpc>
            </a:pPr>
            <a:r>
              <a:rPr lang="en-US" altLang="zh-CN" sz="1800" dirty="0">
                <a:ea typeface="宋体" panose="02010600030101010101" pitchFamily="2" charset="-122"/>
              </a:rPr>
              <a:t>If </a:t>
            </a:r>
            <a:r>
              <a:rPr lang="en-US" altLang="en-US" sz="1800" dirty="0"/>
              <a:t>a node </a:t>
            </a:r>
            <a:r>
              <a:rPr lang="en-US" altLang="zh-CN" sz="1800" dirty="0">
                <a:ea typeface="宋体" panose="02010600030101010101" pitchFamily="2" charset="-122"/>
              </a:rPr>
              <a:t>fails, </a:t>
            </a:r>
            <a:r>
              <a:rPr lang="en-US" altLang="en-US" sz="1800" dirty="0"/>
              <a:t>all </a:t>
            </a:r>
            <a:r>
              <a:rPr lang="en-US" altLang="zh-CN" sz="1800" dirty="0">
                <a:ea typeface="宋体" panose="02010600030101010101" pitchFamily="2" charset="-122"/>
              </a:rPr>
              <a:t>virtual </a:t>
            </a:r>
            <a:r>
              <a:rPr lang="en-US" altLang="en-US" sz="1800" dirty="0"/>
              <a:t>circuits </a:t>
            </a:r>
            <a:r>
              <a:rPr lang="en-US" altLang="zh-CN" sz="1800" dirty="0">
                <a:ea typeface="宋体" panose="02010600030101010101" pitchFamily="2" charset="-122"/>
              </a:rPr>
              <a:t>that pass </a:t>
            </a:r>
            <a:r>
              <a:rPr lang="en-US" altLang="en-US" sz="1800" dirty="0"/>
              <a:t>through that node</a:t>
            </a:r>
            <a:r>
              <a:rPr lang="en-US" altLang="zh-CN" sz="1800" dirty="0">
                <a:ea typeface="宋体" panose="02010600030101010101" pitchFamily="2" charset="-122"/>
              </a:rPr>
              <a:t> fail.</a:t>
            </a:r>
            <a:endParaRPr lang="en-US" altLang="en-US" sz="1800" dirty="0"/>
          </a:p>
          <a:p>
            <a:pPr>
              <a:lnSpc>
                <a:spcPct val="90000"/>
              </a:lnSpc>
            </a:pPr>
            <a:r>
              <a:rPr lang="en-US" altLang="en-US" sz="2400" dirty="0"/>
              <a:t>Datagram</a:t>
            </a:r>
          </a:p>
          <a:p>
            <a:pPr lvl="1">
              <a:lnSpc>
                <a:spcPct val="90000"/>
              </a:lnSpc>
            </a:pPr>
            <a:r>
              <a:rPr lang="en-US" altLang="en-US" sz="2000" dirty="0"/>
              <a:t>No call setup phase</a:t>
            </a:r>
          </a:p>
          <a:p>
            <a:pPr lvl="2">
              <a:lnSpc>
                <a:spcPct val="90000"/>
              </a:lnSpc>
            </a:pPr>
            <a:r>
              <a:rPr lang="en-US" altLang="zh-CN" sz="1800" dirty="0">
                <a:ea typeface="宋体" panose="02010600030101010101" pitchFamily="2" charset="-122"/>
              </a:rPr>
              <a:t>Good for </a:t>
            </a:r>
            <a:r>
              <a:rPr lang="en-US" altLang="zh-CN" sz="1800" dirty="0" err="1">
                <a:ea typeface="宋体" panose="02010600030101010101" pitchFamily="2" charset="-122"/>
              </a:rPr>
              <a:t>bursty</a:t>
            </a:r>
            <a:r>
              <a:rPr lang="en-US" altLang="zh-CN" sz="1800" dirty="0">
                <a:ea typeface="宋体" panose="02010600030101010101" pitchFamily="2" charset="-122"/>
              </a:rPr>
              <a:t> data, such as Web applications</a:t>
            </a:r>
            <a:endParaRPr lang="en-US" altLang="en-US" sz="1800" dirty="0"/>
          </a:p>
          <a:p>
            <a:pPr lvl="1">
              <a:lnSpc>
                <a:spcPct val="90000"/>
              </a:lnSpc>
            </a:pPr>
            <a:r>
              <a:rPr lang="en-US" altLang="en-US" sz="2000" dirty="0"/>
              <a:t>More flexible</a:t>
            </a:r>
          </a:p>
          <a:p>
            <a:pPr lvl="2">
              <a:lnSpc>
                <a:spcPct val="90000"/>
              </a:lnSpc>
            </a:pPr>
            <a:r>
              <a:rPr lang="en-US" altLang="zh-CN" sz="1800" dirty="0">
                <a:ea typeface="宋体" panose="02010600030101010101" pitchFamily="2" charset="-122"/>
              </a:rPr>
              <a:t>If a node fails, packets may find an alternate route</a:t>
            </a:r>
          </a:p>
          <a:p>
            <a:pPr lvl="2">
              <a:lnSpc>
                <a:spcPct val="90000"/>
              </a:lnSpc>
            </a:pPr>
            <a:r>
              <a:rPr lang="en-US" altLang="en-US" sz="1800" dirty="0"/>
              <a:t>Routing can be used to avoid congested parts of the network</a:t>
            </a:r>
          </a:p>
          <a:p>
            <a:pPr lvl="1">
              <a:lnSpc>
                <a:spcPct val="90000"/>
              </a:lnSpc>
            </a:pPr>
            <a:endParaRPr lang="en-US" altLang="en-US" sz="2000" dirty="0"/>
          </a:p>
        </p:txBody>
      </p:sp>
    </p:spTree>
    <p:extLst>
      <p:ext uri="{BB962C8B-B14F-4D97-AF65-F5344CB8AC3E}">
        <p14:creationId xmlns:p14="http://schemas.microsoft.com/office/powerpoint/2010/main" val="12085960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9225"/>
            <a:ext cx="10515600" cy="485775"/>
          </a:xfrm>
        </p:spPr>
        <p:txBody>
          <a:bodyPr>
            <a:normAutofit fontScale="90000"/>
          </a:bodyPr>
          <a:lstStyle/>
          <a:p>
            <a:r>
              <a:rPr lang="en-US" dirty="0" smtClean="0">
                <a:effectLst>
                  <a:outerShdw blurRad="38100" dist="38100" dir="2700000" algn="tl">
                    <a:srgbClr val="000000">
                      <a:alpha val="43137"/>
                    </a:srgbClr>
                  </a:outerShdw>
                </a:effectLst>
              </a:rPr>
              <a:t>Comparison of three techniques</a:t>
            </a:r>
            <a:endParaRPr lang="en-US" dirty="0">
              <a:effectLst>
                <a:outerShdw blurRad="38100" dist="38100" dir="2700000" algn="tl">
                  <a:srgbClr val="000000">
                    <a:alpha val="43137"/>
                  </a:srgbClr>
                </a:outerShdw>
              </a:effectLst>
            </a:endParaRPr>
          </a:p>
        </p:txBody>
      </p:sp>
      <p:pic>
        <p:nvPicPr>
          <p:cNvPr id="4" name="图片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698500"/>
            <a:ext cx="8242300" cy="6036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3148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700" y="668253"/>
            <a:ext cx="8848117" cy="4199614"/>
          </a:xfrm>
        </p:spPr>
      </p:pic>
    </p:spTree>
    <p:extLst>
      <p:ext uri="{BB962C8B-B14F-4D97-AF65-F5344CB8AC3E}">
        <p14:creationId xmlns:p14="http://schemas.microsoft.com/office/powerpoint/2010/main" val="31488619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Special IP addresses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571625"/>
            <a:ext cx="10515600" cy="4351338"/>
          </a:xfrm>
        </p:spPr>
        <p:txBody>
          <a:bodyPr/>
          <a:lstStyle/>
          <a:p>
            <a:r>
              <a:rPr lang="en-US" dirty="0"/>
              <a:t>Addresses significant to every IP subnet</a:t>
            </a:r>
          </a:p>
          <a:p>
            <a:pPr lvl="1"/>
            <a:r>
              <a:rPr lang="en-US" dirty="0"/>
              <a:t>Network Address</a:t>
            </a:r>
          </a:p>
          <a:p>
            <a:pPr lvl="1"/>
            <a:r>
              <a:rPr lang="en-US" dirty="0"/>
              <a:t>Broadcast Address</a:t>
            </a:r>
          </a:p>
          <a:p>
            <a:r>
              <a:rPr lang="en-US" dirty="0"/>
              <a:t>Addresses significant to individual hosts</a:t>
            </a:r>
          </a:p>
          <a:p>
            <a:pPr lvl="1"/>
            <a:r>
              <a:rPr lang="en-US" dirty="0"/>
              <a:t>Loopback Address</a:t>
            </a:r>
          </a:p>
          <a:p>
            <a:r>
              <a:rPr lang="en-US" dirty="0"/>
              <a:t>Special Addresses of Global Significance</a:t>
            </a:r>
          </a:p>
          <a:p>
            <a:pPr lvl="1"/>
            <a:r>
              <a:rPr lang="en-US" dirty="0"/>
              <a:t>Private Addresses</a:t>
            </a:r>
          </a:p>
          <a:p>
            <a:pPr lvl="1"/>
            <a:r>
              <a:rPr lang="en-US" dirty="0"/>
              <a:t>Reserved Addresses</a:t>
            </a:r>
          </a:p>
          <a:p>
            <a:endParaRPr lang="en-US" dirty="0"/>
          </a:p>
        </p:txBody>
      </p:sp>
    </p:spTree>
    <p:extLst>
      <p:ext uri="{BB962C8B-B14F-4D97-AF65-F5344CB8AC3E}">
        <p14:creationId xmlns:p14="http://schemas.microsoft.com/office/powerpoint/2010/main" val="107064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Network address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i="1" dirty="0"/>
              <a:t>A network address is an address where all host bits in the </a:t>
            </a:r>
            <a:r>
              <a:rPr lang="en-US" i="1" dirty="0">
                <a:hlinkClick r:id="rId2" tooltip="IP Addresses and IP addressing explained"/>
              </a:rPr>
              <a:t>IP address</a:t>
            </a:r>
            <a:r>
              <a:rPr lang="en-US" i="1" dirty="0"/>
              <a:t> are set to zero (0).</a:t>
            </a:r>
          </a:p>
          <a:p>
            <a:r>
              <a:rPr lang="en-US" i="1" dirty="0"/>
              <a:t>In every subnet there is a </a:t>
            </a:r>
            <a:r>
              <a:rPr lang="en-US" i="1" dirty="0">
                <a:hlinkClick r:id="rId3"/>
              </a:rPr>
              <a:t>network</a:t>
            </a:r>
            <a:r>
              <a:rPr lang="en-US" i="1" dirty="0"/>
              <a:t> address. This is the first and lowest numbered address in the range because the address is always the address where all host bits are set to zero.</a:t>
            </a:r>
          </a:p>
          <a:p>
            <a:endParaRPr lang="en-US" dirty="0"/>
          </a:p>
        </p:txBody>
      </p:sp>
    </p:spTree>
    <p:extLst>
      <p:ext uri="{BB962C8B-B14F-4D97-AF65-F5344CB8AC3E}">
        <p14:creationId xmlns:p14="http://schemas.microsoft.com/office/powerpoint/2010/main" val="2406838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Broadcast address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10515600" cy="3013075"/>
          </a:xfrm>
        </p:spPr>
        <p:txBody>
          <a:bodyPr/>
          <a:lstStyle/>
          <a:p>
            <a:r>
              <a:rPr lang="en-US" i="1" dirty="0"/>
              <a:t>A broadcast address is an address where all host bits in the </a:t>
            </a:r>
            <a:r>
              <a:rPr lang="en-US" i="1" dirty="0">
                <a:hlinkClick r:id="rId2" tooltip="IP Addresses and IP addressing explained"/>
              </a:rPr>
              <a:t>IP address</a:t>
            </a:r>
            <a:r>
              <a:rPr lang="en-US" i="1" dirty="0"/>
              <a:t> are set to one (1).</a:t>
            </a:r>
          </a:p>
          <a:p>
            <a:r>
              <a:rPr lang="en-US" i="1" dirty="0"/>
              <a:t>This address is the last address in the range of addresses, and is the address whose host portion is set to all ones. All hosts are to accept and respond to the broadcast address. This makes special services possible.</a:t>
            </a:r>
          </a:p>
          <a:p>
            <a:endParaRPr lang="en-US" dirty="0"/>
          </a:p>
        </p:txBody>
      </p:sp>
    </p:spTree>
    <p:extLst>
      <p:ext uri="{BB962C8B-B14F-4D97-AF65-F5344CB8AC3E}">
        <p14:creationId xmlns:p14="http://schemas.microsoft.com/office/powerpoint/2010/main" val="3754065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Loopback address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i="1" dirty="0"/>
              <a:t>The 127.0.0.0 class 'A' subnet is used for special local addresses, most commonly the loopback address 127.0.0.1</a:t>
            </a:r>
            <a:r>
              <a:rPr lang="en-US" i="1" dirty="0" smtClean="0"/>
              <a:t>.</a:t>
            </a:r>
          </a:p>
          <a:p>
            <a:r>
              <a:rPr lang="en-US" i="1" dirty="0" smtClean="0"/>
              <a:t> </a:t>
            </a:r>
            <a:r>
              <a:rPr lang="en-US" i="1" dirty="0"/>
              <a:t>This address is used to test the local </a:t>
            </a:r>
            <a:r>
              <a:rPr lang="en-US" i="1" dirty="0">
                <a:hlinkClick r:id="rId2"/>
              </a:rPr>
              <a:t>network</a:t>
            </a:r>
            <a:r>
              <a:rPr lang="en-US" i="1" dirty="0"/>
              <a:t> interface device's functionality. All </a:t>
            </a:r>
            <a:r>
              <a:rPr lang="en-US" i="1" dirty="0">
                <a:hlinkClick r:id="rId2"/>
              </a:rPr>
              <a:t>network</a:t>
            </a:r>
            <a:r>
              <a:rPr lang="en-US" i="1" dirty="0"/>
              <a:t> interface devices should respond to this address from the command line of the local host. </a:t>
            </a:r>
            <a:endParaRPr lang="en-US" i="1" dirty="0" smtClean="0"/>
          </a:p>
          <a:p>
            <a:r>
              <a:rPr lang="en-US" i="1" dirty="0" smtClean="0"/>
              <a:t>If </a:t>
            </a:r>
            <a:r>
              <a:rPr lang="en-US" i="1" dirty="0"/>
              <a:t>you ping 127.0.0.1 from the local host, you can be assured that the network hardware is functioning and that the network software is also functioning. </a:t>
            </a:r>
            <a:endParaRPr lang="en-US" i="1" dirty="0" smtClean="0"/>
          </a:p>
          <a:p>
            <a:r>
              <a:rPr lang="en-US" i="1" dirty="0" smtClean="0"/>
              <a:t>The </a:t>
            </a:r>
            <a:r>
              <a:rPr lang="en-US" i="1" dirty="0"/>
              <a:t>addresses in the 127.0.0.0 - 127.255.255.255 range cannot be reached from outside the host, and so cannot be used to build a LAN.</a:t>
            </a:r>
            <a:endParaRPr lang="en-US" dirty="0"/>
          </a:p>
        </p:txBody>
      </p:sp>
    </p:spTree>
    <p:extLst>
      <p:ext uri="{BB962C8B-B14F-4D97-AF65-F5344CB8AC3E}">
        <p14:creationId xmlns:p14="http://schemas.microsoft.com/office/powerpoint/2010/main" val="2630286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Private addresses</a:t>
            </a:r>
            <a:br>
              <a:rPr lang="en-US" dirty="0" smtClean="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2834078"/>
              </p:ext>
            </p:extLst>
          </p:nvPr>
        </p:nvGraphicFramePr>
        <p:xfrm>
          <a:off x="1508125" y="3638074"/>
          <a:ext cx="7585074" cy="1859280"/>
        </p:xfrm>
        <a:graphic>
          <a:graphicData uri="http://schemas.openxmlformats.org/drawingml/2006/table">
            <a:tbl>
              <a:tblPr/>
              <a:tblGrid>
                <a:gridCol w="2528358"/>
                <a:gridCol w="2528358"/>
                <a:gridCol w="2528358"/>
              </a:tblGrid>
              <a:tr h="0">
                <a:tc>
                  <a:txBody>
                    <a:bodyPr/>
                    <a:lstStyle/>
                    <a:p>
                      <a:pPr algn="l" fontAlgn="t"/>
                      <a:r>
                        <a:rPr lang="en-US" sz="2800" dirty="0">
                          <a:effectLst/>
                        </a:rPr>
                        <a:t>Class</a:t>
                      </a:r>
                    </a:p>
                  </a:txBody>
                  <a:tcPr marL="19050" marR="19050" marT="19050" marB="19050">
                    <a:lnL w="9525" cap="flat" cmpd="sng" algn="ctr">
                      <a:solidFill>
                        <a:srgbClr val="8099B3"/>
                      </a:solidFill>
                      <a:prstDash val="solid"/>
                      <a:round/>
                      <a:headEnd type="none" w="med" len="med"/>
                      <a:tailEnd type="none" w="med" len="med"/>
                    </a:lnL>
                    <a:lnR w="9525" cap="flat" cmpd="sng" algn="ctr">
                      <a:solidFill>
                        <a:srgbClr val="8099B3"/>
                      </a:solidFill>
                      <a:prstDash val="solid"/>
                      <a:round/>
                      <a:headEnd type="none" w="med" len="med"/>
                      <a:tailEnd type="none" w="med" len="med"/>
                    </a:lnR>
                    <a:lnT w="9525" cap="flat" cmpd="sng" algn="ctr">
                      <a:solidFill>
                        <a:srgbClr val="8099B3"/>
                      </a:solidFill>
                      <a:prstDash val="solid"/>
                      <a:round/>
                      <a:headEnd type="none" w="med" len="med"/>
                      <a:tailEnd type="none" w="med" len="med"/>
                    </a:lnT>
                    <a:lnB w="9525" cap="flat" cmpd="sng" algn="ctr">
                      <a:solidFill>
                        <a:srgbClr val="8099B3"/>
                      </a:solidFill>
                      <a:prstDash val="solid"/>
                      <a:round/>
                      <a:headEnd type="none" w="med" len="med"/>
                      <a:tailEnd type="none" w="med" len="med"/>
                    </a:lnB>
                    <a:solidFill>
                      <a:srgbClr val="CCCCCC"/>
                    </a:solidFill>
                  </a:tcPr>
                </a:tc>
                <a:tc>
                  <a:txBody>
                    <a:bodyPr/>
                    <a:lstStyle/>
                    <a:p>
                      <a:pPr algn="l" fontAlgn="t"/>
                      <a:r>
                        <a:rPr lang="en-US" sz="2800">
                          <a:effectLst/>
                        </a:rPr>
                        <a:t>Start</a:t>
                      </a:r>
                    </a:p>
                  </a:txBody>
                  <a:tcPr marL="19050" marR="19050" marT="19050" marB="19050">
                    <a:lnL w="9525" cap="flat" cmpd="sng" algn="ctr">
                      <a:solidFill>
                        <a:srgbClr val="8099B3"/>
                      </a:solidFill>
                      <a:prstDash val="solid"/>
                      <a:round/>
                      <a:headEnd type="none" w="med" len="med"/>
                      <a:tailEnd type="none" w="med" len="med"/>
                    </a:lnL>
                    <a:lnR w="9525" cap="flat" cmpd="sng" algn="ctr">
                      <a:solidFill>
                        <a:srgbClr val="8099B3"/>
                      </a:solidFill>
                      <a:prstDash val="solid"/>
                      <a:round/>
                      <a:headEnd type="none" w="med" len="med"/>
                      <a:tailEnd type="none" w="med" len="med"/>
                    </a:lnR>
                    <a:lnT w="9525" cap="flat" cmpd="sng" algn="ctr">
                      <a:solidFill>
                        <a:srgbClr val="8099B3"/>
                      </a:solidFill>
                      <a:prstDash val="solid"/>
                      <a:round/>
                      <a:headEnd type="none" w="med" len="med"/>
                      <a:tailEnd type="none" w="med" len="med"/>
                    </a:lnT>
                    <a:lnB w="9525" cap="flat" cmpd="sng" algn="ctr">
                      <a:solidFill>
                        <a:srgbClr val="8099B3"/>
                      </a:solidFill>
                      <a:prstDash val="solid"/>
                      <a:round/>
                      <a:headEnd type="none" w="med" len="med"/>
                      <a:tailEnd type="none" w="med" len="med"/>
                    </a:lnB>
                    <a:solidFill>
                      <a:srgbClr val="CCCCCC"/>
                    </a:solidFill>
                  </a:tcPr>
                </a:tc>
                <a:tc>
                  <a:txBody>
                    <a:bodyPr/>
                    <a:lstStyle/>
                    <a:p>
                      <a:pPr algn="l" fontAlgn="t"/>
                      <a:r>
                        <a:rPr lang="en-US" sz="2800">
                          <a:effectLst/>
                        </a:rPr>
                        <a:t>End</a:t>
                      </a:r>
                    </a:p>
                  </a:txBody>
                  <a:tcPr marL="19050" marR="19050" marT="19050" marB="19050">
                    <a:lnL w="9525" cap="flat" cmpd="sng" algn="ctr">
                      <a:solidFill>
                        <a:srgbClr val="8099B3"/>
                      </a:solidFill>
                      <a:prstDash val="solid"/>
                      <a:round/>
                      <a:headEnd type="none" w="med" len="med"/>
                      <a:tailEnd type="none" w="med" len="med"/>
                    </a:lnL>
                    <a:lnR w="9525" cap="flat" cmpd="sng" algn="ctr">
                      <a:solidFill>
                        <a:srgbClr val="8099B3"/>
                      </a:solidFill>
                      <a:prstDash val="solid"/>
                      <a:round/>
                      <a:headEnd type="none" w="med" len="med"/>
                      <a:tailEnd type="none" w="med" len="med"/>
                    </a:lnR>
                    <a:lnT w="9525" cap="flat" cmpd="sng" algn="ctr">
                      <a:solidFill>
                        <a:srgbClr val="8099B3"/>
                      </a:solidFill>
                      <a:prstDash val="solid"/>
                      <a:round/>
                      <a:headEnd type="none" w="med" len="med"/>
                      <a:tailEnd type="none" w="med" len="med"/>
                    </a:lnT>
                    <a:lnB w="9525" cap="flat" cmpd="sng" algn="ctr">
                      <a:solidFill>
                        <a:srgbClr val="8099B3"/>
                      </a:solidFill>
                      <a:prstDash val="solid"/>
                      <a:round/>
                      <a:headEnd type="none" w="med" len="med"/>
                      <a:tailEnd type="none" w="med" len="med"/>
                    </a:lnB>
                    <a:solidFill>
                      <a:srgbClr val="CCCCCC"/>
                    </a:solidFill>
                  </a:tcPr>
                </a:tc>
              </a:tr>
              <a:tr h="0">
                <a:tc>
                  <a:txBody>
                    <a:bodyPr/>
                    <a:lstStyle/>
                    <a:p>
                      <a:pPr algn="l" fontAlgn="t"/>
                      <a:r>
                        <a:rPr lang="en-US" sz="2800" dirty="0">
                          <a:effectLst/>
                        </a:rPr>
                        <a:t>A</a:t>
                      </a:r>
                    </a:p>
                  </a:txBody>
                  <a:tcPr marL="19050" marR="19050" marT="19050" marB="19050">
                    <a:lnL w="9525" cap="flat" cmpd="sng" algn="ctr">
                      <a:solidFill>
                        <a:srgbClr val="8099B3"/>
                      </a:solidFill>
                      <a:prstDash val="solid"/>
                      <a:round/>
                      <a:headEnd type="none" w="med" len="med"/>
                      <a:tailEnd type="none" w="med" len="med"/>
                    </a:lnL>
                    <a:lnR w="9525" cap="flat" cmpd="sng" algn="ctr">
                      <a:solidFill>
                        <a:srgbClr val="8099B3"/>
                      </a:solidFill>
                      <a:prstDash val="solid"/>
                      <a:round/>
                      <a:headEnd type="none" w="med" len="med"/>
                      <a:tailEnd type="none" w="med" len="med"/>
                    </a:lnR>
                    <a:lnT w="9525" cap="flat" cmpd="sng" algn="ctr">
                      <a:solidFill>
                        <a:srgbClr val="8099B3"/>
                      </a:solidFill>
                      <a:prstDash val="solid"/>
                      <a:round/>
                      <a:headEnd type="none" w="med" len="med"/>
                      <a:tailEnd type="none" w="med" len="med"/>
                    </a:lnT>
                    <a:lnB w="9525" cap="flat" cmpd="sng" algn="ctr">
                      <a:solidFill>
                        <a:srgbClr val="8099B3"/>
                      </a:solidFill>
                      <a:prstDash val="solid"/>
                      <a:round/>
                      <a:headEnd type="none" w="med" len="med"/>
                      <a:tailEnd type="none" w="med" len="med"/>
                    </a:lnB>
                    <a:solidFill>
                      <a:srgbClr val="B2C2D1"/>
                    </a:solidFill>
                  </a:tcPr>
                </a:tc>
                <a:tc>
                  <a:txBody>
                    <a:bodyPr/>
                    <a:lstStyle/>
                    <a:p>
                      <a:pPr algn="l" fontAlgn="t"/>
                      <a:r>
                        <a:rPr lang="en-US" sz="2800">
                          <a:effectLst/>
                        </a:rPr>
                        <a:t>10.0.0.0</a:t>
                      </a:r>
                    </a:p>
                  </a:txBody>
                  <a:tcPr marL="19050" marR="19050" marT="19050" marB="19050">
                    <a:lnL w="9525" cap="flat" cmpd="sng" algn="ctr">
                      <a:solidFill>
                        <a:srgbClr val="8099B3"/>
                      </a:solidFill>
                      <a:prstDash val="solid"/>
                      <a:round/>
                      <a:headEnd type="none" w="med" len="med"/>
                      <a:tailEnd type="none" w="med" len="med"/>
                    </a:lnL>
                    <a:lnR w="9525" cap="flat" cmpd="sng" algn="ctr">
                      <a:solidFill>
                        <a:srgbClr val="8099B3"/>
                      </a:solidFill>
                      <a:prstDash val="solid"/>
                      <a:round/>
                      <a:headEnd type="none" w="med" len="med"/>
                      <a:tailEnd type="none" w="med" len="med"/>
                    </a:lnR>
                    <a:lnT w="9525" cap="flat" cmpd="sng" algn="ctr">
                      <a:solidFill>
                        <a:srgbClr val="8099B3"/>
                      </a:solidFill>
                      <a:prstDash val="solid"/>
                      <a:round/>
                      <a:headEnd type="none" w="med" len="med"/>
                      <a:tailEnd type="none" w="med" len="med"/>
                    </a:lnT>
                    <a:lnB w="9525" cap="flat" cmpd="sng" algn="ctr">
                      <a:solidFill>
                        <a:srgbClr val="8099B3"/>
                      </a:solidFill>
                      <a:prstDash val="solid"/>
                      <a:round/>
                      <a:headEnd type="none" w="med" len="med"/>
                      <a:tailEnd type="none" w="med" len="med"/>
                    </a:lnB>
                    <a:solidFill>
                      <a:srgbClr val="B2C2D1"/>
                    </a:solidFill>
                  </a:tcPr>
                </a:tc>
                <a:tc>
                  <a:txBody>
                    <a:bodyPr/>
                    <a:lstStyle/>
                    <a:p>
                      <a:pPr algn="l" fontAlgn="t"/>
                      <a:r>
                        <a:rPr lang="en-US" sz="2800">
                          <a:effectLst/>
                        </a:rPr>
                        <a:t>10.255.255.255</a:t>
                      </a:r>
                    </a:p>
                  </a:txBody>
                  <a:tcPr marL="19050" marR="19050" marT="19050" marB="19050">
                    <a:lnL w="9525" cap="flat" cmpd="sng" algn="ctr">
                      <a:solidFill>
                        <a:srgbClr val="8099B3"/>
                      </a:solidFill>
                      <a:prstDash val="solid"/>
                      <a:round/>
                      <a:headEnd type="none" w="med" len="med"/>
                      <a:tailEnd type="none" w="med" len="med"/>
                    </a:lnL>
                    <a:lnR w="9525" cap="flat" cmpd="sng" algn="ctr">
                      <a:solidFill>
                        <a:srgbClr val="8099B3"/>
                      </a:solidFill>
                      <a:prstDash val="solid"/>
                      <a:round/>
                      <a:headEnd type="none" w="med" len="med"/>
                      <a:tailEnd type="none" w="med" len="med"/>
                    </a:lnR>
                    <a:lnT w="9525" cap="flat" cmpd="sng" algn="ctr">
                      <a:solidFill>
                        <a:srgbClr val="8099B3"/>
                      </a:solidFill>
                      <a:prstDash val="solid"/>
                      <a:round/>
                      <a:headEnd type="none" w="med" len="med"/>
                      <a:tailEnd type="none" w="med" len="med"/>
                    </a:lnT>
                    <a:lnB w="9525" cap="flat" cmpd="sng" algn="ctr">
                      <a:solidFill>
                        <a:srgbClr val="8099B3"/>
                      </a:solidFill>
                      <a:prstDash val="solid"/>
                      <a:round/>
                      <a:headEnd type="none" w="med" len="med"/>
                      <a:tailEnd type="none" w="med" len="med"/>
                    </a:lnB>
                    <a:solidFill>
                      <a:srgbClr val="B2C2D1"/>
                    </a:solidFill>
                  </a:tcPr>
                </a:tc>
              </a:tr>
              <a:tr h="0">
                <a:tc>
                  <a:txBody>
                    <a:bodyPr/>
                    <a:lstStyle/>
                    <a:p>
                      <a:pPr algn="l" fontAlgn="t"/>
                      <a:r>
                        <a:rPr lang="en-US" sz="2800" dirty="0">
                          <a:effectLst/>
                        </a:rPr>
                        <a:t>B</a:t>
                      </a:r>
                    </a:p>
                  </a:txBody>
                  <a:tcPr marL="19050" marR="19050" marT="19050" marB="19050">
                    <a:lnL w="9525" cap="flat" cmpd="sng" algn="ctr">
                      <a:solidFill>
                        <a:srgbClr val="8099B3"/>
                      </a:solidFill>
                      <a:prstDash val="solid"/>
                      <a:round/>
                      <a:headEnd type="none" w="med" len="med"/>
                      <a:tailEnd type="none" w="med" len="med"/>
                    </a:lnL>
                    <a:lnR w="9525" cap="flat" cmpd="sng" algn="ctr">
                      <a:solidFill>
                        <a:srgbClr val="8099B3"/>
                      </a:solidFill>
                      <a:prstDash val="solid"/>
                      <a:round/>
                      <a:headEnd type="none" w="med" len="med"/>
                      <a:tailEnd type="none" w="med" len="med"/>
                    </a:lnR>
                    <a:lnT w="9525" cap="flat" cmpd="sng" algn="ctr">
                      <a:solidFill>
                        <a:srgbClr val="8099B3"/>
                      </a:solidFill>
                      <a:prstDash val="solid"/>
                      <a:round/>
                      <a:headEnd type="none" w="med" len="med"/>
                      <a:tailEnd type="none" w="med" len="med"/>
                    </a:lnT>
                    <a:lnB w="9525" cap="flat" cmpd="sng" algn="ctr">
                      <a:solidFill>
                        <a:srgbClr val="8099B3"/>
                      </a:solidFill>
                      <a:prstDash val="solid"/>
                      <a:round/>
                      <a:headEnd type="none" w="med" len="med"/>
                      <a:tailEnd type="none" w="med" len="med"/>
                    </a:lnB>
                    <a:solidFill>
                      <a:srgbClr val="B2C2D1"/>
                    </a:solidFill>
                  </a:tcPr>
                </a:tc>
                <a:tc>
                  <a:txBody>
                    <a:bodyPr/>
                    <a:lstStyle/>
                    <a:p>
                      <a:pPr algn="l" fontAlgn="t"/>
                      <a:r>
                        <a:rPr lang="en-US" sz="2800">
                          <a:effectLst/>
                        </a:rPr>
                        <a:t>172.16.0.0</a:t>
                      </a:r>
                    </a:p>
                  </a:txBody>
                  <a:tcPr marL="19050" marR="19050" marT="19050" marB="19050">
                    <a:lnL w="9525" cap="flat" cmpd="sng" algn="ctr">
                      <a:solidFill>
                        <a:srgbClr val="8099B3"/>
                      </a:solidFill>
                      <a:prstDash val="solid"/>
                      <a:round/>
                      <a:headEnd type="none" w="med" len="med"/>
                      <a:tailEnd type="none" w="med" len="med"/>
                    </a:lnL>
                    <a:lnR w="9525" cap="flat" cmpd="sng" algn="ctr">
                      <a:solidFill>
                        <a:srgbClr val="8099B3"/>
                      </a:solidFill>
                      <a:prstDash val="solid"/>
                      <a:round/>
                      <a:headEnd type="none" w="med" len="med"/>
                      <a:tailEnd type="none" w="med" len="med"/>
                    </a:lnR>
                    <a:lnT w="9525" cap="flat" cmpd="sng" algn="ctr">
                      <a:solidFill>
                        <a:srgbClr val="8099B3"/>
                      </a:solidFill>
                      <a:prstDash val="solid"/>
                      <a:round/>
                      <a:headEnd type="none" w="med" len="med"/>
                      <a:tailEnd type="none" w="med" len="med"/>
                    </a:lnT>
                    <a:lnB w="9525" cap="flat" cmpd="sng" algn="ctr">
                      <a:solidFill>
                        <a:srgbClr val="8099B3"/>
                      </a:solidFill>
                      <a:prstDash val="solid"/>
                      <a:round/>
                      <a:headEnd type="none" w="med" len="med"/>
                      <a:tailEnd type="none" w="med" len="med"/>
                    </a:lnB>
                    <a:solidFill>
                      <a:srgbClr val="B2C2D1"/>
                    </a:solidFill>
                  </a:tcPr>
                </a:tc>
                <a:tc>
                  <a:txBody>
                    <a:bodyPr/>
                    <a:lstStyle/>
                    <a:p>
                      <a:pPr algn="l" fontAlgn="t"/>
                      <a:r>
                        <a:rPr lang="en-US" sz="2800" dirty="0">
                          <a:effectLst/>
                        </a:rPr>
                        <a:t>172.31.255.255</a:t>
                      </a:r>
                    </a:p>
                  </a:txBody>
                  <a:tcPr marL="19050" marR="19050" marT="19050" marB="19050">
                    <a:lnL w="9525" cap="flat" cmpd="sng" algn="ctr">
                      <a:solidFill>
                        <a:srgbClr val="8099B3"/>
                      </a:solidFill>
                      <a:prstDash val="solid"/>
                      <a:round/>
                      <a:headEnd type="none" w="med" len="med"/>
                      <a:tailEnd type="none" w="med" len="med"/>
                    </a:lnL>
                    <a:lnR w="9525" cap="flat" cmpd="sng" algn="ctr">
                      <a:solidFill>
                        <a:srgbClr val="8099B3"/>
                      </a:solidFill>
                      <a:prstDash val="solid"/>
                      <a:round/>
                      <a:headEnd type="none" w="med" len="med"/>
                      <a:tailEnd type="none" w="med" len="med"/>
                    </a:lnR>
                    <a:lnT w="9525" cap="flat" cmpd="sng" algn="ctr">
                      <a:solidFill>
                        <a:srgbClr val="8099B3"/>
                      </a:solidFill>
                      <a:prstDash val="solid"/>
                      <a:round/>
                      <a:headEnd type="none" w="med" len="med"/>
                      <a:tailEnd type="none" w="med" len="med"/>
                    </a:lnT>
                    <a:lnB w="9525" cap="flat" cmpd="sng" algn="ctr">
                      <a:solidFill>
                        <a:srgbClr val="8099B3"/>
                      </a:solidFill>
                      <a:prstDash val="solid"/>
                      <a:round/>
                      <a:headEnd type="none" w="med" len="med"/>
                      <a:tailEnd type="none" w="med" len="med"/>
                    </a:lnB>
                    <a:solidFill>
                      <a:srgbClr val="B2C2D1"/>
                    </a:solidFill>
                  </a:tcPr>
                </a:tc>
              </a:tr>
              <a:tr h="0">
                <a:tc>
                  <a:txBody>
                    <a:bodyPr/>
                    <a:lstStyle/>
                    <a:p>
                      <a:pPr algn="l" fontAlgn="t"/>
                      <a:r>
                        <a:rPr lang="en-US" sz="2800" dirty="0">
                          <a:effectLst/>
                        </a:rPr>
                        <a:t>C</a:t>
                      </a:r>
                    </a:p>
                  </a:txBody>
                  <a:tcPr marL="19050" marR="19050" marT="19050" marB="19050">
                    <a:lnL w="9525" cap="flat" cmpd="sng" algn="ctr">
                      <a:solidFill>
                        <a:srgbClr val="8099B3"/>
                      </a:solidFill>
                      <a:prstDash val="solid"/>
                      <a:round/>
                      <a:headEnd type="none" w="med" len="med"/>
                      <a:tailEnd type="none" w="med" len="med"/>
                    </a:lnL>
                    <a:lnR w="9525" cap="flat" cmpd="sng" algn="ctr">
                      <a:solidFill>
                        <a:srgbClr val="8099B3"/>
                      </a:solidFill>
                      <a:prstDash val="solid"/>
                      <a:round/>
                      <a:headEnd type="none" w="med" len="med"/>
                      <a:tailEnd type="none" w="med" len="med"/>
                    </a:lnR>
                    <a:lnT w="9525" cap="flat" cmpd="sng" algn="ctr">
                      <a:solidFill>
                        <a:srgbClr val="8099B3"/>
                      </a:solidFill>
                      <a:prstDash val="solid"/>
                      <a:round/>
                      <a:headEnd type="none" w="med" len="med"/>
                      <a:tailEnd type="none" w="med" len="med"/>
                    </a:lnT>
                    <a:lnB w="9525" cap="flat" cmpd="sng" algn="ctr">
                      <a:solidFill>
                        <a:srgbClr val="8099B3"/>
                      </a:solidFill>
                      <a:prstDash val="solid"/>
                      <a:round/>
                      <a:headEnd type="none" w="med" len="med"/>
                      <a:tailEnd type="none" w="med" len="med"/>
                    </a:lnB>
                    <a:solidFill>
                      <a:srgbClr val="B2C2D1"/>
                    </a:solidFill>
                  </a:tcPr>
                </a:tc>
                <a:tc>
                  <a:txBody>
                    <a:bodyPr/>
                    <a:lstStyle/>
                    <a:p>
                      <a:pPr algn="l" fontAlgn="t"/>
                      <a:r>
                        <a:rPr lang="en-US" sz="2800" dirty="0">
                          <a:effectLst/>
                        </a:rPr>
                        <a:t>192.168.0.0</a:t>
                      </a:r>
                    </a:p>
                  </a:txBody>
                  <a:tcPr marL="19050" marR="19050" marT="19050" marB="19050">
                    <a:lnL w="9525" cap="flat" cmpd="sng" algn="ctr">
                      <a:solidFill>
                        <a:srgbClr val="8099B3"/>
                      </a:solidFill>
                      <a:prstDash val="solid"/>
                      <a:round/>
                      <a:headEnd type="none" w="med" len="med"/>
                      <a:tailEnd type="none" w="med" len="med"/>
                    </a:lnL>
                    <a:lnR w="9525" cap="flat" cmpd="sng" algn="ctr">
                      <a:solidFill>
                        <a:srgbClr val="8099B3"/>
                      </a:solidFill>
                      <a:prstDash val="solid"/>
                      <a:round/>
                      <a:headEnd type="none" w="med" len="med"/>
                      <a:tailEnd type="none" w="med" len="med"/>
                    </a:lnR>
                    <a:lnT w="9525" cap="flat" cmpd="sng" algn="ctr">
                      <a:solidFill>
                        <a:srgbClr val="8099B3"/>
                      </a:solidFill>
                      <a:prstDash val="solid"/>
                      <a:round/>
                      <a:headEnd type="none" w="med" len="med"/>
                      <a:tailEnd type="none" w="med" len="med"/>
                    </a:lnT>
                    <a:lnB w="9525" cap="flat" cmpd="sng" algn="ctr">
                      <a:solidFill>
                        <a:srgbClr val="8099B3"/>
                      </a:solidFill>
                      <a:prstDash val="solid"/>
                      <a:round/>
                      <a:headEnd type="none" w="med" len="med"/>
                      <a:tailEnd type="none" w="med" len="med"/>
                    </a:lnB>
                    <a:solidFill>
                      <a:srgbClr val="B2C2D1"/>
                    </a:solidFill>
                  </a:tcPr>
                </a:tc>
                <a:tc>
                  <a:txBody>
                    <a:bodyPr/>
                    <a:lstStyle/>
                    <a:p>
                      <a:pPr algn="l" fontAlgn="t"/>
                      <a:r>
                        <a:rPr lang="en-US" sz="2800" dirty="0">
                          <a:effectLst/>
                        </a:rPr>
                        <a:t>192.168.255.255</a:t>
                      </a:r>
                    </a:p>
                  </a:txBody>
                  <a:tcPr marL="19050" marR="19050" marT="19050" marB="19050">
                    <a:lnL w="9525" cap="flat" cmpd="sng" algn="ctr">
                      <a:solidFill>
                        <a:srgbClr val="8099B3"/>
                      </a:solidFill>
                      <a:prstDash val="solid"/>
                      <a:round/>
                      <a:headEnd type="none" w="med" len="med"/>
                      <a:tailEnd type="none" w="med" len="med"/>
                    </a:lnL>
                    <a:lnR w="9525" cap="flat" cmpd="sng" algn="ctr">
                      <a:solidFill>
                        <a:srgbClr val="8099B3"/>
                      </a:solidFill>
                      <a:prstDash val="solid"/>
                      <a:round/>
                      <a:headEnd type="none" w="med" len="med"/>
                      <a:tailEnd type="none" w="med" len="med"/>
                    </a:lnR>
                    <a:lnT w="9525" cap="flat" cmpd="sng" algn="ctr">
                      <a:solidFill>
                        <a:srgbClr val="8099B3"/>
                      </a:solidFill>
                      <a:prstDash val="solid"/>
                      <a:round/>
                      <a:headEnd type="none" w="med" len="med"/>
                      <a:tailEnd type="none" w="med" len="med"/>
                    </a:lnT>
                    <a:lnB w="9525" cap="flat" cmpd="sng" algn="ctr">
                      <a:solidFill>
                        <a:srgbClr val="8099B3"/>
                      </a:solidFill>
                      <a:prstDash val="solid"/>
                      <a:round/>
                      <a:headEnd type="none" w="med" len="med"/>
                      <a:tailEnd type="none" w="med" len="med"/>
                    </a:lnB>
                    <a:solidFill>
                      <a:srgbClr val="B2C2D1"/>
                    </a:solidFill>
                  </a:tcPr>
                </a:tc>
              </a:tr>
            </a:tbl>
          </a:graphicData>
        </a:graphic>
      </p:graphicFrame>
      <p:sp>
        <p:nvSpPr>
          <p:cNvPr id="5" name="TextBox 4"/>
          <p:cNvSpPr txBox="1"/>
          <p:nvPr/>
        </p:nvSpPr>
        <p:spPr>
          <a:xfrm>
            <a:off x="838201" y="1367522"/>
            <a:ext cx="10083800" cy="1815882"/>
          </a:xfrm>
          <a:prstGeom prst="rect">
            <a:avLst/>
          </a:prstGeom>
          <a:noFill/>
        </p:spPr>
        <p:txBody>
          <a:bodyPr wrap="square" rtlCol="0">
            <a:spAutoFit/>
          </a:bodyPr>
          <a:lstStyle/>
          <a:p>
            <a:r>
              <a:rPr lang="en-US" sz="2800" i="1" dirty="0"/>
              <a:t>RFC 1918 defines a number of IP blocks which were set aside by the American Registry of Internet Numbers (ARIN</a:t>
            </a:r>
            <a:r>
              <a:rPr lang="en-US" sz="2800" i="1" dirty="0" smtClean="0"/>
              <a:t>)  </a:t>
            </a:r>
            <a:r>
              <a:rPr lang="en-US" sz="2800" i="1" dirty="0"/>
              <a:t>for use </a:t>
            </a:r>
            <a:r>
              <a:rPr lang="en-US" sz="2800" i="1" dirty="0" smtClean="0"/>
              <a:t>as </a:t>
            </a:r>
            <a:r>
              <a:rPr lang="en-US" sz="2800" i="1" dirty="0" smtClean="0">
                <a:hlinkClick r:id="rId2"/>
              </a:rPr>
              <a:t>private </a:t>
            </a:r>
            <a:r>
              <a:rPr lang="en-US" sz="2800" i="1" dirty="0">
                <a:hlinkClick r:id="rId2"/>
              </a:rPr>
              <a:t>addresses</a:t>
            </a:r>
            <a:r>
              <a:rPr lang="en-US" sz="2800" i="1" dirty="0"/>
              <a:t> on private networks that are not directly connected to the </a:t>
            </a:r>
            <a:r>
              <a:rPr lang="en-US" sz="2800" i="1" dirty="0">
                <a:hlinkClick r:id="rId3"/>
              </a:rPr>
              <a:t>Internet</a:t>
            </a:r>
            <a:r>
              <a:rPr lang="en-US" sz="2800" i="1" dirty="0"/>
              <a:t>. The private addresses are:</a:t>
            </a:r>
            <a:endParaRPr lang="en-US" sz="2800" dirty="0"/>
          </a:p>
        </p:txBody>
      </p:sp>
    </p:spTree>
    <p:extLst>
      <p:ext uri="{BB962C8B-B14F-4D97-AF65-F5344CB8AC3E}">
        <p14:creationId xmlns:p14="http://schemas.microsoft.com/office/powerpoint/2010/main" val="2475076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Multicast IP Addresses</a:t>
            </a:r>
            <a:br>
              <a:rPr lang="en-US" b="1" cap="small" dirty="0"/>
            </a:br>
            <a:endParaRPr lang="en-US" dirty="0"/>
          </a:p>
        </p:txBody>
      </p:sp>
      <p:sp>
        <p:nvSpPr>
          <p:cNvPr id="3" name="Content Placeholder 2"/>
          <p:cNvSpPr>
            <a:spLocks noGrp="1"/>
          </p:cNvSpPr>
          <p:nvPr>
            <p:ph idx="1"/>
          </p:nvPr>
        </p:nvSpPr>
        <p:spPr/>
        <p:txBody>
          <a:bodyPr/>
          <a:lstStyle/>
          <a:p>
            <a:r>
              <a:rPr lang="en-US" i="1" dirty="0" smtClean="0"/>
              <a:t>There </a:t>
            </a:r>
            <a:r>
              <a:rPr lang="en-US" i="1" dirty="0"/>
              <a:t>are a number of addresses that are set aside for special purposes, such as the IP's used in OSPF, Multicast, and experimental purposes that cannot be used on the </a:t>
            </a:r>
            <a:r>
              <a:rPr lang="en-US" i="1" dirty="0">
                <a:hlinkClick r:id="rId2"/>
              </a:rPr>
              <a:t>Internet</a:t>
            </a:r>
            <a:r>
              <a:rPr lang="en-US" i="1" dirty="0"/>
              <a: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28857807"/>
              </p:ext>
            </p:extLst>
          </p:nvPr>
        </p:nvGraphicFramePr>
        <p:xfrm>
          <a:off x="1041400" y="3390900"/>
          <a:ext cx="8496300" cy="867669"/>
        </p:xfrm>
        <a:graphic>
          <a:graphicData uri="http://schemas.openxmlformats.org/drawingml/2006/table">
            <a:tbl>
              <a:tblPr/>
              <a:tblGrid>
                <a:gridCol w="2832100"/>
                <a:gridCol w="2832100"/>
                <a:gridCol w="2832100"/>
              </a:tblGrid>
              <a:tr h="295651">
                <a:tc>
                  <a:txBody>
                    <a:bodyPr/>
                    <a:lstStyle/>
                    <a:p>
                      <a:pPr algn="l" fontAlgn="t"/>
                      <a:r>
                        <a:rPr lang="en-US" dirty="0">
                          <a:effectLst/>
                        </a:rPr>
                        <a:t>Class</a:t>
                      </a:r>
                    </a:p>
                  </a:txBody>
                  <a:tcPr marL="19050" marR="19050" marT="19050" marB="19050">
                    <a:lnL w="9525" cap="flat" cmpd="sng" algn="ctr">
                      <a:solidFill>
                        <a:srgbClr val="8099B3"/>
                      </a:solidFill>
                      <a:prstDash val="solid"/>
                      <a:round/>
                      <a:headEnd type="none" w="med" len="med"/>
                      <a:tailEnd type="none" w="med" len="med"/>
                    </a:lnL>
                    <a:lnR w="9525" cap="flat" cmpd="sng" algn="ctr">
                      <a:solidFill>
                        <a:srgbClr val="8099B3"/>
                      </a:solidFill>
                      <a:prstDash val="solid"/>
                      <a:round/>
                      <a:headEnd type="none" w="med" len="med"/>
                      <a:tailEnd type="none" w="med" len="med"/>
                    </a:lnR>
                    <a:lnT w="9525" cap="flat" cmpd="sng" algn="ctr">
                      <a:solidFill>
                        <a:srgbClr val="8099B3"/>
                      </a:solidFill>
                      <a:prstDash val="solid"/>
                      <a:round/>
                      <a:headEnd type="none" w="med" len="med"/>
                      <a:tailEnd type="none" w="med" len="med"/>
                    </a:lnT>
                    <a:lnB w="9525" cap="flat" cmpd="sng" algn="ctr">
                      <a:solidFill>
                        <a:srgbClr val="8099B3"/>
                      </a:solidFill>
                      <a:prstDash val="solid"/>
                      <a:round/>
                      <a:headEnd type="none" w="med" len="med"/>
                      <a:tailEnd type="none" w="med" len="med"/>
                    </a:lnB>
                    <a:solidFill>
                      <a:srgbClr val="CCCCCC"/>
                    </a:solidFill>
                  </a:tcPr>
                </a:tc>
                <a:tc>
                  <a:txBody>
                    <a:bodyPr/>
                    <a:lstStyle/>
                    <a:p>
                      <a:pPr algn="l" fontAlgn="t"/>
                      <a:r>
                        <a:rPr lang="en-US" dirty="0">
                          <a:effectLst/>
                        </a:rPr>
                        <a:t>Start</a:t>
                      </a:r>
                    </a:p>
                  </a:txBody>
                  <a:tcPr marL="19050" marR="19050" marT="19050" marB="19050">
                    <a:lnL w="9525" cap="flat" cmpd="sng" algn="ctr">
                      <a:solidFill>
                        <a:srgbClr val="8099B3"/>
                      </a:solidFill>
                      <a:prstDash val="solid"/>
                      <a:round/>
                      <a:headEnd type="none" w="med" len="med"/>
                      <a:tailEnd type="none" w="med" len="med"/>
                    </a:lnL>
                    <a:lnR w="9525" cap="flat" cmpd="sng" algn="ctr">
                      <a:solidFill>
                        <a:srgbClr val="8099B3"/>
                      </a:solidFill>
                      <a:prstDash val="solid"/>
                      <a:round/>
                      <a:headEnd type="none" w="med" len="med"/>
                      <a:tailEnd type="none" w="med" len="med"/>
                    </a:lnR>
                    <a:lnT w="9525" cap="flat" cmpd="sng" algn="ctr">
                      <a:solidFill>
                        <a:srgbClr val="8099B3"/>
                      </a:solidFill>
                      <a:prstDash val="solid"/>
                      <a:round/>
                      <a:headEnd type="none" w="med" len="med"/>
                      <a:tailEnd type="none" w="med" len="med"/>
                    </a:lnT>
                    <a:lnB w="9525" cap="flat" cmpd="sng" algn="ctr">
                      <a:solidFill>
                        <a:srgbClr val="8099B3"/>
                      </a:solidFill>
                      <a:prstDash val="solid"/>
                      <a:round/>
                      <a:headEnd type="none" w="med" len="med"/>
                      <a:tailEnd type="none" w="med" len="med"/>
                    </a:lnB>
                    <a:solidFill>
                      <a:srgbClr val="CCCCCC"/>
                    </a:solidFill>
                  </a:tcPr>
                </a:tc>
                <a:tc>
                  <a:txBody>
                    <a:bodyPr/>
                    <a:lstStyle/>
                    <a:p>
                      <a:pPr algn="l" fontAlgn="t"/>
                      <a:r>
                        <a:rPr lang="en-US">
                          <a:effectLst/>
                        </a:rPr>
                        <a:t>End</a:t>
                      </a:r>
                    </a:p>
                  </a:txBody>
                  <a:tcPr marL="19050" marR="19050" marT="19050" marB="19050">
                    <a:lnL w="9525" cap="flat" cmpd="sng" algn="ctr">
                      <a:solidFill>
                        <a:srgbClr val="8099B3"/>
                      </a:solidFill>
                      <a:prstDash val="solid"/>
                      <a:round/>
                      <a:headEnd type="none" w="med" len="med"/>
                      <a:tailEnd type="none" w="med" len="med"/>
                    </a:lnL>
                    <a:lnR w="9525" cap="flat" cmpd="sng" algn="ctr">
                      <a:solidFill>
                        <a:srgbClr val="8099B3"/>
                      </a:solidFill>
                      <a:prstDash val="solid"/>
                      <a:round/>
                      <a:headEnd type="none" w="med" len="med"/>
                      <a:tailEnd type="none" w="med" len="med"/>
                    </a:lnR>
                    <a:lnT w="9525" cap="flat" cmpd="sng" algn="ctr">
                      <a:solidFill>
                        <a:srgbClr val="8099B3"/>
                      </a:solidFill>
                      <a:prstDash val="solid"/>
                      <a:round/>
                      <a:headEnd type="none" w="med" len="med"/>
                      <a:tailEnd type="none" w="med" len="med"/>
                    </a:lnT>
                    <a:lnB w="9525" cap="flat" cmpd="sng" algn="ctr">
                      <a:solidFill>
                        <a:srgbClr val="8099B3"/>
                      </a:solidFill>
                      <a:prstDash val="solid"/>
                      <a:round/>
                      <a:headEnd type="none" w="med" len="med"/>
                      <a:tailEnd type="none" w="med" len="med"/>
                    </a:lnB>
                    <a:solidFill>
                      <a:srgbClr val="CCCCCC"/>
                    </a:solidFill>
                  </a:tcPr>
                </a:tc>
              </a:tr>
              <a:tr h="555249">
                <a:tc>
                  <a:txBody>
                    <a:bodyPr/>
                    <a:lstStyle/>
                    <a:p>
                      <a:pPr algn="l" fontAlgn="t"/>
                      <a:r>
                        <a:rPr lang="en-US" sz="2800" b="1" dirty="0">
                          <a:effectLst/>
                        </a:rPr>
                        <a:t>D</a:t>
                      </a:r>
                    </a:p>
                  </a:txBody>
                  <a:tcPr marL="19050" marR="19050" marT="19050" marB="19050">
                    <a:lnL w="9525" cap="flat" cmpd="sng" algn="ctr">
                      <a:solidFill>
                        <a:srgbClr val="8099B3"/>
                      </a:solidFill>
                      <a:prstDash val="solid"/>
                      <a:round/>
                      <a:headEnd type="none" w="med" len="med"/>
                      <a:tailEnd type="none" w="med" len="med"/>
                    </a:lnL>
                    <a:lnR w="9525" cap="flat" cmpd="sng" algn="ctr">
                      <a:solidFill>
                        <a:srgbClr val="8099B3"/>
                      </a:solidFill>
                      <a:prstDash val="solid"/>
                      <a:round/>
                      <a:headEnd type="none" w="med" len="med"/>
                      <a:tailEnd type="none" w="med" len="med"/>
                    </a:lnR>
                    <a:lnT w="9525" cap="flat" cmpd="sng" algn="ctr">
                      <a:solidFill>
                        <a:srgbClr val="8099B3"/>
                      </a:solidFill>
                      <a:prstDash val="solid"/>
                      <a:round/>
                      <a:headEnd type="none" w="med" len="med"/>
                      <a:tailEnd type="none" w="med" len="med"/>
                    </a:lnT>
                    <a:lnB w="9525" cap="flat" cmpd="sng" algn="ctr">
                      <a:solidFill>
                        <a:srgbClr val="8099B3"/>
                      </a:solidFill>
                      <a:prstDash val="solid"/>
                      <a:round/>
                      <a:headEnd type="none" w="med" len="med"/>
                      <a:tailEnd type="none" w="med" len="med"/>
                    </a:lnB>
                    <a:solidFill>
                      <a:srgbClr val="B2C2D1"/>
                    </a:solidFill>
                  </a:tcPr>
                </a:tc>
                <a:tc>
                  <a:txBody>
                    <a:bodyPr/>
                    <a:lstStyle/>
                    <a:p>
                      <a:pPr algn="l" fontAlgn="t"/>
                      <a:r>
                        <a:rPr lang="en-US" sz="2800" b="1" dirty="0">
                          <a:effectLst/>
                        </a:rPr>
                        <a:t>224.0.0.0</a:t>
                      </a:r>
                    </a:p>
                  </a:txBody>
                  <a:tcPr marL="19050" marR="19050" marT="19050" marB="19050">
                    <a:lnL w="9525" cap="flat" cmpd="sng" algn="ctr">
                      <a:solidFill>
                        <a:srgbClr val="8099B3"/>
                      </a:solidFill>
                      <a:prstDash val="solid"/>
                      <a:round/>
                      <a:headEnd type="none" w="med" len="med"/>
                      <a:tailEnd type="none" w="med" len="med"/>
                    </a:lnL>
                    <a:lnR w="9525" cap="flat" cmpd="sng" algn="ctr">
                      <a:solidFill>
                        <a:srgbClr val="8099B3"/>
                      </a:solidFill>
                      <a:prstDash val="solid"/>
                      <a:round/>
                      <a:headEnd type="none" w="med" len="med"/>
                      <a:tailEnd type="none" w="med" len="med"/>
                    </a:lnR>
                    <a:lnT w="9525" cap="flat" cmpd="sng" algn="ctr">
                      <a:solidFill>
                        <a:srgbClr val="8099B3"/>
                      </a:solidFill>
                      <a:prstDash val="solid"/>
                      <a:round/>
                      <a:headEnd type="none" w="med" len="med"/>
                      <a:tailEnd type="none" w="med" len="med"/>
                    </a:lnT>
                    <a:lnB w="9525" cap="flat" cmpd="sng" algn="ctr">
                      <a:solidFill>
                        <a:srgbClr val="8099B3"/>
                      </a:solidFill>
                      <a:prstDash val="solid"/>
                      <a:round/>
                      <a:headEnd type="none" w="med" len="med"/>
                      <a:tailEnd type="none" w="med" len="med"/>
                    </a:lnB>
                    <a:solidFill>
                      <a:srgbClr val="B2C2D1"/>
                    </a:solidFill>
                  </a:tcPr>
                </a:tc>
                <a:tc>
                  <a:txBody>
                    <a:bodyPr/>
                    <a:lstStyle/>
                    <a:p>
                      <a:pPr algn="l" fontAlgn="t"/>
                      <a:r>
                        <a:rPr lang="en-US" sz="2800" b="1" dirty="0">
                          <a:effectLst/>
                        </a:rPr>
                        <a:t>239.255.255.255</a:t>
                      </a:r>
                    </a:p>
                  </a:txBody>
                  <a:tcPr marL="19050" marR="19050" marT="19050" marB="19050">
                    <a:lnL w="9525" cap="flat" cmpd="sng" algn="ctr">
                      <a:solidFill>
                        <a:srgbClr val="8099B3"/>
                      </a:solidFill>
                      <a:prstDash val="solid"/>
                      <a:round/>
                      <a:headEnd type="none" w="med" len="med"/>
                      <a:tailEnd type="none" w="med" len="med"/>
                    </a:lnL>
                    <a:lnR w="9525" cap="flat" cmpd="sng" algn="ctr">
                      <a:solidFill>
                        <a:srgbClr val="8099B3"/>
                      </a:solidFill>
                      <a:prstDash val="solid"/>
                      <a:round/>
                      <a:headEnd type="none" w="med" len="med"/>
                      <a:tailEnd type="none" w="med" len="med"/>
                    </a:lnR>
                    <a:lnT w="9525" cap="flat" cmpd="sng" algn="ctr">
                      <a:solidFill>
                        <a:srgbClr val="8099B3"/>
                      </a:solidFill>
                      <a:prstDash val="solid"/>
                      <a:round/>
                      <a:headEnd type="none" w="med" len="med"/>
                      <a:tailEnd type="none" w="med" len="med"/>
                    </a:lnT>
                    <a:lnB w="9525" cap="flat" cmpd="sng" algn="ctr">
                      <a:solidFill>
                        <a:srgbClr val="8099B3"/>
                      </a:solidFill>
                      <a:prstDash val="solid"/>
                      <a:round/>
                      <a:headEnd type="none" w="med" len="med"/>
                      <a:tailEnd type="none" w="med" len="med"/>
                    </a:lnB>
                    <a:solidFill>
                      <a:srgbClr val="B2C2D1"/>
                    </a:solidFill>
                  </a:tcPr>
                </a:tc>
              </a:tr>
            </a:tbl>
          </a:graphicData>
        </a:graphic>
      </p:graphicFrame>
    </p:spTree>
    <p:extLst>
      <p:ext uri="{BB962C8B-B14F-4D97-AF65-F5344CB8AC3E}">
        <p14:creationId xmlns:p14="http://schemas.microsoft.com/office/powerpoint/2010/main" val="1247431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Network Address Translation (NAT)</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749425"/>
            <a:ext cx="10515600" cy="4351338"/>
          </a:xfrm>
        </p:spPr>
        <p:txBody>
          <a:bodyPr>
            <a:normAutofit lnSpcReduction="10000"/>
          </a:bodyPr>
          <a:lstStyle/>
          <a:p>
            <a:r>
              <a:rPr lang="en-US" dirty="0"/>
              <a:t>Primarily NAT was introduced to the world of IT and networking due to the lack of IP </a:t>
            </a:r>
            <a:r>
              <a:rPr lang="en-US" dirty="0" smtClean="0"/>
              <a:t>addresses.</a:t>
            </a:r>
          </a:p>
          <a:p>
            <a:r>
              <a:rPr lang="en-US" dirty="0" smtClean="0"/>
              <a:t>NAT uses the range of private addresses.</a:t>
            </a:r>
          </a:p>
          <a:p>
            <a:r>
              <a:rPr lang="en-US" dirty="0"/>
              <a:t>Class A 10.0.0.0 - 10.255.255.255</a:t>
            </a:r>
          </a:p>
          <a:p>
            <a:r>
              <a:rPr lang="en-US" dirty="0"/>
              <a:t>Class B 172.16.0.0 - 172.31.255.255</a:t>
            </a:r>
          </a:p>
          <a:p>
            <a:r>
              <a:rPr lang="en-US" dirty="0"/>
              <a:t>Class C 192.168.0.0 - 192.168.255.255</a:t>
            </a:r>
          </a:p>
          <a:p>
            <a:r>
              <a:rPr lang="en-US" dirty="0"/>
              <a:t>NAT allows you to use these private IP address on the internal network</a:t>
            </a:r>
            <a:r>
              <a:rPr lang="en-US" dirty="0" smtClean="0"/>
              <a:t>.</a:t>
            </a:r>
          </a:p>
          <a:p>
            <a:r>
              <a:rPr lang="en-US" dirty="0"/>
              <a:t>Another company can use the same private IP addresses as well, as long as they are kept internal to their network</a:t>
            </a:r>
          </a:p>
        </p:txBody>
      </p:sp>
    </p:spTree>
    <p:extLst>
      <p:ext uri="{BB962C8B-B14F-4D97-AF65-F5344CB8AC3E}">
        <p14:creationId xmlns:p14="http://schemas.microsoft.com/office/powerpoint/2010/main" val="1757134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838200" y="1355724"/>
            <a:ext cx="10515600" cy="4892675"/>
          </a:xfrm>
        </p:spPr>
        <p:txBody>
          <a:bodyPr>
            <a:normAutofit fontScale="92500" lnSpcReduction="20000"/>
          </a:bodyPr>
          <a:lstStyle/>
          <a:p>
            <a:pPr marL="0" indent="0">
              <a:buNone/>
            </a:pPr>
            <a:r>
              <a:rPr lang="en-US" dirty="0" smtClean="0">
                <a:solidFill>
                  <a:srgbClr val="00B0F0"/>
                </a:solidFill>
              </a:rPr>
              <a:t>4.2 Routing Algorithms</a:t>
            </a:r>
          </a:p>
          <a:p>
            <a:pPr marL="457200" indent="0">
              <a:buNone/>
            </a:pPr>
            <a:r>
              <a:rPr lang="en-US" dirty="0" smtClean="0"/>
              <a:t>4.2.1 Shortest Path (</a:t>
            </a:r>
            <a:r>
              <a:rPr lang="en-US" dirty="0" err="1" smtClean="0"/>
              <a:t>Dijkastra’s</a:t>
            </a:r>
            <a:r>
              <a:rPr lang="en-US" dirty="0" smtClean="0"/>
              <a:t>)</a:t>
            </a:r>
          </a:p>
          <a:p>
            <a:pPr marL="457200" indent="0">
              <a:buNone/>
            </a:pPr>
            <a:r>
              <a:rPr lang="en-US" dirty="0" smtClean="0"/>
              <a:t>4.2.2 </a:t>
            </a:r>
            <a:r>
              <a:rPr lang="en-US" dirty="0" err="1" smtClean="0"/>
              <a:t>Linkstate</a:t>
            </a:r>
            <a:r>
              <a:rPr lang="en-US" dirty="0" smtClean="0"/>
              <a:t> Routing</a:t>
            </a:r>
          </a:p>
          <a:p>
            <a:pPr marL="457200" indent="0">
              <a:buNone/>
            </a:pPr>
            <a:r>
              <a:rPr lang="en-US" dirty="0" smtClean="0"/>
              <a:t>4.2.3 Distance vector routing</a:t>
            </a:r>
          </a:p>
          <a:p>
            <a:pPr marL="0" indent="0">
              <a:buNone/>
            </a:pPr>
            <a:endParaRPr lang="en-US" dirty="0"/>
          </a:p>
          <a:p>
            <a:pPr marL="0" indent="0">
              <a:buNone/>
            </a:pPr>
            <a:r>
              <a:rPr lang="en-US" dirty="0" smtClean="0">
                <a:solidFill>
                  <a:srgbClr val="00B0F0"/>
                </a:solidFill>
              </a:rPr>
              <a:t>4.3 Protocols at network layer</a:t>
            </a:r>
          </a:p>
          <a:p>
            <a:pPr marL="0" indent="0">
              <a:buNone/>
            </a:pPr>
            <a:r>
              <a:rPr lang="en-US" dirty="0"/>
              <a:t> </a:t>
            </a:r>
            <a:r>
              <a:rPr lang="en-US" dirty="0" smtClean="0"/>
              <a:t>      ARP, RARP,ICMP,IGMP</a:t>
            </a:r>
          </a:p>
          <a:p>
            <a:pPr marL="0" indent="0">
              <a:buNone/>
            </a:pPr>
            <a:endParaRPr lang="en-US" dirty="0" smtClean="0"/>
          </a:p>
          <a:p>
            <a:pPr marL="0" indent="0">
              <a:buNone/>
            </a:pPr>
            <a:r>
              <a:rPr lang="en-US" dirty="0" smtClean="0">
                <a:solidFill>
                  <a:srgbClr val="00B0F0"/>
                </a:solidFill>
              </a:rPr>
              <a:t>4.4 Congestion Control</a:t>
            </a:r>
          </a:p>
          <a:p>
            <a:pPr marL="457200" indent="0">
              <a:buNone/>
            </a:pPr>
            <a:r>
              <a:rPr lang="en-US" dirty="0" smtClean="0"/>
              <a:t>4.4.1 Open Loop congestion control and close loop</a:t>
            </a:r>
          </a:p>
          <a:p>
            <a:pPr marL="457200" indent="0">
              <a:buNone/>
            </a:pPr>
            <a:r>
              <a:rPr lang="en-US" dirty="0" smtClean="0"/>
              <a:t>4.4.2QoS parameters</a:t>
            </a:r>
          </a:p>
          <a:p>
            <a:pPr marL="457200" indent="0">
              <a:buNone/>
            </a:pPr>
            <a:r>
              <a:rPr lang="en-US" dirty="0" smtClean="0"/>
              <a:t>4.4.3 Token bucket and leaky bucket algorithm</a:t>
            </a:r>
            <a:endParaRPr lang="en-US" dirty="0"/>
          </a:p>
        </p:txBody>
      </p:sp>
    </p:spTree>
    <p:extLst>
      <p:ext uri="{BB962C8B-B14F-4D97-AF65-F5344CB8AC3E}">
        <p14:creationId xmlns:p14="http://schemas.microsoft.com/office/powerpoint/2010/main" val="3658464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Network Address Translation (NAT)</a:t>
            </a:r>
            <a:endParaRPr lang="en-US" dirty="0"/>
          </a:p>
        </p:txBody>
      </p:sp>
      <p:sp>
        <p:nvSpPr>
          <p:cNvPr id="3" name="Content Placeholder 2"/>
          <p:cNvSpPr>
            <a:spLocks noGrp="1"/>
          </p:cNvSpPr>
          <p:nvPr>
            <p:ph idx="1"/>
          </p:nvPr>
        </p:nvSpPr>
        <p:spPr>
          <a:xfrm>
            <a:off x="838200" y="1444625"/>
            <a:ext cx="10515600" cy="3876675"/>
          </a:xfrm>
        </p:spPr>
        <p:txBody>
          <a:bodyPr>
            <a:normAutofit/>
          </a:bodyPr>
          <a:lstStyle/>
          <a:p>
            <a:pPr algn="just"/>
            <a:r>
              <a:rPr lang="en-US" dirty="0" smtClean="0"/>
              <a:t>When </a:t>
            </a:r>
            <a:r>
              <a:rPr lang="en-US" dirty="0"/>
              <a:t>a host on the internal network with an internal IP address does need to communicate outside it's private network, it would use the public IP address on the network's gateway to identify itself to the rest of the world</a:t>
            </a:r>
            <a:r>
              <a:rPr lang="en-US" dirty="0" smtClean="0"/>
              <a:t>,</a:t>
            </a:r>
            <a:r>
              <a:rPr lang="en-US" dirty="0"/>
              <a:t> and this </a:t>
            </a:r>
            <a:r>
              <a:rPr lang="en-US" u="sng" dirty="0"/>
              <a:t>translation of converting a private IP address to public is done by </a:t>
            </a:r>
            <a:r>
              <a:rPr lang="en-US" u="sng" dirty="0" smtClean="0"/>
              <a:t>NAT</a:t>
            </a:r>
            <a:r>
              <a:rPr lang="en-US" dirty="0" smtClean="0"/>
              <a:t>.</a:t>
            </a:r>
          </a:p>
          <a:p>
            <a:pPr algn="just"/>
            <a:r>
              <a:rPr lang="en-US" dirty="0" smtClean="0"/>
              <a:t>Usually NAT is implemented at border networks such as  firewalls or routers</a:t>
            </a:r>
            <a:endParaRPr lang="en-US" dirty="0"/>
          </a:p>
        </p:txBody>
      </p:sp>
    </p:spTree>
    <p:extLst>
      <p:ext uri="{BB962C8B-B14F-4D97-AF65-F5344CB8AC3E}">
        <p14:creationId xmlns:p14="http://schemas.microsoft.com/office/powerpoint/2010/main" val="6520149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EXAMPLE - NAT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3200" y="1400969"/>
            <a:ext cx="8432800" cy="4743450"/>
          </a:xfrm>
        </p:spPr>
      </p:pic>
    </p:spTree>
    <p:extLst>
      <p:ext uri="{BB962C8B-B14F-4D97-AF65-F5344CB8AC3E}">
        <p14:creationId xmlns:p14="http://schemas.microsoft.com/office/powerpoint/2010/main" val="672929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Advantages of NAT</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10515600" cy="2009775"/>
          </a:xfrm>
        </p:spPr>
        <p:txBody>
          <a:bodyPr/>
          <a:lstStyle/>
          <a:p>
            <a:r>
              <a:rPr lang="en-US" dirty="0" smtClean="0"/>
              <a:t>Public IP address sharing</a:t>
            </a:r>
          </a:p>
          <a:p>
            <a:r>
              <a:rPr lang="en-US" dirty="0" smtClean="0"/>
              <a:t>Easier expansion</a:t>
            </a:r>
          </a:p>
          <a:p>
            <a:r>
              <a:rPr lang="en-US" dirty="0" smtClean="0"/>
              <a:t>Greater local control</a:t>
            </a:r>
          </a:p>
          <a:p>
            <a:r>
              <a:rPr lang="en-US" dirty="0" smtClean="0"/>
              <a:t>Increased security</a:t>
            </a:r>
          </a:p>
          <a:p>
            <a:pPr marL="0" indent="0">
              <a:buNone/>
            </a:pPr>
            <a:endParaRPr lang="en-US" dirty="0"/>
          </a:p>
        </p:txBody>
      </p:sp>
    </p:spTree>
    <p:extLst>
      <p:ext uri="{BB962C8B-B14F-4D97-AF65-F5344CB8AC3E}">
        <p14:creationId xmlns:p14="http://schemas.microsoft.com/office/powerpoint/2010/main" val="1741574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dirty="0"/>
              <a:t>TCP/IP Protocol Suite</a:t>
            </a:r>
          </a:p>
        </p:txBody>
      </p:sp>
      <p:sp>
        <p:nvSpPr>
          <p:cNvPr id="1024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0F2EC05-889A-483A-9BB2-7274CD4AEB0B}" type="slidenum">
              <a:rPr lang="en-US" altLang="zh-TW" b="0"/>
              <a:pPr/>
              <a:t>33</a:t>
            </a:fld>
            <a:endParaRPr lang="en-US" altLang="zh-TW" b="0"/>
          </a:p>
        </p:txBody>
      </p:sp>
      <p:sp>
        <p:nvSpPr>
          <p:cNvPr id="689154"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10245" name="Text Box 3"/>
          <p:cNvSpPr txBox="1">
            <a:spLocks noChangeArrowheads="1"/>
          </p:cNvSpPr>
          <p:nvPr/>
        </p:nvSpPr>
        <p:spPr bwMode="auto">
          <a:xfrm>
            <a:off x="1752601" y="355601"/>
            <a:ext cx="4613442"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dirty="0" smtClean="0">
                <a:solidFill>
                  <a:schemeClr val="bg1"/>
                </a:solidFill>
                <a:latin typeface="Times" panose="02020603050405020304" pitchFamily="18" charset="0"/>
                <a:ea typeface="新細明體" panose="02020500000000000000" pitchFamily="18" charset="-120"/>
              </a:rPr>
              <a:t>Internet Protocol IPv4</a:t>
            </a:r>
            <a:endParaRPr lang="en-US" altLang="zh-TW" sz="3600" dirty="0">
              <a:solidFill>
                <a:schemeClr val="bg1"/>
              </a:solidFill>
              <a:latin typeface="Times" panose="02020603050405020304" pitchFamily="18" charset="0"/>
              <a:ea typeface="新細明體" panose="02020500000000000000" pitchFamily="18" charset="-120"/>
            </a:endParaRPr>
          </a:p>
        </p:txBody>
      </p:sp>
      <p:sp>
        <p:nvSpPr>
          <p:cNvPr id="10246"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10247" name="Rectangle 5"/>
          <p:cNvSpPr>
            <a:spLocks noChangeArrowheads="1"/>
          </p:cNvSpPr>
          <p:nvPr/>
        </p:nvSpPr>
        <p:spPr bwMode="auto">
          <a:xfrm>
            <a:off x="1524000" y="1524000"/>
            <a:ext cx="9144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800" dirty="0">
                <a:latin typeface="Arial Unicode MS" panose="020B0604020202020204" pitchFamily="34" charset="-128"/>
                <a:ea typeface="新細明體" panose="02020500000000000000" pitchFamily="18" charset="-120"/>
              </a:rPr>
              <a:t>The Internet Protocol (IP) is the transmission mechanism used by the TCP/IP protocols at the network layer. </a:t>
            </a:r>
          </a:p>
        </p:txBody>
      </p:sp>
    </p:spTree>
    <p:extLst>
      <p:ext uri="{BB962C8B-B14F-4D97-AF65-F5344CB8AC3E}">
        <p14:creationId xmlns:p14="http://schemas.microsoft.com/office/powerpoint/2010/main" val="6497003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51F45D6-7E70-4B92-BC4D-A151023235A5}" type="slidenum">
              <a:rPr lang="en-US" altLang="zh-TW" b="0"/>
              <a:pPr/>
              <a:t>34</a:t>
            </a:fld>
            <a:endParaRPr lang="en-US" altLang="zh-TW" b="0"/>
          </a:p>
        </p:txBody>
      </p:sp>
      <p:sp>
        <p:nvSpPr>
          <p:cNvPr id="14340" name="Text Box 2"/>
          <p:cNvSpPr txBox="1">
            <a:spLocks noChangeArrowheads="1"/>
          </p:cNvSpPr>
          <p:nvPr/>
        </p:nvSpPr>
        <p:spPr bwMode="auto">
          <a:xfrm>
            <a:off x="2514600" y="90488"/>
            <a:ext cx="5715000"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dirty="0" smtClean="0">
                <a:latin typeface="Times New Roman" panose="02020603050405020304" pitchFamily="18" charset="0"/>
              </a:rPr>
              <a:t>Position </a:t>
            </a:r>
            <a:r>
              <a:rPr lang="en-US" altLang="en-US" sz="2400" i="1" dirty="0">
                <a:latin typeface="Times New Roman" panose="02020603050405020304" pitchFamily="18" charset="0"/>
              </a:rPr>
              <a:t>of IP in TCP/IP protocol suite</a:t>
            </a:r>
          </a:p>
        </p:txBody>
      </p:sp>
      <p:sp>
        <p:nvSpPr>
          <p:cNvPr id="14341"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42"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43"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44"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45"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46"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47"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1434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1530350"/>
            <a:ext cx="8455025" cy="372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45220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638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01653D7-5CC4-4A95-90E8-B8E3AA30948B}" type="slidenum">
              <a:rPr lang="en-US" altLang="zh-TW" b="0"/>
              <a:pPr/>
              <a:t>35</a:t>
            </a:fld>
            <a:endParaRPr lang="en-US" altLang="zh-TW" b="0"/>
          </a:p>
        </p:txBody>
      </p:sp>
      <p:sp>
        <p:nvSpPr>
          <p:cNvPr id="711682"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endParaRPr lang="zh-TW" altLang="en-US"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16389" name="Text Box 3"/>
          <p:cNvSpPr txBox="1">
            <a:spLocks noChangeArrowheads="1"/>
          </p:cNvSpPr>
          <p:nvPr/>
        </p:nvSpPr>
        <p:spPr bwMode="auto">
          <a:xfrm>
            <a:off x="1752601" y="355601"/>
            <a:ext cx="3142655"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dirty="0" smtClean="0">
                <a:solidFill>
                  <a:schemeClr val="bg1"/>
                </a:solidFill>
                <a:latin typeface="Times" panose="02020603050405020304" pitchFamily="18" charset="0"/>
                <a:ea typeface="新細明體" panose="02020500000000000000" pitchFamily="18" charset="-120"/>
              </a:rPr>
              <a:t>DATAGRAMS</a:t>
            </a:r>
            <a:endParaRPr lang="en-US" altLang="zh-TW" sz="3600" dirty="0">
              <a:solidFill>
                <a:schemeClr val="bg1"/>
              </a:solidFill>
              <a:latin typeface="Times" panose="02020603050405020304" pitchFamily="18" charset="0"/>
              <a:ea typeface="新細明體" panose="02020500000000000000" pitchFamily="18" charset="-120"/>
            </a:endParaRPr>
          </a:p>
        </p:txBody>
      </p:sp>
      <p:sp>
        <p:nvSpPr>
          <p:cNvPr id="16390"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latin typeface="Times New Roman" panose="02020603050405020304" pitchFamily="18" charset="0"/>
              <a:ea typeface="新細明體" panose="02020500000000000000" pitchFamily="18" charset="-120"/>
            </a:endParaRPr>
          </a:p>
        </p:txBody>
      </p:sp>
      <p:sp>
        <p:nvSpPr>
          <p:cNvPr id="16391" name="Rectangle 5"/>
          <p:cNvSpPr>
            <a:spLocks noChangeArrowheads="1"/>
          </p:cNvSpPr>
          <p:nvPr/>
        </p:nvSpPr>
        <p:spPr bwMode="auto">
          <a:xfrm>
            <a:off x="1905000" y="1524001"/>
            <a:ext cx="85344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marL="457200" indent="-457200" algn="just">
              <a:buFont typeface="Wingdings" panose="05000000000000000000" pitchFamily="2" charset="2"/>
              <a:buChar char="q"/>
            </a:pPr>
            <a:r>
              <a:rPr lang="en-US" altLang="zh-TW" sz="2800" dirty="0">
                <a:latin typeface="Arial Unicode MS" panose="020B0604020202020204" pitchFamily="34" charset="-128"/>
                <a:ea typeface="新細明體" panose="02020500000000000000" pitchFamily="18" charset="-120"/>
              </a:rPr>
              <a:t>Packets in the network (internet) layer are called </a:t>
            </a:r>
            <a:r>
              <a:rPr lang="en-US" altLang="zh-TW" sz="2800" i="1" dirty="0">
                <a:solidFill>
                  <a:schemeClr val="hlink"/>
                </a:solidFill>
                <a:latin typeface="Arial Unicode MS" panose="020B0604020202020204" pitchFamily="34" charset="-128"/>
                <a:ea typeface="新細明體" panose="02020500000000000000" pitchFamily="18" charset="-120"/>
              </a:rPr>
              <a:t>datagrams</a:t>
            </a:r>
            <a:r>
              <a:rPr lang="en-US" altLang="zh-TW" sz="2800" dirty="0">
                <a:latin typeface="Arial Unicode MS" panose="020B0604020202020204" pitchFamily="34" charset="-128"/>
                <a:ea typeface="新細明體" panose="02020500000000000000" pitchFamily="18" charset="-120"/>
              </a:rPr>
              <a:t>. </a:t>
            </a:r>
            <a:endParaRPr lang="en-US" altLang="zh-TW" sz="2800" dirty="0" smtClean="0">
              <a:latin typeface="Arial Unicode MS" panose="020B0604020202020204" pitchFamily="34" charset="-128"/>
              <a:ea typeface="新細明體" panose="02020500000000000000" pitchFamily="18" charset="-120"/>
            </a:endParaRPr>
          </a:p>
          <a:p>
            <a:pPr marL="457200" indent="-457200" algn="just">
              <a:buFont typeface="Wingdings" panose="05000000000000000000" pitchFamily="2" charset="2"/>
              <a:buChar char="q"/>
            </a:pPr>
            <a:r>
              <a:rPr lang="en-US" altLang="zh-TW" sz="2800" dirty="0" smtClean="0">
                <a:latin typeface="Arial Unicode MS" panose="020B0604020202020204" pitchFamily="34" charset="-128"/>
                <a:ea typeface="新細明體" panose="02020500000000000000" pitchFamily="18" charset="-120"/>
              </a:rPr>
              <a:t>A </a:t>
            </a:r>
            <a:r>
              <a:rPr lang="en-US" altLang="zh-TW" sz="2800" dirty="0">
                <a:latin typeface="Arial Unicode MS" panose="020B0604020202020204" pitchFamily="34" charset="-128"/>
                <a:ea typeface="新細明體" panose="02020500000000000000" pitchFamily="18" charset="-120"/>
              </a:rPr>
              <a:t>datagram is a variable-length packet consisting of two parts: header and data. </a:t>
            </a:r>
            <a:endParaRPr lang="en-US" altLang="zh-TW" sz="2800" dirty="0" smtClean="0">
              <a:latin typeface="Arial Unicode MS" panose="020B0604020202020204" pitchFamily="34" charset="-128"/>
              <a:ea typeface="新細明體" panose="02020500000000000000" pitchFamily="18" charset="-120"/>
            </a:endParaRPr>
          </a:p>
        </p:txBody>
      </p:sp>
    </p:spTree>
    <p:extLst>
      <p:ext uri="{BB962C8B-B14F-4D97-AF65-F5344CB8AC3E}">
        <p14:creationId xmlns:p14="http://schemas.microsoft.com/office/powerpoint/2010/main" val="41095784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7010CB4-E5A5-41B5-8B94-ADB369629DB4}" type="slidenum">
              <a:rPr lang="en-US" altLang="zh-TW" b="0"/>
              <a:pPr/>
              <a:t>36</a:t>
            </a:fld>
            <a:endParaRPr lang="en-US" altLang="zh-TW" b="0"/>
          </a:p>
        </p:txBody>
      </p:sp>
      <p:sp>
        <p:nvSpPr>
          <p:cNvPr id="20484" name="Text Box 2"/>
          <p:cNvSpPr txBox="1">
            <a:spLocks noChangeArrowheads="1"/>
          </p:cNvSpPr>
          <p:nvPr/>
        </p:nvSpPr>
        <p:spPr bwMode="auto">
          <a:xfrm>
            <a:off x="2514600" y="90488"/>
            <a:ext cx="5715000"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dirty="0" smtClean="0">
                <a:latin typeface="Times New Roman" panose="02020603050405020304" pitchFamily="18" charset="0"/>
              </a:rPr>
              <a:t>IP </a:t>
            </a:r>
            <a:r>
              <a:rPr lang="en-US" altLang="en-US" sz="2400" i="1" dirty="0">
                <a:latin typeface="Times New Roman" panose="02020603050405020304" pitchFamily="18" charset="0"/>
              </a:rPr>
              <a:t>datagram</a:t>
            </a:r>
          </a:p>
        </p:txBody>
      </p:sp>
      <p:sp>
        <p:nvSpPr>
          <p:cNvPr id="20485"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486"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487"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488"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489"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490"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491"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2362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8426" y="1177926"/>
            <a:ext cx="4360863"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362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3300" y="2738438"/>
            <a:ext cx="7632700" cy="343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828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36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623627"/>
                                        </p:tgtEl>
                                        <p:attrNameLst>
                                          <p:attrName>style.visibility</p:attrName>
                                        </p:attrNameLst>
                                      </p:cBhvr>
                                      <p:to>
                                        <p:strVal val="visible"/>
                                      </p:to>
                                    </p:set>
                                    <p:anim calcmode="lin" valueType="num">
                                      <p:cBhvr>
                                        <p:cTn id="11" dur="2000" fill="hold"/>
                                        <p:tgtEl>
                                          <p:spTgt spid="623627"/>
                                        </p:tgtEl>
                                        <p:attrNameLst>
                                          <p:attrName>ppt_w</p:attrName>
                                        </p:attrNameLst>
                                      </p:cBhvr>
                                      <p:tavLst>
                                        <p:tav tm="0">
                                          <p:val>
                                            <p:fltVal val="0"/>
                                          </p:val>
                                        </p:tav>
                                        <p:tav tm="100000">
                                          <p:val>
                                            <p:strVal val="#ppt_w"/>
                                          </p:val>
                                        </p:tav>
                                      </p:tavLst>
                                    </p:anim>
                                    <p:anim calcmode="lin" valueType="num">
                                      <p:cBhvr>
                                        <p:cTn id="12" dur="2000" fill="hold"/>
                                        <p:tgtEl>
                                          <p:spTgt spid="623627"/>
                                        </p:tgtEl>
                                        <p:attrNameLst>
                                          <p:attrName>ppt_h</p:attrName>
                                        </p:attrNameLst>
                                      </p:cBhvr>
                                      <p:tavLst>
                                        <p:tav tm="0">
                                          <p:val>
                                            <p:fltVal val="0"/>
                                          </p:val>
                                        </p:tav>
                                        <p:tav tm="100000">
                                          <p:val>
                                            <p:strVal val="#ppt_h"/>
                                          </p:val>
                                        </p:tav>
                                      </p:tavLst>
                                    </p:anim>
                                    <p:animEffect transition="in" filter="fade">
                                      <p:cBhvr>
                                        <p:cTn id="13" dur="2000"/>
                                        <p:tgtEl>
                                          <p:spTgt spid="623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3538"/>
            <a:ext cx="7791450" cy="1143000"/>
          </a:xfrm>
        </p:spPr>
        <p:txBody>
          <a:bodyPr/>
          <a:lstStyle/>
          <a:p>
            <a:pPr>
              <a:defRPr/>
            </a:pPr>
            <a:r>
              <a:rPr lang="en-US" dirty="0" smtClean="0">
                <a:effectLst>
                  <a:outerShdw blurRad="38100" dist="38100" dir="2700000" algn="tl">
                    <a:srgbClr val="000000">
                      <a:alpha val="43137"/>
                    </a:srgbClr>
                  </a:outerShdw>
                </a:effectLst>
              </a:rPr>
              <a:t>IPv4 Header</a:t>
            </a:r>
            <a:endParaRPr lang="en-US"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1200">
                <a:solidFill>
                  <a:srgbClr val="B5A788"/>
                </a:solidFill>
              </a:rPr>
              <a:t>20.</a:t>
            </a:r>
            <a:fld id="{EB0E79D0-2380-4F01-B09C-8059126ED328}" type="slidenum">
              <a:rPr lang="en-US" sz="1200">
                <a:solidFill>
                  <a:srgbClr val="B5A788"/>
                </a:solidFill>
              </a:rPr>
              <a:pPr/>
              <a:t>37</a:t>
            </a:fld>
            <a:endParaRPr lang="en-US" sz="1200">
              <a:solidFill>
                <a:srgbClr val="B5A788"/>
              </a:solidFill>
            </a:endParaRPr>
          </a:p>
        </p:txBody>
      </p:sp>
      <p:sp>
        <p:nvSpPr>
          <p:cNvPr id="25604" name="Text Placeholder 3"/>
          <p:cNvSpPr>
            <a:spLocks noGrp="1"/>
          </p:cNvSpPr>
          <p:nvPr>
            <p:ph type="body" idx="4294967295"/>
          </p:nvPr>
        </p:nvSpPr>
        <p:spPr>
          <a:xfrm>
            <a:off x="838200" y="1825625"/>
            <a:ext cx="10515600" cy="2098675"/>
          </a:xfrm>
        </p:spPr>
        <p:txBody>
          <a:bodyPr>
            <a:normAutofit/>
          </a:bodyPr>
          <a:lstStyle/>
          <a:p>
            <a:pPr marL="457200" indent="-457200" algn="just">
              <a:buFont typeface="Wingdings" panose="05000000000000000000" pitchFamily="2" charset="2"/>
              <a:buChar char="q"/>
            </a:pPr>
            <a:r>
              <a:rPr lang="en-US" altLang="zh-TW" dirty="0">
                <a:latin typeface="Arial Unicode MS" panose="020B0604020202020204" pitchFamily="34" charset="-128"/>
              </a:rPr>
              <a:t>The header is 20 to 60 bytes in length and contains information essential to routing and delivery.</a:t>
            </a:r>
          </a:p>
          <a:p>
            <a:pPr marL="457200" indent="-457200" algn="just">
              <a:buFont typeface="Wingdings" panose="05000000000000000000" pitchFamily="2" charset="2"/>
              <a:buChar char="q"/>
            </a:pPr>
            <a:r>
              <a:rPr lang="en-US" altLang="zh-TW" dirty="0">
                <a:latin typeface="Arial Unicode MS" panose="020B0604020202020204" pitchFamily="34" charset="-128"/>
              </a:rPr>
              <a:t>It is customary in TCP/IP to show the header in 4-byte sections. A brief description of each field is in order</a:t>
            </a:r>
            <a:r>
              <a:rPr lang="en-US" altLang="zh-TW" dirty="0" smtClean="0">
                <a:latin typeface="Arial Unicode MS" panose="020B0604020202020204" pitchFamily="34" charset="-128"/>
              </a:rPr>
              <a:t>.</a:t>
            </a:r>
          </a:p>
        </p:txBody>
      </p:sp>
    </p:spTree>
    <p:extLst>
      <p:ext uri="{BB962C8B-B14F-4D97-AF65-F5344CB8AC3E}">
        <p14:creationId xmlns:p14="http://schemas.microsoft.com/office/powerpoint/2010/main" val="1990622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8125"/>
            <a:ext cx="10515600" cy="1325563"/>
          </a:xfrm>
        </p:spPr>
        <p:txBody>
          <a:bodyPr/>
          <a:lstStyle/>
          <a:p>
            <a:pPr>
              <a:defRPr/>
            </a:pPr>
            <a:r>
              <a:rPr lang="en-US" dirty="0" smtClean="0">
                <a:effectLst>
                  <a:outerShdw blurRad="38100" dist="38100" dir="2700000" algn="tl">
                    <a:srgbClr val="000000">
                      <a:alpha val="43137"/>
                    </a:srgbClr>
                  </a:outerShdw>
                </a:effectLst>
              </a:rPr>
              <a:t>IPv4 Format</a:t>
            </a:r>
            <a:endParaRPr lang="en-US" dirty="0">
              <a:effectLst>
                <a:outerShdw blurRad="38100" dist="38100" dir="2700000" algn="tl">
                  <a:srgbClr val="000000">
                    <a:alpha val="43137"/>
                  </a:srgbClr>
                </a:outerShdw>
              </a:effectLst>
            </a:endParaRPr>
          </a:p>
        </p:txBody>
      </p:sp>
      <p:sp>
        <p:nvSpPr>
          <p:cNvPr id="4" name="Text Placeholder 3"/>
          <p:cNvSpPr>
            <a:spLocks noGrp="1"/>
          </p:cNvSpPr>
          <p:nvPr>
            <p:ph idx="1"/>
          </p:nvPr>
        </p:nvSpPr>
        <p:spPr>
          <a:xfrm>
            <a:off x="838200" y="1384300"/>
            <a:ext cx="10515600" cy="4792663"/>
          </a:xfrm>
        </p:spPr>
        <p:txBody>
          <a:bodyPr>
            <a:normAutofit/>
          </a:bodyPr>
          <a:lstStyle/>
          <a:p>
            <a:pPr>
              <a:lnSpc>
                <a:spcPct val="80000"/>
              </a:lnSpc>
            </a:pPr>
            <a:r>
              <a:rPr lang="en-US" sz="2200" dirty="0"/>
              <a:t>Version (4-bit): currently </a:t>
            </a:r>
            <a:r>
              <a:rPr lang="en-US" sz="2200" dirty="0" smtClean="0"/>
              <a:t>4 for IPv4. </a:t>
            </a:r>
            <a:endParaRPr lang="en-US" sz="2200" dirty="0"/>
          </a:p>
          <a:p>
            <a:pPr>
              <a:lnSpc>
                <a:spcPct val="80000"/>
              </a:lnSpc>
            </a:pPr>
            <a:r>
              <a:rPr lang="en-US" sz="2200" dirty="0"/>
              <a:t>Header length (4-bit): the length of the IP header in 4-byte </a:t>
            </a:r>
            <a:r>
              <a:rPr lang="en-US" sz="2200" dirty="0" smtClean="0"/>
              <a:t>unit (i.e. 32 bit word).  </a:t>
            </a:r>
            <a:endParaRPr lang="en-US" sz="2200" dirty="0"/>
          </a:p>
          <a:p>
            <a:pPr>
              <a:lnSpc>
                <a:spcPct val="80000"/>
              </a:lnSpc>
            </a:pPr>
            <a:r>
              <a:rPr lang="en-US" sz="2200" dirty="0"/>
              <a:t>Type of Services(TOS): </a:t>
            </a:r>
          </a:p>
          <a:p>
            <a:pPr lvl="1">
              <a:lnSpc>
                <a:spcPct val="80000"/>
              </a:lnSpc>
            </a:pPr>
            <a:r>
              <a:rPr lang="en-US" dirty="0"/>
              <a:t>This field was not used earlier because of the lack of standard</a:t>
            </a:r>
          </a:p>
          <a:p>
            <a:pPr lvl="1">
              <a:lnSpc>
                <a:spcPct val="80000"/>
              </a:lnSpc>
            </a:pPr>
            <a:r>
              <a:rPr lang="en-US" dirty="0" err="1"/>
              <a:t>DiffServ</a:t>
            </a:r>
            <a:r>
              <a:rPr lang="en-US" dirty="0"/>
              <a:t> uses this field for differentiate packet types. </a:t>
            </a:r>
          </a:p>
          <a:p>
            <a:pPr lvl="1">
              <a:lnSpc>
                <a:spcPct val="80000"/>
              </a:lnSpc>
            </a:pPr>
            <a:endParaRPr lang="en-US" sz="2000" dirty="0"/>
          </a:p>
          <a:p>
            <a:pPr lvl="1">
              <a:lnSpc>
                <a:spcPct val="80000"/>
              </a:lnSpc>
            </a:pPr>
            <a:endParaRPr lang="en-US" sz="2000" dirty="0"/>
          </a:p>
          <a:p>
            <a:pPr lvl="1">
              <a:lnSpc>
                <a:spcPct val="80000"/>
              </a:lnSpc>
            </a:pPr>
            <a:endParaRPr lang="en-US" sz="2000" dirty="0"/>
          </a:p>
          <a:p>
            <a:pPr lvl="1">
              <a:lnSpc>
                <a:spcPct val="80000"/>
              </a:lnSpc>
            </a:pPr>
            <a:endParaRPr lang="en-US" sz="2000" dirty="0"/>
          </a:p>
          <a:p>
            <a:pPr lvl="1">
              <a:lnSpc>
                <a:spcPct val="80000"/>
              </a:lnSpc>
            </a:pPr>
            <a:endParaRPr lang="en-US" sz="2000" dirty="0" smtClean="0"/>
          </a:p>
          <a:p>
            <a:pPr lvl="1">
              <a:lnSpc>
                <a:spcPct val="80000"/>
              </a:lnSpc>
            </a:pPr>
            <a:r>
              <a:rPr lang="en-US" dirty="0" smtClean="0"/>
              <a:t>Differentiated Services: The ISP can define different service classes with corresponding forwarding rules. If a customer signs up for DS, then customer packet entering the internet may carry type of service field. With better services provided to some classes.(e.g. premium service) than to others.</a:t>
            </a:r>
            <a:endParaRPr lang="en-US" dirty="0"/>
          </a:p>
          <a:p>
            <a:pPr>
              <a:lnSpc>
                <a:spcPct val="80000"/>
              </a:lnSpc>
            </a:pPr>
            <a:endParaRPr lang="en-US" sz="2200" dirty="0" smtClean="0"/>
          </a:p>
        </p:txBody>
      </p:sp>
      <p:sp>
        <p:nvSpPr>
          <p:cNvPr id="3" name="Slide Number Placeholder 2"/>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1200">
                <a:solidFill>
                  <a:srgbClr val="B5A788"/>
                </a:solidFill>
              </a:rPr>
              <a:t>20.</a:t>
            </a:r>
            <a:fld id="{37D59763-0510-4E9D-8880-692B30FC7703}" type="slidenum">
              <a:rPr lang="en-US" sz="1200">
                <a:solidFill>
                  <a:srgbClr val="B5A788"/>
                </a:solidFill>
              </a:rPr>
              <a:pPr/>
              <a:t>38</a:t>
            </a:fld>
            <a:endParaRPr lang="en-US" sz="1200">
              <a:solidFill>
                <a:srgbClr val="B5A788"/>
              </a:solidFill>
            </a:endParaRPr>
          </a:p>
        </p:txBody>
      </p:sp>
      <p:pic>
        <p:nvPicPr>
          <p:cNvPr id="26629"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3429001"/>
            <a:ext cx="662940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76461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pPr>
              <a:defRPr/>
            </a:pPr>
            <a:r>
              <a:rPr lang="en-US" dirty="0" smtClean="0">
                <a:effectLst>
                  <a:outerShdw blurRad="38100" dist="38100" dir="2700000" algn="tl">
                    <a:srgbClr val="000000">
                      <a:alpha val="43137"/>
                    </a:srgbClr>
                  </a:outerShdw>
                </a:effectLst>
              </a:rPr>
              <a:t>IPv4 Format</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20800"/>
            <a:ext cx="10515600" cy="5041900"/>
          </a:xfrm>
        </p:spPr>
        <p:txBody>
          <a:bodyPr>
            <a:normAutofit fontScale="85000" lnSpcReduction="20000"/>
          </a:bodyPr>
          <a:lstStyle/>
          <a:p>
            <a:pPr>
              <a:defRPr/>
            </a:pPr>
            <a:r>
              <a:rPr lang="en-US" dirty="0" smtClean="0"/>
              <a:t>Identification</a:t>
            </a:r>
          </a:p>
          <a:p>
            <a:pPr lvl="1">
              <a:defRPr/>
            </a:pPr>
            <a:r>
              <a:rPr lang="en-US" dirty="0" smtClean="0"/>
              <a:t>A source node gives a unique ID to each packet if packets are fragmented.</a:t>
            </a:r>
          </a:p>
          <a:p>
            <a:pPr lvl="1">
              <a:defRPr/>
            </a:pPr>
            <a:r>
              <a:rPr lang="en-US" dirty="0" smtClean="0"/>
              <a:t>Identification, Flags, Fragmentation offset fields are used for fragmentation (will be covered later) </a:t>
            </a:r>
          </a:p>
          <a:p>
            <a:pPr>
              <a:defRPr/>
            </a:pPr>
            <a:r>
              <a:rPr lang="en-US" dirty="0" smtClean="0"/>
              <a:t>Time to Live (TTL)</a:t>
            </a:r>
          </a:p>
          <a:p>
            <a:pPr lvl="1">
              <a:defRPr/>
            </a:pPr>
            <a:r>
              <a:rPr lang="en-US" dirty="0" smtClean="0"/>
              <a:t>A packet has a limited lifetime in the network to avoid zombie packets.  </a:t>
            </a:r>
          </a:p>
          <a:p>
            <a:pPr lvl="1">
              <a:defRPr/>
            </a:pPr>
            <a:r>
              <a:rPr lang="en-US" dirty="0" smtClean="0"/>
              <a:t>Designed to hold a timestamp, and decreased by each router.  A packet is discarded by a router if TTL is zero.</a:t>
            </a:r>
          </a:p>
          <a:p>
            <a:pPr lvl="1">
              <a:defRPr/>
            </a:pPr>
            <a:r>
              <a:rPr lang="en-US" dirty="0" smtClean="0"/>
              <a:t>Revised to hold the maximum number of hops the packet can travel thru the network.  Each router decrements it by one.   </a:t>
            </a:r>
          </a:p>
          <a:p>
            <a:pPr>
              <a:defRPr/>
            </a:pPr>
            <a:r>
              <a:rPr lang="en-US" dirty="0" smtClean="0"/>
              <a:t>Protocol</a:t>
            </a:r>
          </a:p>
          <a:p>
            <a:pPr lvl="1">
              <a:defRPr/>
            </a:pPr>
            <a:r>
              <a:rPr lang="en-US" dirty="0" smtClean="0"/>
              <a:t>To define payload protocol type</a:t>
            </a:r>
          </a:p>
          <a:p>
            <a:pPr lvl="1">
              <a:defRPr/>
            </a:pPr>
            <a:r>
              <a:rPr lang="en-US" dirty="0" smtClean="0"/>
              <a:t>1 for ICMP</a:t>
            </a:r>
          </a:p>
          <a:p>
            <a:pPr lvl="1">
              <a:defRPr/>
            </a:pPr>
            <a:r>
              <a:rPr lang="en-US" dirty="0" smtClean="0"/>
              <a:t>2 for IGMP</a:t>
            </a:r>
          </a:p>
          <a:p>
            <a:pPr lvl="1">
              <a:defRPr/>
            </a:pPr>
            <a:r>
              <a:rPr lang="en-US" dirty="0" smtClean="0"/>
              <a:t>6 for TCP</a:t>
            </a:r>
          </a:p>
          <a:p>
            <a:pPr lvl="1">
              <a:defRPr/>
            </a:pPr>
            <a:r>
              <a:rPr lang="en-US" dirty="0" smtClean="0"/>
              <a:t>17 for UDP</a:t>
            </a:r>
          </a:p>
          <a:p>
            <a:pPr lvl="1">
              <a:defRPr/>
            </a:pPr>
            <a:r>
              <a:rPr lang="en-US" dirty="0" smtClean="0"/>
              <a:t>89 for OSPF</a:t>
            </a:r>
          </a:p>
        </p:txBody>
      </p:sp>
      <p:sp>
        <p:nvSpPr>
          <p:cNvPr id="4" name="Slide Number Placeholder 3"/>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1200">
                <a:solidFill>
                  <a:srgbClr val="B5A788"/>
                </a:solidFill>
              </a:rPr>
              <a:t>20.</a:t>
            </a:r>
            <a:fld id="{3390818B-8DAD-4096-B13C-4694108394A6}" type="slidenum">
              <a:rPr lang="en-US" sz="1200">
                <a:solidFill>
                  <a:srgbClr val="B5A788"/>
                </a:solidFill>
              </a:rPr>
              <a:pPr/>
              <a:t>39</a:t>
            </a:fld>
            <a:endParaRPr lang="en-US" sz="1200">
              <a:solidFill>
                <a:srgbClr val="B5A788"/>
              </a:solidFill>
            </a:endParaRPr>
          </a:p>
        </p:txBody>
      </p:sp>
    </p:spTree>
    <p:extLst>
      <p:ext uri="{BB962C8B-B14F-4D97-AF65-F5344CB8AC3E}">
        <p14:creationId xmlns:p14="http://schemas.microsoft.com/office/powerpoint/2010/main" val="160277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Network Layer Design Issues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10515600" cy="1489075"/>
          </a:xfrm>
        </p:spPr>
        <p:txBody>
          <a:bodyPr>
            <a:normAutofit lnSpcReduction="10000"/>
          </a:bodyPr>
          <a:lstStyle/>
          <a:p>
            <a:r>
              <a:rPr lang="en-US" dirty="0" smtClean="0"/>
              <a:t>The network layer design issues include the issues related to </a:t>
            </a:r>
          </a:p>
          <a:p>
            <a:pPr marL="514350" indent="-514350">
              <a:buAutoNum type="arabicPeriod"/>
            </a:pPr>
            <a:r>
              <a:rPr lang="en-US" dirty="0"/>
              <a:t>S</a:t>
            </a:r>
            <a:r>
              <a:rPr lang="en-US" dirty="0" smtClean="0"/>
              <a:t>ervices provided to the transport layer and </a:t>
            </a:r>
          </a:p>
          <a:p>
            <a:pPr marL="514350" indent="-514350">
              <a:buAutoNum type="arabicPeriod"/>
            </a:pPr>
            <a:r>
              <a:rPr lang="en-US" dirty="0"/>
              <a:t>T</a:t>
            </a:r>
            <a:r>
              <a:rPr lang="en-US" dirty="0" smtClean="0"/>
              <a:t>he internal design of a subnet</a:t>
            </a:r>
            <a:endParaRPr lang="en-US" dirty="0"/>
          </a:p>
        </p:txBody>
      </p:sp>
    </p:spTree>
    <p:extLst>
      <p:ext uri="{BB962C8B-B14F-4D97-AF65-F5344CB8AC3E}">
        <p14:creationId xmlns:p14="http://schemas.microsoft.com/office/powerpoint/2010/main" val="8060648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ffectLst>
                  <a:outerShdw blurRad="38100" dist="38100" dir="2700000" algn="tl">
                    <a:srgbClr val="000000">
                      <a:alpha val="43137"/>
                    </a:srgbClr>
                  </a:outerShdw>
                </a:effectLst>
              </a:rPr>
              <a:t>IPv4 Format</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597025"/>
            <a:ext cx="10515600" cy="4351338"/>
          </a:xfrm>
        </p:spPr>
        <p:txBody>
          <a:bodyPr>
            <a:normAutofit fontScale="92500" lnSpcReduction="10000"/>
          </a:bodyPr>
          <a:lstStyle/>
          <a:p>
            <a:pPr>
              <a:defRPr/>
            </a:pPr>
            <a:r>
              <a:rPr lang="en-US" dirty="0" smtClean="0"/>
              <a:t>Header checksum</a:t>
            </a:r>
          </a:p>
          <a:p>
            <a:pPr lvl="1">
              <a:defRPr/>
            </a:pPr>
            <a:r>
              <a:rPr lang="en-US" dirty="0" smtClean="0"/>
              <a:t>An IP header is slightly modified by each router.  At least TTL field.  </a:t>
            </a:r>
          </a:p>
          <a:p>
            <a:pPr lvl="1">
              <a:defRPr/>
            </a:pPr>
            <a:r>
              <a:rPr lang="en-US" dirty="0" smtClean="0"/>
              <a:t>So must be computed by each router.</a:t>
            </a:r>
          </a:p>
          <a:p>
            <a:pPr lvl="1">
              <a:defRPr/>
            </a:pPr>
            <a:r>
              <a:rPr lang="en-US" dirty="0" smtClean="0"/>
              <a:t>The checksum must be efficiently calculated with no need of special hardware.     </a:t>
            </a:r>
          </a:p>
          <a:p>
            <a:pPr lvl="1">
              <a:defRPr/>
            </a:pPr>
            <a:r>
              <a:rPr lang="en-US" dirty="0" smtClean="0"/>
              <a:t>Uses checksum method (using 1’s complement arithmetic)</a:t>
            </a:r>
          </a:p>
          <a:p>
            <a:pPr>
              <a:defRPr/>
            </a:pPr>
            <a:r>
              <a:rPr lang="en-US" dirty="0" smtClean="0"/>
              <a:t>Source IP address and Destination IP address</a:t>
            </a:r>
          </a:p>
          <a:p>
            <a:pPr>
              <a:defRPr/>
            </a:pPr>
            <a:r>
              <a:rPr lang="en-US" dirty="0" smtClean="0"/>
              <a:t>Options</a:t>
            </a:r>
          </a:p>
          <a:p>
            <a:pPr lvl="1">
              <a:defRPr/>
            </a:pPr>
            <a:r>
              <a:rPr lang="en-US" dirty="0" smtClean="0"/>
              <a:t>Variable length</a:t>
            </a:r>
          </a:p>
          <a:p>
            <a:pPr lvl="1">
              <a:defRPr/>
            </a:pPr>
            <a:r>
              <a:rPr lang="en-US" dirty="0" smtClean="0"/>
              <a:t>For new protocols</a:t>
            </a:r>
          </a:p>
          <a:p>
            <a:pPr>
              <a:defRPr/>
            </a:pPr>
            <a:r>
              <a:rPr lang="en-US" dirty="0" smtClean="0"/>
              <a:t>Padding</a:t>
            </a:r>
          </a:p>
          <a:p>
            <a:pPr lvl="1">
              <a:defRPr/>
            </a:pPr>
            <a:r>
              <a:rPr lang="en-US" dirty="0" smtClean="0"/>
              <a:t>To make the header a multiple of 32-bit words</a:t>
            </a:r>
          </a:p>
        </p:txBody>
      </p:sp>
      <p:sp>
        <p:nvSpPr>
          <p:cNvPr id="4" name="Slide Number Placeholder 3"/>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1200">
                <a:solidFill>
                  <a:srgbClr val="B5A788"/>
                </a:solidFill>
              </a:rPr>
              <a:t>20.</a:t>
            </a:r>
            <a:fld id="{A3A71BDC-2181-43BC-A0BD-AED3CAB093DA}" type="slidenum">
              <a:rPr lang="en-US" sz="1200">
                <a:solidFill>
                  <a:srgbClr val="B5A788"/>
                </a:solidFill>
              </a:rPr>
              <a:pPr/>
              <a:t>40</a:t>
            </a:fld>
            <a:endParaRPr lang="en-US" sz="1200">
              <a:solidFill>
                <a:srgbClr val="B5A788"/>
              </a:solidFill>
            </a:endParaRPr>
          </a:p>
        </p:txBody>
      </p:sp>
    </p:spTree>
    <p:extLst>
      <p:ext uri="{BB962C8B-B14F-4D97-AF65-F5344CB8AC3E}">
        <p14:creationId xmlns:p14="http://schemas.microsoft.com/office/powerpoint/2010/main" val="20167982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6758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5FC8BBC-7083-4086-B3E6-AE7E3E9A6143}" type="slidenum">
              <a:rPr lang="en-US" altLang="zh-TW" b="0"/>
              <a:pPr/>
              <a:t>41</a:t>
            </a:fld>
            <a:endParaRPr lang="en-US" altLang="zh-TW" b="0"/>
          </a:p>
        </p:txBody>
      </p:sp>
      <p:sp>
        <p:nvSpPr>
          <p:cNvPr id="756738"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67589" name="Text Box 3"/>
          <p:cNvSpPr txBox="1">
            <a:spLocks noChangeArrowheads="1"/>
          </p:cNvSpPr>
          <p:nvPr/>
        </p:nvSpPr>
        <p:spPr bwMode="auto">
          <a:xfrm>
            <a:off x="1752601" y="355601"/>
            <a:ext cx="3377848"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dirty="0" smtClean="0">
                <a:solidFill>
                  <a:schemeClr val="bg1"/>
                </a:solidFill>
                <a:latin typeface="Times" panose="02020603050405020304" pitchFamily="18" charset="0"/>
                <a:ea typeface="新細明體" panose="02020500000000000000" pitchFamily="18" charset="-120"/>
              </a:rPr>
              <a:t>OPTIONS Field</a:t>
            </a:r>
            <a:endParaRPr lang="en-US" altLang="zh-TW" sz="3600" dirty="0">
              <a:solidFill>
                <a:schemeClr val="bg1"/>
              </a:solidFill>
              <a:latin typeface="Times" panose="02020603050405020304" pitchFamily="18" charset="0"/>
              <a:ea typeface="新細明體" panose="02020500000000000000" pitchFamily="18" charset="-120"/>
            </a:endParaRPr>
          </a:p>
        </p:txBody>
      </p:sp>
      <p:sp>
        <p:nvSpPr>
          <p:cNvPr id="67590"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67591" name="Rectangle 5"/>
          <p:cNvSpPr>
            <a:spLocks noChangeArrowheads="1"/>
          </p:cNvSpPr>
          <p:nvPr/>
        </p:nvSpPr>
        <p:spPr bwMode="auto">
          <a:xfrm>
            <a:off x="1905000" y="1524001"/>
            <a:ext cx="84582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800" dirty="0">
                <a:latin typeface="Arial Unicode MS" panose="020B0604020202020204" pitchFamily="34" charset="-128"/>
                <a:ea typeface="新細明體" panose="02020500000000000000" pitchFamily="18" charset="-120"/>
              </a:rPr>
              <a:t>The header of the IP datagram is made of two parts: a fixed part and a variable part. The fixed part is 20 bytes long and was discussed in the previous section. The variable part comprises the options, which can be a maximum of 40 bytes. </a:t>
            </a:r>
          </a:p>
          <a:p>
            <a:pPr algn="just"/>
            <a:r>
              <a:rPr lang="en-US" altLang="zh-TW" sz="2800" dirty="0">
                <a:latin typeface="Arial Unicode MS" panose="020B0604020202020204" pitchFamily="34" charset="-128"/>
                <a:ea typeface="新細明體" panose="02020500000000000000" pitchFamily="18" charset="-120"/>
              </a:rPr>
              <a:t>    Options, as the name implies, are not required for a datagram. They can be used for network testing and debugging. Although options are not a required part of the IP header, option processing is required of the IP software. </a:t>
            </a:r>
          </a:p>
        </p:txBody>
      </p:sp>
    </p:spTree>
    <p:extLst>
      <p:ext uri="{BB962C8B-B14F-4D97-AF65-F5344CB8AC3E}">
        <p14:creationId xmlns:p14="http://schemas.microsoft.com/office/powerpoint/2010/main" val="8802500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Option field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dirty="0" smtClean="0"/>
              <a:t>Security – How secret the data gram is</a:t>
            </a:r>
          </a:p>
          <a:p>
            <a:pPr marL="0" indent="0">
              <a:buNone/>
            </a:pPr>
            <a:r>
              <a:rPr lang="en-US" dirty="0" smtClean="0"/>
              <a:t>strict source routing – Gives the complete path to follow</a:t>
            </a:r>
          </a:p>
          <a:p>
            <a:pPr marL="0" indent="0">
              <a:buNone/>
            </a:pPr>
            <a:r>
              <a:rPr lang="en-US" dirty="0" smtClean="0"/>
              <a:t>Loose source routing – Gives the list of routers not to be missed</a:t>
            </a:r>
          </a:p>
          <a:p>
            <a:pPr marL="0" indent="0">
              <a:buNone/>
            </a:pPr>
            <a:r>
              <a:rPr lang="en-US" dirty="0" smtClean="0"/>
              <a:t>Record route – makes each router appends its IP address to option field</a:t>
            </a:r>
          </a:p>
          <a:p>
            <a:pPr marL="0" indent="0">
              <a:buNone/>
            </a:pPr>
            <a:r>
              <a:rPr lang="en-US" dirty="0" smtClean="0"/>
              <a:t>Time stamp	- </a:t>
            </a:r>
            <a:r>
              <a:rPr lang="en-US" dirty="0"/>
              <a:t>each router appends its IP address </a:t>
            </a:r>
            <a:r>
              <a:rPr lang="en-US" dirty="0" smtClean="0"/>
              <a:t>and time stamp</a:t>
            </a:r>
            <a:endParaRPr lang="en-US" dirty="0"/>
          </a:p>
        </p:txBody>
      </p:sp>
    </p:spTree>
    <p:extLst>
      <p:ext uri="{BB962C8B-B14F-4D97-AF65-F5344CB8AC3E}">
        <p14:creationId xmlns:p14="http://schemas.microsoft.com/office/powerpoint/2010/main" val="17097458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dirty="0"/>
              <a:t>TCP/IP Protocol Suite</a:t>
            </a:r>
          </a:p>
        </p:txBody>
      </p:sp>
      <p:sp>
        <p:nvSpPr>
          <p:cNvPr id="819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04C9617-5CF0-423C-803F-BDCB818A448F}" type="slidenum">
              <a:rPr lang="en-US" altLang="zh-TW" b="0"/>
              <a:pPr/>
              <a:t>43</a:t>
            </a:fld>
            <a:endParaRPr lang="en-US" altLang="zh-TW" b="0"/>
          </a:p>
        </p:txBody>
      </p:sp>
      <p:sp>
        <p:nvSpPr>
          <p:cNvPr id="81924" name="Text Box 2"/>
          <p:cNvSpPr txBox="1">
            <a:spLocks noChangeArrowheads="1"/>
          </p:cNvSpPr>
          <p:nvPr/>
        </p:nvSpPr>
        <p:spPr bwMode="auto">
          <a:xfrm>
            <a:off x="2514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 </a:t>
            </a:r>
            <a:r>
              <a:rPr lang="en-US" altLang="en-US" dirty="0" smtClean="0">
                <a:solidFill>
                  <a:schemeClr val="accent2"/>
                </a:solidFill>
                <a:latin typeface="Times New Roman" panose="02020603050405020304" pitchFamily="18" charset="0"/>
              </a:rPr>
              <a:t> </a:t>
            </a:r>
            <a:r>
              <a:rPr lang="en-US" altLang="en-US" i="1" dirty="0">
                <a:latin typeface="Times New Roman" panose="02020603050405020304" pitchFamily="18" charset="0"/>
              </a:rPr>
              <a:t>Record-route concept</a:t>
            </a:r>
          </a:p>
        </p:txBody>
      </p:sp>
      <p:sp>
        <p:nvSpPr>
          <p:cNvPr id="81925"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1926"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1927"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1928"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1929"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1930"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1931"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5025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243264"/>
            <a:ext cx="8199438"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025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1" y="2151064"/>
            <a:ext cx="1736725" cy="203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0253"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2147888"/>
            <a:ext cx="1462088" cy="227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0255"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2133601"/>
            <a:ext cx="1462088"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0257"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8600" y="2133601"/>
            <a:ext cx="1462088"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群組 6"/>
          <p:cNvGrpSpPr>
            <a:grpSpLocks/>
          </p:cNvGrpSpPr>
          <p:nvPr/>
        </p:nvGrpSpPr>
        <p:grpSpPr bwMode="auto">
          <a:xfrm>
            <a:off x="3757613" y="2098676"/>
            <a:ext cx="298450" cy="307975"/>
            <a:chOff x="2234361" y="2098774"/>
            <a:chExt cx="298480" cy="307777"/>
          </a:xfrm>
        </p:grpSpPr>
        <p:sp>
          <p:nvSpPr>
            <p:cNvPr id="81941" name="矩形 1"/>
            <p:cNvSpPr>
              <a:spLocks noChangeArrowheads="1"/>
            </p:cNvSpPr>
            <p:nvPr/>
          </p:nvSpPr>
          <p:spPr bwMode="auto">
            <a:xfrm>
              <a:off x="2234361" y="2098774"/>
              <a:ext cx="2984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400">
                  <a:solidFill>
                    <a:srgbClr val="3366FF"/>
                  </a:solidFill>
                  <a:ea typeface="新細明體" panose="02020500000000000000" pitchFamily="18" charset="-120"/>
                </a:rPr>
                <a:t>4</a:t>
              </a:r>
              <a:endParaRPr lang="zh-TW" altLang="en-US" sz="1400">
                <a:solidFill>
                  <a:srgbClr val="3366FF"/>
                </a:solidFill>
                <a:ea typeface="新細明體" panose="02020500000000000000" pitchFamily="18" charset="-120"/>
              </a:endParaRPr>
            </a:p>
          </p:txBody>
        </p:sp>
        <p:cxnSp>
          <p:nvCxnSpPr>
            <p:cNvPr id="81942" name="直線接點 3"/>
            <p:cNvCxnSpPr>
              <a:cxnSpLocks noChangeShapeType="1"/>
            </p:cNvCxnSpPr>
            <p:nvPr/>
          </p:nvCxnSpPr>
          <p:spPr bwMode="auto">
            <a:xfrm>
              <a:off x="2234361" y="2151822"/>
              <a:ext cx="0" cy="210378"/>
            </a:xfrm>
            <a:prstGeom prst="line">
              <a:avLst/>
            </a:prstGeom>
            <a:noFill/>
            <a:ln w="19050" algn="ctr">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 name="群組 22"/>
          <p:cNvGrpSpPr>
            <a:grpSpLocks/>
          </p:cNvGrpSpPr>
          <p:nvPr/>
        </p:nvGrpSpPr>
        <p:grpSpPr bwMode="auto">
          <a:xfrm>
            <a:off x="5575300" y="2098676"/>
            <a:ext cx="298450" cy="307975"/>
            <a:chOff x="2234361" y="2098774"/>
            <a:chExt cx="298480" cy="307777"/>
          </a:xfrm>
        </p:grpSpPr>
        <p:sp>
          <p:nvSpPr>
            <p:cNvPr id="81939" name="矩形 23"/>
            <p:cNvSpPr>
              <a:spLocks noChangeArrowheads="1"/>
            </p:cNvSpPr>
            <p:nvPr/>
          </p:nvSpPr>
          <p:spPr bwMode="auto">
            <a:xfrm>
              <a:off x="2234361" y="2098774"/>
              <a:ext cx="2984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400">
                  <a:solidFill>
                    <a:srgbClr val="3366FF"/>
                  </a:solidFill>
                  <a:ea typeface="新細明體" panose="02020500000000000000" pitchFamily="18" charset="-120"/>
                </a:rPr>
                <a:t>8</a:t>
              </a:r>
              <a:endParaRPr lang="zh-TW" altLang="en-US" sz="1400">
                <a:solidFill>
                  <a:srgbClr val="3366FF"/>
                </a:solidFill>
                <a:ea typeface="新細明體" panose="02020500000000000000" pitchFamily="18" charset="-120"/>
              </a:endParaRPr>
            </a:p>
          </p:txBody>
        </p:sp>
        <p:cxnSp>
          <p:nvCxnSpPr>
            <p:cNvPr id="81940" name="直線接點 24"/>
            <p:cNvCxnSpPr>
              <a:cxnSpLocks noChangeShapeType="1"/>
            </p:cNvCxnSpPr>
            <p:nvPr/>
          </p:nvCxnSpPr>
          <p:spPr bwMode="auto">
            <a:xfrm>
              <a:off x="2234361" y="2151822"/>
              <a:ext cx="0" cy="210378"/>
            </a:xfrm>
            <a:prstGeom prst="line">
              <a:avLst/>
            </a:prstGeom>
            <a:noFill/>
            <a:ln w="19050" algn="ctr">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146999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02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50251"/>
                                        </p:tgtEl>
                                        <p:attrNameLst>
                                          <p:attrName>style.visibility</p:attrName>
                                        </p:attrNameLst>
                                      </p:cBhvr>
                                      <p:to>
                                        <p:strVal val="visible"/>
                                      </p:to>
                                    </p:set>
                                    <p:animEffect transition="in" filter="wipe(up)">
                                      <p:cBhvr>
                                        <p:cTn id="11" dur="2000"/>
                                        <p:tgtEl>
                                          <p:spTgt spid="650251"/>
                                        </p:tgtEl>
                                      </p:cBhvr>
                                    </p:animEffec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650253"/>
                                        </p:tgtEl>
                                        <p:attrNameLst>
                                          <p:attrName>style.visibility</p:attrName>
                                        </p:attrNameLst>
                                      </p:cBhvr>
                                      <p:to>
                                        <p:strVal val="visible"/>
                                      </p:to>
                                    </p:set>
                                    <p:animEffect transition="in" filter="wipe(up)">
                                      <p:cBhvr>
                                        <p:cTn id="18" dur="2000"/>
                                        <p:tgtEl>
                                          <p:spTgt spid="650253"/>
                                        </p:tgtEl>
                                      </p:cBhvr>
                                    </p:animEffec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650255"/>
                                        </p:tgtEl>
                                        <p:attrNameLst>
                                          <p:attrName>style.visibility</p:attrName>
                                        </p:attrNameLst>
                                      </p:cBhvr>
                                      <p:to>
                                        <p:strVal val="visible"/>
                                      </p:to>
                                    </p:set>
                                    <p:animEffect transition="in" filter="wipe(up)">
                                      <p:cBhvr>
                                        <p:cTn id="25" dur="2000"/>
                                        <p:tgtEl>
                                          <p:spTgt spid="65025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650257"/>
                                        </p:tgtEl>
                                        <p:attrNameLst>
                                          <p:attrName>style.visibility</p:attrName>
                                        </p:attrNameLst>
                                      </p:cBhvr>
                                      <p:to>
                                        <p:strVal val="visible"/>
                                      </p:to>
                                    </p:set>
                                    <p:animEffect transition="in" filter="wipe(up)">
                                      <p:cBhvr>
                                        <p:cTn id="30" dur="2000"/>
                                        <p:tgtEl>
                                          <p:spTgt spid="650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8397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FE09EC3-1D4F-4640-9B1A-61EFB161F958}" type="slidenum">
              <a:rPr lang="en-US" altLang="zh-TW" b="0"/>
              <a:pPr/>
              <a:t>44</a:t>
            </a:fld>
            <a:endParaRPr lang="en-US" altLang="zh-TW" b="0"/>
          </a:p>
        </p:txBody>
      </p:sp>
      <p:sp>
        <p:nvSpPr>
          <p:cNvPr id="83972" name="Text Box 2"/>
          <p:cNvSpPr txBox="1">
            <a:spLocks noChangeArrowheads="1"/>
          </p:cNvSpPr>
          <p:nvPr/>
        </p:nvSpPr>
        <p:spPr bwMode="auto">
          <a:xfrm>
            <a:off x="2514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 </a:t>
            </a:r>
            <a:r>
              <a:rPr lang="en-US" altLang="en-US" i="1" dirty="0" smtClean="0">
                <a:latin typeface="Times New Roman" panose="02020603050405020304" pitchFamily="18" charset="0"/>
              </a:rPr>
              <a:t>Strict-source-route </a:t>
            </a:r>
            <a:r>
              <a:rPr lang="en-US" altLang="en-US" i="1" dirty="0">
                <a:latin typeface="Times New Roman" panose="02020603050405020304" pitchFamily="18" charset="0"/>
              </a:rPr>
              <a:t>option</a:t>
            </a:r>
          </a:p>
        </p:txBody>
      </p:sp>
      <p:sp>
        <p:nvSpPr>
          <p:cNvPr id="83973"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3974"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3975"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3976"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3977"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3978"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3979"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8398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414" y="2203450"/>
            <a:ext cx="8510587" cy="297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0698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662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D54DCDC-5459-4C64-942A-0752827C5AB5}" type="slidenum">
              <a:rPr lang="en-US" altLang="zh-TW" b="0"/>
              <a:pPr/>
              <a:t>45</a:t>
            </a:fld>
            <a:endParaRPr lang="en-US" altLang="zh-TW" b="0"/>
          </a:p>
        </p:txBody>
      </p:sp>
      <p:sp>
        <p:nvSpPr>
          <p:cNvPr id="26628"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6629"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6630"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6631"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6632"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6633"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6634"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26025" name="Line 9"/>
          <p:cNvSpPr>
            <a:spLocks noChangeShapeType="1"/>
          </p:cNvSpPr>
          <p:nvPr/>
        </p:nvSpPr>
        <p:spPr bwMode="auto">
          <a:xfrm>
            <a:off x="2133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6026" name="Line 10"/>
          <p:cNvSpPr>
            <a:spLocks noChangeShapeType="1"/>
          </p:cNvSpPr>
          <p:nvPr/>
        </p:nvSpPr>
        <p:spPr bwMode="auto">
          <a:xfrm>
            <a:off x="2133600" y="4343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6027" name="Rectangle 11"/>
          <p:cNvSpPr>
            <a:spLocks noChangeArrowheads="1"/>
          </p:cNvSpPr>
          <p:nvPr/>
        </p:nvSpPr>
        <p:spPr bwMode="auto">
          <a:xfrm>
            <a:off x="2171700" y="2716213"/>
            <a:ext cx="8077200" cy="1569660"/>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The total length field defines the total length of the datagram including the header.</a:t>
            </a:r>
          </a:p>
        </p:txBody>
      </p:sp>
      <p:grpSp>
        <p:nvGrpSpPr>
          <p:cNvPr id="726028" name="Group 12"/>
          <p:cNvGrpSpPr>
            <a:grpSpLocks/>
          </p:cNvGrpSpPr>
          <p:nvPr/>
        </p:nvGrpSpPr>
        <p:grpSpPr bwMode="auto">
          <a:xfrm>
            <a:off x="2133600" y="1981200"/>
            <a:ext cx="1143000" cy="566738"/>
            <a:chOff x="1200" y="1248"/>
            <a:chExt cx="720" cy="357"/>
          </a:xfrm>
        </p:grpSpPr>
        <p:pic>
          <p:nvPicPr>
            <p:cNvPr id="2663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40"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extLst>
      <p:ext uri="{BB962C8B-B14F-4D97-AF65-F5344CB8AC3E}">
        <p14:creationId xmlns:p14="http://schemas.microsoft.com/office/powerpoint/2010/main" val="3295449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6028"/>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726028"/>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726025"/>
                                        </p:tgtEl>
                                        <p:attrNameLst>
                                          <p:attrName>style.visibility</p:attrName>
                                        </p:attrNameLst>
                                      </p:cBhvr>
                                      <p:to>
                                        <p:strVal val="visible"/>
                                      </p:to>
                                    </p:set>
                                    <p:animEffect transition="in" filter="checkerboard(across)">
                                      <p:cBhvr>
                                        <p:cTn id="13" dur="500"/>
                                        <p:tgtEl>
                                          <p:spTgt spid="726025"/>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726026"/>
                                        </p:tgtEl>
                                        <p:attrNameLst>
                                          <p:attrName>style.visibility</p:attrName>
                                        </p:attrNameLst>
                                      </p:cBhvr>
                                      <p:to>
                                        <p:strVal val="visible"/>
                                      </p:to>
                                    </p:set>
                                    <p:animEffect transition="in" filter="checkerboard(across)">
                                      <p:cBhvr>
                                        <p:cTn id="17" dur="500"/>
                                        <p:tgtEl>
                                          <p:spTgt spid="726026"/>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726027"/>
                                        </p:tgtEl>
                                        <p:attrNameLst>
                                          <p:attrName>style.visibility</p:attrName>
                                        </p:attrNameLst>
                                      </p:cBhvr>
                                      <p:to>
                                        <p:strVal val="visible"/>
                                      </p:to>
                                    </p:set>
                                    <p:animEffect transition="in" filter="checkerboard(across)">
                                      <p:cBhvr>
                                        <p:cTn id="21" dur="500"/>
                                        <p:tgtEl>
                                          <p:spTgt spid="726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25" grpId="0" animBg="1"/>
      <p:bldP spid="726026" grpId="0" animBg="1"/>
      <p:bldP spid="72602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867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BDA8095-3CD1-4F91-B1C0-6E4AB80456C6}" type="slidenum">
              <a:rPr lang="en-US" altLang="zh-TW" b="0"/>
              <a:pPr/>
              <a:t>46</a:t>
            </a:fld>
            <a:endParaRPr lang="en-US" altLang="zh-TW" b="0"/>
          </a:p>
        </p:txBody>
      </p:sp>
      <p:sp>
        <p:nvSpPr>
          <p:cNvPr id="28676" name="Text Box 2"/>
          <p:cNvSpPr txBox="1">
            <a:spLocks noChangeArrowheads="1"/>
          </p:cNvSpPr>
          <p:nvPr/>
        </p:nvSpPr>
        <p:spPr bwMode="auto">
          <a:xfrm>
            <a:off x="2514600" y="90488"/>
            <a:ext cx="8093078"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dirty="0" smtClean="0">
                <a:solidFill>
                  <a:schemeClr val="accent2"/>
                </a:solidFill>
                <a:latin typeface="Times New Roman" panose="02020603050405020304" pitchFamily="18" charset="0"/>
              </a:rPr>
              <a:t> </a:t>
            </a:r>
            <a:r>
              <a:rPr lang="en-US" altLang="en-US" sz="2400" i="1" dirty="0">
                <a:latin typeface="Times New Roman" panose="02020603050405020304" pitchFamily="18" charset="0"/>
              </a:rPr>
              <a:t>Encapsulation of a small datagram in an Ethernet frame</a:t>
            </a:r>
          </a:p>
        </p:txBody>
      </p:sp>
      <p:sp>
        <p:nvSpPr>
          <p:cNvPr id="28677"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8678"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8679"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8680"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8681"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8682"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8683"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2868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4" y="2438401"/>
            <a:ext cx="8447087"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6013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307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9B0693D-A75B-4FAA-AC89-61BE97661675}" type="slidenum">
              <a:rPr lang="en-US" altLang="zh-TW" b="0"/>
              <a:pPr/>
              <a:t>47</a:t>
            </a:fld>
            <a:endParaRPr lang="en-US" altLang="zh-TW" b="0"/>
          </a:p>
        </p:txBody>
      </p:sp>
      <p:sp>
        <p:nvSpPr>
          <p:cNvPr id="30724" name="Text Box 2"/>
          <p:cNvSpPr txBox="1">
            <a:spLocks noChangeArrowheads="1"/>
          </p:cNvSpPr>
          <p:nvPr/>
        </p:nvSpPr>
        <p:spPr bwMode="auto">
          <a:xfrm>
            <a:off x="2514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Multiplexing</a:t>
            </a:r>
          </a:p>
        </p:txBody>
      </p:sp>
      <p:sp>
        <p:nvSpPr>
          <p:cNvPr id="30725"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0726"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0727"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0728"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0729"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0730"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0731"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3073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2441576"/>
            <a:ext cx="8272462" cy="174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36802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3277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A43911A-3821-44BE-8E94-C89434D16063}" type="slidenum">
              <a:rPr lang="en-US" altLang="zh-TW" b="0"/>
              <a:pPr/>
              <a:t>48</a:t>
            </a:fld>
            <a:endParaRPr lang="en-US" altLang="zh-TW" b="0"/>
          </a:p>
        </p:txBody>
      </p:sp>
      <p:grpSp>
        <p:nvGrpSpPr>
          <p:cNvPr id="32772" name="Group 2"/>
          <p:cNvGrpSpPr>
            <a:grpSpLocks/>
          </p:cNvGrpSpPr>
          <p:nvPr/>
        </p:nvGrpSpPr>
        <p:grpSpPr bwMode="auto">
          <a:xfrm>
            <a:off x="1752600" y="228600"/>
            <a:ext cx="8458200" cy="5791200"/>
            <a:chOff x="144" y="144"/>
            <a:chExt cx="5328" cy="3648"/>
          </a:xfrm>
        </p:grpSpPr>
        <p:grpSp>
          <p:nvGrpSpPr>
            <p:cNvPr id="32774" name="Group 3"/>
            <p:cNvGrpSpPr>
              <a:grpSpLocks/>
            </p:cNvGrpSpPr>
            <p:nvPr/>
          </p:nvGrpSpPr>
          <p:grpSpPr bwMode="auto">
            <a:xfrm>
              <a:off x="144" y="144"/>
              <a:ext cx="432" cy="3648"/>
              <a:chOff x="48" y="48"/>
              <a:chExt cx="576" cy="3984"/>
            </a:xfrm>
          </p:grpSpPr>
          <p:sp>
            <p:nvSpPr>
              <p:cNvPr id="32793" name="Rectangle 4"/>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32794" name="Rectangle 5"/>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32795" name="Rectangle 6"/>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32775" name="Group 7"/>
            <p:cNvGrpSpPr>
              <a:grpSpLocks/>
            </p:cNvGrpSpPr>
            <p:nvPr/>
          </p:nvGrpSpPr>
          <p:grpSpPr bwMode="auto">
            <a:xfrm>
              <a:off x="144" y="144"/>
              <a:ext cx="5328" cy="336"/>
              <a:chOff x="0" y="144"/>
              <a:chExt cx="5760" cy="432"/>
            </a:xfrm>
          </p:grpSpPr>
          <p:sp>
            <p:nvSpPr>
              <p:cNvPr id="32790" name="Rectangle 8"/>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32791" name="Rectangle 9"/>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32792" name="Rectangle 10"/>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32776" name="Group 11"/>
            <p:cNvGrpSpPr>
              <a:grpSpLocks/>
            </p:cNvGrpSpPr>
            <p:nvPr/>
          </p:nvGrpSpPr>
          <p:grpSpPr bwMode="auto">
            <a:xfrm>
              <a:off x="144" y="144"/>
              <a:ext cx="432" cy="336"/>
              <a:chOff x="144" y="144"/>
              <a:chExt cx="432" cy="336"/>
            </a:xfrm>
          </p:grpSpPr>
          <p:grpSp>
            <p:nvGrpSpPr>
              <p:cNvPr id="32777" name="Group 12"/>
              <p:cNvGrpSpPr>
                <a:grpSpLocks/>
              </p:cNvGrpSpPr>
              <p:nvPr/>
            </p:nvGrpSpPr>
            <p:grpSpPr bwMode="auto">
              <a:xfrm>
                <a:off x="144" y="256"/>
                <a:ext cx="432" cy="112"/>
                <a:chOff x="288" y="256"/>
                <a:chExt cx="432" cy="112"/>
              </a:xfrm>
            </p:grpSpPr>
            <p:sp>
              <p:nvSpPr>
                <p:cNvPr id="728077" name="Rectangle 13"/>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28078" name="Rectangle 14"/>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28079" name="Rectangle 15"/>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32778" name="Group 16"/>
              <p:cNvGrpSpPr>
                <a:grpSpLocks/>
              </p:cNvGrpSpPr>
              <p:nvPr/>
            </p:nvGrpSpPr>
            <p:grpSpPr bwMode="auto">
              <a:xfrm>
                <a:off x="144" y="144"/>
                <a:ext cx="432" cy="336"/>
                <a:chOff x="144" y="144"/>
                <a:chExt cx="432" cy="336"/>
              </a:xfrm>
            </p:grpSpPr>
            <p:grpSp>
              <p:nvGrpSpPr>
                <p:cNvPr id="32779" name="Group 17"/>
                <p:cNvGrpSpPr>
                  <a:grpSpLocks/>
                </p:cNvGrpSpPr>
                <p:nvPr/>
              </p:nvGrpSpPr>
              <p:grpSpPr bwMode="auto">
                <a:xfrm>
                  <a:off x="144" y="144"/>
                  <a:ext cx="432" cy="112"/>
                  <a:chOff x="288" y="256"/>
                  <a:chExt cx="432" cy="112"/>
                </a:xfrm>
              </p:grpSpPr>
              <p:sp>
                <p:nvSpPr>
                  <p:cNvPr id="728082" name="Rectangle 18"/>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28083" name="Rectangle 19"/>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28084" name="Rectangle 20"/>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32780" name="Group 21"/>
                <p:cNvGrpSpPr>
                  <a:grpSpLocks/>
                </p:cNvGrpSpPr>
                <p:nvPr/>
              </p:nvGrpSpPr>
              <p:grpSpPr bwMode="auto">
                <a:xfrm>
                  <a:off x="144" y="368"/>
                  <a:ext cx="432" cy="112"/>
                  <a:chOff x="288" y="256"/>
                  <a:chExt cx="432" cy="112"/>
                </a:xfrm>
              </p:grpSpPr>
              <p:sp>
                <p:nvSpPr>
                  <p:cNvPr id="728086" name="Rectangle 22"/>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28087" name="Rectangle 23"/>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28088" name="Rectangle 24"/>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grpSp>
      </p:grpSp>
      <p:pic>
        <p:nvPicPr>
          <p:cNvPr id="32773"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2114" y="2227264"/>
            <a:ext cx="6327775"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49928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3481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9D58982-18CD-4449-800E-EB6A0291C579}" type="slidenum">
              <a:rPr lang="en-US" altLang="zh-TW" b="0"/>
              <a:pPr/>
              <a:t>49</a:t>
            </a:fld>
            <a:endParaRPr lang="en-US" altLang="zh-TW" b="0"/>
          </a:p>
        </p:txBody>
      </p:sp>
      <p:sp>
        <p:nvSpPr>
          <p:cNvPr id="34820" name="Text Box 2"/>
          <p:cNvSpPr txBox="1">
            <a:spLocks noChangeArrowheads="1"/>
          </p:cNvSpPr>
          <p:nvPr/>
        </p:nvSpPr>
        <p:spPr bwMode="auto">
          <a:xfrm>
            <a:off x="1600200" y="696913"/>
            <a:ext cx="883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An IP packet has arrived with the first 8 bits as shown:</a:t>
            </a:r>
            <a:endParaRPr lang="en-US" altLang="zh-TW" sz="2400">
              <a:solidFill>
                <a:schemeClr val="hlink"/>
              </a:solidFill>
              <a:latin typeface="Arial Unicode MS" panose="020B0604020202020204" pitchFamily="34" charset="-128"/>
              <a:ea typeface="新細明體" panose="02020500000000000000" pitchFamily="18" charset="-120"/>
            </a:endParaRPr>
          </a:p>
        </p:txBody>
      </p:sp>
      <p:grpSp>
        <p:nvGrpSpPr>
          <p:cNvPr id="34821" name="Group 3"/>
          <p:cNvGrpSpPr>
            <a:grpSpLocks/>
          </p:cNvGrpSpPr>
          <p:nvPr/>
        </p:nvGrpSpPr>
        <p:grpSpPr bwMode="auto">
          <a:xfrm>
            <a:off x="1524000" y="0"/>
            <a:ext cx="9144000" cy="609600"/>
            <a:chOff x="0" y="2448"/>
            <a:chExt cx="5760" cy="384"/>
          </a:xfrm>
        </p:grpSpPr>
        <p:sp>
          <p:nvSpPr>
            <p:cNvPr id="34824"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30117" name="Text Box 5"/>
            <p:cNvSpPr txBox="1">
              <a:spLocks noChangeArrowheads="1"/>
            </p:cNvSpPr>
            <p:nvPr/>
          </p:nvSpPr>
          <p:spPr bwMode="auto">
            <a:xfrm>
              <a:off x="0" y="2448"/>
              <a:ext cx="1287" cy="368"/>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200" dirty="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dirty="0">
                  <a:solidFill>
                    <a:schemeClr val="bg1"/>
                  </a:solidFill>
                  <a:latin typeface="Times New Roman" panose="02020603050405020304" pitchFamily="18" charset="0"/>
                  <a:ea typeface="新細明體" panose="02020500000000000000" pitchFamily="18" charset="-120"/>
                </a:rPr>
                <a:t> </a:t>
              </a:r>
              <a:r>
                <a:rPr lang="en-US" altLang="zh-TW" sz="3200" dirty="0" smtClean="0">
                  <a:solidFill>
                    <a:schemeClr val="bg1"/>
                  </a:solidFill>
                  <a:latin typeface="Times New Roman" panose="02020603050405020304" pitchFamily="18" charset="0"/>
                  <a:ea typeface="新細明體" panose="02020500000000000000" pitchFamily="18" charset="-120"/>
                </a:rPr>
                <a:t>1</a:t>
              </a:r>
              <a:endParaRPr lang="en-US" altLang="zh-TW" sz="3200" i="1" dirty="0">
                <a:solidFill>
                  <a:schemeClr val="bg1"/>
                </a:solidFill>
                <a:latin typeface="Times New Roman" panose="02020603050405020304" pitchFamily="18" charset="0"/>
                <a:ea typeface="新細明體" panose="02020500000000000000" pitchFamily="18" charset="-120"/>
              </a:endParaRPr>
            </a:p>
          </p:txBody>
        </p:sp>
      </p:grpSp>
      <p:pic>
        <p:nvPicPr>
          <p:cNvPr id="348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8489" y="1385888"/>
            <a:ext cx="3375025"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3" name="Text Box 7"/>
          <p:cNvSpPr txBox="1">
            <a:spLocks noChangeArrowheads="1"/>
          </p:cNvSpPr>
          <p:nvPr/>
        </p:nvSpPr>
        <p:spPr bwMode="auto">
          <a:xfrm>
            <a:off x="1524000" y="2362200"/>
            <a:ext cx="88392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anose="020B0604020202020204" pitchFamily="34" charset="-128"/>
                <a:ea typeface="新細明體" panose="02020500000000000000" pitchFamily="18" charset="-120"/>
              </a:rPr>
              <a:t>The receiver discards the packet. Why?</a:t>
            </a:r>
          </a:p>
          <a:p>
            <a:pPr algn="just"/>
            <a:endParaRPr lang="en-US" altLang="zh-TW" sz="2400" dirty="0">
              <a:latin typeface="Arial Unicode MS" panose="020B0604020202020204" pitchFamily="34" charset="-128"/>
              <a:ea typeface="新細明體" panose="02020500000000000000" pitchFamily="18" charset="-120"/>
            </a:endParaRPr>
          </a:p>
          <a:p>
            <a:pPr algn="just"/>
            <a:r>
              <a:rPr lang="en-US" altLang="zh-TW" sz="2400" i="1" dirty="0">
                <a:solidFill>
                  <a:schemeClr val="hlink"/>
                </a:solidFill>
                <a:latin typeface="Arial Unicode MS" panose="020B0604020202020204" pitchFamily="34" charset="-128"/>
                <a:ea typeface="新細明體" panose="02020500000000000000" pitchFamily="18" charset="-120"/>
              </a:rPr>
              <a:t>Solution</a:t>
            </a:r>
          </a:p>
          <a:p>
            <a:pPr algn="just"/>
            <a:r>
              <a:rPr lang="en-US" altLang="zh-TW" sz="2400" dirty="0">
                <a:latin typeface="Arial Unicode MS" panose="020B0604020202020204" pitchFamily="34" charset="-128"/>
                <a:ea typeface="新細明體" panose="02020500000000000000" pitchFamily="18" charset="-120"/>
              </a:rPr>
              <a:t>There is an error in this packet. The 4 left-most bits (0100) show the version, which is correct. The next 4 bits (0010) show the wrong header length (2 × 4 = 8). The minimum number of bytes in the header must be 20. The packet has been corrupted in transmission.</a:t>
            </a:r>
          </a:p>
        </p:txBody>
      </p:sp>
    </p:spTree>
    <p:extLst>
      <p:ext uri="{BB962C8B-B14F-4D97-AF65-F5344CB8AC3E}">
        <p14:creationId xmlns:p14="http://schemas.microsoft.com/office/powerpoint/2010/main" val="2302253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1137"/>
            <a:ext cx="10515600" cy="1325563"/>
          </a:xfrm>
        </p:spPr>
        <p:txBody>
          <a:bodyPr/>
          <a:lstStyle/>
          <a:p>
            <a:r>
              <a:rPr lang="en-US" dirty="0" smtClean="0">
                <a:solidFill>
                  <a:srgbClr val="000099"/>
                </a:solidFill>
                <a:effectLst>
                  <a:outerShdw blurRad="38100" dist="38100" dir="2700000" algn="tl">
                    <a:srgbClr val="000000">
                      <a:alpha val="43137"/>
                    </a:srgbClr>
                  </a:outerShdw>
                </a:effectLst>
              </a:rPr>
              <a:t>Network Layer Design Goals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536701"/>
            <a:ext cx="10515600" cy="2946400"/>
          </a:xfrm>
        </p:spPr>
        <p:txBody>
          <a:bodyPr/>
          <a:lstStyle/>
          <a:p>
            <a:pPr marL="609600" indent="-609600">
              <a:buFontTx/>
              <a:buAutoNum type="arabicPeriod"/>
            </a:pPr>
            <a:r>
              <a:rPr lang="en-US" dirty="0" smtClean="0"/>
              <a:t>The </a:t>
            </a:r>
            <a:r>
              <a:rPr lang="en-US" dirty="0"/>
              <a:t>services provided by the network layer should be </a:t>
            </a:r>
            <a:r>
              <a:rPr lang="en-US" dirty="0">
                <a:solidFill>
                  <a:srgbClr val="0033CC"/>
                </a:solidFill>
              </a:rPr>
              <a:t>independent</a:t>
            </a:r>
            <a:r>
              <a:rPr lang="en-US" dirty="0"/>
              <a:t> of the subnet topology.</a:t>
            </a:r>
          </a:p>
          <a:p>
            <a:pPr marL="609600" indent="-609600">
              <a:buFontTx/>
              <a:buAutoNum type="arabicPeriod"/>
            </a:pPr>
            <a:r>
              <a:rPr lang="en-US" dirty="0"/>
              <a:t>The Transport Layer should be shielded from the number, type and topology of the subnets present.</a:t>
            </a:r>
          </a:p>
          <a:p>
            <a:pPr marL="609600" indent="-609600">
              <a:buFontTx/>
              <a:buAutoNum type="arabicPeriod"/>
            </a:pPr>
            <a:r>
              <a:rPr lang="en-US" dirty="0"/>
              <a:t>The network addresses available to the Transport Layer should use a uniform numbering plan (even across LANs and WANs).</a:t>
            </a:r>
          </a:p>
        </p:txBody>
      </p:sp>
    </p:spTree>
    <p:extLst>
      <p:ext uri="{BB962C8B-B14F-4D97-AF65-F5344CB8AC3E}">
        <p14:creationId xmlns:p14="http://schemas.microsoft.com/office/powerpoint/2010/main" val="26163046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3686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927DC5A-C052-469F-90C6-3AF0EF79069C}" type="slidenum">
              <a:rPr lang="en-US" altLang="zh-TW" b="0"/>
              <a:pPr/>
              <a:t>50</a:t>
            </a:fld>
            <a:endParaRPr lang="en-US" altLang="zh-TW" b="0"/>
          </a:p>
        </p:txBody>
      </p:sp>
      <p:sp>
        <p:nvSpPr>
          <p:cNvPr id="36868" name="Text Box 2"/>
          <p:cNvSpPr txBox="1">
            <a:spLocks noChangeArrowheads="1"/>
          </p:cNvSpPr>
          <p:nvPr/>
        </p:nvSpPr>
        <p:spPr bwMode="auto">
          <a:xfrm>
            <a:off x="1600200" y="696913"/>
            <a:ext cx="8839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anose="020B0604020202020204" pitchFamily="34" charset="-128"/>
                <a:ea typeface="新細明體" panose="02020500000000000000" pitchFamily="18" charset="-120"/>
              </a:rPr>
              <a:t>In an IP packet, the value of HLEN is 1000 in binary. How many bytes of options are being carried by this packet?</a:t>
            </a:r>
            <a:br>
              <a:rPr lang="en-US" altLang="zh-TW" sz="2400" dirty="0">
                <a:latin typeface="Arial Unicode MS" panose="020B0604020202020204" pitchFamily="34" charset="-128"/>
                <a:ea typeface="新細明體" panose="02020500000000000000" pitchFamily="18" charset="-120"/>
              </a:rPr>
            </a:br>
            <a:endParaRPr lang="en-US" altLang="zh-TW" sz="2400" dirty="0">
              <a:latin typeface="Arial Unicode MS" panose="020B0604020202020204" pitchFamily="34" charset="-128"/>
              <a:ea typeface="新細明體" panose="02020500000000000000" pitchFamily="18" charset="-120"/>
            </a:endParaRPr>
          </a:p>
          <a:p>
            <a:pPr algn="just"/>
            <a:r>
              <a:rPr lang="en-US" altLang="zh-TW" sz="2400" i="1" dirty="0">
                <a:solidFill>
                  <a:schemeClr val="hlink"/>
                </a:solidFill>
                <a:latin typeface="Arial Unicode MS" panose="020B0604020202020204" pitchFamily="34" charset="-128"/>
                <a:ea typeface="新細明體" panose="02020500000000000000" pitchFamily="18" charset="-120"/>
              </a:rPr>
              <a:t>Solution</a:t>
            </a:r>
          </a:p>
          <a:p>
            <a:pPr algn="just"/>
            <a:r>
              <a:rPr lang="en-US" altLang="zh-TW" sz="2400" dirty="0">
                <a:latin typeface="Arial Unicode MS" panose="020B0604020202020204" pitchFamily="34" charset="-128"/>
                <a:ea typeface="新細明體" panose="02020500000000000000" pitchFamily="18" charset="-120"/>
              </a:rPr>
              <a:t>The HLEN value is 8, which means the total number of bytes in the header is 8 × 4 or 32 bytes. The first 20 bytes are the base header, the next 12 bytes are the options.</a:t>
            </a:r>
          </a:p>
        </p:txBody>
      </p:sp>
      <p:grpSp>
        <p:nvGrpSpPr>
          <p:cNvPr id="36869" name="Group 3"/>
          <p:cNvGrpSpPr>
            <a:grpSpLocks/>
          </p:cNvGrpSpPr>
          <p:nvPr/>
        </p:nvGrpSpPr>
        <p:grpSpPr bwMode="auto">
          <a:xfrm>
            <a:off x="1524000" y="0"/>
            <a:ext cx="9144000" cy="609600"/>
            <a:chOff x="0" y="2448"/>
            <a:chExt cx="5760" cy="384"/>
          </a:xfrm>
        </p:grpSpPr>
        <p:sp>
          <p:nvSpPr>
            <p:cNvPr id="36870"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32165" name="Text Box 5"/>
            <p:cNvSpPr txBox="1">
              <a:spLocks noChangeArrowheads="1"/>
            </p:cNvSpPr>
            <p:nvPr/>
          </p:nvSpPr>
          <p:spPr bwMode="auto">
            <a:xfrm>
              <a:off x="0" y="2448"/>
              <a:ext cx="1287" cy="368"/>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200" dirty="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dirty="0">
                  <a:solidFill>
                    <a:schemeClr val="bg1"/>
                  </a:solidFill>
                  <a:latin typeface="Times New Roman" panose="02020603050405020304" pitchFamily="18" charset="0"/>
                  <a:ea typeface="新細明體" panose="02020500000000000000" pitchFamily="18" charset="-120"/>
                </a:rPr>
                <a:t> </a:t>
              </a:r>
              <a:r>
                <a:rPr lang="en-US" altLang="zh-TW" sz="3200" dirty="0" smtClean="0">
                  <a:solidFill>
                    <a:schemeClr val="bg1"/>
                  </a:solidFill>
                  <a:latin typeface="Times New Roman" panose="02020603050405020304" pitchFamily="18" charset="0"/>
                  <a:ea typeface="新細明體" panose="02020500000000000000" pitchFamily="18" charset="-120"/>
                </a:rPr>
                <a:t>2</a:t>
              </a:r>
              <a:endParaRPr lang="en-US" altLang="zh-TW" sz="3200" i="1" dirty="0">
                <a:solidFill>
                  <a:schemeClr val="bg1"/>
                </a:solidFill>
                <a:latin typeface="Times New Roman" panose="02020603050405020304" pitchFamily="18" charset="0"/>
                <a:ea typeface="新細明體" panose="02020500000000000000" pitchFamily="18" charset="-120"/>
              </a:endParaRPr>
            </a:p>
          </p:txBody>
        </p:sp>
      </p:grpSp>
    </p:spTree>
    <p:extLst>
      <p:ext uri="{BB962C8B-B14F-4D97-AF65-F5344CB8AC3E}">
        <p14:creationId xmlns:p14="http://schemas.microsoft.com/office/powerpoint/2010/main" val="21111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3891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AD3F462-761C-4CD3-9367-753AF3DCD51C}" type="slidenum">
              <a:rPr lang="en-US" altLang="zh-TW" b="0"/>
              <a:pPr/>
              <a:t>51</a:t>
            </a:fld>
            <a:endParaRPr lang="en-US" altLang="zh-TW" b="0"/>
          </a:p>
        </p:txBody>
      </p:sp>
      <p:sp>
        <p:nvSpPr>
          <p:cNvPr id="38916" name="Text Box 2"/>
          <p:cNvSpPr txBox="1">
            <a:spLocks noChangeArrowheads="1"/>
          </p:cNvSpPr>
          <p:nvPr/>
        </p:nvSpPr>
        <p:spPr bwMode="auto">
          <a:xfrm>
            <a:off x="1600200" y="696913"/>
            <a:ext cx="8839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anose="020B0604020202020204" pitchFamily="34" charset="-128"/>
                <a:ea typeface="新細明體" panose="02020500000000000000" pitchFamily="18" charset="-120"/>
              </a:rPr>
              <a:t>In an IP packet, the value of HLEN is 5</a:t>
            </a:r>
            <a:r>
              <a:rPr lang="en-US" altLang="zh-TW" sz="2400" baseline="-25000" dirty="0">
                <a:latin typeface="Arial Unicode MS" panose="020B0604020202020204" pitchFamily="34" charset="-128"/>
                <a:ea typeface="新細明體" panose="02020500000000000000" pitchFamily="18" charset="-120"/>
              </a:rPr>
              <a:t>16 </a:t>
            </a:r>
            <a:r>
              <a:rPr lang="en-US" altLang="zh-TW" sz="2400" dirty="0">
                <a:latin typeface="Arial Unicode MS" panose="020B0604020202020204" pitchFamily="34" charset="-128"/>
                <a:ea typeface="新細明體" panose="02020500000000000000" pitchFamily="18" charset="-120"/>
              </a:rPr>
              <a:t>and the value of the total length field is 0028</a:t>
            </a:r>
            <a:r>
              <a:rPr lang="en-US" altLang="zh-TW" sz="2400" baseline="-25000" dirty="0">
                <a:latin typeface="Arial Unicode MS" panose="020B0604020202020204" pitchFamily="34" charset="-128"/>
                <a:ea typeface="新細明體" panose="02020500000000000000" pitchFamily="18" charset="-120"/>
              </a:rPr>
              <a:t>16</a:t>
            </a:r>
            <a:r>
              <a:rPr lang="en-US" altLang="zh-TW" sz="2400" dirty="0">
                <a:latin typeface="Arial Unicode MS" panose="020B0604020202020204" pitchFamily="34" charset="-128"/>
                <a:ea typeface="新細明體" panose="02020500000000000000" pitchFamily="18" charset="-120"/>
              </a:rPr>
              <a:t>. How many bytes of data are being carried by this packet?</a:t>
            </a:r>
          </a:p>
          <a:p>
            <a:pPr algn="just"/>
            <a:endParaRPr lang="en-US" altLang="zh-TW" sz="2400" dirty="0">
              <a:latin typeface="Arial Unicode MS" panose="020B0604020202020204" pitchFamily="34" charset="-128"/>
              <a:ea typeface="新細明體" panose="02020500000000000000" pitchFamily="18" charset="-120"/>
            </a:endParaRPr>
          </a:p>
          <a:p>
            <a:pPr algn="just"/>
            <a:r>
              <a:rPr lang="en-US" altLang="zh-TW" sz="2400" i="1" dirty="0">
                <a:solidFill>
                  <a:schemeClr val="hlink"/>
                </a:solidFill>
                <a:latin typeface="Arial Unicode MS" panose="020B0604020202020204" pitchFamily="34" charset="-128"/>
                <a:ea typeface="新細明體" panose="02020500000000000000" pitchFamily="18" charset="-120"/>
              </a:rPr>
              <a:t>Solution</a:t>
            </a:r>
          </a:p>
          <a:p>
            <a:pPr algn="just"/>
            <a:r>
              <a:rPr lang="en-US" altLang="zh-TW" sz="2400" dirty="0">
                <a:latin typeface="Arial Unicode MS" panose="020B0604020202020204" pitchFamily="34" charset="-128"/>
                <a:ea typeface="新細明體" panose="02020500000000000000" pitchFamily="18" charset="-120"/>
              </a:rPr>
              <a:t>The HLEN value is 5, which means the total number of bytes in the header is 5 × 4 or 20 bytes (no options). The total length is 40 bytes, which means the packet is carrying 20 bytes of data (40 − 20).</a:t>
            </a:r>
          </a:p>
        </p:txBody>
      </p:sp>
      <p:grpSp>
        <p:nvGrpSpPr>
          <p:cNvPr id="38917" name="Group 3"/>
          <p:cNvGrpSpPr>
            <a:grpSpLocks/>
          </p:cNvGrpSpPr>
          <p:nvPr/>
        </p:nvGrpSpPr>
        <p:grpSpPr bwMode="auto">
          <a:xfrm>
            <a:off x="1524000" y="0"/>
            <a:ext cx="9144000" cy="609600"/>
            <a:chOff x="0" y="2448"/>
            <a:chExt cx="5760" cy="384"/>
          </a:xfrm>
        </p:grpSpPr>
        <p:sp>
          <p:nvSpPr>
            <p:cNvPr id="38918"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34213" name="Text Box 5"/>
            <p:cNvSpPr txBox="1">
              <a:spLocks noChangeArrowheads="1"/>
            </p:cNvSpPr>
            <p:nvPr/>
          </p:nvSpPr>
          <p:spPr bwMode="auto">
            <a:xfrm>
              <a:off x="0" y="2448"/>
              <a:ext cx="1287" cy="368"/>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200" dirty="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dirty="0">
                  <a:solidFill>
                    <a:schemeClr val="bg1"/>
                  </a:solidFill>
                  <a:latin typeface="Times New Roman" panose="02020603050405020304" pitchFamily="18" charset="0"/>
                  <a:ea typeface="新細明體" panose="02020500000000000000" pitchFamily="18" charset="-120"/>
                </a:rPr>
                <a:t> </a:t>
              </a:r>
              <a:r>
                <a:rPr lang="en-US" altLang="zh-TW" sz="3200" dirty="0" smtClean="0">
                  <a:solidFill>
                    <a:schemeClr val="bg1"/>
                  </a:solidFill>
                  <a:latin typeface="Times New Roman" panose="02020603050405020304" pitchFamily="18" charset="0"/>
                  <a:ea typeface="新細明體" panose="02020500000000000000" pitchFamily="18" charset="-120"/>
                </a:rPr>
                <a:t>3</a:t>
              </a:r>
              <a:endParaRPr lang="en-US" altLang="zh-TW" sz="3200" i="1" dirty="0">
                <a:solidFill>
                  <a:schemeClr val="bg1"/>
                </a:solidFill>
                <a:latin typeface="Times New Roman" panose="02020603050405020304" pitchFamily="18" charset="0"/>
                <a:ea typeface="新細明體" panose="02020500000000000000" pitchFamily="18" charset="-120"/>
              </a:endParaRPr>
            </a:p>
          </p:txBody>
        </p:sp>
      </p:grpSp>
    </p:spTree>
    <p:extLst>
      <p:ext uri="{BB962C8B-B14F-4D97-AF65-F5344CB8AC3E}">
        <p14:creationId xmlns:p14="http://schemas.microsoft.com/office/powerpoint/2010/main" val="41665181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740354"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43013" name="Text Box 3"/>
          <p:cNvSpPr txBox="1">
            <a:spLocks noChangeArrowheads="1"/>
          </p:cNvSpPr>
          <p:nvPr/>
        </p:nvSpPr>
        <p:spPr bwMode="auto">
          <a:xfrm>
            <a:off x="1752601" y="355601"/>
            <a:ext cx="4322465"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dirty="0" smtClean="0">
                <a:solidFill>
                  <a:schemeClr val="bg1"/>
                </a:solidFill>
                <a:latin typeface="Times" panose="02020603050405020304" pitchFamily="18" charset="0"/>
                <a:ea typeface="新細明體" panose="02020500000000000000" pitchFamily="18" charset="-120"/>
              </a:rPr>
              <a:t>FRAGMENTATION</a:t>
            </a:r>
            <a:endParaRPr lang="en-US" altLang="zh-TW" sz="3600" dirty="0">
              <a:solidFill>
                <a:schemeClr val="bg1"/>
              </a:solidFill>
              <a:latin typeface="Times" panose="02020603050405020304" pitchFamily="18" charset="0"/>
              <a:ea typeface="新細明體" panose="02020500000000000000" pitchFamily="18" charset="-120"/>
            </a:endParaRPr>
          </a:p>
        </p:txBody>
      </p:sp>
      <p:sp>
        <p:nvSpPr>
          <p:cNvPr id="43014"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43015" name="Rectangle 5"/>
          <p:cNvSpPr>
            <a:spLocks noChangeArrowheads="1"/>
          </p:cNvSpPr>
          <p:nvPr/>
        </p:nvSpPr>
        <p:spPr bwMode="auto">
          <a:xfrm>
            <a:off x="1905000" y="1524000"/>
            <a:ext cx="8534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800" dirty="0">
                <a:latin typeface="Arial Unicode MS" panose="020B0604020202020204" pitchFamily="34" charset="-128"/>
                <a:ea typeface="新細明體" panose="02020500000000000000" pitchFamily="18" charset="-120"/>
              </a:rPr>
              <a:t>A datagram can travel through different networks. Each router </a:t>
            </a:r>
            <a:r>
              <a:rPr lang="en-US" altLang="zh-TW" sz="2800" dirty="0" err="1">
                <a:latin typeface="Arial Unicode MS" panose="020B0604020202020204" pitchFamily="34" charset="-128"/>
                <a:ea typeface="新細明體" panose="02020500000000000000" pitchFamily="18" charset="-120"/>
              </a:rPr>
              <a:t>decapsulates</a:t>
            </a:r>
            <a:r>
              <a:rPr lang="en-US" altLang="zh-TW" sz="2800" dirty="0">
                <a:latin typeface="Arial Unicode MS" panose="020B0604020202020204" pitchFamily="34" charset="-128"/>
                <a:ea typeface="新細明體" panose="02020500000000000000" pitchFamily="18" charset="-120"/>
              </a:rPr>
              <a:t> the IP datagram from the frame it receives, processes it, and then encapsulates it in another frame. The format and size of the received frame depend on the protocol used by the physical network through which the frame has just traveled. The format and size of the sent frame depend on the protocol used by the physical network through which the frame is going to travel. </a:t>
            </a:r>
          </a:p>
        </p:txBody>
      </p:sp>
    </p:spTree>
    <p:extLst>
      <p:ext uri="{BB962C8B-B14F-4D97-AF65-F5344CB8AC3E}">
        <p14:creationId xmlns:p14="http://schemas.microsoft.com/office/powerpoint/2010/main" val="27413093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450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B1D0768-009F-4835-A8B1-EF019D7E2F85}" type="slidenum">
              <a:rPr lang="en-US" altLang="zh-TW" b="0"/>
              <a:pPr/>
              <a:t>53</a:t>
            </a:fld>
            <a:endParaRPr lang="en-US" altLang="zh-TW" b="0"/>
          </a:p>
        </p:txBody>
      </p:sp>
      <p:sp>
        <p:nvSpPr>
          <p:cNvPr id="742402" name="Text Box 2"/>
          <p:cNvSpPr txBox="1">
            <a:spLocks noChangeArrowheads="1"/>
          </p:cNvSpPr>
          <p:nvPr/>
        </p:nvSpPr>
        <p:spPr bwMode="auto">
          <a:xfrm>
            <a:off x="1752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solidFill>
                  <a:schemeClr val="hlink"/>
                </a:solidFill>
                <a:effectLst>
                  <a:outerShdw blurRad="38100" dist="38100" dir="2700000" algn="tl">
                    <a:srgbClr val="000000"/>
                  </a:outerShdw>
                </a:effectLst>
                <a:latin typeface="Times" panose="02020603050405020304" pitchFamily="18" charset="0"/>
                <a:ea typeface="新細明體" panose="02020500000000000000" pitchFamily="18" charset="-120"/>
              </a:rPr>
              <a:t>Topics Discussed in the Section</a:t>
            </a:r>
          </a:p>
        </p:txBody>
      </p:sp>
      <p:sp>
        <p:nvSpPr>
          <p:cNvPr id="45061" name="Text Box 3"/>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742404" name="Rectangle 4"/>
          <p:cNvSpPr>
            <a:spLocks noChangeArrowheads="1"/>
          </p:cNvSpPr>
          <p:nvPr/>
        </p:nvSpPr>
        <p:spPr bwMode="auto">
          <a:xfrm>
            <a:off x="1828800" y="989013"/>
            <a:ext cx="8382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Maximum Transfer Unit (MTU)</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Fields Related to Fragmentation</a:t>
            </a:r>
          </a:p>
          <a:p>
            <a:pPr>
              <a:spcBef>
                <a:spcPct val="10000"/>
              </a:spcBef>
              <a:spcAft>
                <a:spcPct val="10000"/>
              </a:spcAft>
              <a:buClr>
                <a:schemeClr val="tx1"/>
              </a:buClr>
              <a:buSzPct val="117000"/>
              <a:buFont typeface="Wingdings" panose="05000000000000000000" pitchFamily="2" charset="2"/>
              <a:buNone/>
            </a:pPr>
            <a:endParaRPr lang="en-US" altLang="zh-TW" sz="2800">
              <a:solidFill>
                <a:srgbClr val="0033CC"/>
              </a:solidFill>
              <a:latin typeface="Times New Roman" panose="02020603050405020304" pitchFamily="18" charset="0"/>
              <a:ea typeface="新細明體" panose="02020500000000000000" pitchFamily="18" charset="-120"/>
            </a:endParaRPr>
          </a:p>
          <a:p>
            <a:pPr>
              <a:spcBef>
                <a:spcPct val="10000"/>
              </a:spcBef>
              <a:spcAft>
                <a:spcPct val="10000"/>
              </a:spcAft>
              <a:buClr>
                <a:schemeClr val="tx1"/>
              </a:buClr>
              <a:buSzPct val="117000"/>
              <a:buFont typeface="Wingdings" panose="05000000000000000000" pitchFamily="2" charset="2"/>
              <a:buChar char="ü"/>
            </a:pPr>
            <a:endParaRPr lang="en-US" altLang="zh-TW" sz="2800">
              <a:solidFill>
                <a:srgbClr val="0033CC"/>
              </a:solidFill>
              <a:latin typeface="Times New Roman" panose="02020603050405020304" pitchFamily="18" charset="0"/>
              <a:ea typeface="新細明體" panose="02020500000000000000" pitchFamily="18" charset="-120"/>
            </a:endParaRPr>
          </a:p>
        </p:txBody>
      </p:sp>
    </p:spTree>
    <p:extLst>
      <p:ext uri="{BB962C8B-B14F-4D97-AF65-F5344CB8AC3E}">
        <p14:creationId xmlns:p14="http://schemas.microsoft.com/office/powerpoint/2010/main" val="1169823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42404"/>
                                        </p:tgtEl>
                                        <p:attrNameLst>
                                          <p:attrName>style.visibility</p:attrName>
                                        </p:attrNameLst>
                                      </p:cBhvr>
                                      <p:to>
                                        <p:strVal val="visible"/>
                                      </p:to>
                                    </p:set>
                                    <p:animEffect transition="in" filter="wipe(up)">
                                      <p:cBhvr>
                                        <p:cTn id="7" dur="5000"/>
                                        <p:tgtEl>
                                          <p:spTgt spid="742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4710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3DD02A3-1B44-45D7-B24B-7EFFED6F885F}" type="slidenum">
              <a:rPr lang="en-US" altLang="zh-TW" b="0"/>
              <a:pPr/>
              <a:t>54</a:t>
            </a:fld>
            <a:endParaRPr lang="en-US" altLang="zh-TW" b="0"/>
          </a:p>
        </p:txBody>
      </p:sp>
      <p:sp>
        <p:nvSpPr>
          <p:cNvPr id="47108" name="Text Box 2"/>
          <p:cNvSpPr txBox="1">
            <a:spLocks noChangeArrowheads="1"/>
          </p:cNvSpPr>
          <p:nvPr/>
        </p:nvSpPr>
        <p:spPr bwMode="auto">
          <a:xfrm>
            <a:off x="2514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MTU</a:t>
            </a:r>
          </a:p>
        </p:txBody>
      </p:sp>
      <p:sp>
        <p:nvSpPr>
          <p:cNvPr id="47109"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7110"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7111"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7112"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7113"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7114"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7115"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3181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563" y="1752600"/>
            <a:ext cx="5511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181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8514" y="2362200"/>
            <a:ext cx="219075"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182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4" y="3429001"/>
            <a:ext cx="84470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1338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18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31819"/>
                                        </p:tgtEl>
                                        <p:attrNameLst>
                                          <p:attrName>style.visibility</p:attrName>
                                        </p:attrNameLst>
                                      </p:cBhvr>
                                      <p:to>
                                        <p:strVal val="visible"/>
                                      </p:to>
                                    </p:set>
                                    <p:animEffect transition="in" filter="wipe(up)">
                                      <p:cBhvr>
                                        <p:cTn id="11" dur="2000"/>
                                        <p:tgtEl>
                                          <p:spTgt spid="63181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631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4915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2B2AD88-2B97-4CEA-ABD9-300760C11EDC}" type="slidenum">
              <a:rPr lang="en-US" altLang="zh-TW" b="0"/>
              <a:pPr/>
              <a:t>55</a:t>
            </a:fld>
            <a:endParaRPr lang="en-US" altLang="zh-TW" b="0"/>
          </a:p>
        </p:txBody>
      </p:sp>
      <p:sp>
        <p:nvSpPr>
          <p:cNvPr id="49156"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9157"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9158"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9159"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9160"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9161"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9162"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44457" name="Line 9"/>
          <p:cNvSpPr>
            <a:spLocks noChangeShapeType="1"/>
          </p:cNvSpPr>
          <p:nvPr/>
        </p:nvSpPr>
        <p:spPr bwMode="auto">
          <a:xfrm>
            <a:off x="2133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58" name="Line 10"/>
          <p:cNvSpPr>
            <a:spLocks noChangeShapeType="1"/>
          </p:cNvSpPr>
          <p:nvPr/>
        </p:nvSpPr>
        <p:spPr bwMode="auto">
          <a:xfrm>
            <a:off x="2133600" y="3429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59" name="Rectangle 11"/>
          <p:cNvSpPr>
            <a:spLocks noChangeArrowheads="1"/>
          </p:cNvSpPr>
          <p:nvPr/>
        </p:nvSpPr>
        <p:spPr bwMode="auto">
          <a:xfrm>
            <a:off x="2171700" y="2716214"/>
            <a:ext cx="8077200" cy="579437"/>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Only data in a datagram is fragmented.</a:t>
            </a:r>
          </a:p>
        </p:txBody>
      </p:sp>
      <p:grpSp>
        <p:nvGrpSpPr>
          <p:cNvPr id="744460" name="Group 12"/>
          <p:cNvGrpSpPr>
            <a:grpSpLocks/>
          </p:cNvGrpSpPr>
          <p:nvPr/>
        </p:nvGrpSpPr>
        <p:grpSpPr bwMode="auto">
          <a:xfrm>
            <a:off x="2133600" y="1981200"/>
            <a:ext cx="1143000" cy="566738"/>
            <a:chOff x="1200" y="1248"/>
            <a:chExt cx="720" cy="357"/>
          </a:xfrm>
        </p:grpSpPr>
        <p:pic>
          <p:nvPicPr>
            <p:cNvPr id="4916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6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extLst>
      <p:ext uri="{BB962C8B-B14F-4D97-AF65-F5344CB8AC3E}">
        <p14:creationId xmlns:p14="http://schemas.microsoft.com/office/powerpoint/2010/main" val="2436974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4460"/>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744460"/>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744457"/>
                                        </p:tgtEl>
                                        <p:attrNameLst>
                                          <p:attrName>style.visibility</p:attrName>
                                        </p:attrNameLst>
                                      </p:cBhvr>
                                      <p:to>
                                        <p:strVal val="visible"/>
                                      </p:to>
                                    </p:set>
                                    <p:animEffect transition="in" filter="checkerboard(across)">
                                      <p:cBhvr>
                                        <p:cTn id="13" dur="500"/>
                                        <p:tgtEl>
                                          <p:spTgt spid="744457"/>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744458"/>
                                        </p:tgtEl>
                                        <p:attrNameLst>
                                          <p:attrName>style.visibility</p:attrName>
                                        </p:attrNameLst>
                                      </p:cBhvr>
                                      <p:to>
                                        <p:strVal val="visible"/>
                                      </p:to>
                                    </p:set>
                                    <p:animEffect transition="in" filter="checkerboard(across)">
                                      <p:cBhvr>
                                        <p:cTn id="17" dur="500"/>
                                        <p:tgtEl>
                                          <p:spTgt spid="744458"/>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744459"/>
                                        </p:tgtEl>
                                        <p:attrNameLst>
                                          <p:attrName>style.visibility</p:attrName>
                                        </p:attrNameLst>
                                      </p:cBhvr>
                                      <p:to>
                                        <p:strVal val="visible"/>
                                      </p:to>
                                    </p:set>
                                    <p:animEffect transition="in" filter="checkerboard(across)">
                                      <p:cBhvr>
                                        <p:cTn id="21" dur="500"/>
                                        <p:tgtEl>
                                          <p:spTgt spid="74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7" grpId="0" animBg="1"/>
      <p:bldP spid="744458" grpId="0" animBg="1"/>
      <p:bldP spid="74445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5120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C171570-877C-40B0-8F5F-687FF3BC749A}" type="slidenum">
              <a:rPr lang="en-US" altLang="zh-TW" b="0"/>
              <a:pPr/>
              <a:t>56</a:t>
            </a:fld>
            <a:endParaRPr lang="en-US" altLang="zh-TW" b="0"/>
          </a:p>
        </p:txBody>
      </p:sp>
      <p:sp>
        <p:nvSpPr>
          <p:cNvPr id="51204" name="Text Box 2"/>
          <p:cNvSpPr txBox="1">
            <a:spLocks noChangeArrowheads="1"/>
          </p:cNvSpPr>
          <p:nvPr/>
        </p:nvSpPr>
        <p:spPr bwMode="auto">
          <a:xfrm>
            <a:off x="2514600" y="90488"/>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 </a:t>
            </a:r>
            <a:r>
              <a:rPr lang="en-US" altLang="en-US" sz="2800" i="1" dirty="0" smtClean="0">
                <a:latin typeface="Times New Roman" panose="02020603050405020304" pitchFamily="18" charset="0"/>
              </a:rPr>
              <a:t>Flags </a:t>
            </a:r>
            <a:r>
              <a:rPr lang="en-US" altLang="en-US" sz="2800" i="1" dirty="0">
                <a:latin typeface="Times New Roman" panose="02020603050405020304" pitchFamily="18" charset="0"/>
              </a:rPr>
              <a:t>field</a:t>
            </a:r>
          </a:p>
        </p:txBody>
      </p:sp>
      <p:sp>
        <p:nvSpPr>
          <p:cNvPr id="51205"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1206"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1207"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1208"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1209"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1210"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1211"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5121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364" y="3051175"/>
            <a:ext cx="740727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58154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5529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78BD6F6-23ED-4D16-A03C-7C4910ED4494}" type="slidenum">
              <a:rPr lang="en-US" altLang="zh-TW" b="0"/>
              <a:pPr/>
              <a:t>57</a:t>
            </a:fld>
            <a:endParaRPr lang="en-US" altLang="zh-TW" b="0"/>
          </a:p>
        </p:txBody>
      </p:sp>
      <p:sp>
        <p:nvSpPr>
          <p:cNvPr id="55300" name="Text Box 2"/>
          <p:cNvSpPr txBox="1">
            <a:spLocks noChangeArrowheads="1"/>
          </p:cNvSpPr>
          <p:nvPr/>
        </p:nvSpPr>
        <p:spPr bwMode="auto">
          <a:xfrm>
            <a:off x="2514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smtClean="0">
                <a:solidFill>
                  <a:srgbClr val="0000FF"/>
                </a:solidFill>
                <a:latin typeface="Times New Roman" panose="02020603050405020304" pitchFamily="18" charset="0"/>
              </a:rPr>
              <a:t>Figure</a:t>
            </a:r>
            <a:r>
              <a:rPr lang="en-US" altLang="en-US" dirty="0" smtClean="0">
                <a:solidFill>
                  <a:schemeClr val="accent2"/>
                </a:solidFill>
                <a:latin typeface="Times New Roman" panose="02020603050405020304" pitchFamily="18" charset="0"/>
              </a:rPr>
              <a:t>    </a:t>
            </a:r>
            <a:r>
              <a:rPr lang="en-US" altLang="en-US" i="1" dirty="0">
                <a:latin typeface="Times New Roman" panose="02020603050405020304" pitchFamily="18" charset="0"/>
              </a:rPr>
              <a:t>Detailed fragmentation example</a:t>
            </a:r>
          </a:p>
        </p:txBody>
      </p:sp>
      <p:sp>
        <p:nvSpPr>
          <p:cNvPr id="55301"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5302"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5303"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5304"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5305"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5306"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5307"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3796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487614"/>
            <a:ext cx="2101850" cy="155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743201"/>
            <a:ext cx="2724150"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72"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3200400"/>
            <a:ext cx="2743200" cy="230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73"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2414" y="2051050"/>
            <a:ext cx="2770187"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75"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2414" y="3227388"/>
            <a:ext cx="2770187" cy="134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77"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1295400"/>
            <a:ext cx="2770188" cy="188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5728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79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37977"/>
                                        </p:tgtEl>
                                        <p:attrNameLst>
                                          <p:attrName>style.visibility</p:attrName>
                                        </p:attrNameLst>
                                      </p:cBhvr>
                                      <p:to>
                                        <p:strVal val="visible"/>
                                      </p:to>
                                    </p:set>
                                    <p:animEffect transition="in" filter="wipe(left)">
                                      <p:cBhvr>
                                        <p:cTn id="11" dur="1000"/>
                                        <p:tgtEl>
                                          <p:spTgt spid="63797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637966"/>
                                        </p:tgtEl>
                                        <p:attrNameLst>
                                          <p:attrName>style.visibility</p:attrName>
                                        </p:attrNameLst>
                                      </p:cBhvr>
                                      <p:to>
                                        <p:strVal val="visible"/>
                                      </p:to>
                                    </p:set>
                                    <p:animEffect transition="in" filter="wipe(left)">
                                      <p:cBhvr>
                                        <p:cTn id="16" dur="1000"/>
                                        <p:tgtEl>
                                          <p:spTgt spid="6379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37972"/>
                                        </p:tgtEl>
                                        <p:attrNameLst>
                                          <p:attrName>style.visibility</p:attrName>
                                        </p:attrNameLst>
                                      </p:cBhvr>
                                      <p:to>
                                        <p:strVal val="visible"/>
                                      </p:to>
                                    </p:set>
                                    <p:animEffect transition="in" filter="wipe(left)">
                                      <p:cBhvr>
                                        <p:cTn id="21" dur="1000"/>
                                        <p:tgtEl>
                                          <p:spTgt spid="6379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37973"/>
                                        </p:tgtEl>
                                        <p:attrNameLst>
                                          <p:attrName>style.visibility</p:attrName>
                                        </p:attrNameLst>
                                      </p:cBhvr>
                                      <p:to>
                                        <p:strVal val="visible"/>
                                      </p:to>
                                    </p:set>
                                    <p:animEffect transition="in" filter="wipe(left)">
                                      <p:cBhvr>
                                        <p:cTn id="26" dur="1000"/>
                                        <p:tgtEl>
                                          <p:spTgt spid="63797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37975"/>
                                        </p:tgtEl>
                                        <p:attrNameLst>
                                          <p:attrName>style.visibility</p:attrName>
                                        </p:attrNameLst>
                                      </p:cBhvr>
                                      <p:to>
                                        <p:strVal val="visible"/>
                                      </p:to>
                                    </p:set>
                                    <p:animEffect transition="in" filter="wipe(left)">
                                      <p:cBhvr>
                                        <p:cTn id="31" dur="1000"/>
                                        <p:tgtEl>
                                          <p:spTgt spid="637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0240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A5A458A-6B0F-4D65-9CD9-F4B4DA3DD4A2}" type="slidenum">
              <a:rPr lang="en-US" altLang="zh-TW" b="0"/>
              <a:pPr/>
              <a:t>58</a:t>
            </a:fld>
            <a:endParaRPr lang="en-US" altLang="zh-TW" b="0"/>
          </a:p>
        </p:txBody>
      </p:sp>
      <p:sp>
        <p:nvSpPr>
          <p:cNvPr id="102404" name="Text Box 2"/>
          <p:cNvSpPr txBox="1">
            <a:spLocks noChangeArrowheads="1"/>
          </p:cNvSpPr>
          <p:nvPr/>
        </p:nvSpPr>
        <p:spPr bwMode="auto">
          <a:xfrm>
            <a:off x="1600200" y="696914"/>
            <a:ext cx="8839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We can also use the ping utility with the -R option to implement the record route option. The result shows the interfaces and IP addresses.</a:t>
            </a:r>
          </a:p>
        </p:txBody>
      </p:sp>
      <p:grpSp>
        <p:nvGrpSpPr>
          <p:cNvPr id="102405" name="Group 3"/>
          <p:cNvGrpSpPr>
            <a:grpSpLocks/>
          </p:cNvGrpSpPr>
          <p:nvPr/>
        </p:nvGrpSpPr>
        <p:grpSpPr bwMode="auto">
          <a:xfrm>
            <a:off x="1524000" y="0"/>
            <a:ext cx="9144000" cy="609600"/>
            <a:chOff x="0" y="2448"/>
            <a:chExt cx="5760" cy="384"/>
          </a:xfrm>
        </p:grpSpPr>
        <p:sp>
          <p:nvSpPr>
            <p:cNvPr id="102407"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70053" name="Text Box 5"/>
            <p:cNvSpPr txBox="1">
              <a:spLocks noChangeArrowheads="1"/>
            </p:cNvSpPr>
            <p:nvPr/>
          </p:nvSpPr>
          <p:spPr bwMode="auto">
            <a:xfrm>
              <a:off x="0" y="2448"/>
              <a:ext cx="1093" cy="368"/>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200" dirty="0" smtClean="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endParaRPr lang="en-US" altLang="zh-TW" sz="3200" i="1" dirty="0">
                <a:solidFill>
                  <a:schemeClr val="bg1"/>
                </a:solidFill>
                <a:latin typeface="Times New Roman" panose="02020603050405020304" pitchFamily="18" charset="0"/>
                <a:ea typeface="新細明體" panose="02020500000000000000" pitchFamily="18" charset="-120"/>
              </a:endParaRPr>
            </a:p>
          </p:txBody>
        </p:sp>
      </p:grpSp>
      <p:pic>
        <p:nvPicPr>
          <p:cNvPr id="10240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117726"/>
            <a:ext cx="88392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7805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0445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8D334CA-7E35-4924-8059-DDE627A6792B}" type="slidenum">
              <a:rPr lang="en-US" altLang="zh-TW" b="0"/>
              <a:pPr/>
              <a:t>59</a:t>
            </a:fld>
            <a:endParaRPr lang="en-US" altLang="zh-TW" b="0"/>
          </a:p>
        </p:txBody>
      </p:sp>
      <p:sp>
        <p:nvSpPr>
          <p:cNvPr id="104452" name="Text Box 2"/>
          <p:cNvSpPr txBox="1">
            <a:spLocks noChangeArrowheads="1"/>
          </p:cNvSpPr>
          <p:nvPr/>
        </p:nvSpPr>
        <p:spPr bwMode="auto">
          <a:xfrm>
            <a:off x="1600200" y="696914"/>
            <a:ext cx="8839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The traceroute utility can also be used to keep track of the route of a packet. The result shows the three routers visited.</a:t>
            </a:r>
          </a:p>
        </p:txBody>
      </p:sp>
      <p:grpSp>
        <p:nvGrpSpPr>
          <p:cNvPr id="104453" name="Group 3"/>
          <p:cNvGrpSpPr>
            <a:grpSpLocks/>
          </p:cNvGrpSpPr>
          <p:nvPr/>
        </p:nvGrpSpPr>
        <p:grpSpPr bwMode="auto">
          <a:xfrm>
            <a:off x="1524000" y="0"/>
            <a:ext cx="9144000" cy="609600"/>
            <a:chOff x="0" y="2448"/>
            <a:chExt cx="5760" cy="384"/>
          </a:xfrm>
        </p:grpSpPr>
        <p:sp>
          <p:nvSpPr>
            <p:cNvPr id="104455"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72101" name="Text Box 5"/>
            <p:cNvSpPr txBox="1">
              <a:spLocks noChangeArrowheads="1"/>
            </p:cNvSpPr>
            <p:nvPr/>
          </p:nvSpPr>
          <p:spPr bwMode="auto">
            <a:xfrm>
              <a:off x="0" y="2448"/>
              <a:ext cx="1157" cy="368"/>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200" dirty="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dirty="0">
                  <a:solidFill>
                    <a:schemeClr val="bg1"/>
                  </a:solidFill>
                  <a:latin typeface="Times New Roman" panose="02020603050405020304" pitchFamily="18" charset="0"/>
                  <a:ea typeface="新細明體" panose="02020500000000000000" pitchFamily="18" charset="-120"/>
                </a:rPr>
                <a:t> </a:t>
              </a:r>
              <a:endParaRPr lang="en-US" altLang="zh-TW" sz="3200" i="1" dirty="0">
                <a:solidFill>
                  <a:schemeClr val="bg1"/>
                </a:solidFill>
                <a:latin typeface="Times New Roman" panose="02020603050405020304" pitchFamily="18" charset="0"/>
                <a:ea typeface="新細明體" panose="02020500000000000000" pitchFamily="18" charset="-120"/>
              </a:endParaRPr>
            </a:p>
          </p:txBody>
        </p:sp>
      </p:grpSp>
      <p:pic>
        <p:nvPicPr>
          <p:cNvPr id="10445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057401"/>
            <a:ext cx="8912225"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3952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Techniques</a:t>
            </a:r>
            <a:endParaRPr lang="en-US" dirty="0"/>
          </a:p>
        </p:txBody>
      </p:sp>
      <p:sp>
        <p:nvSpPr>
          <p:cNvPr id="3" name="Content Placeholder 2"/>
          <p:cNvSpPr>
            <a:spLocks noGrp="1"/>
          </p:cNvSpPr>
          <p:nvPr>
            <p:ph idx="1"/>
          </p:nvPr>
        </p:nvSpPr>
        <p:spPr/>
        <p:txBody>
          <a:bodyPr/>
          <a:lstStyle/>
          <a:p>
            <a:r>
              <a:rPr lang="en-US" dirty="0" smtClean="0"/>
              <a:t>Two types of switching</a:t>
            </a:r>
          </a:p>
          <a:p>
            <a:r>
              <a:rPr lang="en-US" dirty="0"/>
              <a:t> </a:t>
            </a:r>
            <a:r>
              <a:rPr lang="en-US" dirty="0" smtClean="0"/>
              <a:t>   Circuit switching </a:t>
            </a:r>
          </a:p>
          <a:p>
            <a:r>
              <a:rPr lang="en-US" dirty="0"/>
              <a:t> </a:t>
            </a:r>
            <a:r>
              <a:rPr lang="en-US" dirty="0" smtClean="0"/>
              <a:t>   Packet switching</a:t>
            </a:r>
            <a:endParaRPr lang="en-US" dirty="0"/>
          </a:p>
        </p:txBody>
      </p:sp>
    </p:spTree>
    <p:extLst>
      <p:ext uri="{BB962C8B-B14F-4D97-AF65-F5344CB8AC3E}">
        <p14:creationId xmlns:p14="http://schemas.microsoft.com/office/powerpoint/2010/main" val="34915592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0649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7A8D76E-1544-4352-AC97-3780E9BF11B8}" type="slidenum">
              <a:rPr lang="en-US" altLang="zh-TW" b="0"/>
              <a:pPr/>
              <a:t>60</a:t>
            </a:fld>
            <a:endParaRPr lang="en-US" altLang="zh-TW" b="0"/>
          </a:p>
        </p:txBody>
      </p:sp>
      <p:sp>
        <p:nvSpPr>
          <p:cNvPr id="106500" name="Text Box 2"/>
          <p:cNvSpPr txBox="1">
            <a:spLocks noChangeArrowheads="1"/>
          </p:cNvSpPr>
          <p:nvPr/>
        </p:nvSpPr>
        <p:spPr bwMode="auto">
          <a:xfrm>
            <a:off x="1600200" y="696913"/>
            <a:ext cx="8839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The traceroute program can be used to implement loose source routing. The -g option allows us to define the routers to be visited, from the source to destination. The following shows how we can send a packet to the fhda.edu server with the requirement that the packet visit the router 153.18.251.4.</a:t>
            </a:r>
          </a:p>
        </p:txBody>
      </p:sp>
      <p:grpSp>
        <p:nvGrpSpPr>
          <p:cNvPr id="106501" name="Group 3"/>
          <p:cNvGrpSpPr>
            <a:grpSpLocks/>
          </p:cNvGrpSpPr>
          <p:nvPr/>
        </p:nvGrpSpPr>
        <p:grpSpPr bwMode="auto">
          <a:xfrm>
            <a:off x="1524000" y="0"/>
            <a:ext cx="9144000" cy="609600"/>
            <a:chOff x="0" y="2448"/>
            <a:chExt cx="5760" cy="384"/>
          </a:xfrm>
        </p:grpSpPr>
        <p:sp>
          <p:nvSpPr>
            <p:cNvPr id="106503"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74149" name="Text Box 5"/>
            <p:cNvSpPr txBox="1">
              <a:spLocks noChangeArrowheads="1"/>
            </p:cNvSpPr>
            <p:nvPr/>
          </p:nvSpPr>
          <p:spPr bwMode="auto">
            <a:xfrm>
              <a:off x="0" y="2448"/>
              <a:ext cx="1287" cy="368"/>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200" dirty="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dirty="0">
                  <a:solidFill>
                    <a:schemeClr val="bg1"/>
                  </a:solidFill>
                  <a:latin typeface="Times New Roman" panose="02020603050405020304" pitchFamily="18" charset="0"/>
                  <a:ea typeface="新細明體" panose="02020500000000000000" pitchFamily="18" charset="-120"/>
                </a:rPr>
                <a:t> 7</a:t>
              </a:r>
              <a:endParaRPr lang="en-US" altLang="zh-TW" sz="3200" i="1" dirty="0">
                <a:solidFill>
                  <a:schemeClr val="bg1"/>
                </a:solidFill>
                <a:latin typeface="Times New Roman" panose="02020603050405020304" pitchFamily="18" charset="0"/>
                <a:ea typeface="新細明體" panose="02020500000000000000" pitchFamily="18" charset="-120"/>
              </a:endParaRPr>
            </a:p>
          </p:txBody>
        </p:sp>
      </p:grpSp>
      <p:pic>
        <p:nvPicPr>
          <p:cNvPr id="10650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124201"/>
            <a:ext cx="8940800" cy="170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85380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0854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3943360-B279-4899-AED6-C9015B01A9AC}" type="slidenum">
              <a:rPr lang="en-US" altLang="zh-TW" b="0"/>
              <a:pPr/>
              <a:t>61</a:t>
            </a:fld>
            <a:endParaRPr lang="en-US" altLang="zh-TW" b="0"/>
          </a:p>
        </p:txBody>
      </p:sp>
      <p:sp>
        <p:nvSpPr>
          <p:cNvPr id="108548" name="Text Box 2"/>
          <p:cNvSpPr txBox="1">
            <a:spLocks noChangeArrowheads="1"/>
          </p:cNvSpPr>
          <p:nvPr/>
        </p:nvSpPr>
        <p:spPr bwMode="auto">
          <a:xfrm>
            <a:off x="1600200" y="696913"/>
            <a:ext cx="8839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The traceroute program can also be used to implement strict source routing. The -G option forces the packet to visit the routers defined in the command line. The following shows how we can send a packet to the fhda.edu server and force the packet to visit only the router 153.18.251.4.</a:t>
            </a:r>
          </a:p>
        </p:txBody>
      </p:sp>
      <p:grpSp>
        <p:nvGrpSpPr>
          <p:cNvPr id="108549" name="Group 3"/>
          <p:cNvGrpSpPr>
            <a:grpSpLocks/>
          </p:cNvGrpSpPr>
          <p:nvPr/>
        </p:nvGrpSpPr>
        <p:grpSpPr bwMode="auto">
          <a:xfrm>
            <a:off x="1524000" y="0"/>
            <a:ext cx="9144000" cy="609600"/>
            <a:chOff x="0" y="2448"/>
            <a:chExt cx="5760" cy="384"/>
          </a:xfrm>
        </p:grpSpPr>
        <p:sp>
          <p:nvSpPr>
            <p:cNvPr id="108551"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76197" name="Text Box 5"/>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7.16</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10855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7026" y="3444876"/>
            <a:ext cx="8994775"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95598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Network Address Translation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r>
              <a:rPr lang="en-US" dirty="0"/>
              <a:t>Primarily NAT was introduced to the world of IT and networking due to the lack of IP </a:t>
            </a:r>
            <a:r>
              <a:rPr lang="en-US" dirty="0" smtClean="0"/>
              <a:t>addresses.</a:t>
            </a:r>
          </a:p>
          <a:p>
            <a:r>
              <a:rPr lang="en-US" dirty="0" smtClean="0"/>
              <a:t>NAT uses the range of private addresses.</a:t>
            </a:r>
          </a:p>
          <a:p>
            <a:r>
              <a:rPr lang="en-US" dirty="0"/>
              <a:t>Class A 10.0.0.0 - 10.255.255.255</a:t>
            </a:r>
          </a:p>
          <a:p>
            <a:r>
              <a:rPr lang="en-US" dirty="0"/>
              <a:t>Class B 172.16.0.0 - 172.31.255.255</a:t>
            </a:r>
          </a:p>
          <a:p>
            <a:r>
              <a:rPr lang="en-US" dirty="0"/>
              <a:t>Class C 192.168.0.0 - 192.168.255.255</a:t>
            </a:r>
          </a:p>
          <a:p>
            <a:r>
              <a:rPr lang="en-US" dirty="0"/>
              <a:t>NAT allows you to use these private IP address on the internal network</a:t>
            </a:r>
            <a:r>
              <a:rPr lang="en-US" dirty="0" smtClean="0"/>
              <a:t>.</a:t>
            </a:r>
          </a:p>
          <a:p>
            <a:r>
              <a:rPr lang="en-US" dirty="0"/>
              <a:t>Another company can use the same private IP addresses as well, as long as they are kept internal to their network</a:t>
            </a:r>
          </a:p>
        </p:txBody>
      </p:sp>
    </p:spTree>
    <p:extLst>
      <p:ext uri="{BB962C8B-B14F-4D97-AF65-F5344CB8AC3E}">
        <p14:creationId xmlns:p14="http://schemas.microsoft.com/office/powerpoint/2010/main" val="197321742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a:t>
            </a:r>
            <a:endParaRPr lang="en-US" dirty="0"/>
          </a:p>
        </p:txBody>
      </p:sp>
      <p:sp>
        <p:nvSpPr>
          <p:cNvPr id="3" name="Content Placeholder 2"/>
          <p:cNvSpPr>
            <a:spLocks noGrp="1"/>
          </p:cNvSpPr>
          <p:nvPr>
            <p:ph idx="1"/>
          </p:nvPr>
        </p:nvSpPr>
        <p:spPr>
          <a:xfrm>
            <a:off x="838200" y="1444625"/>
            <a:ext cx="10515600" cy="4351338"/>
          </a:xfrm>
        </p:spPr>
        <p:txBody>
          <a:bodyPr/>
          <a:lstStyle/>
          <a:p>
            <a:r>
              <a:rPr lang="en-US" dirty="0"/>
              <a:t>Another company can use the same private IP addresses as well, as long as they are kept internal to their </a:t>
            </a:r>
            <a:r>
              <a:rPr lang="en-US" dirty="0" smtClean="0"/>
              <a:t>network.</a:t>
            </a:r>
          </a:p>
          <a:p>
            <a:r>
              <a:rPr lang="en-US" dirty="0"/>
              <a:t>When a host on the internal network with an internal IP address does need to communicate outside it's private network, it would use the public IP address on the network's gateway to identify itself to the rest of the world</a:t>
            </a:r>
            <a:r>
              <a:rPr lang="en-US" dirty="0" smtClean="0"/>
              <a:t>,</a:t>
            </a:r>
            <a:r>
              <a:rPr lang="en-US" dirty="0"/>
              <a:t> and this translation of converting a private IP address to public is done by </a:t>
            </a:r>
            <a:r>
              <a:rPr lang="en-US" dirty="0" smtClean="0"/>
              <a:t>NAT.</a:t>
            </a:r>
            <a:endParaRPr lang="en-US" dirty="0"/>
          </a:p>
        </p:txBody>
      </p:sp>
    </p:spTree>
    <p:extLst>
      <p:ext uri="{BB962C8B-B14F-4D97-AF65-F5344CB8AC3E}">
        <p14:creationId xmlns:p14="http://schemas.microsoft.com/office/powerpoint/2010/main" val="42132324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What is Routing</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3200" dirty="0" smtClean="0"/>
              <a:t>Deciding which output line an incoming packet should be transmitted on.</a:t>
            </a:r>
          </a:p>
          <a:p>
            <a:r>
              <a:rPr lang="en-US" sz="3200" dirty="0" smtClean="0"/>
              <a:t>Two terms</a:t>
            </a:r>
          </a:p>
          <a:p>
            <a:r>
              <a:rPr lang="en-US" sz="3200" dirty="0" smtClean="0"/>
              <a:t>1) Forwarding</a:t>
            </a:r>
          </a:p>
          <a:p>
            <a:r>
              <a:rPr lang="en-US" sz="3200" dirty="0" smtClean="0"/>
              <a:t>2) Routing</a:t>
            </a:r>
            <a:endParaRPr lang="en-US" sz="3200" dirty="0"/>
          </a:p>
        </p:txBody>
      </p:sp>
    </p:spTree>
    <p:extLst>
      <p:ext uri="{BB962C8B-B14F-4D97-AF65-F5344CB8AC3E}">
        <p14:creationId xmlns:p14="http://schemas.microsoft.com/office/powerpoint/2010/main" val="15338278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Routing algorithm</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571625"/>
            <a:ext cx="10515600" cy="4351338"/>
          </a:xfrm>
        </p:spPr>
        <p:txBody>
          <a:bodyPr>
            <a:normAutofit lnSpcReduction="10000"/>
          </a:bodyPr>
          <a:lstStyle/>
          <a:p>
            <a:r>
              <a:rPr lang="en-US" dirty="0" smtClean="0"/>
              <a:t>Can be grouped into two categories</a:t>
            </a:r>
          </a:p>
          <a:p>
            <a:pPr marL="0" indent="0">
              <a:buNone/>
            </a:pPr>
            <a:r>
              <a:rPr lang="en-US" dirty="0" smtClean="0"/>
              <a:t>1) </a:t>
            </a:r>
            <a:r>
              <a:rPr lang="en-US" dirty="0" smtClean="0">
                <a:solidFill>
                  <a:srgbClr val="00B0F0"/>
                </a:solidFill>
              </a:rPr>
              <a:t>Non-adaptive (static)</a:t>
            </a:r>
          </a:p>
          <a:p>
            <a:r>
              <a:rPr lang="en-US" dirty="0" smtClean="0"/>
              <a:t>Does not take into account the change in the topology and current traffic. Routes are computes once and loaded into the router when network is booted.</a:t>
            </a:r>
          </a:p>
          <a:p>
            <a:pPr marL="0" indent="0">
              <a:buNone/>
            </a:pPr>
            <a:r>
              <a:rPr lang="en-US" dirty="0" smtClean="0"/>
              <a:t>2) </a:t>
            </a:r>
            <a:r>
              <a:rPr lang="en-US" dirty="0" smtClean="0">
                <a:solidFill>
                  <a:srgbClr val="00B0F0"/>
                </a:solidFill>
              </a:rPr>
              <a:t>Adaptive</a:t>
            </a:r>
          </a:p>
          <a:p>
            <a:r>
              <a:rPr lang="en-US" dirty="0" smtClean="0"/>
              <a:t>Change their routing decisions to reflect change in topology and current traffic.</a:t>
            </a:r>
          </a:p>
          <a:p>
            <a:r>
              <a:rPr lang="en-US" dirty="0" smtClean="0"/>
              <a:t>Routes are updated periodically.</a:t>
            </a:r>
          </a:p>
          <a:p>
            <a:pPr marL="0" indent="0">
              <a:buNone/>
            </a:pPr>
            <a:r>
              <a:rPr lang="en-US" dirty="0"/>
              <a:t> </a:t>
            </a:r>
            <a:r>
              <a:rPr lang="en-US" dirty="0" smtClean="0"/>
              <a:t> </a:t>
            </a:r>
          </a:p>
          <a:p>
            <a:endParaRPr lang="en-US" dirty="0"/>
          </a:p>
        </p:txBody>
      </p:sp>
    </p:spTree>
    <p:extLst>
      <p:ext uri="{BB962C8B-B14F-4D97-AF65-F5344CB8AC3E}">
        <p14:creationId xmlns:p14="http://schemas.microsoft.com/office/powerpoint/2010/main" val="7321264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Desirable properties of routing algorithm</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a:bodyPr>
          <a:lstStyle/>
          <a:p>
            <a:r>
              <a:rPr lang="en-US" dirty="0" smtClean="0"/>
              <a:t>Correctness -</a:t>
            </a:r>
          </a:p>
          <a:p>
            <a:r>
              <a:rPr lang="en-US" dirty="0" smtClean="0"/>
              <a:t>Simplicity</a:t>
            </a:r>
          </a:p>
          <a:p>
            <a:r>
              <a:rPr lang="en-US" dirty="0" smtClean="0"/>
              <a:t>Robustness-  Robust against the failure of routers and change in topology</a:t>
            </a:r>
          </a:p>
          <a:p>
            <a:r>
              <a:rPr lang="en-US" dirty="0" smtClean="0"/>
              <a:t>Stability- Should converge to equilibrium</a:t>
            </a:r>
          </a:p>
          <a:p>
            <a:r>
              <a:rPr lang="en-US" dirty="0" smtClean="0"/>
              <a:t>Fairness – should not favor one node/source</a:t>
            </a:r>
          </a:p>
          <a:p>
            <a:r>
              <a:rPr lang="en-US" dirty="0" smtClean="0"/>
              <a:t>Optimality- Optimizing certain parameters </a:t>
            </a:r>
          </a:p>
          <a:p>
            <a:pPr marL="0" indent="0">
              <a:buNone/>
            </a:pPr>
            <a:r>
              <a:rPr lang="en-US" dirty="0"/>
              <a:t>	</a:t>
            </a:r>
            <a:r>
              <a:rPr lang="en-US" dirty="0" smtClean="0"/>
              <a:t>	- maximize throughput</a:t>
            </a:r>
          </a:p>
          <a:p>
            <a:pPr marL="0" indent="0">
              <a:buNone/>
            </a:pPr>
            <a:r>
              <a:rPr lang="en-US" dirty="0"/>
              <a:t>	</a:t>
            </a:r>
            <a:r>
              <a:rPr lang="en-US" dirty="0" smtClean="0"/>
              <a:t>	- Minimize mean packet delay</a:t>
            </a:r>
          </a:p>
          <a:p>
            <a:pPr marL="0" indent="0">
              <a:buNone/>
            </a:pPr>
            <a:r>
              <a:rPr lang="en-US" dirty="0"/>
              <a:t>	</a:t>
            </a:r>
            <a:r>
              <a:rPr lang="en-US" dirty="0" smtClean="0"/>
              <a:t>	- Minimizing queuing delay</a:t>
            </a:r>
            <a:endParaRPr lang="en-US" dirty="0"/>
          </a:p>
        </p:txBody>
      </p:sp>
    </p:spTree>
    <p:extLst>
      <p:ext uri="{BB962C8B-B14F-4D97-AF65-F5344CB8AC3E}">
        <p14:creationId xmlns:p14="http://schemas.microsoft.com/office/powerpoint/2010/main" val="40982614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rPr>
              <a:t>Routing Algorithms (2)</a:t>
            </a:r>
          </a:p>
        </p:txBody>
      </p:sp>
      <p:sp>
        <p:nvSpPr>
          <p:cNvPr id="5123" name="Rectangle 3"/>
          <p:cNvSpPr>
            <a:spLocks noGrp="1" noChangeArrowheads="1"/>
          </p:cNvSpPr>
          <p:nvPr>
            <p:ph type="body" idx="1"/>
          </p:nvPr>
        </p:nvSpPr>
        <p:spPr/>
        <p:txBody>
          <a:bodyPr/>
          <a:lstStyle/>
          <a:p>
            <a:pPr algn="ctr" eaLnBrk="1" hangingPunct="1">
              <a:buFontTx/>
              <a:buNone/>
            </a:pPr>
            <a:r>
              <a:rPr lang="en-US" smtClean="0"/>
              <a:t>Conflict between fairness and optimality.</a:t>
            </a:r>
          </a:p>
        </p:txBody>
      </p:sp>
      <p:pic>
        <p:nvPicPr>
          <p:cNvPr id="5124" name="Picture 5" descr="5-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300" y="2713831"/>
            <a:ext cx="739140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t>Computer Networks, Fifth Edition by Andrew Tanenbaum and David Wetherall, © Pearson Education-Prentice Hall, 2011</a:t>
            </a:r>
          </a:p>
        </p:txBody>
      </p:sp>
    </p:spTree>
    <p:extLst>
      <p:ext uri="{BB962C8B-B14F-4D97-AF65-F5344CB8AC3E}">
        <p14:creationId xmlns:p14="http://schemas.microsoft.com/office/powerpoint/2010/main" val="22390139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Optimality principle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50900" y="1825625"/>
            <a:ext cx="10515600" cy="3521075"/>
          </a:xfrm>
        </p:spPr>
        <p:txBody>
          <a:bodyPr>
            <a:normAutofit/>
          </a:bodyPr>
          <a:lstStyle/>
          <a:p>
            <a:r>
              <a:rPr lang="en-US" dirty="0" smtClean="0"/>
              <a:t>If router J is on optimal path from router I to router K , then optimal path from J to k  also falls along the same route.</a:t>
            </a:r>
          </a:p>
          <a:p>
            <a:r>
              <a:rPr lang="en-US" dirty="0" smtClean="0"/>
              <a:t>A direct consequence of an optimality principle , is the sink tree.</a:t>
            </a:r>
          </a:p>
          <a:p>
            <a:r>
              <a:rPr lang="en-US" dirty="0" smtClean="0"/>
              <a:t>Set of optimal routes from all sources to a given destination from a tree rooted at the destination is called sink tree.</a:t>
            </a:r>
          </a:p>
          <a:p>
            <a:r>
              <a:rPr lang="en-US" dirty="0" smtClean="0"/>
              <a:t>Since the sink tree is a tree there are no loops,  hence each packet will be guaranteed to be delivered in finite number of hops.</a:t>
            </a:r>
            <a:endParaRPr lang="en-US" dirty="0"/>
          </a:p>
        </p:txBody>
      </p:sp>
    </p:spTree>
    <p:extLst>
      <p:ext uri="{BB962C8B-B14F-4D97-AF65-F5344CB8AC3E}">
        <p14:creationId xmlns:p14="http://schemas.microsoft.com/office/powerpoint/2010/main" val="23526893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rPr>
              <a:t>The Optimality Principle</a:t>
            </a:r>
          </a:p>
        </p:txBody>
      </p:sp>
      <p:sp>
        <p:nvSpPr>
          <p:cNvPr id="6147" name="Rectangle 3"/>
          <p:cNvSpPr>
            <a:spLocks noGrp="1" noChangeArrowheads="1"/>
          </p:cNvSpPr>
          <p:nvPr>
            <p:ph type="body" idx="1"/>
          </p:nvPr>
        </p:nvSpPr>
        <p:spPr>
          <a:xfrm>
            <a:off x="3600450" y="5715000"/>
            <a:ext cx="7067550" cy="838200"/>
          </a:xfrm>
        </p:spPr>
        <p:txBody>
          <a:bodyPr/>
          <a:lstStyle/>
          <a:p>
            <a:pPr eaLnBrk="1" hangingPunct="1">
              <a:lnSpc>
                <a:spcPct val="90000"/>
              </a:lnSpc>
              <a:buFontTx/>
              <a:buNone/>
            </a:pPr>
            <a:r>
              <a:rPr lang="en-US" smtClean="0">
                <a:solidFill>
                  <a:schemeClr val="accent2"/>
                </a:solidFill>
              </a:rPr>
              <a:t>(a)</a:t>
            </a:r>
            <a:r>
              <a:rPr lang="en-US" smtClean="0"/>
              <a:t> A subnet.  </a:t>
            </a:r>
            <a:r>
              <a:rPr lang="en-US" smtClean="0">
                <a:solidFill>
                  <a:schemeClr val="accent2"/>
                </a:solidFill>
              </a:rPr>
              <a:t>(b)</a:t>
            </a:r>
            <a:r>
              <a:rPr lang="en-US" smtClean="0"/>
              <a:t> A sink tree for router B.</a:t>
            </a:r>
          </a:p>
        </p:txBody>
      </p:sp>
      <p:pic>
        <p:nvPicPr>
          <p:cNvPr id="6148" name="Picture 6" descr="5-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551" y="1919289"/>
            <a:ext cx="7231063"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355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switching</a:t>
            </a:r>
            <a:endParaRPr lang="en-US" dirty="0"/>
          </a:p>
        </p:txBody>
      </p:sp>
      <p:sp>
        <p:nvSpPr>
          <p:cNvPr id="3" name="Content Placeholder 2"/>
          <p:cNvSpPr>
            <a:spLocks noGrp="1"/>
          </p:cNvSpPr>
          <p:nvPr>
            <p:ph idx="1"/>
          </p:nvPr>
        </p:nvSpPr>
        <p:spPr>
          <a:xfrm>
            <a:off x="838200" y="1498600"/>
            <a:ext cx="10515600" cy="4767263"/>
          </a:xfrm>
        </p:spPr>
        <p:txBody>
          <a:bodyPr/>
          <a:lstStyle/>
          <a:p>
            <a:pPr>
              <a:lnSpc>
                <a:spcPct val="80000"/>
              </a:lnSpc>
            </a:pPr>
            <a:r>
              <a:rPr lang="en-US" altLang="zh-CN" sz="2400" dirty="0"/>
              <a:t>Circuit switching:</a:t>
            </a:r>
          </a:p>
          <a:p>
            <a:pPr lvl="1">
              <a:lnSpc>
                <a:spcPct val="80000"/>
              </a:lnSpc>
            </a:pPr>
            <a:r>
              <a:rPr lang="en-US" altLang="zh-CN" sz="2000" dirty="0"/>
              <a:t>There is a d</a:t>
            </a:r>
            <a:r>
              <a:rPr lang="en-US" altLang="en-US" sz="2000" dirty="0" smtClean="0"/>
              <a:t>edicated communication path between two stations (end-to-end)</a:t>
            </a:r>
            <a:endParaRPr lang="en-US" altLang="zh-CN" sz="2000" dirty="0"/>
          </a:p>
          <a:p>
            <a:pPr lvl="1">
              <a:lnSpc>
                <a:spcPct val="80000"/>
              </a:lnSpc>
            </a:pPr>
            <a:r>
              <a:rPr lang="en-US" altLang="zh-CN" sz="2000" dirty="0"/>
              <a:t>The path is a connected sequence of links between network nodes. On each physical link, a logical channel is dedicated to the connection.</a:t>
            </a:r>
            <a:endParaRPr lang="en-US" altLang="en-US" sz="2000" dirty="0" smtClean="0"/>
          </a:p>
          <a:p>
            <a:pPr>
              <a:lnSpc>
                <a:spcPct val="80000"/>
              </a:lnSpc>
            </a:pPr>
            <a:r>
              <a:rPr lang="en-US" altLang="zh-CN" sz="2400" dirty="0"/>
              <a:t>Communication via circuit switching has t</a:t>
            </a:r>
            <a:r>
              <a:rPr lang="en-US" altLang="en-US" sz="2400" dirty="0" smtClean="0"/>
              <a:t>hree phases</a:t>
            </a:r>
            <a:r>
              <a:rPr lang="en-US" altLang="zh-CN" sz="2400" dirty="0"/>
              <a:t>:</a:t>
            </a:r>
            <a:endParaRPr lang="en-US" altLang="en-US" sz="2400" dirty="0" smtClean="0"/>
          </a:p>
          <a:p>
            <a:pPr lvl="1">
              <a:lnSpc>
                <a:spcPct val="80000"/>
              </a:lnSpc>
            </a:pPr>
            <a:r>
              <a:rPr lang="en-US" altLang="en-US" sz="2000" dirty="0" smtClean="0"/>
              <a:t>Circuit establishment (link by link)</a:t>
            </a:r>
            <a:endParaRPr lang="en-US" altLang="zh-CN" sz="2000" dirty="0"/>
          </a:p>
          <a:p>
            <a:pPr lvl="2">
              <a:lnSpc>
                <a:spcPct val="80000"/>
              </a:lnSpc>
            </a:pPr>
            <a:r>
              <a:rPr lang="en-US" altLang="zh-CN" sz="1800" dirty="0"/>
              <a:t>Routing &amp; resource allocation (FDM or TDM)</a:t>
            </a:r>
            <a:endParaRPr lang="en-US" altLang="en-US" sz="1800" dirty="0" smtClean="0"/>
          </a:p>
          <a:p>
            <a:pPr lvl="1">
              <a:lnSpc>
                <a:spcPct val="80000"/>
              </a:lnSpc>
            </a:pPr>
            <a:r>
              <a:rPr lang="en-US" altLang="en-US" sz="2000" dirty="0" smtClean="0"/>
              <a:t>Data transfer</a:t>
            </a:r>
          </a:p>
          <a:p>
            <a:pPr lvl="1">
              <a:lnSpc>
                <a:spcPct val="80000"/>
              </a:lnSpc>
            </a:pPr>
            <a:r>
              <a:rPr lang="en-US" altLang="en-US" sz="2000" dirty="0" smtClean="0"/>
              <a:t>Circuit disconnect</a:t>
            </a:r>
            <a:endParaRPr lang="en-US" altLang="zh-CN" sz="2000" dirty="0"/>
          </a:p>
          <a:p>
            <a:pPr lvl="2">
              <a:lnSpc>
                <a:spcPct val="80000"/>
              </a:lnSpc>
            </a:pPr>
            <a:r>
              <a:rPr lang="en-US" altLang="zh-CN" sz="1800" dirty="0" smtClean="0"/>
              <a:t>De-allocate </a:t>
            </a:r>
            <a:r>
              <a:rPr lang="en-US" altLang="zh-CN" sz="1800" dirty="0"/>
              <a:t>the dedicated resources</a:t>
            </a:r>
            <a:endParaRPr lang="en-US" altLang="en-US" sz="1800" dirty="0" smtClean="0"/>
          </a:p>
          <a:p>
            <a:pPr>
              <a:lnSpc>
                <a:spcPct val="80000"/>
              </a:lnSpc>
            </a:pPr>
            <a:r>
              <a:rPr lang="en-US" altLang="en-US" sz="2400" dirty="0" smtClean="0"/>
              <a:t>The switches must know how to find the route to the destination and how to allocate bandwidth (channel) to establish </a:t>
            </a:r>
            <a:r>
              <a:rPr lang="en-US" altLang="zh-CN" sz="2400" dirty="0"/>
              <a:t>a </a:t>
            </a:r>
            <a:r>
              <a:rPr lang="en-US" altLang="en-US" sz="2400" dirty="0" smtClean="0"/>
              <a:t>connection.</a:t>
            </a:r>
            <a:endParaRPr lang="en-US" altLang="zh-CN" sz="2400" dirty="0"/>
          </a:p>
          <a:p>
            <a:endParaRPr lang="en-US" dirty="0"/>
          </a:p>
        </p:txBody>
      </p:sp>
    </p:spTree>
    <p:extLst>
      <p:ext uri="{BB962C8B-B14F-4D97-AF65-F5344CB8AC3E}">
        <p14:creationId xmlns:p14="http://schemas.microsoft.com/office/powerpoint/2010/main" val="7042878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Metric used in routing algorithm</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Delay</a:t>
            </a:r>
          </a:p>
          <a:p>
            <a:r>
              <a:rPr lang="en-US" dirty="0" smtClean="0"/>
              <a:t>Number of hops</a:t>
            </a:r>
          </a:p>
          <a:p>
            <a:r>
              <a:rPr lang="en-US" dirty="0" smtClean="0"/>
              <a:t>Distance</a:t>
            </a:r>
          </a:p>
          <a:p>
            <a:r>
              <a:rPr lang="en-US" dirty="0" smtClean="0"/>
              <a:t>Bandwidth</a:t>
            </a:r>
          </a:p>
          <a:p>
            <a:r>
              <a:rPr lang="en-US" dirty="0" smtClean="0"/>
              <a:t>Average traffic</a:t>
            </a:r>
          </a:p>
          <a:p>
            <a:r>
              <a:rPr lang="en-US" dirty="0" smtClean="0"/>
              <a:t>Mean queue length</a:t>
            </a:r>
            <a:endParaRPr lang="en-US" dirty="0"/>
          </a:p>
        </p:txBody>
      </p:sp>
    </p:spTree>
    <p:extLst>
      <p:ext uri="{BB962C8B-B14F-4D97-AF65-F5344CB8AC3E}">
        <p14:creationId xmlns:p14="http://schemas.microsoft.com/office/powerpoint/2010/main" val="3141082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Static routing</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3600" dirty="0" err="1" smtClean="0"/>
              <a:t>Dijkstra’s</a:t>
            </a:r>
            <a:r>
              <a:rPr lang="en-US" sz="3600" dirty="0" smtClean="0"/>
              <a:t> </a:t>
            </a:r>
            <a:r>
              <a:rPr lang="en-US" sz="3600" dirty="0" smtClean="0"/>
              <a:t>Routing</a:t>
            </a:r>
          </a:p>
          <a:p>
            <a:r>
              <a:rPr lang="en-US" sz="3600" dirty="0"/>
              <a:t>Flooding</a:t>
            </a:r>
          </a:p>
          <a:p>
            <a:endParaRPr lang="en-US" sz="3600" dirty="0"/>
          </a:p>
          <a:p>
            <a:endParaRPr lang="en-US" sz="3600" dirty="0"/>
          </a:p>
        </p:txBody>
      </p:sp>
    </p:spTree>
    <p:extLst>
      <p:ext uri="{BB962C8B-B14F-4D97-AF65-F5344CB8AC3E}">
        <p14:creationId xmlns:p14="http://schemas.microsoft.com/office/powerpoint/2010/main" val="9559285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96107" y="128589"/>
            <a:ext cx="10515600" cy="874714"/>
          </a:xfrm>
        </p:spPr>
        <p:txBody>
          <a:bodyPr/>
          <a:lstStyle/>
          <a:p>
            <a:pPr eaLnBrk="1" hangingPunct="1"/>
            <a:r>
              <a:rPr lang="en-US" dirty="0" smtClean="0">
                <a:effectLst>
                  <a:outerShdw blurRad="38100" dist="38100" dir="2700000" algn="tl">
                    <a:srgbClr val="000000">
                      <a:alpha val="43137"/>
                    </a:srgbClr>
                  </a:outerShdw>
                </a:effectLst>
              </a:rPr>
              <a:t>Shortest Path Routing (</a:t>
            </a:r>
            <a:r>
              <a:rPr lang="en-US" dirty="0" err="1" smtClean="0">
                <a:effectLst>
                  <a:outerShdw blurRad="38100" dist="38100" dir="2700000" algn="tl">
                    <a:srgbClr val="000000">
                      <a:alpha val="43137"/>
                    </a:srgbClr>
                  </a:outerShdw>
                </a:effectLst>
              </a:rPr>
              <a:t>Dijkstra’s</a:t>
            </a:r>
            <a:r>
              <a:rPr lang="en-US" dirty="0" smtClean="0">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rPr>
              <a:t>algorithm)</a:t>
            </a:r>
          </a:p>
        </p:txBody>
      </p:sp>
      <p:pic>
        <p:nvPicPr>
          <p:cNvPr id="7172" name="Picture 4" descr="5-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4514" y="1454151"/>
            <a:ext cx="5538787"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518492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Flooding</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558924"/>
            <a:ext cx="10515600" cy="4791075"/>
          </a:xfrm>
        </p:spPr>
        <p:txBody>
          <a:bodyPr>
            <a:normAutofit fontScale="92500" lnSpcReduction="20000"/>
          </a:bodyPr>
          <a:lstStyle/>
          <a:p>
            <a:r>
              <a:rPr lang="en-US" dirty="0" smtClean="0"/>
              <a:t>Every incoming packet is sent to every outgoing line except the one it arrived on.</a:t>
            </a:r>
          </a:p>
          <a:p>
            <a:pPr marL="0" indent="0">
              <a:buNone/>
            </a:pPr>
            <a:r>
              <a:rPr lang="en-US" u="sng" dirty="0" smtClean="0"/>
              <a:t>Problem:</a:t>
            </a:r>
          </a:p>
          <a:p>
            <a:pPr marL="514350" indent="-514350">
              <a:buAutoNum type="arabicParenR"/>
            </a:pPr>
            <a:r>
              <a:rPr lang="en-US" dirty="0" smtClean="0"/>
              <a:t>Generate vast number of duplicate packets</a:t>
            </a:r>
          </a:p>
          <a:p>
            <a:pPr marL="0" indent="0">
              <a:buNone/>
            </a:pPr>
            <a:r>
              <a:rPr lang="en-US" dirty="0" smtClean="0"/>
              <a:t>2)    Packets can infinitely routed inside network</a:t>
            </a:r>
          </a:p>
          <a:p>
            <a:pPr marL="0" indent="0">
              <a:buNone/>
            </a:pPr>
            <a:r>
              <a:rPr lang="en-US" b="1" u="sng" dirty="0" smtClean="0"/>
              <a:t>solution :</a:t>
            </a:r>
            <a:r>
              <a:rPr lang="en-US" dirty="0" smtClean="0"/>
              <a:t> </a:t>
            </a:r>
          </a:p>
          <a:p>
            <a:pPr marL="0" indent="0">
              <a:buNone/>
            </a:pPr>
            <a:r>
              <a:rPr lang="en-US" dirty="0" smtClean="0"/>
              <a:t>1) </a:t>
            </a:r>
            <a:r>
              <a:rPr lang="en-US" dirty="0" smtClean="0">
                <a:solidFill>
                  <a:srgbClr val="00B0F0"/>
                </a:solidFill>
              </a:rPr>
              <a:t>Hop counter</a:t>
            </a:r>
            <a:r>
              <a:rPr lang="en-US" dirty="0" smtClean="0"/>
              <a:t>- decremented by each router, when reaches 0, packet discarded. (TTL)</a:t>
            </a:r>
          </a:p>
          <a:p>
            <a:pPr marL="0" indent="0">
              <a:buNone/>
            </a:pPr>
            <a:r>
              <a:rPr lang="en-US" dirty="0" smtClean="0"/>
              <a:t>2) </a:t>
            </a:r>
            <a:r>
              <a:rPr lang="en-US" dirty="0" smtClean="0">
                <a:solidFill>
                  <a:srgbClr val="00B0F0"/>
                </a:solidFill>
              </a:rPr>
              <a:t>Put sequence number</a:t>
            </a:r>
            <a:r>
              <a:rPr lang="en-US" dirty="0" smtClean="0"/>
              <a:t> in each packet. Each router needs to maintain a list per source router telling which sequence number originating at that source have already been seen.</a:t>
            </a:r>
          </a:p>
          <a:p>
            <a:pPr marL="0" indent="0">
              <a:buNone/>
            </a:pPr>
            <a:r>
              <a:rPr lang="en-US" dirty="0" smtClean="0"/>
              <a:t>3) </a:t>
            </a:r>
            <a:r>
              <a:rPr lang="en-US" dirty="0" smtClean="0">
                <a:solidFill>
                  <a:srgbClr val="00B0F0"/>
                </a:solidFill>
              </a:rPr>
              <a:t>Selective flooding</a:t>
            </a:r>
            <a:r>
              <a:rPr lang="en-US" dirty="0" smtClean="0"/>
              <a:t>  - send the packets only to the router that are going approximately in the right direction.</a:t>
            </a:r>
          </a:p>
          <a:p>
            <a:pPr marL="0" indent="0">
              <a:buNone/>
            </a:pPr>
            <a:endParaRPr lang="en-US" dirty="0"/>
          </a:p>
        </p:txBody>
      </p:sp>
    </p:spTree>
    <p:extLst>
      <p:ext uri="{BB962C8B-B14F-4D97-AF65-F5344CB8AC3E}">
        <p14:creationId xmlns:p14="http://schemas.microsoft.com/office/powerpoint/2010/main" val="6645946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Dynamic / Adaptive Routing algorithm</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DVR (Distance vector routing algorithm</a:t>
            </a:r>
          </a:p>
          <a:p>
            <a:r>
              <a:rPr lang="en-US" dirty="0" smtClean="0"/>
              <a:t>LSR (Link state Routing)</a:t>
            </a:r>
          </a:p>
          <a:p>
            <a:endParaRPr lang="en-US" dirty="0"/>
          </a:p>
          <a:p>
            <a:pPr marL="0" indent="0">
              <a:buNone/>
            </a:pPr>
            <a:r>
              <a:rPr lang="en-US" dirty="0" smtClean="0"/>
              <a:t>NOTE – currently DVR is used in the internet under the name RIP (Routing information protocol), </a:t>
            </a:r>
          </a:p>
          <a:p>
            <a:pPr marL="0" indent="0">
              <a:buNone/>
            </a:pPr>
            <a:r>
              <a:rPr lang="en-US" dirty="0" smtClean="0"/>
              <a:t>OSPF (open shortest path First) uses link state routing algorithm</a:t>
            </a:r>
            <a:endParaRPr lang="en-US" dirty="0"/>
          </a:p>
        </p:txBody>
      </p:sp>
    </p:spTree>
    <p:extLst>
      <p:ext uri="{BB962C8B-B14F-4D97-AF65-F5344CB8AC3E}">
        <p14:creationId xmlns:p14="http://schemas.microsoft.com/office/powerpoint/2010/main" val="36082631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7025"/>
            <a:ext cx="10515600" cy="1325563"/>
          </a:xfrm>
        </p:spPr>
        <p:txBody>
          <a:bodyPr/>
          <a:lstStyle/>
          <a:p>
            <a:r>
              <a:rPr lang="en-US" dirty="0" smtClean="0">
                <a:effectLst>
                  <a:outerShdw blurRad="38100" dist="38100" dir="2700000" algn="tl">
                    <a:srgbClr val="000000">
                      <a:alpha val="43137"/>
                    </a:srgbClr>
                  </a:outerShdw>
                </a:effectLst>
              </a:rPr>
              <a:t>Distance Vector</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571624"/>
            <a:ext cx="10515600" cy="4575175"/>
          </a:xfrm>
        </p:spPr>
        <p:txBody>
          <a:bodyPr>
            <a:normAutofit fontScale="92500" lnSpcReduction="10000"/>
          </a:bodyPr>
          <a:lstStyle/>
          <a:p>
            <a:r>
              <a:rPr lang="en-US" dirty="0" smtClean="0"/>
              <a:t>Uses </a:t>
            </a:r>
            <a:r>
              <a:rPr lang="en-US" dirty="0" smtClean="0">
                <a:solidFill>
                  <a:srgbClr val="00B0F0"/>
                </a:solidFill>
              </a:rPr>
              <a:t>Bellman-ford </a:t>
            </a:r>
            <a:r>
              <a:rPr lang="en-US" dirty="0" smtClean="0"/>
              <a:t>routing algorithm to compute shortest path.</a:t>
            </a:r>
          </a:p>
          <a:p>
            <a:r>
              <a:rPr lang="en-US" dirty="0" smtClean="0"/>
              <a:t>Each router maintains a </a:t>
            </a:r>
            <a:r>
              <a:rPr lang="en-US" dirty="0" smtClean="0">
                <a:solidFill>
                  <a:srgbClr val="00B0F0"/>
                </a:solidFill>
              </a:rPr>
              <a:t>routing table</a:t>
            </a:r>
            <a:r>
              <a:rPr lang="en-US" dirty="0" smtClean="0"/>
              <a:t> indexed by, and containing one entry for each router in a subnet.</a:t>
            </a:r>
          </a:p>
          <a:p>
            <a:r>
              <a:rPr lang="en-US" dirty="0" smtClean="0"/>
              <a:t>This entry contains two parts</a:t>
            </a:r>
          </a:p>
          <a:p>
            <a:pPr marL="0" indent="0">
              <a:buNone/>
            </a:pPr>
            <a:r>
              <a:rPr lang="en-US" dirty="0" smtClean="0"/>
              <a:t>1) the preferred outgoing line to use for that destination (Next hop)</a:t>
            </a:r>
          </a:p>
          <a:p>
            <a:pPr marL="0" indent="0">
              <a:buNone/>
            </a:pPr>
            <a:r>
              <a:rPr lang="en-US" dirty="0" smtClean="0"/>
              <a:t>2) Estimate of the  time  or distance to that destination.</a:t>
            </a:r>
          </a:p>
          <a:p>
            <a:r>
              <a:rPr lang="en-US" dirty="0" smtClean="0"/>
              <a:t>The router is assumed to know the “distance” to each of its neighbors. (this is achieved using ECHO packets)</a:t>
            </a:r>
          </a:p>
          <a:p>
            <a:r>
              <a:rPr lang="en-US" dirty="0" smtClean="0"/>
              <a:t>Once every T </a:t>
            </a:r>
            <a:r>
              <a:rPr lang="en-US" dirty="0" err="1" smtClean="0"/>
              <a:t>msec</a:t>
            </a:r>
            <a:r>
              <a:rPr lang="en-US" dirty="0" smtClean="0"/>
              <a:t> each router sends each neighbor a list of its estimated delays to each destinations.</a:t>
            </a:r>
          </a:p>
          <a:p>
            <a:r>
              <a:rPr lang="en-US" dirty="0" smtClean="0"/>
              <a:t>It also receive a similar information from item neighboring routers.</a:t>
            </a:r>
            <a:endParaRPr lang="en-US" dirty="0"/>
          </a:p>
        </p:txBody>
      </p:sp>
    </p:spTree>
    <p:extLst>
      <p:ext uri="{BB962C8B-B14F-4D97-AF65-F5344CB8AC3E}">
        <p14:creationId xmlns:p14="http://schemas.microsoft.com/office/powerpoint/2010/main" val="16205993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rPr>
              <a:t>Distance Vector Routing - Example</a:t>
            </a:r>
          </a:p>
        </p:txBody>
      </p:sp>
      <p:sp>
        <p:nvSpPr>
          <p:cNvPr id="8195" name="Rectangle 3"/>
          <p:cNvSpPr>
            <a:spLocks noGrp="1" noChangeArrowheads="1"/>
          </p:cNvSpPr>
          <p:nvPr>
            <p:ph type="body" idx="1"/>
          </p:nvPr>
        </p:nvSpPr>
        <p:spPr>
          <a:xfrm>
            <a:off x="2235200" y="5715000"/>
            <a:ext cx="8432800" cy="838200"/>
          </a:xfrm>
        </p:spPr>
        <p:txBody>
          <a:bodyPr>
            <a:normAutofit fontScale="92500" lnSpcReduction="20000"/>
          </a:bodyPr>
          <a:lstStyle/>
          <a:p>
            <a:pPr eaLnBrk="1" hangingPunct="1">
              <a:lnSpc>
                <a:spcPct val="90000"/>
              </a:lnSpc>
              <a:buFontTx/>
              <a:buNone/>
            </a:pPr>
            <a:r>
              <a:rPr lang="en-US" smtClean="0">
                <a:solidFill>
                  <a:schemeClr val="accent2"/>
                </a:solidFill>
              </a:rPr>
              <a:t>(a)</a:t>
            </a:r>
            <a:r>
              <a:rPr lang="en-US" smtClean="0"/>
              <a:t> A subnet. </a:t>
            </a:r>
            <a:r>
              <a:rPr lang="en-US" smtClean="0">
                <a:solidFill>
                  <a:schemeClr val="accent2"/>
                </a:solidFill>
              </a:rPr>
              <a:t>(b)</a:t>
            </a:r>
            <a:r>
              <a:rPr lang="en-US" smtClean="0"/>
              <a:t> Input from A, I, H, K, and the new </a:t>
            </a:r>
          </a:p>
          <a:p>
            <a:pPr eaLnBrk="1" hangingPunct="1">
              <a:lnSpc>
                <a:spcPct val="90000"/>
              </a:lnSpc>
              <a:buFontTx/>
              <a:buNone/>
            </a:pPr>
            <a:r>
              <a:rPr lang="en-US" smtClean="0"/>
              <a:t>routing table for J.</a:t>
            </a:r>
          </a:p>
        </p:txBody>
      </p:sp>
      <p:pic>
        <p:nvPicPr>
          <p:cNvPr id="8196" name="Picture 5" descr="5-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175" y="1401763"/>
            <a:ext cx="556260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812123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rPr>
              <a:t>Distance Vector Routing (2)</a:t>
            </a:r>
          </a:p>
        </p:txBody>
      </p:sp>
      <p:sp>
        <p:nvSpPr>
          <p:cNvPr id="9219" name="Text Box 4"/>
          <p:cNvSpPr txBox="1">
            <a:spLocks noChangeArrowheads="1"/>
          </p:cNvSpPr>
          <p:nvPr/>
        </p:nvSpPr>
        <p:spPr bwMode="auto">
          <a:xfrm>
            <a:off x="2874964" y="6081713"/>
            <a:ext cx="6415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400">
                <a:latin typeface="Times New Roman" panose="02020603050405020304" pitchFamily="18" charset="0"/>
              </a:rPr>
              <a:t>The count-to-infinity problem.</a:t>
            </a:r>
          </a:p>
        </p:txBody>
      </p:sp>
      <p:pic>
        <p:nvPicPr>
          <p:cNvPr id="9220" name="Picture 6" descr="5-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1849439"/>
            <a:ext cx="8056562"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997193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rPr>
              <a:t>Link State Routing</a:t>
            </a:r>
          </a:p>
        </p:txBody>
      </p:sp>
      <p:sp>
        <p:nvSpPr>
          <p:cNvPr id="10243" name="Rectangle 3"/>
          <p:cNvSpPr>
            <a:spLocks noGrp="1" noChangeArrowheads="1"/>
          </p:cNvSpPr>
          <p:nvPr>
            <p:ph type="body" idx="1"/>
          </p:nvPr>
        </p:nvSpPr>
        <p:spPr>
          <a:xfrm>
            <a:off x="1989138" y="1660527"/>
            <a:ext cx="8678862" cy="3216274"/>
          </a:xfrm>
        </p:spPr>
        <p:txBody>
          <a:bodyPr/>
          <a:lstStyle/>
          <a:p>
            <a:pPr eaLnBrk="1" hangingPunct="1">
              <a:buFontTx/>
              <a:buNone/>
            </a:pPr>
            <a:r>
              <a:rPr lang="en-US" dirty="0"/>
              <a:t>Each router must do the following:</a:t>
            </a:r>
          </a:p>
          <a:p>
            <a:pPr eaLnBrk="1" hangingPunct="1">
              <a:buFontTx/>
              <a:buAutoNum type="arabicPeriod"/>
            </a:pPr>
            <a:r>
              <a:rPr lang="en-US" dirty="0"/>
              <a:t>Discover its neighbors, learn their network address.</a:t>
            </a:r>
          </a:p>
          <a:p>
            <a:pPr eaLnBrk="1" hangingPunct="1">
              <a:buFontTx/>
              <a:buAutoNum type="arabicPeriod"/>
            </a:pPr>
            <a:r>
              <a:rPr lang="en-US" dirty="0"/>
              <a:t>Measure the delay or cost to each of its neighbors.</a:t>
            </a:r>
          </a:p>
          <a:p>
            <a:pPr eaLnBrk="1" hangingPunct="1">
              <a:buFontTx/>
              <a:buAutoNum type="arabicPeriod"/>
            </a:pPr>
            <a:r>
              <a:rPr lang="en-US" dirty="0"/>
              <a:t>Construct a packet telling all it has just learned.</a:t>
            </a:r>
          </a:p>
          <a:p>
            <a:pPr eaLnBrk="1" hangingPunct="1">
              <a:buFontTx/>
              <a:buAutoNum type="arabicPeriod"/>
            </a:pPr>
            <a:r>
              <a:rPr lang="en-US" dirty="0"/>
              <a:t>Send this packet to all other routers.</a:t>
            </a:r>
          </a:p>
          <a:p>
            <a:pPr eaLnBrk="1" hangingPunct="1">
              <a:buFontTx/>
              <a:buAutoNum type="arabicPeriod"/>
            </a:pPr>
            <a:r>
              <a:rPr lang="en-US" dirty="0"/>
              <a:t>Compute the shortest path to every other router.</a:t>
            </a:r>
          </a:p>
        </p:txBody>
      </p:sp>
    </p:spTree>
    <p:extLst>
      <p:ext uri="{BB962C8B-B14F-4D97-AF65-F5344CB8AC3E}">
        <p14:creationId xmlns:p14="http://schemas.microsoft.com/office/powerpoint/2010/main" val="158592897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rPr>
              <a:t>Learning about the Neighbors</a:t>
            </a:r>
          </a:p>
        </p:txBody>
      </p:sp>
      <p:sp>
        <p:nvSpPr>
          <p:cNvPr id="11267" name="Rectangle 3"/>
          <p:cNvSpPr>
            <a:spLocks noGrp="1" noChangeArrowheads="1"/>
          </p:cNvSpPr>
          <p:nvPr>
            <p:ph type="body" idx="1"/>
          </p:nvPr>
        </p:nvSpPr>
        <p:spPr>
          <a:xfrm>
            <a:off x="2378076" y="5741988"/>
            <a:ext cx="8112124" cy="838200"/>
          </a:xfrm>
        </p:spPr>
        <p:txBody>
          <a:bodyPr>
            <a:normAutofit/>
          </a:bodyPr>
          <a:lstStyle/>
          <a:p>
            <a:pPr eaLnBrk="1" hangingPunct="1">
              <a:lnSpc>
                <a:spcPct val="90000"/>
              </a:lnSpc>
              <a:buFontTx/>
              <a:buNone/>
            </a:pPr>
            <a:r>
              <a:rPr lang="en-US" dirty="0" smtClean="0">
                <a:solidFill>
                  <a:schemeClr val="accent2"/>
                </a:solidFill>
              </a:rPr>
              <a:t>(a)</a:t>
            </a:r>
            <a:r>
              <a:rPr lang="en-US" dirty="0" smtClean="0"/>
              <a:t> Nine routers and a LAN. </a:t>
            </a:r>
            <a:r>
              <a:rPr lang="en-US" dirty="0" smtClean="0">
                <a:solidFill>
                  <a:schemeClr val="accent2"/>
                </a:solidFill>
              </a:rPr>
              <a:t>(b)</a:t>
            </a:r>
            <a:r>
              <a:rPr lang="en-US" dirty="0" smtClean="0"/>
              <a:t> A graph model of </a:t>
            </a:r>
            <a:r>
              <a:rPr lang="en-US" dirty="0" smtClean="0">
                <a:solidFill>
                  <a:schemeClr val="accent2"/>
                </a:solidFill>
              </a:rPr>
              <a:t>(a)</a:t>
            </a:r>
          </a:p>
        </p:txBody>
      </p:sp>
      <p:pic>
        <p:nvPicPr>
          <p:cNvPr id="11268" name="Picture 5" descr="5-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913" y="2428876"/>
            <a:ext cx="7131050" cy="285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117600" y="1536700"/>
            <a:ext cx="10083800" cy="830997"/>
          </a:xfrm>
          <a:prstGeom prst="rect">
            <a:avLst/>
          </a:prstGeom>
          <a:noFill/>
        </p:spPr>
        <p:txBody>
          <a:bodyPr wrap="square" rtlCol="0">
            <a:spAutoFit/>
          </a:bodyPr>
          <a:lstStyle/>
          <a:p>
            <a:r>
              <a:rPr lang="en-US" sz="2400" b="1" dirty="0" smtClean="0"/>
              <a:t>Sender sends special HELLO packets on each of the outgoing lines</a:t>
            </a:r>
          </a:p>
          <a:p>
            <a:r>
              <a:rPr lang="en-US" sz="2400" b="1" dirty="0" smtClean="0"/>
              <a:t>Receiver immediately replies telling who it is.</a:t>
            </a:r>
            <a:endParaRPr lang="en-US" sz="2400" b="1" dirty="0"/>
          </a:p>
        </p:txBody>
      </p:sp>
    </p:spTree>
    <p:extLst>
      <p:ext uri="{BB962C8B-B14F-4D97-AF65-F5344CB8AC3E}">
        <p14:creationId xmlns:p14="http://schemas.microsoft.com/office/powerpoint/2010/main" val="613159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switching properties</a:t>
            </a:r>
            <a:endParaRPr lang="en-US" dirty="0"/>
          </a:p>
        </p:txBody>
      </p:sp>
      <p:sp>
        <p:nvSpPr>
          <p:cNvPr id="3" name="Content Placeholder 2"/>
          <p:cNvSpPr>
            <a:spLocks noGrp="1"/>
          </p:cNvSpPr>
          <p:nvPr>
            <p:ph idx="1"/>
          </p:nvPr>
        </p:nvSpPr>
        <p:spPr/>
        <p:txBody>
          <a:bodyPr/>
          <a:lstStyle/>
          <a:p>
            <a:pPr>
              <a:lnSpc>
                <a:spcPct val="80000"/>
              </a:lnSpc>
            </a:pPr>
            <a:r>
              <a:rPr lang="en-US" altLang="en-US" sz="2400" dirty="0" smtClean="0"/>
              <a:t>Inefficien</a:t>
            </a:r>
            <a:r>
              <a:rPr lang="en-US" altLang="zh-CN" sz="2400" dirty="0"/>
              <a:t>cy</a:t>
            </a:r>
            <a:endParaRPr lang="en-US" altLang="en-US" sz="2400" dirty="0" smtClean="0"/>
          </a:p>
          <a:p>
            <a:pPr lvl="1">
              <a:lnSpc>
                <a:spcPct val="80000"/>
              </a:lnSpc>
            </a:pPr>
            <a:r>
              <a:rPr lang="en-US" altLang="en-US" sz="2000" dirty="0" smtClean="0"/>
              <a:t>Channel capacity is dedicated for the whole duration of a connection</a:t>
            </a:r>
          </a:p>
          <a:p>
            <a:pPr lvl="1">
              <a:lnSpc>
                <a:spcPct val="80000"/>
              </a:lnSpc>
            </a:pPr>
            <a:r>
              <a:rPr lang="en-US" altLang="en-US" sz="2000" dirty="0" smtClean="0"/>
              <a:t>If no data, capacity is wasted</a:t>
            </a:r>
          </a:p>
          <a:p>
            <a:pPr>
              <a:lnSpc>
                <a:spcPct val="80000"/>
              </a:lnSpc>
            </a:pPr>
            <a:r>
              <a:rPr lang="en-US" altLang="zh-CN" sz="2400" dirty="0"/>
              <a:t>Delay</a:t>
            </a:r>
          </a:p>
          <a:p>
            <a:pPr lvl="1">
              <a:lnSpc>
                <a:spcPct val="80000"/>
              </a:lnSpc>
            </a:pPr>
            <a:r>
              <a:rPr lang="en-US" altLang="zh-CN" sz="2000" dirty="0"/>
              <a:t>Long initial delay: circuit establishment </a:t>
            </a:r>
            <a:r>
              <a:rPr lang="en-US" altLang="en-US" sz="2000" dirty="0" smtClean="0"/>
              <a:t>takes time</a:t>
            </a:r>
            <a:endParaRPr lang="en-US" altLang="zh-CN" sz="2000" dirty="0"/>
          </a:p>
          <a:p>
            <a:pPr lvl="1">
              <a:lnSpc>
                <a:spcPct val="80000"/>
              </a:lnSpc>
            </a:pPr>
            <a:r>
              <a:rPr lang="en-US" altLang="zh-CN" sz="2000" dirty="0"/>
              <a:t>Low data delay: after the circuit establishment, information is transmitted at a fixed data rate with no delay other than the propagation delay. The delay at each node is negligible.</a:t>
            </a:r>
            <a:endParaRPr lang="en-US" altLang="en-US" sz="2000" dirty="0" smtClean="0"/>
          </a:p>
          <a:p>
            <a:pPr>
              <a:lnSpc>
                <a:spcPct val="80000"/>
              </a:lnSpc>
            </a:pPr>
            <a:r>
              <a:rPr lang="en-US" altLang="en-US" sz="2400" dirty="0" smtClean="0"/>
              <a:t>Developed for voice traffic (public telephone network) but can also applied to data traffic.</a:t>
            </a:r>
            <a:endParaRPr lang="en-US" altLang="zh-CN" sz="2400" dirty="0"/>
          </a:p>
          <a:p>
            <a:pPr lvl="1">
              <a:lnSpc>
                <a:spcPct val="80000"/>
              </a:lnSpc>
            </a:pPr>
            <a:r>
              <a:rPr lang="en-US" altLang="zh-CN" sz="2000" dirty="0"/>
              <a:t>For voice connections, the resulting circuit will enjoy a high percentage of utilization because most of the time one party or the other is talking.</a:t>
            </a:r>
          </a:p>
          <a:p>
            <a:pPr lvl="1">
              <a:lnSpc>
                <a:spcPct val="80000"/>
              </a:lnSpc>
            </a:pPr>
            <a:r>
              <a:rPr lang="en-US" altLang="zh-CN" sz="2000" dirty="0"/>
              <a:t>But how about data connections?</a:t>
            </a:r>
            <a:endParaRPr lang="en-US" altLang="en-US" sz="2000" dirty="0" smtClean="0"/>
          </a:p>
          <a:p>
            <a:pPr>
              <a:lnSpc>
                <a:spcPct val="80000"/>
              </a:lnSpc>
            </a:pPr>
            <a:endParaRPr lang="en-US" altLang="en-US" sz="2400" dirty="0" smtClean="0"/>
          </a:p>
          <a:p>
            <a:endParaRPr lang="en-US" dirty="0"/>
          </a:p>
        </p:txBody>
      </p:sp>
    </p:spTree>
    <p:extLst>
      <p:ext uri="{BB962C8B-B14F-4D97-AF65-F5344CB8AC3E}">
        <p14:creationId xmlns:p14="http://schemas.microsoft.com/office/powerpoint/2010/main" val="20209964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Measuring Line Cost</a:t>
            </a:r>
          </a:p>
        </p:txBody>
      </p:sp>
      <p:sp>
        <p:nvSpPr>
          <p:cNvPr id="3" name="Content Placeholder 2"/>
          <p:cNvSpPr>
            <a:spLocks noGrp="1"/>
          </p:cNvSpPr>
          <p:nvPr>
            <p:ph idx="1"/>
          </p:nvPr>
        </p:nvSpPr>
        <p:spPr>
          <a:xfrm>
            <a:off x="838200" y="1825625"/>
            <a:ext cx="10515600" cy="3178175"/>
          </a:xfrm>
        </p:spPr>
        <p:txBody>
          <a:bodyPr/>
          <a:lstStyle/>
          <a:p>
            <a:r>
              <a:rPr lang="en-US" dirty="0" smtClean="0"/>
              <a:t>It uses delay as a metric</a:t>
            </a:r>
          </a:p>
          <a:p>
            <a:r>
              <a:rPr lang="en-US" dirty="0" smtClean="0"/>
              <a:t>Special ECHO packets are </a:t>
            </a:r>
            <a:r>
              <a:rPr lang="en-US" dirty="0" smtClean="0"/>
              <a:t>sent to </a:t>
            </a:r>
            <a:r>
              <a:rPr lang="en-US" dirty="0" smtClean="0"/>
              <a:t>all out going lines.</a:t>
            </a:r>
          </a:p>
          <a:p>
            <a:r>
              <a:rPr lang="en-US" dirty="0" smtClean="0"/>
              <a:t>The receiver is expected to send back the packet immediately.</a:t>
            </a:r>
          </a:p>
          <a:p>
            <a:r>
              <a:rPr lang="en-US" dirty="0" smtClean="0"/>
              <a:t>By measuring the RTT/2 we het delay on that line.</a:t>
            </a:r>
          </a:p>
          <a:p>
            <a:r>
              <a:rPr lang="en-US" dirty="0" smtClean="0"/>
              <a:t>Whether to take load/traffic in the link?</a:t>
            </a:r>
            <a:endParaRPr lang="en-US" dirty="0"/>
          </a:p>
        </p:txBody>
      </p:sp>
    </p:spTree>
    <p:extLst>
      <p:ext uri="{BB962C8B-B14F-4D97-AF65-F5344CB8AC3E}">
        <p14:creationId xmlns:p14="http://schemas.microsoft.com/office/powerpoint/2010/main" val="7851499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Building Link State Packets</a:t>
            </a:r>
          </a:p>
        </p:txBody>
      </p:sp>
      <p:sp>
        <p:nvSpPr>
          <p:cNvPr id="3" name="Content Placeholder 2"/>
          <p:cNvSpPr>
            <a:spLocks noGrp="1"/>
          </p:cNvSpPr>
          <p:nvPr>
            <p:ph idx="1"/>
          </p:nvPr>
        </p:nvSpPr>
        <p:spPr>
          <a:xfrm>
            <a:off x="838200" y="1571625"/>
            <a:ext cx="10515600" cy="4351338"/>
          </a:xfrm>
        </p:spPr>
        <p:txBody>
          <a:bodyPr>
            <a:normAutofit fontScale="92500" lnSpcReduction="10000"/>
          </a:bodyPr>
          <a:lstStyle/>
          <a:p>
            <a:r>
              <a:rPr lang="en-US" dirty="0" smtClean="0"/>
              <a:t>Once the information needed for the exchange has been collected, the next step is for each router to build a packet containing all the data. These packets are called link state packets.</a:t>
            </a:r>
          </a:p>
          <a:p>
            <a:r>
              <a:rPr lang="en-US" dirty="0" smtClean="0"/>
              <a:t>The packet contains following information</a:t>
            </a:r>
          </a:p>
          <a:p>
            <a:pPr marL="457200" indent="0">
              <a:buNone/>
            </a:pPr>
            <a:r>
              <a:rPr lang="en-US" dirty="0" smtClean="0"/>
              <a:t>   1) Identity of the sender</a:t>
            </a:r>
          </a:p>
          <a:p>
            <a:pPr marL="457200" indent="0">
              <a:buNone/>
            </a:pPr>
            <a:r>
              <a:rPr lang="en-US" dirty="0" smtClean="0"/>
              <a:t>   2) seq. no.</a:t>
            </a:r>
          </a:p>
          <a:p>
            <a:pPr marL="457200" indent="0">
              <a:buNone/>
            </a:pPr>
            <a:r>
              <a:rPr lang="en-US" dirty="0" smtClean="0"/>
              <a:t>   3) age</a:t>
            </a:r>
          </a:p>
          <a:p>
            <a:pPr marL="457200" indent="0">
              <a:buNone/>
            </a:pPr>
            <a:r>
              <a:rPr lang="en-US" dirty="0" smtClean="0"/>
              <a:t>   4) list of neighbors</a:t>
            </a:r>
          </a:p>
          <a:p>
            <a:r>
              <a:rPr lang="en-US" dirty="0" smtClean="0"/>
              <a:t>The link state packets are build either periodically or some significant event occurs such as a neighbor going down or coming up or changing its properties.</a:t>
            </a:r>
          </a:p>
          <a:p>
            <a:endParaRPr lang="en-US" dirty="0"/>
          </a:p>
        </p:txBody>
      </p:sp>
    </p:spTree>
    <p:extLst>
      <p:ext uri="{BB962C8B-B14F-4D97-AF65-F5344CB8AC3E}">
        <p14:creationId xmlns:p14="http://schemas.microsoft.com/office/powerpoint/2010/main" val="21163901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rPr>
              <a:t>Building Link State Packets</a:t>
            </a:r>
          </a:p>
        </p:txBody>
      </p:sp>
      <p:sp>
        <p:nvSpPr>
          <p:cNvPr id="13315" name="Rectangle 3"/>
          <p:cNvSpPr>
            <a:spLocks noGrp="1" noChangeArrowheads="1"/>
          </p:cNvSpPr>
          <p:nvPr>
            <p:ph type="body" idx="1"/>
          </p:nvPr>
        </p:nvSpPr>
        <p:spPr>
          <a:xfrm>
            <a:off x="2093914" y="5046663"/>
            <a:ext cx="7488237" cy="838200"/>
          </a:xfrm>
        </p:spPr>
        <p:txBody>
          <a:bodyPr>
            <a:normAutofit lnSpcReduction="10000"/>
          </a:bodyPr>
          <a:lstStyle/>
          <a:p>
            <a:pPr eaLnBrk="1" hangingPunct="1">
              <a:lnSpc>
                <a:spcPct val="90000"/>
              </a:lnSpc>
              <a:buFontTx/>
              <a:buNone/>
            </a:pPr>
            <a:r>
              <a:rPr lang="en-US" dirty="0" smtClean="0"/>
              <a:t>(a) A subnet.  (b) The link state packets for this subnet.</a:t>
            </a:r>
          </a:p>
        </p:txBody>
      </p:sp>
      <p:pic>
        <p:nvPicPr>
          <p:cNvPr id="13316" name="Picture 5" descr="5-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9" y="2009775"/>
            <a:ext cx="8231187"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23931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Distributing the link state packets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r>
              <a:rPr lang="en-US" dirty="0" smtClean="0"/>
              <a:t>The LS packets have to be distributed reliably. As the packets are distributed and installed, the routers getting the first one will change their routes. </a:t>
            </a:r>
          </a:p>
          <a:p>
            <a:r>
              <a:rPr lang="en-US" dirty="0" smtClean="0"/>
              <a:t>Consequently different routers may be using different versions of the topology, which can lead to inconsistency, loops, unreachable machines and other problems.</a:t>
            </a:r>
          </a:p>
          <a:p>
            <a:r>
              <a:rPr lang="en-US" dirty="0" smtClean="0"/>
              <a:t>LSR uses flooding to distribute LS packets. </a:t>
            </a:r>
            <a:endParaRPr lang="en-US" dirty="0"/>
          </a:p>
          <a:p>
            <a:r>
              <a:rPr lang="en-US" dirty="0" smtClean="0"/>
              <a:t>To keep the flood in check, each packet contains a sequence number, that is incremented for each packet sent.</a:t>
            </a:r>
          </a:p>
          <a:p>
            <a:r>
              <a:rPr lang="en-US" dirty="0" smtClean="0"/>
              <a:t>Routers keep track of all the (source router, seq. no.) pair they see.</a:t>
            </a:r>
          </a:p>
        </p:txBody>
      </p:sp>
    </p:spTree>
    <p:extLst>
      <p:ext uri="{BB962C8B-B14F-4D97-AF65-F5344CB8AC3E}">
        <p14:creationId xmlns:p14="http://schemas.microsoft.com/office/powerpoint/2010/main" val="17360202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Distributing the link state packets</a:t>
            </a:r>
          </a:p>
        </p:txBody>
      </p:sp>
      <p:sp>
        <p:nvSpPr>
          <p:cNvPr id="3" name="Content Placeholder 2"/>
          <p:cNvSpPr>
            <a:spLocks noGrp="1"/>
          </p:cNvSpPr>
          <p:nvPr>
            <p:ph idx="1"/>
          </p:nvPr>
        </p:nvSpPr>
        <p:spPr>
          <a:xfrm>
            <a:off x="838200" y="1660525"/>
            <a:ext cx="10515600" cy="4351338"/>
          </a:xfrm>
        </p:spPr>
        <p:txBody>
          <a:bodyPr>
            <a:normAutofit lnSpcReduction="10000"/>
          </a:bodyPr>
          <a:lstStyle/>
          <a:p>
            <a:r>
              <a:rPr lang="en-US" dirty="0"/>
              <a:t>When  a new LS packet arrives, it is checked against the list of packets already seen. If it’s a duplicate , its discarded otherwise </a:t>
            </a:r>
          </a:p>
          <a:p>
            <a:r>
              <a:rPr lang="en-US" dirty="0" smtClean="0"/>
              <a:t>If a LS packet with seq. no. lesser than the highest one seen so far, it is rejected (since router has more recent data) .</a:t>
            </a:r>
          </a:p>
          <a:p>
            <a:r>
              <a:rPr lang="en-US" dirty="0" smtClean="0"/>
              <a:t>If a router ever crashes and loose the track of its seq. no. and if starts again with 0. the LS packet will be rejected as a duplicate.</a:t>
            </a:r>
          </a:p>
          <a:p>
            <a:r>
              <a:rPr lang="en-US" dirty="0" smtClean="0"/>
              <a:t>The age is included in each LS packet to make sure that no packet is infinitely routed in a network.</a:t>
            </a:r>
          </a:p>
          <a:p>
            <a:r>
              <a:rPr lang="en-US" dirty="0" smtClean="0"/>
              <a:t>Age is decremented by every router and when it becomes 0, the packet is discarded.</a:t>
            </a:r>
            <a:endParaRPr lang="en-US" dirty="0"/>
          </a:p>
          <a:p>
            <a:endParaRPr lang="en-US" dirty="0"/>
          </a:p>
        </p:txBody>
      </p:sp>
    </p:spTree>
    <p:extLst>
      <p:ext uri="{BB962C8B-B14F-4D97-AF65-F5344CB8AC3E}">
        <p14:creationId xmlns:p14="http://schemas.microsoft.com/office/powerpoint/2010/main" val="35501463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270669"/>
            <a:ext cx="10515600" cy="879475"/>
          </a:xfrm>
        </p:spPr>
        <p:txBody>
          <a:bodyPr/>
          <a:lstStyle/>
          <a:p>
            <a:pPr eaLnBrk="1" hangingPunct="1"/>
            <a:r>
              <a:rPr lang="en-US" dirty="0" smtClean="0">
                <a:effectLst>
                  <a:outerShdw blurRad="38100" dist="38100" dir="2700000" algn="tl">
                    <a:srgbClr val="000000">
                      <a:alpha val="43137"/>
                    </a:srgbClr>
                  </a:outerShdw>
                </a:effectLst>
              </a:rPr>
              <a:t>Distributing the Link State Packets</a:t>
            </a:r>
          </a:p>
        </p:txBody>
      </p:sp>
      <p:sp>
        <p:nvSpPr>
          <p:cNvPr id="14339" name="Rectangle 3"/>
          <p:cNvSpPr>
            <a:spLocks noGrp="1" noChangeArrowheads="1"/>
          </p:cNvSpPr>
          <p:nvPr>
            <p:ph type="body" idx="1"/>
          </p:nvPr>
        </p:nvSpPr>
        <p:spPr>
          <a:xfrm>
            <a:off x="838200" y="1393825"/>
            <a:ext cx="10515600" cy="1082675"/>
          </a:xfrm>
        </p:spPr>
        <p:txBody>
          <a:bodyPr>
            <a:normAutofit/>
          </a:bodyPr>
          <a:lstStyle/>
          <a:p>
            <a:pPr eaLnBrk="1" hangingPunct="1">
              <a:buFontTx/>
              <a:buNone/>
            </a:pPr>
            <a:r>
              <a:rPr lang="en-US" dirty="0" smtClean="0"/>
              <a:t>The following diagram shows the data structure maintained by router B for the given subnet.</a:t>
            </a:r>
            <a:endParaRPr lang="en-US" dirty="0" smtClean="0"/>
          </a:p>
        </p:txBody>
      </p:sp>
      <p:pic>
        <p:nvPicPr>
          <p:cNvPr id="14340" name="Picture 5" descr="5-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313" y="2910681"/>
            <a:ext cx="7837487" cy="268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5-13"/>
          <p:cNvPicPr>
            <a:picLocks noChangeAspect="1" noChangeArrowheads="1"/>
          </p:cNvPicPr>
          <p:nvPr/>
        </p:nvPicPr>
        <p:blipFill rotWithShape="1">
          <a:blip r:embed="rId3">
            <a:extLst>
              <a:ext uri="{28A0092B-C50C-407E-A947-70E740481C1C}">
                <a14:useLocalDpi xmlns:a14="http://schemas.microsoft.com/office/drawing/2010/main" val="0"/>
              </a:ext>
            </a:extLst>
          </a:blip>
          <a:srcRect r="68216"/>
          <a:stretch/>
        </p:blipFill>
        <p:spPr bwMode="auto">
          <a:xfrm>
            <a:off x="508001" y="3425825"/>
            <a:ext cx="2616200"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660779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Computing the routes to every node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10515600" cy="3800475"/>
          </a:xfrm>
        </p:spPr>
        <p:txBody>
          <a:bodyPr/>
          <a:lstStyle/>
          <a:p>
            <a:r>
              <a:rPr lang="en-US" dirty="0" smtClean="0"/>
              <a:t>Once the router has accumulated full set of LS packets, it can construct an entire subnet graph.</a:t>
            </a:r>
          </a:p>
          <a:p>
            <a:r>
              <a:rPr lang="en-US" dirty="0" smtClean="0"/>
              <a:t>No </a:t>
            </a:r>
            <a:r>
              <a:rPr lang="en-US" dirty="0" err="1" smtClean="0"/>
              <a:t>Dijkstra’s</a:t>
            </a:r>
            <a:r>
              <a:rPr lang="en-US" dirty="0" smtClean="0"/>
              <a:t> algorithm can be run locally to find shortest path to all possible destinations. The result of the algorithm can be installed in the routing table.</a:t>
            </a:r>
          </a:p>
          <a:p>
            <a:r>
              <a:rPr lang="en-US" dirty="0" smtClean="0"/>
              <a:t>Practical Example of LSR : OSPF (Open shortest path first), IS-IS system</a:t>
            </a:r>
            <a:endParaRPr lang="en-US" dirty="0"/>
          </a:p>
        </p:txBody>
      </p:sp>
    </p:spTree>
    <p:extLst>
      <p:ext uri="{BB962C8B-B14F-4D97-AF65-F5344CB8AC3E}">
        <p14:creationId xmlns:p14="http://schemas.microsoft.com/office/powerpoint/2010/main" val="3571986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276225"/>
            <a:ext cx="10515600" cy="1325563"/>
          </a:xfrm>
        </p:spPr>
        <p:txBody>
          <a:bodyPr/>
          <a:lstStyle/>
          <a:p>
            <a:pPr eaLnBrk="1" hangingPunct="1"/>
            <a:r>
              <a:rPr lang="en-US" dirty="0" smtClean="0">
                <a:effectLst>
                  <a:outerShdw blurRad="38100" dist="38100" dir="2700000" algn="tl">
                    <a:srgbClr val="000000">
                      <a:alpha val="43137"/>
                    </a:srgbClr>
                  </a:outerShdw>
                </a:effectLst>
              </a:rPr>
              <a:t>Fragmentation</a:t>
            </a:r>
          </a:p>
        </p:txBody>
      </p:sp>
      <p:sp>
        <p:nvSpPr>
          <p:cNvPr id="19459" name="Rectangle 3"/>
          <p:cNvSpPr>
            <a:spLocks noGrp="1" noChangeArrowheads="1"/>
          </p:cNvSpPr>
          <p:nvPr>
            <p:ph type="body" idx="1"/>
          </p:nvPr>
        </p:nvSpPr>
        <p:spPr>
          <a:xfrm>
            <a:off x="1524000" y="5940426"/>
            <a:ext cx="9144000" cy="612775"/>
          </a:xfrm>
        </p:spPr>
        <p:txBody>
          <a:bodyPr>
            <a:normAutofit fontScale="85000" lnSpcReduction="10000"/>
          </a:bodyPr>
          <a:lstStyle/>
          <a:p>
            <a:pPr algn="ctr" eaLnBrk="1" hangingPunct="1">
              <a:buFontTx/>
              <a:buNone/>
            </a:pPr>
            <a:r>
              <a:rPr lang="en-US" smtClean="0">
                <a:solidFill>
                  <a:schemeClr val="accent2"/>
                </a:solidFill>
              </a:rPr>
              <a:t>(a)</a:t>
            </a:r>
            <a:r>
              <a:rPr lang="en-US" smtClean="0"/>
              <a:t> Transparent fragmentation.    </a:t>
            </a:r>
            <a:r>
              <a:rPr lang="en-US" smtClean="0">
                <a:solidFill>
                  <a:schemeClr val="accent2"/>
                </a:solidFill>
              </a:rPr>
              <a:t>(b)</a:t>
            </a:r>
            <a:r>
              <a:rPr lang="en-US" smtClean="0"/>
              <a:t> Nontransparent fragmentation.</a:t>
            </a:r>
          </a:p>
        </p:txBody>
      </p:sp>
      <p:pic>
        <p:nvPicPr>
          <p:cNvPr id="19460" name="Picture 5" descr="5-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713" y="1368426"/>
            <a:ext cx="7840662" cy="415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544612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85725"/>
            <a:ext cx="10515600" cy="1325563"/>
          </a:xfrm>
        </p:spPr>
        <p:txBody>
          <a:bodyPr/>
          <a:lstStyle/>
          <a:p>
            <a:pPr eaLnBrk="1" hangingPunct="1"/>
            <a:r>
              <a:rPr lang="en-US" dirty="0" smtClean="0"/>
              <a:t>Fragmentation (2)</a:t>
            </a:r>
          </a:p>
        </p:txBody>
      </p:sp>
      <p:sp>
        <p:nvSpPr>
          <p:cNvPr id="20483" name="Rectangle 3"/>
          <p:cNvSpPr>
            <a:spLocks noGrp="1" noChangeArrowheads="1"/>
          </p:cNvSpPr>
          <p:nvPr>
            <p:ph type="body" idx="1"/>
          </p:nvPr>
        </p:nvSpPr>
        <p:spPr>
          <a:xfrm>
            <a:off x="2138363" y="4754563"/>
            <a:ext cx="8445500" cy="1865312"/>
          </a:xfrm>
        </p:spPr>
        <p:txBody>
          <a:bodyPr>
            <a:normAutofit fontScale="92500" lnSpcReduction="10000"/>
          </a:bodyPr>
          <a:lstStyle/>
          <a:p>
            <a:pPr eaLnBrk="1" hangingPunct="1">
              <a:lnSpc>
                <a:spcPct val="80000"/>
              </a:lnSpc>
              <a:buFontTx/>
              <a:buNone/>
            </a:pPr>
            <a:r>
              <a:rPr lang="en-US" smtClean="0"/>
              <a:t>Fragmentation when the elementary data size is 1 byte.</a:t>
            </a:r>
          </a:p>
          <a:p>
            <a:pPr eaLnBrk="1" hangingPunct="1">
              <a:lnSpc>
                <a:spcPct val="80000"/>
              </a:lnSpc>
              <a:buFontTx/>
              <a:buNone/>
            </a:pPr>
            <a:r>
              <a:rPr lang="en-US" smtClean="0">
                <a:solidFill>
                  <a:schemeClr val="accent2"/>
                </a:solidFill>
              </a:rPr>
              <a:t>(a)</a:t>
            </a:r>
            <a:r>
              <a:rPr lang="en-US" smtClean="0"/>
              <a:t> Original packet, containing 10 data bytes.</a:t>
            </a:r>
          </a:p>
          <a:p>
            <a:pPr eaLnBrk="1" hangingPunct="1">
              <a:lnSpc>
                <a:spcPct val="80000"/>
              </a:lnSpc>
              <a:buFontTx/>
              <a:buNone/>
            </a:pPr>
            <a:r>
              <a:rPr lang="en-US" smtClean="0">
                <a:solidFill>
                  <a:schemeClr val="accent2"/>
                </a:solidFill>
              </a:rPr>
              <a:t>(b)</a:t>
            </a:r>
            <a:r>
              <a:rPr lang="en-US" smtClean="0"/>
              <a:t> Fragments after passing through a network with maximum packet size of 8 payload bytes plus header.</a:t>
            </a:r>
          </a:p>
          <a:p>
            <a:pPr eaLnBrk="1" hangingPunct="1">
              <a:lnSpc>
                <a:spcPct val="80000"/>
              </a:lnSpc>
              <a:buFontTx/>
              <a:buNone/>
            </a:pPr>
            <a:r>
              <a:rPr lang="en-US" smtClean="0">
                <a:solidFill>
                  <a:schemeClr val="accent2"/>
                </a:solidFill>
              </a:rPr>
              <a:t>(c)</a:t>
            </a:r>
            <a:r>
              <a:rPr lang="en-US" smtClean="0"/>
              <a:t> Fragments after passing through a size 5 gateway.</a:t>
            </a:r>
          </a:p>
          <a:p>
            <a:pPr eaLnBrk="1" hangingPunct="1"/>
            <a:endParaRPr lang="en-US" smtClean="0"/>
          </a:p>
        </p:txBody>
      </p:sp>
      <p:pic>
        <p:nvPicPr>
          <p:cNvPr id="20484" name="Picture 5" descr="5-5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1826" y="1109663"/>
            <a:ext cx="5845175" cy="343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109269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Address Resolution Protocol (ARP)</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10515600" cy="2962275"/>
          </a:xfrm>
        </p:spPr>
        <p:txBody>
          <a:bodyPr>
            <a:normAutofit fontScale="92500"/>
          </a:bodyPr>
          <a:lstStyle/>
          <a:p>
            <a:r>
              <a:rPr lang="en-US" sz="3600" dirty="0"/>
              <a:t>Address Resolution Protocol (ARP) is a low-level network protocol for translating network layer addresses into link layer addresses</a:t>
            </a:r>
            <a:r>
              <a:rPr lang="en-US" sz="3600" dirty="0" smtClean="0"/>
              <a:t>. </a:t>
            </a:r>
          </a:p>
          <a:p>
            <a:r>
              <a:rPr lang="en-US" sz="3600" dirty="0" smtClean="0"/>
              <a:t>The </a:t>
            </a:r>
            <a:r>
              <a:rPr lang="en-US" sz="3600" dirty="0"/>
              <a:t>protocol operates below the network layer </a:t>
            </a:r>
            <a:r>
              <a:rPr lang="en-US" sz="3600" dirty="0" smtClean="0"/>
              <a:t>. It </a:t>
            </a:r>
            <a:r>
              <a:rPr lang="en-US" sz="3600" dirty="0"/>
              <a:t>is at the lower levels of networking protocol (layer 2of OSI model) and it is usually run in the device drivers of the network OS</a:t>
            </a:r>
            <a:endParaRPr lang="en-US" sz="3600" b="1" dirty="0" smtClean="0"/>
          </a:p>
        </p:txBody>
      </p:sp>
    </p:spTree>
    <p:extLst>
      <p:ext uri="{BB962C8B-B14F-4D97-AF65-F5344CB8AC3E}">
        <p14:creationId xmlns:p14="http://schemas.microsoft.com/office/powerpoint/2010/main" val="1191370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Switching</a:t>
            </a:r>
            <a:endParaRPr lang="en-US" dirty="0"/>
          </a:p>
        </p:txBody>
      </p:sp>
      <p:sp>
        <p:nvSpPr>
          <p:cNvPr id="3" name="Content Placeholder 2"/>
          <p:cNvSpPr>
            <a:spLocks noGrp="1"/>
          </p:cNvSpPr>
          <p:nvPr>
            <p:ph idx="1"/>
          </p:nvPr>
        </p:nvSpPr>
        <p:spPr>
          <a:xfrm>
            <a:off x="838200" y="1549400"/>
            <a:ext cx="10515600" cy="4754563"/>
          </a:xfrm>
        </p:spPr>
        <p:txBody>
          <a:bodyPr>
            <a:normAutofit/>
          </a:bodyPr>
          <a:lstStyle/>
          <a:p>
            <a:r>
              <a:rPr lang="en-US" altLang="en-US" sz="2400" dirty="0" smtClean="0"/>
              <a:t>Data </a:t>
            </a:r>
            <a:r>
              <a:rPr lang="en-US" altLang="zh-CN" sz="2400" dirty="0"/>
              <a:t>are </a:t>
            </a:r>
            <a:r>
              <a:rPr lang="en-US" altLang="en-US" sz="2400" dirty="0" smtClean="0"/>
              <a:t>transmitted in </a:t>
            </a:r>
            <a:r>
              <a:rPr lang="en-US" altLang="zh-CN" sz="2400" dirty="0"/>
              <a:t>short</a:t>
            </a:r>
            <a:r>
              <a:rPr lang="en-US" altLang="en-US" sz="2400" dirty="0" smtClean="0"/>
              <a:t> </a:t>
            </a:r>
            <a:r>
              <a:rPr lang="en-US" altLang="en-US" sz="2400" dirty="0" smtClean="0">
                <a:solidFill>
                  <a:srgbClr val="FF0000"/>
                </a:solidFill>
              </a:rPr>
              <a:t>packets</a:t>
            </a:r>
          </a:p>
          <a:p>
            <a:pPr lvl="1"/>
            <a:r>
              <a:rPr lang="en-US" altLang="en-US" sz="2000" dirty="0" smtClean="0"/>
              <a:t>Typically </a:t>
            </a:r>
            <a:r>
              <a:rPr lang="en-US" altLang="zh-CN" sz="2000" dirty="0"/>
              <a:t>at the order of </a:t>
            </a:r>
            <a:r>
              <a:rPr lang="en-US" altLang="en-US" sz="2000" dirty="0" smtClean="0"/>
              <a:t>1000 </a:t>
            </a:r>
            <a:r>
              <a:rPr lang="en-US" altLang="zh-CN" sz="2000" dirty="0"/>
              <a:t>bytes</a:t>
            </a:r>
            <a:endParaRPr lang="en-US" altLang="en-US" sz="2000" dirty="0" smtClean="0"/>
          </a:p>
          <a:p>
            <a:pPr lvl="1"/>
            <a:r>
              <a:rPr lang="en-US" altLang="en-US" sz="2000" dirty="0" smtClean="0"/>
              <a:t>Longer messages </a:t>
            </a:r>
            <a:r>
              <a:rPr lang="en-US" altLang="zh-CN" sz="2000" dirty="0"/>
              <a:t>are </a:t>
            </a:r>
            <a:r>
              <a:rPr lang="en-US" altLang="en-US" sz="2000" dirty="0" smtClean="0"/>
              <a:t>split into series of packets</a:t>
            </a:r>
          </a:p>
          <a:p>
            <a:pPr lvl="1"/>
            <a:r>
              <a:rPr lang="en-US" altLang="en-US" sz="2000" dirty="0" smtClean="0"/>
              <a:t>Each packet contains a portion of user data plus some control info</a:t>
            </a:r>
          </a:p>
          <a:p>
            <a:r>
              <a:rPr lang="en-US" altLang="en-US" sz="2400" dirty="0" smtClean="0"/>
              <a:t>Control info</a:t>
            </a:r>
            <a:r>
              <a:rPr lang="en-US" altLang="zh-CN" sz="2400" dirty="0"/>
              <a:t> contains at least</a:t>
            </a:r>
            <a:endParaRPr lang="en-US" altLang="en-US" sz="2400" dirty="0" smtClean="0"/>
          </a:p>
          <a:p>
            <a:pPr lvl="1"/>
            <a:r>
              <a:rPr lang="en-US" altLang="en-US" sz="2000" dirty="0" smtClean="0"/>
              <a:t>Routing (addressing) info</a:t>
            </a:r>
            <a:r>
              <a:rPr lang="en-US" altLang="zh-CN" sz="2000" dirty="0"/>
              <a:t>, so as to be routed to the intended destination</a:t>
            </a:r>
          </a:p>
          <a:p>
            <a:pPr lvl="1"/>
            <a:r>
              <a:rPr lang="en-US" altLang="zh-CN" sz="2000" dirty="0"/>
              <a:t>Recall the content of an IP header!</a:t>
            </a:r>
            <a:endParaRPr lang="en-US" altLang="en-US" sz="2000" dirty="0" smtClean="0"/>
          </a:p>
          <a:p>
            <a:r>
              <a:rPr lang="en-US" altLang="en-US" sz="2400" dirty="0"/>
              <a:t>S</a:t>
            </a:r>
            <a:r>
              <a:rPr lang="en-US" altLang="en-US" sz="2400" dirty="0" smtClean="0"/>
              <a:t>tore </a:t>
            </a:r>
            <a:r>
              <a:rPr lang="en-US" altLang="en-US" sz="2400" dirty="0" smtClean="0"/>
              <a:t>and forward </a:t>
            </a:r>
            <a:endParaRPr lang="en-US" altLang="zh-CN" sz="2400" dirty="0"/>
          </a:p>
          <a:p>
            <a:pPr lvl="1"/>
            <a:r>
              <a:rPr lang="en-US" altLang="en-US" sz="2000" dirty="0" smtClean="0"/>
              <a:t>On each switching node, packets are received, stored briefly (buffered) and </a:t>
            </a:r>
            <a:r>
              <a:rPr lang="en-US" altLang="zh-CN" sz="2000" dirty="0"/>
              <a:t>passed</a:t>
            </a:r>
            <a:r>
              <a:rPr lang="en-US" altLang="en-US" sz="2000" dirty="0" smtClean="0"/>
              <a:t> on to the next node.</a:t>
            </a:r>
          </a:p>
          <a:p>
            <a:endParaRPr lang="en-US" dirty="0"/>
          </a:p>
        </p:txBody>
      </p:sp>
    </p:spTree>
    <p:extLst>
      <p:ext uri="{BB962C8B-B14F-4D97-AF65-F5344CB8AC3E}">
        <p14:creationId xmlns:p14="http://schemas.microsoft.com/office/powerpoint/2010/main" val="257680707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90688"/>
            <a:ext cx="10515600" cy="3985706"/>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smtClean="0">
                <a:solidFill>
                  <a:srgbClr val="333333"/>
                </a:solidFill>
                <a:latin typeface="Open-sans"/>
              </a:rPr>
              <a:t>IP address (Logical address) : When </a:t>
            </a:r>
            <a:r>
              <a:rPr lang="en-US" sz="2200" dirty="0">
                <a:solidFill>
                  <a:srgbClr val="333333"/>
                </a:solidFill>
                <a:latin typeface="Open-sans"/>
              </a:rPr>
              <a:t>configuring a new network computer, each system is assigned an Internet Protocol (IP) address for primary identification and communication. </a:t>
            </a:r>
            <a:endParaRPr lang="en-US" sz="2200" dirty="0" smtClean="0">
              <a:solidFill>
                <a:srgbClr val="333333"/>
              </a:solidFill>
              <a:latin typeface="Open-sans"/>
            </a:endParaRPr>
          </a:p>
          <a:p>
            <a:pPr marL="285750" indent="-285750" algn="just">
              <a:lnSpc>
                <a:spcPct val="150000"/>
              </a:lnSpc>
              <a:buFont typeface="Arial" panose="020B0604020202020204" pitchFamily="34" charset="0"/>
              <a:buChar char="•"/>
            </a:pPr>
            <a:r>
              <a:rPr lang="en-US" sz="2200" dirty="0" smtClean="0">
                <a:solidFill>
                  <a:srgbClr val="333333"/>
                </a:solidFill>
                <a:latin typeface="Open-sans"/>
              </a:rPr>
              <a:t>MAC Address (Physical address) : A </a:t>
            </a:r>
            <a:r>
              <a:rPr lang="en-US" sz="2200" dirty="0">
                <a:solidFill>
                  <a:srgbClr val="333333"/>
                </a:solidFill>
                <a:latin typeface="Open-sans"/>
              </a:rPr>
              <a:t>computer also has a unique media access control (MAC) address identity. Manufacturers embed the MAC address in the local area network (LAN) card. The MAC address is also known as the computer’s physical address</a:t>
            </a:r>
            <a:r>
              <a:rPr lang="en-US" sz="2200" dirty="0" smtClean="0">
                <a:solidFill>
                  <a:srgbClr val="333333"/>
                </a:solidFill>
                <a:latin typeface="Open-sans"/>
              </a:rPr>
              <a:t>.</a:t>
            </a:r>
          </a:p>
          <a:p>
            <a:pPr marL="285750" indent="-285750">
              <a:buFont typeface="Arial" panose="020B0604020202020204" pitchFamily="34" charset="0"/>
              <a:buChar char="•"/>
            </a:pPr>
            <a:endParaRPr lang="en-US" sz="2200" dirty="0"/>
          </a:p>
        </p:txBody>
      </p:sp>
      <p:sp>
        <p:nvSpPr>
          <p:cNvPr id="5" name="Title 4"/>
          <p:cNvSpPr>
            <a:spLocks noGrp="1"/>
          </p:cNvSpPr>
          <p:nvPr>
            <p:ph type="title"/>
          </p:nvPr>
        </p:nvSpPr>
        <p:spPr/>
        <p:txBody>
          <a:bodyPr/>
          <a:lstStyle/>
          <a:p>
            <a:r>
              <a:rPr lang="en-US" b="1" dirty="0" smtClean="0"/>
              <a:t>Addresses used by computer</a:t>
            </a:r>
            <a:endParaRPr lang="en-US" b="1" dirty="0"/>
          </a:p>
        </p:txBody>
      </p:sp>
    </p:spTree>
    <p:extLst>
      <p:ext uri="{BB962C8B-B14F-4D97-AF65-F5344CB8AC3E}">
        <p14:creationId xmlns:p14="http://schemas.microsoft.com/office/powerpoint/2010/main" val="5263310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Position of ARP in TCP/IP</a:t>
            </a:r>
            <a:endParaRPr lang="en-US" dirty="0">
              <a:effectLst>
                <a:outerShdw blurRad="38100" dist="38100" dir="2700000" algn="tl">
                  <a:srgbClr val="000000">
                    <a:alpha val="43137"/>
                  </a:srgbClr>
                </a:outerShdw>
              </a:effectLst>
            </a:endParaRPr>
          </a:p>
        </p:txBody>
      </p:sp>
      <p:pic>
        <p:nvPicPr>
          <p:cNvPr id="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038" y="2211388"/>
            <a:ext cx="6672262" cy="218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95302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Why ARP ? </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622425"/>
            <a:ext cx="10515600" cy="4351338"/>
          </a:xfrm>
        </p:spPr>
        <p:txBody>
          <a:bodyPr>
            <a:normAutofit/>
          </a:bodyPr>
          <a:lstStyle/>
          <a:p>
            <a:r>
              <a:rPr lang="en-US" dirty="0" smtClean="0"/>
              <a:t>Each </a:t>
            </a:r>
            <a:r>
              <a:rPr lang="en-US" dirty="0"/>
              <a:t>host in the network knows the Logical address of another </a:t>
            </a:r>
            <a:r>
              <a:rPr lang="en-US" dirty="0" smtClean="0"/>
              <a:t>host.</a:t>
            </a:r>
          </a:p>
          <a:p>
            <a:r>
              <a:rPr lang="en-US" dirty="0" smtClean="0"/>
              <a:t>Now</a:t>
            </a:r>
            <a:r>
              <a:rPr lang="en-US" dirty="0"/>
              <a:t>, suppose a host needs to send the IP datagram to another host. </a:t>
            </a:r>
            <a:endParaRPr lang="en-US" dirty="0" smtClean="0"/>
          </a:p>
          <a:p>
            <a:r>
              <a:rPr lang="en-US" dirty="0"/>
              <a:t>B</a:t>
            </a:r>
            <a:r>
              <a:rPr lang="en-US" dirty="0" smtClean="0"/>
              <a:t>ut</a:t>
            </a:r>
            <a:r>
              <a:rPr lang="en-US" dirty="0"/>
              <a:t>, the IP datagram must be encapsulated in a frame so that it can pass through the physical network between sender and receiver. </a:t>
            </a:r>
            <a:endParaRPr lang="en-US" dirty="0" smtClean="0"/>
          </a:p>
          <a:p>
            <a:r>
              <a:rPr lang="en-US" dirty="0"/>
              <a:t>H</a:t>
            </a:r>
            <a:r>
              <a:rPr lang="en-US" dirty="0" smtClean="0"/>
              <a:t>ere</a:t>
            </a:r>
            <a:r>
              <a:rPr lang="en-US" dirty="0"/>
              <a:t>, the sender needs the physical address of the receiver so that it is being identified that to which receiver the packet belong to when the packet travel in the physical network.</a:t>
            </a:r>
            <a:endParaRPr lang="en-US" dirty="0" smtClean="0"/>
          </a:p>
        </p:txBody>
      </p:sp>
    </p:spTree>
    <p:extLst>
      <p:ext uri="{BB962C8B-B14F-4D97-AF65-F5344CB8AC3E}">
        <p14:creationId xmlns:p14="http://schemas.microsoft.com/office/powerpoint/2010/main" val="5208869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9425"/>
            <a:ext cx="10515600" cy="346075"/>
          </a:xfrm>
        </p:spPr>
        <p:txBody>
          <a:bodyPr>
            <a:normAutofit fontScale="90000"/>
          </a:bodyPr>
          <a:lstStyle/>
          <a:p>
            <a:r>
              <a:rPr lang="en-US" dirty="0" smtClean="0">
                <a:effectLst>
                  <a:outerShdw blurRad="38100" dist="38100" dir="2700000" algn="tl">
                    <a:srgbClr val="000000">
                      <a:alpha val="43137"/>
                    </a:srgbClr>
                  </a:outerShdw>
                </a:effectLst>
              </a:rPr>
              <a:t>Working</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409700"/>
            <a:ext cx="10515600" cy="4767263"/>
          </a:xfrm>
        </p:spPr>
        <p:txBody>
          <a:bodyPr>
            <a:normAutofit/>
          </a:bodyPr>
          <a:lstStyle/>
          <a:p>
            <a:pPr marL="457200" indent="-457200">
              <a:buFont typeface="+mj-lt"/>
              <a:buAutoNum type="arabicPeriod"/>
            </a:pPr>
            <a:r>
              <a:rPr lang="en-US" sz="2400" dirty="0"/>
              <a:t>The sender sends the ARP query packet on the network which is broadcasted to all the other host or router present in the network.</a:t>
            </a:r>
          </a:p>
          <a:p>
            <a:pPr marL="457200" indent="-457200">
              <a:buFont typeface="+mj-lt"/>
              <a:buAutoNum type="arabicPeriod"/>
            </a:pPr>
            <a:r>
              <a:rPr lang="en-US" sz="2400" dirty="0"/>
              <a:t>The ARP query packet contains the logical and physical address of the sender and the logical address of the receiver.</a:t>
            </a:r>
          </a:p>
          <a:p>
            <a:pPr marL="457200" indent="-457200">
              <a:buFont typeface="+mj-lt"/>
              <a:buAutoNum type="arabicPeriod"/>
            </a:pPr>
            <a:r>
              <a:rPr lang="en-US" sz="2400" dirty="0"/>
              <a:t>All the host and router receiving the ARP query packet process it but, only the intended receiver identifies its logical address present in the ARP query packet.</a:t>
            </a:r>
          </a:p>
          <a:p>
            <a:pPr marL="457200" indent="-457200">
              <a:buFont typeface="+mj-lt"/>
              <a:buAutoNum type="arabicPeriod"/>
            </a:pPr>
            <a:r>
              <a:rPr lang="en-US" sz="2400" dirty="0"/>
              <a:t>The receiver then sends ARP response packet which contains the logical (IP) address and physical address of the receiver.</a:t>
            </a:r>
          </a:p>
          <a:p>
            <a:pPr marL="457200" indent="-457200">
              <a:buFont typeface="+mj-lt"/>
              <a:buAutoNum type="arabicPeriod"/>
            </a:pPr>
            <a:r>
              <a:rPr lang="en-US" sz="2400" dirty="0"/>
              <a:t>The ARP response packet is unicast directly to the sender whose physical address is present in the ARP query packet.</a:t>
            </a:r>
          </a:p>
        </p:txBody>
      </p:sp>
    </p:spTree>
    <p:extLst>
      <p:ext uri="{BB962C8B-B14F-4D97-AF65-F5344CB8AC3E}">
        <p14:creationId xmlns:p14="http://schemas.microsoft.com/office/powerpoint/2010/main" val="15456926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2800" y="754124"/>
            <a:ext cx="7315199" cy="542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14059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ARP Cache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3" panose="05040102010807070707" pitchFamily="18" charset="2"/>
              <a:buChar char=""/>
            </a:pPr>
            <a:r>
              <a:rPr lang="en-US" dirty="0"/>
              <a:t>For every outgoing packet sending ARP request and waiting for responses is </a:t>
            </a:r>
            <a:r>
              <a:rPr lang="en-US" u="sng" dirty="0">
                <a:solidFill>
                  <a:srgbClr val="FF0000"/>
                </a:solidFill>
              </a:rPr>
              <a:t>inefficient</a:t>
            </a:r>
          </a:p>
          <a:p>
            <a:pPr>
              <a:buFont typeface="Wingdings 3" panose="05040102010807070707" pitchFamily="18" charset="2"/>
              <a:buChar char=""/>
            </a:pPr>
            <a:r>
              <a:rPr lang="en-US" dirty="0"/>
              <a:t>Requires more bandwidth</a:t>
            </a:r>
          </a:p>
          <a:p>
            <a:pPr>
              <a:buFont typeface="Wingdings 3" panose="05040102010807070707" pitchFamily="18" charset="2"/>
              <a:buChar char=""/>
            </a:pPr>
            <a:r>
              <a:rPr lang="en-US" dirty="0"/>
              <a:t>Consumes Time</a:t>
            </a:r>
          </a:p>
          <a:p>
            <a:pPr>
              <a:buFont typeface="Wingdings 3" panose="05040102010807070707" pitchFamily="18" charset="2"/>
              <a:buChar char=""/>
            </a:pPr>
            <a:r>
              <a:rPr lang="en-US" dirty="0"/>
              <a:t>ARP cache maintained at each node</a:t>
            </a:r>
          </a:p>
          <a:p>
            <a:pPr>
              <a:buFont typeface="Wingdings 3" panose="05040102010807070707" pitchFamily="18" charset="2"/>
              <a:buChar char=""/>
            </a:pPr>
            <a:r>
              <a:rPr lang="en-US" dirty="0"/>
              <a:t>Size limit = 512 entries (timer)</a:t>
            </a:r>
          </a:p>
          <a:p>
            <a:endParaRPr lang="en-US" dirty="0"/>
          </a:p>
        </p:txBody>
      </p:sp>
    </p:spTree>
    <p:extLst>
      <p:ext uri="{BB962C8B-B14F-4D97-AF65-F5344CB8AC3E}">
        <p14:creationId xmlns:p14="http://schemas.microsoft.com/office/powerpoint/2010/main" val="81467297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ARP Cache Table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365760" indent="-256032">
              <a:spcBef>
                <a:spcPts val="300"/>
              </a:spcBef>
              <a:buClr>
                <a:schemeClr val="accent3"/>
              </a:buClr>
              <a:buFont typeface="Georgia"/>
              <a:buChar char="•"/>
              <a:defRPr/>
            </a:pPr>
            <a:r>
              <a:rPr lang="en-US" dirty="0">
                <a:latin typeface="Century Gothic" pitchFamily="34" charset="0"/>
              </a:rPr>
              <a:t>If ARP just resolved an IP address, chances are a few moments later someone is going to ask to resolve the same IP address</a:t>
            </a:r>
          </a:p>
          <a:p>
            <a:pPr marL="365760" indent="-256032">
              <a:spcBef>
                <a:spcPts val="300"/>
              </a:spcBef>
              <a:buClr>
                <a:schemeClr val="accent3"/>
              </a:buClr>
              <a:buFont typeface="Georgia"/>
              <a:buChar char="•"/>
              <a:defRPr/>
            </a:pPr>
            <a:r>
              <a:rPr lang="en-US" dirty="0">
                <a:latin typeface="Century Gothic" pitchFamily="34" charset="0"/>
              </a:rPr>
              <a:t>When ARP returns a MAC address, it is placed in a cache.  When the next request comes in for the same IP address, look first in the cache</a:t>
            </a:r>
          </a:p>
          <a:p>
            <a:endParaRPr lang="en-US" dirty="0"/>
          </a:p>
        </p:txBody>
      </p:sp>
    </p:spTree>
    <p:extLst>
      <p:ext uri="{BB962C8B-B14F-4D97-AF65-F5344CB8AC3E}">
        <p14:creationId xmlns:p14="http://schemas.microsoft.com/office/powerpoint/2010/main" val="26136538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Cache Table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10515600" cy="3114675"/>
          </a:xfrm>
        </p:spPr>
        <p:txBody>
          <a:bodyPr/>
          <a:lstStyle/>
          <a:p>
            <a:r>
              <a:rPr lang="en-US" sz="2600" dirty="0">
                <a:latin typeface="Century Gothic" panose="020B0502020202020204" pitchFamily="34" charset="0"/>
              </a:rPr>
              <a:t>Each host maintains a table of IP to MAC addresses</a:t>
            </a:r>
          </a:p>
          <a:p>
            <a:r>
              <a:rPr lang="en-US" sz="2600" dirty="0">
                <a:latin typeface="Century Gothic" panose="020B0502020202020204" pitchFamily="34" charset="0"/>
              </a:rPr>
              <a:t>Message types:</a:t>
            </a:r>
          </a:p>
          <a:p>
            <a:pPr lvl="1"/>
            <a:r>
              <a:rPr lang="en-US" sz="2600" dirty="0">
                <a:latin typeface="Century Gothic" panose="020B0502020202020204" pitchFamily="34" charset="0"/>
              </a:rPr>
              <a:t>ARP request</a:t>
            </a:r>
          </a:p>
          <a:p>
            <a:pPr lvl="1"/>
            <a:r>
              <a:rPr lang="en-US" sz="2600" dirty="0">
                <a:latin typeface="Century Gothic" panose="020B0502020202020204" pitchFamily="34" charset="0"/>
              </a:rPr>
              <a:t>ARP reply</a:t>
            </a:r>
          </a:p>
          <a:p>
            <a:pPr lvl="1"/>
            <a:r>
              <a:rPr lang="en-US" sz="2600" dirty="0">
                <a:latin typeface="Century Gothic" panose="020B0502020202020204" pitchFamily="34" charset="0"/>
              </a:rPr>
              <a:t>ARP announcement</a:t>
            </a:r>
          </a:p>
          <a:p>
            <a:endParaRPr lang="en-US" dirty="0"/>
          </a:p>
        </p:txBody>
      </p:sp>
    </p:spTree>
    <p:extLst>
      <p:ext uri="{BB962C8B-B14F-4D97-AF65-F5344CB8AC3E}">
        <p14:creationId xmlns:p14="http://schemas.microsoft.com/office/powerpoint/2010/main" val="5748520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713" y="1793875"/>
            <a:ext cx="8053387"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019300" y="571500"/>
            <a:ext cx="6451600" cy="646331"/>
          </a:xfrm>
          <a:prstGeom prst="rect">
            <a:avLst/>
          </a:prstGeom>
          <a:noFill/>
        </p:spPr>
        <p:txBody>
          <a:bodyPr wrap="square" rtlCol="0">
            <a:spAutoFit/>
          </a:bodyPr>
          <a:lstStyle/>
          <a:p>
            <a:r>
              <a:rPr lang="en-US" sz="3600" b="1" dirty="0" smtClean="0">
                <a:effectLst>
                  <a:outerShdw blurRad="38100" dist="38100" dir="2700000" algn="tl">
                    <a:srgbClr val="000000">
                      <a:alpha val="43137"/>
                    </a:srgbClr>
                  </a:outerShdw>
                </a:effectLst>
              </a:rPr>
              <a:t>The ARP Packet Format</a:t>
            </a:r>
            <a:endParaRPr lang="en-US"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145175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24580" name="Text Box 2"/>
          <p:cNvSpPr txBox="1">
            <a:spLocks noChangeArrowheads="1"/>
          </p:cNvSpPr>
          <p:nvPr/>
        </p:nvSpPr>
        <p:spPr bwMode="auto">
          <a:xfrm>
            <a:off x="2514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 </a:t>
            </a:r>
            <a:r>
              <a:rPr lang="en-US" altLang="en-US" dirty="0" smtClean="0">
                <a:solidFill>
                  <a:schemeClr val="accent2"/>
                </a:solidFill>
                <a:latin typeface="Times New Roman" panose="02020603050405020304" pitchFamily="18" charset="0"/>
              </a:rPr>
              <a:t>    </a:t>
            </a:r>
            <a:r>
              <a:rPr lang="en-US" altLang="en-US" i="1" dirty="0">
                <a:latin typeface="Times New Roman" panose="02020603050405020304" pitchFamily="18" charset="0"/>
              </a:rPr>
              <a:t>Encapsulation of ARP packet</a:t>
            </a:r>
          </a:p>
        </p:txBody>
      </p:sp>
      <p:sp>
        <p:nvSpPr>
          <p:cNvPr id="24581"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4582"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4583"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4584"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4585"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4586"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4587"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pic>
        <p:nvPicPr>
          <p:cNvPr id="5406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3014" y="2159000"/>
            <a:ext cx="4040187"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068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9600" y="2709864"/>
            <a:ext cx="8483600" cy="140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7510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40682"/>
                                        </p:tgtEl>
                                        <p:attrNameLst>
                                          <p:attrName>style.visibility</p:attrName>
                                        </p:attrNameLst>
                                      </p:cBhvr>
                                      <p:to>
                                        <p:strVal val="visible"/>
                                      </p:to>
                                    </p:set>
                                    <p:animEffect transition="in" filter="wipe(up)">
                                      <p:cBhvr>
                                        <p:cTn id="7" dur="2000"/>
                                        <p:tgtEl>
                                          <p:spTgt spid="540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40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5120</Words>
  <Application>Microsoft Office PowerPoint</Application>
  <PresentationFormat>Widescreen</PresentationFormat>
  <Paragraphs>663</Paragraphs>
  <Slides>116</Slides>
  <Notes>28</Notes>
  <HiddenSlides>0</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2</vt:i4>
      </vt:variant>
      <vt:variant>
        <vt:lpstr>Slide Titles</vt:lpstr>
      </vt:variant>
      <vt:variant>
        <vt:i4>116</vt:i4>
      </vt:variant>
    </vt:vector>
  </HeadingPairs>
  <TitlesOfParts>
    <vt:vector size="136" baseType="lpstr">
      <vt:lpstr>Arial Unicode MS</vt:lpstr>
      <vt:lpstr>新細明體</vt:lpstr>
      <vt:lpstr>SimSun</vt:lpstr>
      <vt:lpstr>Arial</vt:lpstr>
      <vt:lpstr>Calibri</vt:lpstr>
      <vt:lpstr>Calibri Light</vt:lpstr>
      <vt:lpstr>Century Gothic</vt:lpstr>
      <vt:lpstr>Courier New</vt:lpstr>
      <vt:lpstr>Georgia</vt:lpstr>
      <vt:lpstr>Math3</vt:lpstr>
      <vt:lpstr>Open-sans</vt:lpstr>
      <vt:lpstr>Tahoma</vt:lpstr>
      <vt:lpstr>Times</vt:lpstr>
      <vt:lpstr>Times New Roman</vt:lpstr>
      <vt:lpstr>Verdana</vt:lpstr>
      <vt:lpstr>Wingdings</vt:lpstr>
      <vt:lpstr>Wingdings 3</vt:lpstr>
      <vt:lpstr>Office Theme</vt:lpstr>
      <vt:lpstr>Microsoft Visio Drawing</vt:lpstr>
      <vt:lpstr>VISIO 4 Drawing</vt:lpstr>
      <vt:lpstr>NETWORK LAYER</vt:lpstr>
      <vt:lpstr>Contents</vt:lpstr>
      <vt:lpstr>Contents</vt:lpstr>
      <vt:lpstr>Network Layer Design Issues</vt:lpstr>
      <vt:lpstr>Network Layer Design Goals</vt:lpstr>
      <vt:lpstr>Switching Techniques</vt:lpstr>
      <vt:lpstr>Circuit switching</vt:lpstr>
      <vt:lpstr>Circuit switching properties</vt:lpstr>
      <vt:lpstr>Packet Switching</vt:lpstr>
      <vt:lpstr>Packet switching</vt:lpstr>
      <vt:lpstr>Advantages of packet switched network</vt:lpstr>
      <vt:lpstr>Packet Switching Technique</vt:lpstr>
      <vt:lpstr>IMPORTANT</vt:lpstr>
      <vt:lpstr>Implementation of Connectionless service - Datagram subnet</vt:lpstr>
      <vt:lpstr>Datagram</vt:lpstr>
      <vt:lpstr>PowerPoint Presentation</vt:lpstr>
      <vt:lpstr>Implementation of Connection oriented service using Virtual Circuits</vt:lpstr>
      <vt:lpstr>Virtual Circuit</vt:lpstr>
      <vt:lpstr>Routing In Virtual circuits</vt:lpstr>
      <vt:lpstr>Virtual Circuits vs. Datagram</vt:lpstr>
      <vt:lpstr>Comparison of three techniques</vt:lpstr>
      <vt:lpstr>PowerPoint Presentation</vt:lpstr>
      <vt:lpstr>Special IP addresses</vt:lpstr>
      <vt:lpstr>Network address</vt:lpstr>
      <vt:lpstr>Broadcast address</vt:lpstr>
      <vt:lpstr>Loopback address</vt:lpstr>
      <vt:lpstr>Private addresses </vt:lpstr>
      <vt:lpstr>Multicast IP Addresses </vt:lpstr>
      <vt:lpstr>Network Address Translation (NAT)</vt:lpstr>
      <vt:lpstr>Network Address Translation (NAT)</vt:lpstr>
      <vt:lpstr>EXAMPLE - NAT</vt:lpstr>
      <vt:lpstr>Advantages of NAT</vt:lpstr>
      <vt:lpstr>PowerPoint Presentation</vt:lpstr>
      <vt:lpstr>PowerPoint Presentation</vt:lpstr>
      <vt:lpstr>PowerPoint Presentation</vt:lpstr>
      <vt:lpstr>PowerPoint Presentation</vt:lpstr>
      <vt:lpstr>IPv4 Header</vt:lpstr>
      <vt:lpstr>IPv4 Format</vt:lpstr>
      <vt:lpstr>IPv4 Format</vt:lpstr>
      <vt:lpstr>IPv4 Format</vt:lpstr>
      <vt:lpstr>PowerPoint Presentation</vt:lpstr>
      <vt:lpstr>Option field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Network Address Translation</vt:lpstr>
      <vt:lpstr>NAT</vt:lpstr>
      <vt:lpstr>What is Routing</vt:lpstr>
      <vt:lpstr>Routing algorithm</vt:lpstr>
      <vt:lpstr>Desirable properties of routing algorithm</vt:lpstr>
      <vt:lpstr>Routing Algorithms (2)</vt:lpstr>
      <vt:lpstr>Optimality principle</vt:lpstr>
      <vt:lpstr>The Optimality Principle</vt:lpstr>
      <vt:lpstr>Metric used in routing algorithm</vt:lpstr>
      <vt:lpstr>Static routing</vt:lpstr>
      <vt:lpstr>Shortest Path Routing (Dijkstra’s algorithm)</vt:lpstr>
      <vt:lpstr>Flooding</vt:lpstr>
      <vt:lpstr>Dynamic / Adaptive Routing algorithm</vt:lpstr>
      <vt:lpstr>Distance Vector</vt:lpstr>
      <vt:lpstr>Distance Vector Routing - Example</vt:lpstr>
      <vt:lpstr>Distance Vector Routing (2)</vt:lpstr>
      <vt:lpstr>Link State Routing</vt:lpstr>
      <vt:lpstr>Learning about the Neighbors</vt:lpstr>
      <vt:lpstr>Measuring Line Cost</vt:lpstr>
      <vt:lpstr>Building Link State Packets</vt:lpstr>
      <vt:lpstr>Building Link State Packets</vt:lpstr>
      <vt:lpstr>Distributing the link state packets</vt:lpstr>
      <vt:lpstr>Distributing the link state packets</vt:lpstr>
      <vt:lpstr>Distributing the Link State Packets</vt:lpstr>
      <vt:lpstr>Computing the routes to every node</vt:lpstr>
      <vt:lpstr>Fragmentation</vt:lpstr>
      <vt:lpstr>Fragmentation (2)</vt:lpstr>
      <vt:lpstr>Address Resolution Protocol (ARP)</vt:lpstr>
      <vt:lpstr>Addresses used by computer</vt:lpstr>
      <vt:lpstr>Position of ARP in TCP/IP</vt:lpstr>
      <vt:lpstr>Why ARP ? </vt:lpstr>
      <vt:lpstr>Working</vt:lpstr>
      <vt:lpstr>PowerPoint Presentation</vt:lpstr>
      <vt:lpstr>ARP Cache</vt:lpstr>
      <vt:lpstr>ARP Cache Table</vt:lpstr>
      <vt:lpstr>Cache Table</vt:lpstr>
      <vt:lpstr>PowerPoint Presentation</vt:lpstr>
      <vt:lpstr>PowerPoint Presentation</vt:lpstr>
      <vt:lpstr>PowerPoint Presentation</vt:lpstr>
      <vt:lpstr>PowerPoint Presentation</vt:lpstr>
      <vt:lpstr>PowerPoint Presentation</vt:lpstr>
      <vt:lpstr>PowerPoint Presentation</vt:lpstr>
      <vt:lpstr>NOTE</vt:lpstr>
      <vt:lpstr>ICMP- Internet Control Message Protocol</vt:lpstr>
      <vt:lpstr>Overview</vt:lpstr>
      <vt:lpstr>ICMP message format</vt:lpstr>
      <vt:lpstr>ICMP Query message</vt:lpstr>
      <vt:lpstr>Example of ICMP Queries</vt:lpstr>
      <vt:lpstr>Example of a Query:  Echo Request and Reply</vt:lpstr>
      <vt:lpstr>Example of a Query:  ICMP Timestamp </vt:lpstr>
      <vt:lpstr>ICMP Error message</vt:lpstr>
      <vt:lpstr>ICMP Error message</vt:lpstr>
      <vt:lpstr>Frequent ICMP Error message</vt:lpstr>
      <vt:lpstr>Some subtypes of the “Destination Unreachable”</vt:lpstr>
      <vt:lpstr>IGMP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LAYER</dc:title>
  <dc:creator>aakar</dc:creator>
  <cp:lastModifiedBy>aakar</cp:lastModifiedBy>
  <cp:revision>63</cp:revision>
  <dcterms:created xsi:type="dcterms:W3CDTF">2018-08-24T04:55:51Z</dcterms:created>
  <dcterms:modified xsi:type="dcterms:W3CDTF">2018-09-07T08:08:02Z</dcterms:modified>
</cp:coreProperties>
</file>