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308" r:id="rId2"/>
    <p:sldId id="341" r:id="rId3"/>
    <p:sldId id="279" r:id="rId4"/>
    <p:sldId id="342" r:id="rId5"/>
    <p:sldId id="259" r:id="rId6"/>
    <p:sldId id="309" r:id="rId7"/>
    <p:sldId id="311" r:id="rId8"/>
    <p:sldId id="312" r:id="rId9"/>
    <p:sldId id="313" r:id="rId10"/>
    <p:sldId id="314" r:id="rId11"/>
    <p:sldId id="316" r:id="rId12"/>
    <p:sldId id="289" r:id="rId13"/>
    <p:sldId id="343" r:id="rId14"/>
    <p:sldId id="344" r:id="rId15"/>
    <p:sldId id="318" r:id="rId16"/>
    <p:sldId id="345" r:id="rId17"/>
    <p:sldId id="290" r:id="rId18"/>
    <p:sldId id="264" r:id="rId19"/>
    <p:sldId id="281" r:id="rId20"/>
    <p:sldId id="346" r:id="rId21"/>
    <p:sldId id="347" r:id="rId22"/>
    <p:sldId id="266" r:id="rId23"/>
    <p:sldId id="282" r:id="rId24"/>
    <p:sldId id="284" r:id="rId25"/>
    <p:sldId id="285" r:id="rId26"/>
    <p:sldId id="348" r:id="rId27"/>
    <p:sldId id="349" r:id="rId28"/>
    <p:sldId id="292" r:id="rId29"/>
    <p:sldId id="291" r:id="rId30"/>
    <p:sldId id="350" r:id="rId31"/>
    <p:sldId id="275" r:id="rId32"/>
    <p:sldId id="293" r:id="rId33"/>
    <p:sldId id="351" r:id="rId34"/>
    <p:sldId id="352" r:id="rId35"/>
    <p:sldId id="295" r:id="rId36"/>
    <p:sldId id="296" r:id="rId37"/>
    <p:sldId id="297" r:id="rId38"/>
    <p:sldId id="298" r:id="rId39"/>
    <p:sldId id="353" r:id="rId40"/>
    <p:sldId id="300" r:id="rId41"/>
    <p:sldId id="301" r:id="rId42"/>
    <p:sldId id="319" r:id="rId43"/>
    <p:sldId id="320" r:id="rId44"/>
    <p:sldId id="322" r:id="rId45"/>
    <p:sldId id="328" r:id="rId46"/>
    <p:sldId id="330" r:id="rId47"/>
    <p:sldId id="331" r:id="rId48"/>
    <p:sldId id="333" r:id="rId49"/>
    <p:sldId id="332" r:id="rId50"/>
    <p:sldId id="329" r:id="rId51"/>
    <p:sldId id="334" r:id="rId52"/>
    <p:sldId id="336" r:id="rId53"/>
    <p:sldId id="335" r:id="rId54"/>
    <p:sldId id="337" r:id="rId55"/>
    <p:sldId id="338" r:id="rId56"/>
    <p:sldId id="339" r:id="rId57"/>
    <p:sldId id="340" r:id="rId58"/>
    <p:sldId id="323" r:id="rId59"/>
    <p:sldId id="324" r:id="rId60"/>
    <p:sldId id="325" r:id="rId61"/>
    <p:sldId id="326" r:id="rId62"/>
    <p:sldId id="273" r:id="rId63"/>
    <p:sldId id="303" r:id="rId64"/>
    <p:sldId id="304" r:id="rId65"/>
    <p:sldId id="305" r:id="rId66"/>
    <p:sldId id="306" r:id="rId67"/>
    <p:sldId id="307"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2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F70EF-A286-4885-8411-187A1D5BACF8}" type="datetimeFigureOut">
              <a:rPr lang="en-US" smtClean="0"/>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15AA1-280D-43EA-97F6-C0289467A3BE}" type="slidenum">
              <a:rPr lang="en-US" smtClean="0"/>
              <a:t>‹#›</a:t>
            </a:fld>
            <a:endParaRPr lang="en-US"/>
          </a:p>
        </p:txBody>
      </p:sp>
    </p:spTree>
    <p:extLst>
      <p:ext uri="{BB962C8B-B14F-4D97-AF65-F5344CB8AC3E}">
        <p14:creationId xmlns:p14="http://schemas.microsoft.com/office/powerpoint/2010/main" val="191652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212FB39D-AFA6-4CFD-A3C4-B47AEAE22AC1}"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5327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C20E82-22F3-4937-8678-84B3568E36F3}" type="slidenum">
              <a:rPr lang="en-US" altLang="en-US"/>
              <a:pPr/>
              <a:t>30</a:t>
            </a:fld>
            <a:endParaRPr lang="en-US" alt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51954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2C7FAF-3719-4DD9-B9F3-A112F9A516FC}" type="slidenum">
              <a:rPr lang="en-US" altLang="en-US"/>
              <a:pPr/>
              <a:t>31</a:t>
            </a:fld>
            <a:endParaRPr lang="en-US" alt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27280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04CCE-5266-4FE1-818A-1AA978FF74BF}" type="slidenum">
              <a:rPr lang="en-US" altLang="en-US"/>
              <a:pPr/>
              <a:t>34</a:t>
            </a:fld>
            <a:endParaRPr lang="en-US" alt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3652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1CE5B918-4FD0-431D-B9F1-12E61D8ED1C8}"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5464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FEF4D3-608F-45DC-B312-48EB8AB6C9C9}" type="slidenum">
              <a:rPr lang="en-US" altLang="en-US"/>
              <a:pPr/>
              <a:t>4</a:t>
            </a:fld>
            <a:endParaRPr lang="en-US" alt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460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0346A-EB16-4865-92D5-E6F6A614BA33}" type="slidenum">
              <a:rPr lang="en-US" altLang="en-US"/>
              <a:pPr/>
              <a:t>5</a:t>
            </a:fld>
            <a:endParaRPr lang="en-US" alt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074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56686-147A-435E-B80E-0688A23DEB34}" type="slidenum">
              <a:rPr lang="en-US" altLang="en-US"/>
              <a:pPr/>
              <a:t>13</a:t>
            </a:fld>
            <a:endParaRPr lang="en-US" alt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761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C33FF4-7792-4850-96FB-6E027B1AF95D}" type="slidenum">
              <a:rPr lang="en-US" altLang="en-US"/>
              <a:pPr/>
              <a:t>16</a:t>
            </a:fld>
            <a:endParaRPr lang="en-US" alt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530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AE567-D81E-4A44-AEE6-EC36CFC3C163}" type="slidenum">
              <a:rPr lang="en-US" altLang="en-US"/>
              <a:pPr/>
              <a:t>18</a:t>
            </a:fld>
            <a:endParaRPr lang="en-US" alt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91977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33A3-4032-4934-8153-62F745151F19}" type="slidenum">
              <a:rPr lang="en-US" altLang="en-US"/>
              <a:pPr/>
              <a:t>20</a:t>
            </a:fld>
            <a:endParaRPr lang="en-US" alt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6304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3F1DC-793D-4525-BB10-4A93943A8F27}" type="slidenum">
              <a:rPr lang="en-US" altLang="en-US"/>
              <a:pPr/>
              <a:t>21</a:t>
            </a:fld>
            <a:endParaRPr lang="en-US" alt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4694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1907A-6AE0-44E0-9B77-0686C520B5D6}" type="slidenum">
              <a:rPr lang="en-US" altLang="en-US"/>
              <a:pPr/>
              <a:t>22</a:t>
            </a:fld>
            <a:endParaRPr lang="en-US" alt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3139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F00C47-86FB-416D-85D8-402310AF13AF}"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201431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00C47-86FB-416D-85D8-402310AF13AF}"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2728945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00C47-86FB-416D-85D8-402310AF13AF}"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291836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F00C47-86FB-416D-85D8-402310AF13AF}"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243897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F00C47-86FB-416D-85D8-402310AF13AF}"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11303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F00C47-86FB-416D-85D8-402310AF13AF}"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355023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F00C47-86FB-416D-85D8-402310AF13AF}" type="datetimeFigureOut">
              <a:rPr lang="en-US" smtClean="0"/>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50907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F00C47-86FB-416D-85D8-402310AF13AF}" type="datetimeFigureOut">
              <a:rPr lang="en-US" smtClean="0"/>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71707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00C47-86FB-416D-85D8-402310AF13AF}" type="datetimeFigureOut">
              <a:rPr lang="en-US" smtClean="0"/>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411330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F00C47-86FB-416D-85D8-402310AF13AF}"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313508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6F00C47-86FB-416D-85D8-402310AF13AF}"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C4FB9-7582-40EC-AF90-C4E2CD34DDDF}" type="slidenum">
              <a:rPr lang="en-US" smtClean="0"/>
              <a:t>‹#›</a:t>
            </a:fld>
            <a:endParaRPr lang="en-US"/>
          </a:p>
        </p:txBody>
      </p:sp>
    </p:spTree>
    <p:extLst>
      <p:ext uri="{BB962C8B-B14F-4D97-AF65-F5344CB8AC3E}">
        <p14:creationId xmlns:p14="http://schemas.microsoft.com/office/powerpoint/2010/main" val="85620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00C47-86FB-416D-85D8-402310AF13AF}" type="datetimeFigureOut">
              <a:rPr lang="en-US" smtClean="0"/>
              <a:t>8/24/2018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C4FB9-7582-40EC-AF90-C4E2CD34DDDF}" type="slidenum">
              <a:rPr lang="en-US" smtClean="0"/>
              <a:t>‹#›</a:t>
            </a:fld>
            <a:endParaRPr lang="en-US"/>
          </a:p>
        </p:txBody>
      </p:sp>
    </p:spTree>
    <p:extLst>
      <p:ext uri="{BB962C8B-B14F-4D97-AF65-F5344CB8AC3E}">
        <p14:creationId xmlns:p14="http://schemas.microsoft.com/office/powerpoint/2010/main" val="111652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4756" y="2967335"/>
            <a:ext cx="7682488" cy="1754326"/>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Chapter 3 – Part 2</a:t>
            </a:r>
          </a:p>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MEDIA ACCESS CONTROL</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38753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Pure ALOHA (2)</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How much should be the time out period?</a:t>
            </a:r>
          </a:p>
          <a:p>
            <a:r>
              <a:rPr lang="en-US" dirty="0" smtClean="0"/>
              <a:t>The time out period = maximum possible RTT</a:t>
            </a:r>
          </a:p>
          <a:p>
            <a:r>
              <a:rPr lang="en-US" dirty="0" err="1" smtClean="0">
                <a:solidFill>
                  <a:srgbClr val="FF0000"/>
                </a:solidFill>
              </a:rPr>
              <a:t>RTTmax</a:t>
            </a:r>
            <a:r>
              <a:rPr lang="en-US" dirty="0" smtClean="0"/>
              <a:t> is the twice the amount of time taken to send a frame between two farthest stations on a link.</a:t>
            </a:r>
          </a:p>
          <a:p>
            <a:r>
              <a:rPr lang="en-US" dirty="0" smtClean="0"/>
              <a:t>RTT = 2 * </a:t>
            </a:r>
            <a:r>
              <a:rPr lang="en-US" dirty="0" err="1" smtClean="0"/>
              <a:t>Tp</a:t>
            </a:r>
            <a:r>
              <a:rPr lang="en-US" dirty="0" smtClean="0"/>
              <a:t> , where </a:t>
            </a:r>
            <a:r>
              <a:rPr lang="en-US" dirty="0" err="1" smtClean="0"/>
              <a:t>Tp</a:t>
            </a:r>
            <a:r>
              <a:rPr lang="en-US" dirty="0" smtClean="0"/>
              <a:t>-Propagation Delay</a:t>
            </a:r>
          </a:p>
          <a:p>
            <a:endParaRPr lang="en-US" dirty="0"/>
          </a:p>
        </p:txBody>
      </p:sp>
    </p:spTree>
    <p:extLst>
      <p:ext uri="{BB962C8B-B14F-4D97-AF65-F5344CB8AC3E}">
        <p14:creationId xmlns:p14="http://schemas.microsoft.com/office/powerpoint/2010/main" val="2242245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Pure ALOHA(3)</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The back-off Time (Tb)</a:t>
            </a:r>
          </a:p>
          <a:p>
            <a:r>
              <a:rPr lang="en-US" dirty="0" smtClean="0"/>
              <a:t>The back off time Tb is a random value that normally depends on k (no. of retransmissions).</a:t>
            </a:r>
          </a:p>
          <a:p>
            <a:r>
              <a:rPr lang="en-US" u="sng" dirty="0" smtClean="0"/>
              <a:t>Usually the Tb increases as number of attempts increases.</a:t>
            </a:r>
            <a:endParaRPr lang="en-US" u="sng" dirty="0"/>
          </a:p>
        </p:txBody>
      </p:sp>
    </p:spTree>
    <p:extLst>
      <p:ext uri="{BB962C8B-B14F-4D97-AF65-F5344CB8AC3E}">
        <p14:creationId xmlns:p14="http://schemas.microsoft.com/office/powerpoint/2010/main" val="20713395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475" y="243178"/>
            <a:ext cx="10755086" cy="6278642"/>
          </a:xfrm>
          <a:prstGeom prst="rect">
            <a:avLst/>
          </a:prstGeom>
        </p:spPr>
        <p:txBody>
          <a:bodyPr wrap="square">
            <a:spAutoFit/>
          </a:bodyPr>
          <a:lstStyle/>
          <a:p>
            <a:pPr>
              <a:lnSpc>
                <a:spcPct val="150000"/>
              </a:lnSpc>
            </a:pPr>
            <a:r>
              <a:rPr lang="en-US" alt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Pure ALOHA Protocol Description (4)</a:t>
            </a:r>
          </a:p>
          <a:p>
            <a:pPr marL="800100" lvl="1" indent="-342900">
              <a:lnSpc>
                <a:spcPct val="150000"/>
              </a:lnSpc>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All frames from any station are of fixed length (</a:t>
            </a:r>
            <a:r>
              <a:rPr lang="en-US" altLang="en-US" sz="2400" b="1" dirty="0" smtClean="0">
                <a:latin typeface="Times New Roman" panose="02020603050405020304" pitchFamily="18" charset="0"/>
                <a:cs typeface="Times New Roman" panose="02020603050405020304" pitchFamily="18" charset="0"/>
              </a:rPr>
              <a:t>L bits</a:t>
            </a:r>
            <a:r>
              <a:rPr lang="en-US" altLang="en-US" sz="2400" dirty="0" smtClean="0">
                <a:latin typeface="Times New Roman" panose="02020603050405020304" pitchFamily="18" charset="0"/>
                <a:cs typeface="Times New Roman" panose="02020603050405020304" pitchFamily="18" charset="0"/>
              </a:rPr>
              <a:t>) </a:t>
            </a:r>
          </a:p>
          <a:p>
            <a:pPr marL="800100" lvl="1" indent="-342900">
              <a:lnSpc>
                <a:spcPct val="150000"/>
              </a:lnSpc>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Stations transmit at equal</a:t>
            </a:r>
            <a:r>
              <a:rPr lang="en-US" altLang="en-US" sz="2400" b="1" dirty="0" smtClean="0">
                <a:latin typeface="Times New Roman" panose="02020603050405020304" pitchFamily="18" charset="0"/>
                <a:cs typeface="Times New Roman" panose="02020603050405020304" pitchFamily="18" charset="0"/>
              </a:rPr>
              <a:t> transmission time (</a:t>
            </a:r>
            <a:r>
              <a:rPr lang="en-US" altLang="en-US" sz="2400" b="1" i="1" dirty="0" smtClean="0">
                <a:latin typeface="Times New Roman" panose="02020603050405020304" pitchFamily="18" charset="0"/>
                <a:cs typeface="Times New Roman" panose="02020603050405020304" pitchFamily="18" charset="0"/>
              </a:rPr>
              <a:t>all stations produce frames with equal frame lengths</a:t>
            </a:r>
            <a:r>
              <a:rPr lang="en-US" altLang="en-US" sz="2400" b="1" dirty="0" smtClean="0">
                <a:latin typeface="Times New Roman" panose="02020603050405020304" pitchFamily="18" charset="0"/>
                <a:cs typeface="Times New Roman" panose="02020603050405020304" pitchFamily="18" charset="0"/>
              </a:rPr>
              <a:t>)</a:t>
            </a:r>
            <a:r>
              <a:rPr lang="en-US" altLang="en-US" sz="2400" dirty="0" smtClean="0">
                <a:latin typeface="Times New Roman" panose="02020603050405020304" pitchFamily="18" charset="0"/>
                <a:cs typeface="Times New Roman" panose="02020603050405020304" pitchFamily="18" charset="0"/>
              </a:rPr>
              <a:t>.</a:t>
            </a:r>
          </a:p>
          <a:p>
            <a:pPr marL="800100" lvl="1" indent="-342900">
              <a:lnSpc>
                <a:spcPct val="150000"/>
              </a:lnSpc>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A station that has data </a:t>
            </a:r>
            <a:r>
              <a:rPr lang="en-US" altLang="en-US" sz="2400" b="1" dirty="0" smtClean="0">
                <a:latin typeface="Times New Roman" panose="02020603050405020304" pitchFamily="18" charset="0"/>
                <a:cs typeface="Times New Roman" panose="02020603050405020304" pitchFamily="18" charset="0"/>
              </a:rPr>
              <a:t>can transmit at any time</a:t>
            </a:r>
          </a:p>
          <a:p>
            <a:pPr marL="800100" lvl="1" indent="-342900">
              <a:lnSpc>
                <a:spcPct val="150000"/>
              </a:lnSpc>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After transmitting a frame</a:t>
            </a:r>
            <a:r>
              <a:rPr lang="en-US" altLang="en-US" sz="2400" dirty="0" smtClean="0">
                <a:latin typeface="Times New Roman" panose="02020603050405020304" pitchFamily="18" charset="0"/>
                <a:cs typeface="Times New Roman" panose="02020603050405020304" pitchFamily="18" charset="0"/>
              </a:rPr>
              <a:t>, the sender </a:t>
            </a:r>
            <a:r>
              <a:rPr lang="en-US" altLang="en-US" sz="2400" b="1" dirty="0" smtClean="0">
                <a:latin typeface="Times New Roman" panose="02020603050405020304" pitchFamily="18" charset="0"/>
                <a:cs typeface="Times New Roman" panose="02020603050405020304" pitchFamily="18" charset="0"/>
              </a:rPr>
              <a:t>waits</a:t>
            </a:r>
            <a:r>
              <a:rPr lang="en-US" altLang="en-US" sz="2400" dirty="0" smtClean="0">
                <a:latin typeface="Times New Roman" panose="02020603050405020304" pitchFamily="18" charset="0"/>
                <a:cs typeface="Times New Roman" panose="02020603050405020304" pitchFamily="18" charset="0"/>
              </a:rPr>
              <a:t> for an </a:t>
            </a:r>
            <a:r>
              <a:rPr lang="en-US" altLang="en-US" sz="2400" b="1" dirty="0" smtClean="0">
                <a:latin typeface="Times New Roman" panose="02020603050405020304" pitchFamily="18" charset="0"/>
                <a:cs typeface="Times New Roman" panose="02020603050405020304" pitchFamily="18" charset="0"/>
              </a:rPr>
              <a:t>acknowledgment</a:t>
            </a:r>
            <a:r>
              <a:rPr lang="en-US" altLang="en-US" sz="2400" dirty="0" smtClean="0">
                <a:latin typeface="Times New Roman" panose="02020603050405020304" pitchFamily="18" charset="0"/>
                <a:cs typeface="Times New Roman" panose="02020603050405020304" pitchFamily="18" charset="0"/>
              </a:rPr>
              <a:t> for an amount of time (time out) equal to the </a:t>
            </a:r>
            <a:r>
              <a:rPr lang="en-US" altLang="en-US" sz="2400" b="1" dirty="0" smtClean="0">
                <a:latin typeface="Times New Roman" panose="02020603050405020304" pitchFamily="18" charset="0"/>
                <a:cs typeface="Times New Roman" panose="02020603050405020304" pitchFamily="18" charset="0"/>
              </a:rPr>
              <a:t>maximum round-trip propagation delay</a:t>
            </a:r>
            <a:r>
              <a:rPr lang="en-US" altLang="en-US" sz="2400" dirty="0" smtClean="0">
                <a:latin typeface="Times New Roman" panose="02020603050405020304" pitchFamily="18" charset="0"/>
                <a:cs typeface="Times New Roman" panose="02020603050405020304" pitchFamily="18" charset="0"/>
              </a:rPr>
              <a:t>  = 2* </a:t>
            </a:r>
            <a:r>
              <a:rPr lang="en-US" altLang="en-US" sz="2400" dirty="0" err="1" smtClean="0">
                <a:latin typeface="Times New Roman" panose="02020603050405020304" pitchFamily="18" charset="0"/>
                <a:cs typeface="Times New Roman" panose="02020603050405020304" pitchFamily="18" charset="0"/>
              </a:rPr>
              <a:t>t</a:t>
            </a:r>
            <a:r>
              <a:rPr lang="en-US" altLang="en-US" sz="2400" baseline="-25000" dirty="0" err="1">
                <a:latin typeface="Times New Roman" panose="02020603050405020304" pitchFamily="18" charset="0"/>
                <a:cs typeface="Times New Roman" panose="02020603050405020304" pitchFamily="18" charset="0"/>
              </a:rPr>
              <a:t>p</a:t>
            </a:r>
            <a:endParaRPr lang="en-US" altLang="en-US" sz="2400" dirty="0" smtClean="0">
              <a:latin typeface="Times New Roman" panose="02020603050405020304" pitchFamily="18" charset="0"/>
              <a:cs typeface="Times New Roman" panose="02020603050405020304" pitchFamily="18" charset="0"/>
            </a:endParaRPr>
          </a:p>
          <a:p>
            <a:pPr marL="800100" lvl="1" indent="-342900">
              <a:lnSpc>
                <a:spcPct val="80000"/>
              </a:lnSpc>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If  </a:t>
            </a:r>
            <a:r>
              <a:rPr lang="en-US" altLang="en-US" sz="2400" b="1" dirty="0" smtClean="0">
                <a:latin typeface="Times New Roman" panose="02020603050405020304" pitchFamily="18" charset="0"/>
                <a:cs typeface="Times New Roman" panose="02020603050405020304" pitchFamily="18" charset="0"/>
              </a:rPr>
              <a:t>no ACK</a:t>
            </a:r>
            <a:r>
              <a:rPr lang="en-US" altLang="en-US" sz="2400" dirty="0" smtClean="0">
                <a:latin typeface="Times New Roman" panose="02020603050405020304" pitchFamily="18" charset="0"/>
                <a:cs typeface="Times New Roman" panose="02020603050405020304" pitchFamily="18" charset="0"/>
              </a:rPr>
              <a:t> was received, sender assumes that the </a:t>
            </a:r>
            <a:r>
              <a:rPr lang="en-US" altLang="en-US" sz="2400" b="1" u="sng" dirty="0" smtClean="0">
                <a:latin typeface="Times New Roman" panose="02020603050405020304" pitchFamily="18" charset="0"/>
                <a:cs typeface="Times New Roman" panose="02020603050405020304" pitchFamily="18" charset="0"/>
              </a:rPr>
              <a:t>frame or ACK </a:t>
            </a:r>
            <a:r>
              <a:rPr lang="en-US" altLang="en-US" sz="2400" dirty="0" smtClean="0">
                <a:latin typeface="Times New Roman" panose="02020603050405020304" pitchFamily="18" charset="0"/>
                <a:cs typeface="Times New Roman" panose="02020603050405020304" pitchFamily="18" charset="0"/>
              </a:rPr>
              <a:t>has been destroyed  and </a:t>
            </a:r>
            <a:r>
              <a:rPr lang="en-US" altLang="en-US" sz="2400" b="1" dirty="0" smtClean="0">
                <a:latin typeface="Times New Roman" panose="02020603050405020304" pitchFamily="18" charset="0"/>
                <a:cs typeface="Times New Roman" panose="02020603050405020304" pitchFamily="18" charset="0"/>
              </a:rPr>
              <a:t>resends</a:t>
            </a:r>
            <a:r>
              <a:rPr lang="en-US" altLang="en-US" sz="2400" dirty="0" smtClean="0">
                <a:latin typeface="Times New Roman" panose="02020603050405020304" pitchFamily="18" charset="0"/>
                <a:cs typeface="Times New Roman" panose="02020603050405020304" pitchFamily="18" charset="0"/>
              </a:rPr>
              <a:t> that frame after it </a:t>
            </a:r>
            <a:r>
              <a:rPr lang="en-US" altLang="en-US" sz="2400" b="1" dirty="0" smtClean="0">
                <a:latin typeface="Times New Roman" panose="02020603050405020304" pitchFamily="18" charset="0"/>
                <a:cs typeface="Times New Roman" panose="02020603050405020304" pitchFamily="18" charset="0"/>
              </a:rPr>
              <a:t>waits for</a:t>
            </a:r>
            <a:r>
              <a:rPr lang="en-US" altLang="en-US" sz="2400" dirty="0" smtClean="0">
                <a:latin typeface="Times New Roman" panose="02020603050405020304" pitchFamily="18" charset="0"/>
                <a:cs typeface="Times New Roman" panose="02020603050405020304" pitchFamily="18" charset="0"/>
              </a:rPr>
              <a:t> </a:t>
            </a:r>
            <a:r>
              <a:rPr lang="en-US" altLang="en-US" sz="2400" b="1" dirty="0" smtClean="0">
                <a:latin typeface="Times New Roman" panose="02020603050405020304" pitchFamily="18" charset="0"/>
                <a:cs typeface="Times New Roman" panose="02020603050405020304" pitchFamily="18" charset="0"/>
              </a:rPr>
              <a:t>a </a:t>
            </a:r>
            <a:r>
              <a:rPr lang="en-US" altLang="en-US" sz="2400" b="1" i="1" dirty="0" smtClean="0">
                <a:latin typeface="Times New Roman" panose="02020603050405020304" pitchFamily="18" charset="0"/>
                <a:cs typeface="Times New Roman" panose="02020603050405020304" pitchFamily="18" charset="0"/>
              </a:rPr>
              <a:t>random</a:t>
            </a:r>
            <a:r>
              <a:rPr lang="en-US" altLang="en-US" sz="2400" b="1" dirty="0" smtClean="0">
                <a:latin typeface="Times New Roman" panose="02020603050405020304" pitchFamily="18" charset="0"/>
                <a:cs typeface="Times New Roman" panose="02020603050405020304" pitchFamily="18" charset="0"/>
              </a:rPr>
              <a:t> amount of time</a:t>
            </a:r>
          </a:p>
          <a:p>
            <a:pPr lvl="1">
              <a:lnSpc>
                <a:spcPct val="80000"/>
              </a:lnSpc>
            </a:pPr>
            <a:endParaRPr lang="en-US" altLang="en-US" sz="2400" b="1" dirty="0" smtClean="0">
              <a:latin typeface="Times New Roman" panose="02020603050405020304" pitchFamily="18" charset="0"/>
              <a:cs typeface="Times New Roman" panose="02020603050405020304" pitchFamily="18" charset="0"/>
            </a:endParaRPr>
          </a:p>
          <a:p>
            <a:pPr marL="800100" lvl="1" indent="-342900">
              <a:lnSpc>
                <a:spcPct val="80000"/>
              </a:lnSpc>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If station fails to receive an ACK after repeated transmissions, </a:t>
            </a:r>
            <a:r>
              <a:rPr lang="en-US" altLang="en-US" sz="2400" b="1" dirty="0" smtClean="0">
                <a:latin typeface="Times New Roman" panose="02020603050405020304" pitchFamily="18" charset="0"/>
                <a:cs typeface="Times New Roman" panose="02020603050405020304" pitchFamily="18" charset="0"/>
              </a:rPr>
              <a:t>it gives up</a:t>
            </a:r>
          </a:p>
          <a:p>
            <a:pPr lvl="1">
              <a:lnSpc>
                <a:spcPct val="80000"/>
              </a:lnSpc>
            </a:pPr>
            <a:endParaRPr lang="en-US" alt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912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9CFBE06F-52E4-4DDC-8FE3-D14E3B6FC14C}" type="slidenum">
              <a:rPr lang="en-US" altLang="en-US"/>
              <a:pPr/>
              <a:t>13</a:t>
            </a:fld>
            <a:endParaRPr lang="en-US" altLang="en-US"/>
          </a:p>
        </p:txBody>
      </p:sp>
      <p:sp>
        <p:nvSpPr>
          <p:cNvPr id="108441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1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20" name="Text Box 4"/>
          <p:cNvSpPr txBox="1">
            <a:spLocks noChangeArrowheads="1"/>
          </p:cNvSpPr>
          <p:nvPr/>
        </p:nvSpPr>
        <p:spPr bwMode="auto">
          <a:xfrm>
            <a:off x="1828800" y="381001"/>
            <a:ext cx="44107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effectLst>
                  <a:outerShdw blurRad="38100" dist="38100" dir="2700000" algn="tl">
                    <a:srgbClr val="000000">
                      <a:alpha val="43137"/>
                    </a:srgbClr>
                  </a:outerShdw>
                </a:effectLst>
              </a:rPr>
              <a:t>Frames in a pure ALOHA network</a:t>
            </a:r>
          </a:p>
        </p:txBody>
      </p:sp>
      <p:sp>
        <p:nvSpPr>
          <p:cNvPr id="1084421"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44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76" y="1600201"/>
            <a:ext cx="86201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193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b="1" dirty="0" smtClean="0">
                <a:latin typeface="Times New Roman" panose="02020603050405020304" pitchFamily="18" charset="0"/>
              </a:rPr>
              <a:t>Procedure </a:t>
            </a:r>
            <a:r>
              <a:rPr lang="en-US" altLang="en-US" sz="1800" b="1" dirty="0">
                <a:latin typeface="Times New Roman" panose="02020603050405020304" pitchFamily="18" charset="0"/>
              </a:rPr>
              <a:t>for ALOHA protocol</a:t>
            </a:r>
          </a:p>
        </p:txBody>
      </p:sp>
      <p:sp>
        <p:nvSpPr>
          <p:cNvPr id="10243"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eaLnBrk="1" hangingPunct="1"/>
            <a:endParaRPr kumimoji="1" lang="en-US" altLang="en-US" sz="2400"/>
          </a:p>
        </p:txBody>
      </p:sp>
      <p:sp>
        <p:nvSpPr>
          <p:cNvPr id="10244"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eaLnBrk="1" hangingPunct="1"/>
            <a:endParaRPr kumimoji="1" lang="en-US" altLang="en-US" sz="2400"/>
          </a:p>
        </p:txBody>
      </p:sp>
      <p:sp>
        <p:nvSpPr>
          <p:cNvPr id="10245"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eaLnBrk="1" hangingPunct="1"/>
            <a:endParaRPr kumimoji="1" lang="en-US" altLang="en-US" sz="2400"/>
          </a:p>
        </p:txBody>
      </p:sp>
      <p:sp>
        <p:nvSpPr>
          <p:cNvPr id="10246"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eaLnBrk="1" hangingPunct="1"/>
            <a:endParaRPr kumimoji="1" lang="en-US" altLang="en-US" sz="2400"/>
          </a:p>
        </p:txBody>
      </p:sp>
      <p:sp>
        <p:nvSpPr>
          <p:cNvPr id="10247"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eaLnBrk="1" hangingPunct="1"/>
            <a:endParaRPr kumimoji="1" lang="en-US" altLang="en-US" sz="2400"/>
          </a:p>
        </p:txBody>
      </p:sp>
      <p:sp>
        <p:nvSpPr>
          <p:cNvPr id="10248"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eaLnBrk="1" hangingPunct="1"/>
            <a:endParaRPr kumimoji="1" lang="en-US" altLang="en-US" sz="2400"/>
          </a:p>
        </p:txBody>
      </p:sp>
      <p:sp>
        <p:nvSpPr>
          <p:cNvPr id="10249"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eaLnBrk="1" hangingPunct="1"/>
            <a:endParaRPr kumimoji="1" lang="en-US" altLang="en-US" sz="2400"/>
          </a:p>
        </p:txBody>
      </p:sp>
      <p:pic>
        <p:nvPicPr>
          <p:cNvPr id="1025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0" y="1076326"/>
            <a:ext cx="673735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5066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Pure ALOHA (7)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47825"/>
            <a:ext cx="10515600" cy="4351338"/>
          </a:xfrm>
        </p:spPr>
        <p:txBody>
          <a:bodyPr/>
          <a:lstStyle/>
          <a:p>
            <a:pPr marL="0" indent="0">
              <a:buNone/>
            </a:pPr>
            <a:r>
              <a:rPr lang="en-US" sz="3200" dirty="0" smtClean="0">
                <a:solidFill>
                  <a:schemeClr val="accent5"/>
                </a:solidFill>
              </a:rPr>
              <a:t>Vulnerable Time:</a:t>
            </a:r>
            <a:r>
              <a:rPr lang="en-US" sz="3200" dirty="0" smtClean="0"/>
              <a:t> The length of time in which there is a probability of collision.</a:t>
            </a:r>
          </a:p>
          <a:p>
            <a:pPr marL="0" indent="0">
              <a:buNone/>
            </a:pPr>
            <a:endParaRPr lang="en-US" dirty="0" smtClean="0"/>
          </a:p>
          <a:p>
            <a:pPr marL="0" indent="0">
              <a:buNone/>
            </a:pPr>
            <a:r>
              <a:rPr lang="en-US" dirty="0" smtClean="0"/>
              <a:t>For ALOHA</a:t>
            </a:r>
          </a:p>
          <a:p>
            <a:pPr marL="0" indent="0">
              <a:buNone/>
            </a:pPr>
            <a:r>
              <a:rPr lang="en-US" dirty="0"/>
              <a:t> </a:t>
            </a:r>
            <a:r>
              <a:rPr lang="en-US" dirty="0" smtClean="0"/>
              <a:t>          </a:t>
            </a:r>
          </a:p>
          <a:p>
            <a:pPr marL="0" indent="0">
              <a:buNone/>
            </a:pPr>
            <a:r>
              <a:rPr lang="en-US" dirty="0" smtClean="0"/>
              <a:t>         </a:t>
            </a:r>
            <a:r>
              <a:rPr lang="en-US" sz="3200" dirty="0" smtClean="0"/>
              <a:t>   </a:t>
            </a:r>
            <a:r>
              <a:rPr lang="en-US" dirty="0" smtClean="0"/>
              <a:t>Where </a:t>
            </a:r>
            <a:r>
              <a:rPr lang="en-US" dirty="0" err="1" smtClean="0">
                <a:solidFill>
                  <a:schemeClr val="accent5"/>
                </a:solidFill>
              </a:rPr>
              <a:t>Tf</a:t>
            </a:r>
            <a:r>
              <a:rPr lang="en-US" dirty="0" smtClean="0"/>
              <a:t> is the average time required to transmit one frame.</a:t>
            </a:r>
          </a:p>
          <a:p>
            <a:pPr marL="0" indent="0">
              <a:buNone/>
            </a:pPr>
            <a:endParaRPr lang="en-US" dirty="0"/>
          </a:p>
        </p:txBody>
      </p:sp>
      <p:sp>
        <p:nvSpPr>
          <p:cNvPr id="4" name="Rectangle 3"/>
          <p:cNvSpPr/>
          <p:nvPr/>
        </p:nvSpPr>
        <p:spPr>
          <a:xfrm>
            <a:off x="3035300" y="3670300"/>
            <a:ext cx="42164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 Vulnerable Time = 2 * </a:t>
            </a:r>
            <a:r>
              <a:rPr lang="en-US" sz="2800" dirty="0" err="1"/>
              <a:t>Tf</a:t>
            </a:r>
            <a:endParaRPr lang="en-US" sz="2800" dirty="0"/>
          </a:p>
        </p:txBody>
      </p:sp>
    </p:spTree>
    <p:extLst>
      <p:ext uri="{BB962C8B-B14F-4D97-AF65-F5344CB8AC3E}">
        <p14:creationId xmlns:p14="http://schemas.microsoft.com/office/powerpoint/2010/main" val="2935120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r>
              <a:rPr lang="en-US" altLang="en-US"/>
              <a:t>12.</a:t>
            </a:r>
            <a:fld id="{EEC279DE-54EC-49C7-85A0-62A4976A971D}" type="slidenum">
              <a:rPr lang="en-US" altLang="en-US"/>
              <a:pPr/>
              <a:t>16</a:t>
            </a:fld>
            <a:endParaRPr lang="en-US" altLang="en-US"/>
          </a:p>
        </p:txBody>
      </p:sp>
      <p:sp>
        <p:nvSpPr>
          <p:cNvPr id="108851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6" name="Text Box 4"/>
          <p:cNvSpPr txBox="1">
            <a:spLocks noChangeArrowheads="1"/>
          </p:cNvSpPr>
          <p:nvPr/>
        </p:nvSpPr>
        <p:spPr bwMode="auto">
          <a:xfrm>
            <a:off x="1828800" y="381001"/>
            <a:ext cx="45634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effectLst>
                  <a:outerShdw blurRad="38100" dist="38100" dir="2700000" algn="tl">
                    <a:srgbClr val="000000">
                      <a:alpha val="43137"/>
                    </a:srgbClr>
                  </a:outerShdw>
                </a:effectLst>
              </a:rPr>
              <a:t>Vulnerable </a:t>
            </a:r>
            <a:r>
              <a:rPr lang="en-US" altLang="en-US" sz="2000" b="1" dirty="0">
                <a:effectLst>
                  <a:outerShdw blurRad="38100" dist="38100" dir="2700000" algn="tl">
                    <a:srgbClr val="000000">
                      <a:alpha val="43137"/>
                    </a:srgbClr>
                  </a:outerShdw>
                </a:effectLst>
              </a:rPr>
              <a:t>time for pure ALOHA protocol</a:t>
            </a:r>
          </a:p>
        </p:txBody>
      </p:sp>
      <p:sp>
        <p:nvSpPr>
          <p:cNvPr id="108851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85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957" y="990600"/>
            <a:ext cx="6210330" cy="398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45032" y="5178799"/>
            <a:ext cx="10345782" cy="923330"/>
          </a:xfrm>
          <a:prstGeom prst="rect">
            <a:avLst/>
          </a:prstGeom>
        </p:spPr>
        <p:txBody>
          <a:bodyPr wrap="square">
            <a:spAutoFit/>
          </a:bodyPr>
          <a:lstStyle/>
          <a:p>
            <a:pPr algn="just"/>
            <a:r>
              <a:rPr lang="en-US" altLang="en-US" b="1" i="1" dirty="0" smtClean="0">
                <a:latin typeface="Times New Roman" panose="02020603050405020304" pitchFamily="18" charset="0"/>
              </a:rPr>
              <a:t>If the frame </a:t>
            </a:r>
            <a:r>
              <a:rPr lang="en-US" altLang="en-US" b="1" i="1" u="sng" dirty="0" smtClean="0">
                <a:latin typeface="Times New Roman" panose="02020603050405020304" pitchFamily="18" charset="0"/>
              </a:rPr>
              <a:t>transmission time</a:t>
            </a:r>
            <a:r>
              <a:rPr lang="en-US" altLang="en-US" b="1" i="1" dirty="0" smtClean="0">
                <a:latin typeface="Times New Roman" panose="02020603050405020304" pitchFamily="18" charset="0"/>
              </a:rPr>
              <a:t> is </a:t>
            </a:r>
            <a:r>
              <a:rPr lang="en-US" altLang="en-US" b="1" i="1" dirty="0" err="1" smtClean="0">
                <a:latin typeface="Times New Roman" panose="02020603050405020304" pitchFamily="18" charset="0"/>
              </a:rPr>
              <a:t>Tf</a:t>
            </a:r>
            <a:r>
              <a:rPr lang="en-US" altLang="en-US" b="1" i="1" dirty="0" smtClean="0">
                <a:latin typeface="Times New Roman" panose="02020603050405020304" pitchFamily="18" charset="0"/>
              </a:rPr>
              <a:t> sec, then the vulnerable time is   = 2 * </a:t>
            </a:r>
            <a:r>
              <a:rPr lang="en-US" altLang="en-US" b="1" i="1" dirty="0" err="1" smtClean="0">
                <a:latin typeface="Times New Roman" panose="02020603050405020304" pitchFamily="18" charset="0"/>
              </a:rPr>
              <a:t>Tf</a:t>
            </a:r>
            <a:r>
              <a:rPr lang="en-US" altLang="en-US" b="1" i="1" dirty="0" smtClean="0">
                <a:latin typeface="Times New Roman" panose="02020603050405020304" pitchFamily="18" charset="0"/>
              </a:rPr>
              <a:t> sec. </a:t>
            </a:r>
          </a:p>
          <a:p>
            <a:pPr algn="just"/>
            <a:r>
              <a:rPr lang="en-US" altLang="en-US" b="1" i="1" dirty="0" smtClean="0">
                <a:latin typeface="Times New Roman" panose="02020603050405020304" pitchFamily="18" charset="0"/>
              </a:rPr>
              <a:t>This means no station should send during the T-sec before this station starts transmission and no station should start sending during the T-sec period that the current station is sending.</a:t>
            </a:r>
            <a:endParaRPr lang="en-US" altLang="en-US" b="1" i="1" dirty="0">
              <a:latin typeface="Times New Roman" panose="02020603050405020304" pitchFamily="18" charset="0"/>
            </a:endParaRPr>
          </a:p>
        </p:txBody>
      </p:sp>
    </p:spTree>
    <p:extLst>
      <p:ext uri="{BB962C8B-B14F-4D97-AF65-F5344CB8AC3E}">
        <p14:creationId xmlns:p14="http://schemas.microsoft.com/office/powerpoint/2010/main" val="1706205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75" y="1070109"/>
            <a:ext cx="11103428" cy="3970318"/>
          </a:xfrm>
          <a:prstGeom prst="rect">
            <a:avLst/>
          </a:prstGeom>
        </p:spPr>
        <p:txBody>
          <a:bodyPr wrap="square">
            <a:spAutoFit/>
          </a:bodyPr>
          <a:lstStyle/>
          <a:p>
            <a:pPr lvl="1" algn="just">
              <a:lnSpc>
                <a:spcPct val="150000"/>
              </a:lnSpc>
            </a:pPr>
            <a:r>
              <a:rPr lang="en-US" altLang="en-US" sz="2400" b="1" dirty="0" smtClean="0">
                <a:latin typeface="Times New Roman" panose="02020603050405020304" pitchFamily="18" charset="0"/>
                <a:cs typeface="Times New Roman" panose="02020603050405020304" pitchFamily="18" charset="0"/>
              </a:rPr>
              <a:t>Channel utilization or efficiency or Throughput</a:t>
            </a:r>
            <a:r>
              <a:rPr lang="en-US" altLang="en-US" sz="2400" dirty="0" smtClean="0">
                <a:latin typeface="Times New Roman" panose="02020603050405020304" pitchFamily="18" charset="0"/>
                <a:cs typeface="Times New Roman" panose="02020603050405020304" pitchFamily="18" charset="0"/>
              </a:rPr>
              <a:t> is the </a:t>
            </a:r>
            <a:r>
              <a:rPr lang="en-US" altLang="en-US" sz="2400" b="1" dirty="0" smtClean="0">
                <a:latin typeface="Times New Roman" panose="02020603050405020304" pitchFamily="18" charset="0"/>
                <a:cs typeface="Times New Roman" panose="02020603050405020304" pitchFamily="18" charset="0"/>
              </a:rPr>
              <a:t>percentage</a:t>
            </a:r>
            <a:r>
              <a:rPr lang="en-US" altLang="en-US" sz="2400" dirty="0" smtClean="0">
                <a:latin typeface="Times New Roman" panose="02020603050405020304" pitchFamily="18" charset="0"/>
                <a:cs typeface="Times New Roman" panose="02020603050405020304" pitchFamily="18" charset="0"/>
              </a:rPr>
              <a:t> of the transmitted frames that arrive </a:t>
            </a:r>
            <a:r>
              <a:rPr lang="en-US" altLang="en-US" sz="2400" b="1" dirty="0" smtClean="0">
                <a:latin typeface="Times New Roman" panose="02020603050405020304" pitchFamily="18" charset="0"/>
                <a:cs typeface="Times New Roman" panose="02020603050405020304" pitchFamily="18" charset="0"/>
              </a:rPr>
              <a:t>successfully</a:t>
            </a:r>
            <a:r>
              <a:rPr lang="en-US" altLang="en-US" sz="2400" dirty="0" smtClean="0">
                <a:latin typeface="Times New Roman" panose="02020603050405020304" pitchFamily="18" charset="0"/>
                <a:cs typeface="Times New Roman" panose="02020603050405020304" pitchFamily="18" charset="0"/>
              </a:rPr>
              <a:t> (without collisions) </a:t>
            </a:r>
            <a:r>
              <a:rPr lang="en-US" altLang="en-US" sz="2400" b="1" dirty="0" smtClean="0">
                <a:latin typeface="Times New Roman" panose="02020603050405020304" pitchFamily="18" charset="0"/>
                <a:cs typeface="Times New Roman" panose="02020603050405020304" pitchFamily="18" charset="0"/>
              </a:rPr>
              <a:t>or</a:t>
            </a:r>
            <a:r>
              <a:rPr lang="en-US" altLang="en-US" sz="2400" dirty="0" smtClean="0">
                <a:latin typeface="Times New Roman" panose="02020603050405020304" pitchFamily="18" charset="0"/>
                <a:cs typeface="Times New Roman" panose="02020603050405020304" pitchFamily="18" charset="0"/>
              </a:rPr>
              <a:t> the </a:t>
            </a:r>
            <a:r>
              <a:rPr lang="en-US" altLang="en-US" sz="2400" b="1" dirty="0" smtClean="0">
                <a:latin typeface="Times New Roman" panose="02020603050405020304" pitchFamily="18" charset="0"/>
                <a:cs typeface="Times New Roman" panose="02020603050405020304" pitchFamily="18" charset="0"/>
              </a:rPr>
              <a:t>percentage</a:t>
            </a:r>
            <a:r>
              <a:rPr lang="en-US" altLang="en-US" sz="2400" dirty="0" smtClean="0">
                <a:latin typeface="Times New Roman" panose="02020603050405020304" pitchFamily="18" charset="0"/>
                <a:cs typeface="Times New Roman" panose="02020603050405020304" pitchFamily="18" charset="0"/>
              </a:rPr>
              <a:t> of the </a:t>
            </a:r>
            <a:r>
              <a:rPr lang="en-US" altLang="en-US" sz="2400" b="1" dirty="0" smtClean="0">
                <a:latin typeface="Times New Roman" panose="02020603050405020304" pitchFamily="18" charset="0"/>
                <a:cs typeface="Times New Roman" panose="02020603050405020304" pitchFamily="18" charset="0"/>
              </a:rPr>
              <a:t>channel bandwidth </a:t>
            </a:r>
            <a:r>
              <a:rPr lang="en-US" altLang="en-US" sz="2400" dirty="0" smtClean="0">
                <a:latin typeface="Times New Roman" panose="02020603050405020304" pitchFamily="18" charset="0"/>
                <a:cs typeface="Times New Roman" panose="02020603050405020304" pitchFamily="18" charset="0"/>
              </a:rPr>
              <a:t>that will be used for transmitting frames without collisions</a:t>
            </a:r>
          </a:p>
          <a:p>
            <a:pPr lvl="1">
              <a:lnSpc>
                <a:spcPct val="150000"/>
              </a:lnSpc>
            </a:pPr>
            <a:endParaRPr lang="en-US" altLang="en-US" sz="2400" dirty="0" smtClean="0">
              <a:latin typeface="Times New Roman" panose="02020603050405020304" pitchFamily="18" charset="0"/>
              <a:cs typeface="Times New Roman" panose="02020603050405020304" pitchFamily="18" charset="0"/>
            </a:endParaRPr>
          </a:p>
          <a:p>
            <a:pPr lvl="1">
              <a:lnSpc>
                <a:spcPct val="150000"/>
              </a:lnSpc>
            </a:pPr>
            <a:r>
              <a:rPr lang="en-US" altLang="en-US" sz="2400" dirty="0" smtClean="0">
                <a:latin typeface="Times New Roman" panose="02020603050405020304" pitchFamily="18" charset="0"/>
                <a:cs typeface="Times New Roman" panose="02020603050405020304" pitchFamily="18" charset="0"/>
              </a:rPr>
              <a:t>ALOHA Maximum channel utilization is </a:t>
            </a:r>
            <a:r>
              <a:rPr lang="en-US" altLang="en-US" sz="2400" b="1" dirty="0" smtClean="0">
                <a:latin typeface="Times New Roman" panose="02020603050405020304" pitchFamily="18" charset="0"/>
                <a:cs typeface="Times New Roman" panose="02020603050405020304" pitchFamily="18" charset="0"/>
              </a:rPr>
              <a:t>18%</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i.e</a:t>
            </a:r>
            <a:r>
              <a:rPr lang="en-US" altLang="en-US" sz="2400" dirty="0" smtClean="0">
                <a:latin typeface="Times New Roman" panose="02020603050405020304" pitchFamily="18" charset="0"/>
                <a:cs typeface="Times New Roman" panose="02020603050405020304" pitchFamily="18" charset="0"/>
              </a:rPr>
              <a:t>, if the system produces </a:t>
            </a:r>
            <a:r>
              <a:rPr lang="en-US" altLang="en-US" sz="2400" b="1" dirty="0" smtClean="0">
                <a:latin typeface="Times New Roman" panose="02020603050405020304" pitchFamily="18" charset="0"/>
                <a:cs typeface="Times New Roman" panose="02020603050405020304" pitchFamily="18" charset="0"/>
              </a:rPr>
              <a:t>F frames/s</a:t>
            </a:r>
            <a:r>
              <a:rPr lang="en-US" altLang="en-US" sz="2400" dirty="0" smtClean="0">
                <a:latin typeface="Times New Roman" panose="02020603050405020304" pitchFamily="18" charset="0"/>
                <a:cs typeface="Times New Roman" panose="02020603050405020304" pitchFamily="18" charset="0"/>
              </a:rPr>
              <a:t>, then </a:t>
            </a:r>
            <a:r>
              <a:rPr lang="en-US" altLang="en-US" sz="2400" b="1" dirty="0" smtClean="0">
                <a:latin typeface="Times New Roman" panose="02020603050405020304" pitchFamily="18" charset="0"/>
                <a:cs typeface="Times New Roman" panose="02020603050405020304" pitchFamily="18" charset="0"/>
              </a:rPr>
              <a:t>0.18 * F</a:t>
            </a:r>
            <a:r>
              <a:rPr lang="en-US" altLang="en-US" sz="2400" dirty="0" smtClean="0">
                <a:latin typeface="Times New Roman" panose="02020603050405020304" pitchFamily="18" charset="0"/>
                <a:cs typeface="Times New Roman" panose="02020603050405020304" pitchFamily="18" charset="0"/>
              </a:rPr>
              <a:t> frames will arrive </a:t>
            </a:r>
            <a:r>
              <a:rPr lang="en-US" altLang="en-US" sz="2400" b="1" dirty="0" smtClean="0">
                <a:latin typeface="Times New Roman" panose="02020603050405020304" pitchFamily="18" charset="0"/>
                <a:cs typeface="Times New Roman" panose="02020603050405020304" pitchFamily="18" charset="0"/>
              </a:rPr>
              <a:t>successfully on average without the need of retransmission</a:t>
            </a:r>
            <a:r>
              <a:rPr lang="en-US" altLang="en-US" sz="2400" dirty="0" smtClean="0">
                <a:latin typeface="Times New Roman" panose="02020603050405020304" pitchFamily="18" charset="0"/>
                <a:cs typeface="Times New Roman" panose="02020603050405020304" pitchFamily="18" charset="0"/>
              </a:rPr>
              <a:t>).</a:t>
            </a:r>
          </a:p>
        </p:txBody>
      </p:sp>
      <p:sp>
        <p:nvSpPr>
          <p:cNvPr id="3" name="TextBox 2"/>
          <p:cNvSpPr txBox="1"/>
          <p:nvPr/>
        </p:nvSpPr>
        <p:spPr>
          <a:xfrm>
            <a:off x="759097" y="374469"/>
            <a:ext cx="8647612" cy="584775"/>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rPr>
              <a:t>Pure ALOHA - Efficiency</a:t>
            </a:r>
            <a:endParaRPr 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08044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12.</a:t>
            </a:r>
            <a:fld id="{16004C39-0E42-4B4C-81AA-ABDF3B98641C}" type="slidenum">
              <a:rPr lang="en-US" altLang="en-US"/>
              <a:pPr/>
              <a:t>18</a:t>
            </a:fld>
            <a:endParaRPr lang="en-US" altLang="en-US"/>
          </a:p>
        </p:txBody>
      </p:sp>
      <p:sp>
        <p:nvSpPr>
          <p:cNvPr id="1139714"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5"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6"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7"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8"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19"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20"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39721"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9722" name="Line 10"/>
          <p:cNvSpPr>
            <a:spLocks noChangeShapeType="1"/>
          </p:cNvSpPr>
          <p:nvPr/>
        </p:nvSpPr>
        <p:spPr bwMode="auto">
          <a:xfrm>
            <a:off x="1982788" y="4953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9723" name="Rectangle 11"/>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The throughput for pure ALOHA is </a:t>
            </a:r>
            <a:br>
              <a:rPr lang="en-US" altLang="en-US" sz="3200">
                <a:latin typeface="Arial" panose="020B0604020202020204" pitchFamily="34" charset="0"/>
              </a:rPr>
            </a:br>
            <a:r>
              <a:rPr lang="en-US" altLang="en-US" sz="3200">
                <a:solidFill>
                  <a:schemeClr val="hlink"/>
                </a:solidFill>
                <a:latin typeface="Arial" panose="020B0604020202020204" pitchFamily="34" charset="0"/>
              </a:rPr>
              <a:t>S = G × e </a:t>
            </a:r>
            <a:r>
              <a:rPr lang="en-US" altLang="en-US" sz="3200" baseline="30000">
                <a:solidFill>
                  <a:schemeClr val="hlink"/>
                </a:solidFill>
                <a:latin typeface="Arial" panose="020B0604020202020204" pitchFamily="34" charset="0"/>
              </a:rPr>
              <a:t>−2G  </a:t>
            </a:r>
            <a:r>
              <a:rPr lang="en-US" altLang="en-US" sz="3200">
                <a:latin typeface="Arial" panose="020B0604020202020204" pitchFamily="34" charset="0"/>
              </a:rPr>
              <a:t>.</a:t>
            </a:r>
          </a:p>
          <a:p>
            <a:pPr algn="ctr"/>
            <a:r>
              <a:rPr lang="en-US" altLang="en-US" sz="3200">
                <a:latin typeface="Arial" panose="020B0604020202020204" pitchFamily="34" charset="0"/>
              </a:rPr>
              <a:t>The maximum throughput</a:t>
            </a:r>
          </a:p>
          <a:p>
            <a:pPr algn="ctr"/>
            <a:r>
              <a:rPr lang="en-US" altLang="en-US" sz="3200">
                <a:solidFill>
                  <a:schemeClr val="hlink"/>
                </a:solidFill>
                <a:latin typeface="Arial" panose="020B0604020202020204" pitchFamily="34" charset="0"/>
              </a:rPr>
              <a:t>S</a:t>
            </a:r>
            <a:r>
              <a:rPr lang="en-US" altLang="en-US" sz="3200" baseline="-18000">
                <a:solidFill>
                  <a:schemeClr val="hlink"/>
                </a:solidFill>
                <a:latin typeface="Arial" panose="020B0604020202020204" pitchFamily="34" charset="0"/>
              </a:rPr>
              <a:t>max</a:t>
            </a:r>
            <a:r>
              <a:rPr lang="en-US" altLang="en-US" sz="3200">
                <a:solidFill>
                  <a:schemeClr val="hlink"/>
                </a:solidFill>
                <a:latin typeface="Arial" panose="020B0604020202020204" pitchFamily="34" charset="0"/>
              </a:rPr>
              <a:t> = 0.184 </a:t>
            </a:r>
            <a:r>
              <a:rPr lang="en-US" altLang="en-US" sz="3200">
                <a:latin typeface="Arial" panose="020B0604020202020204" pitchFamily="34" charset="0"/>
              </a:rPr>
              <a:t>when G= (1/2).</a:t>
            </a:r>
          </a:p>
        </p:txBody>
      </p:sp>
    </p:spTree>
    <p:extLst>
      <p:ext uri="{BB962C8B-B14F-4D97-AF65-F5344CB8AC3E}">
        <p14:creationId xmlns:p14="http://schemas.microsoft.com/office/powerpoint/2010/main" val="1529527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1220289" y="422728"/>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4000" b="1" dirty="0">
                <a:effectLst>
                  <a:outerShdw blurRad="38100" dist="38100" dir="2700000" algn="tl">
                    <a:srgbClr val="000000">
                      <a:alpha val="43137"/>
                    </a:srgbClr>
                  </a:outerShdw>
                </a:effectLst>
              </a:rPr>
              <a:t>Random Access – Slotted ALOHA</a:t>
            </a:r>
          </a:p>
        </p:txBody>
      </p:sp>
      <p:sp>
        <p:nvSpPr>
          <p:cNvPr id="14339" name="Rectangle 3"/>
          <p:cNvSpPr>
            <a:spLocks noGrp="1" noChangeArrowheads="1"/>
          </p:cNvSpPr>
          <p:nvPr>
            <p:ph type="body" idx="1"/>
          </p:nvPr>
        </p:nvSpPr>
        <p:spPr bwMode="auto">
          <a:xfrm>
            <a:off x="1104901" y="1321525"/>
            <a:ext cx="10061666"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a:latin typeface="Times New Roman" panose="02020603050405020304" pitchFamily="18" charset="0"/>
                <a:cs typeface="Times New Roman" panose="02020603050405020304" pitchFamily="18" charset="0"/>
              </a:rPr>
              <a:t>Time is divided into slots equal to a </a:t>
            </a:r>
            <a:r>
              <a:rPr lang="en-US" altLang="en-US" b="1" dirty="0">
                <a:latin typeface="Times New Roman" panose="02020603050405020304" pitchFamily="18" charset="0"/>
                <a:cs typeface="Times New Roman" panose="02020603050405020304" pitchFamily="18" charset="0"/>
              </a:rPr>
              <a:t>frame transmission time (</a:t>
            </a:r>
            <a:r>
              <a:rPr lang="en-US" altLang="en-US" b="1" dirty="0" err="1" smtClean="0">
                <a:latin typeface="Times New Roman" panose="02020603050405020304" pitchFamily="18" charset="0"/>
                <a:cs typeface="Times New Roman" panose="02020603050405020304" pitchFamily="18" charset="0"/>
              </a:rPr>
              <a:t>Tf</a:t>
            </a:r>
            <a:r>
              <a:rPr lang="en-US" altLang="en-US" b="1" dirty="0" smtClean="0">
                <a:latin typeface="Times New Roman" panose="02020603050405020304" pitchFamily="18" charset="0"/>
                <a:cs typeface="Times New Roman" panose="02020603050405020304" pitchFamily="18" charset="0"/>
              </a:rPr>
              <a:t>)</a:t>
            </a:r>
            <a:endParaRPr lang="en-US" altLang="en-US" b="1"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A station can transmit at the beginning of a slot only</a:t>
            </a:r>
          </a:p>
          <a:p>
            <a:pPr eaLnBrk="1" hangingPunct="1"/>
            <a:r>
              <a:rPr lang="en-US" altLang="en-US" dirty="0">
                <a:latin typeface="Times New Roman" panose="02020603050405020304" pitchFamily="18" charset="0"/>
                <a:cs typeface="Times New Roman" panose="02020603050405020304" pitchFamily="18" charset="0"/>
              </a:rPr>
              <a:t>If a station misses the beginning of a slot, it has to wait until the beginning of the next time slot.</a:t>
            </a:r>
          </a:p>
          <a:p>
            <a:pPr eaLnBrk="1" hangingPunct="1"/>
            <a:r>
              <a:rPr lang="en-US" altLang="en-US" b="1" dirty="0">
                <a:latin typeface="Times New Roman" panose="02020603050405020304" pitchFamily="18" charset="0"/>
                <a:cs typeface="Times New Roman" panose="02020603050405020304" pitchFamily="18" charset="0"/>
              </a:rPr>
              <a:t>A central clock</a:t>
            </a:r>
            <a:r>
              <a:rPr lang="en-US" altLang="en-US" dirty="0">
                <a:latin typeface="Times New Roman" panose="02020603050405020304" pitchFamily="18" charset="0"/>
                <a:cs typeface="Times New Roman" panose="02020603050405020304" pitchFamily="18" charset="0"/>
              </a:rPr>
              <a:t> or station informs all stations about the start of a each slot</a:t>
            </a:r>
          </a:p>
          <a:p>
            <a:pPr eaLnBrk="1" hangingPunct="1"/>
            <a:r>
              <a:rPr lang="en-US" altLang="en-US" dirty="0">
                <a:latin typeface="Times New Roman" panose="02020603050405020304" pitchFamily="18" charset="0"/>
                <a:cs typeface="Times New Roman" panose="02020603050405020304" pitchFamily="18" charset="0"/>
              </a:rPr>
              <a:t>Maximum channel utilization is </a:t>
            </a:r>
            <a:r>
              <a:rPr lang="en-US" altLang="en-US" b="1" dirty="0" smtClean="0">
                <a:latin typeface="Times New Roman" panose="02020603050405020304" pitchFamily="18" charset="0"/>
                <a:cs typeface="Times New Roman" panose="02020603050405020304" pitchFamily="18" charset="0"/>
              </a:rPr>
              <a:t>0.368% (Approx. 37%)</a:t>
            </a:r>
            <a:endParaRPr lang="en-US" altLang="en-US"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en-US" sz="2400" b="1" dirty="0">
              <a:latin typeface="Times New Roman" panose="02020603050405020304" pitchFamily="18" charset="0"/>
              <a:cs typeface="Times New Roman" panose="02020603050405020304" pitchFamily="18" charset="0"/>
            </a:endParaRPr>
          </a:p>
          <a:p>
            <a:pPr lvl="1" eaLnBrk="1" hangingPunct="1"/>
            <a:endParaRPr lang="en-US" altLang="en-US"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641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Text Box 4"/>
          <p:cNvSpPr txBox="1">
            <a:spLocks noChangeArrowheads="1"/>
          </p:cNvSpPr>
          <p:nvPr/>
        </p:nvSpPr>
        <p:spPr bwMode="auto">
          <a:xfrm>
            <a:off x="1828801" y="381000"/>
            <a:ext cx="6917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i="1" dirty="0" smtClean="0">
                <a:latin typeface="Times New Roman" panose="02020603050405020304" pitchFamily="18" charset="0"/>
              </a:rPr>
              <a:t>Data </a:t>
            </a:r>
            <a:r>
              <a:rPr lang="en-US" altLang="en-US" b="1" i="1" dirty="0">
                <a:latin typeface="Times New Roman" panose="02020603050405020304" pitchFamily="18" charset="0"/>
              </a:rPr>
              <a:t>link layer divided into two functionality-oriented sublayers</a:t>
            </a:r>
          </a:p>
        </p:txBody>
      </p:sp>
      <p:sp>
        <p:nvSpPr>
          <p:cNvPr id="5125"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6" y="2038350"/>
            <a:ext cx="53752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7"/>
          <p:cNvSpPr txBox="1">
            <a:spLocks noChangeArrowheads="1"/>
          </p:cNvSpPr>
          <p:nvPr/>
        </p:nvSpPr>
        <p:spPr bwMode="auto">
          <a:xfrm>
            <a:off x="4648200" y="3048000"/>
            <a:ext cx="2286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pPr>
            <a:r>
              <a:rPr lang="en-US" altLang="en-US" sz="1200" b="1">
                <a:latin typeface="Arial" panose="020B0604020202020204" pitchFamily="34" charset="0"/>
                <a:cs typeface="Arial" panose="020B0604020202020204" pitchFamily="34" charset="0"/>
              </a:rPr>
              <a:t>Link Layer Control</a:t>
            </a:r>
            <a:r>
              <a:rPr lang="en-US" altLang="en-US" sz="1200" b="1"/>
              <a:t> (LLC)</a:t>
            </a:r>
          </a:p>
        </p:txBody>
      </p:sp>
      <p:sp>
        <p:nvSpPr>
          <p:cNvPr id="5128" name="Text Box 8"/>
          <p:cNvSpPr txBox="1">
            <a:spLocks noChangeArrowheads="1"/>
          </p:cNvSpPr>
          <p:nvPr/>
        </p:nvSpPr>
        <p:spPr bwMode="auto">
          <a:xfrm>
            <a:off x="5334000" y="39751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a:t>MAC</a:t>
            </a:r>
          </a:p>
        </p:txBody>
      </p:sp>
      <p:sp>
        <p:nvSpPr>
          <p:cNvPr id="5129" name="Text Box 9"/>
          <p:cNvSpPr txBox="1">
            <a:spLocks noChangeArrowheads="1"/>
          </p:cNvSpPr>
          <p:nvPr/>
        </p:nvSpPr>
        <p:spPr bwMode="auto">
          <a:xfrm>
            <a:off x="7391400" y="1524000"/>
            <a:ext cx="2438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800">
                <a:latin typeface="Times New Roman" panose="02020603050405020304" pitchFamily="18" charset="0"/>
              </a:rPr>
              <a:t>Responsible for error and flow control</a:t>
            </a:r>
          </a:p>
        </p:txBody>
      </p:sp>
      <p:sp>
        <p:nvSpPr>
          <p:cNvPr id="5130" name="Line 10"/>
          <p:cNvSpPr>
            <a:spLocks noChangeShapeType="1"/>
          </p:cNvSpPr>
          <p:nvPr/>
        </p:nvSpPr>
        <p:spPr bwMode="auto">
          <a:xfrm flipH="1">
            <a:off x="7010400" y="1981200"/>
            <a:ext cx="762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1" name="Rectangle 11"/>
          <p:cNvSpPr>
            <a:spLocks noChangeArrowheads="1"/>
          </p:cNvSpPr>
          <p:nvPr/>
        </p:nvSpPr>
        <p:spPr bwMode="auto">
          <a:xfrm>
            <a:off x="6108700" y="3695700"/>
            <a:ext cx="1066800"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a:t>Control</a:t>
            </a:r>
          </a:p>
        </p:txBody>
      </p:sp>
      <p:cxnSp>
        <p:nvCxnSpPr>
          <p:cNvPr id="5132" name="Straight Arrow Connector 12"/>
          <p:cNvCxnSpPr>
            <a:cxnSpLocks noChangeShapeType="1"/>
          </p:cNvCxnSpPr>
          <p:nvPr/>
        </p:nvCxnSpPr>
        <p:spPr bwMode="auto">
          <a:xfrm>
            <a:off x="7162800" y="4038600"/>
            <a:ext cx="1371600" cy="914400"/>
          </a:xfrm>
          <a:prstGeom prst="straightConnector1">
            <a:avLst/>
          </a:prstGeom>
          <a:noFill/>
          <a:ln w="9525"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5133" name="Text Box 9"/>
          <p:cNvSpPr txBox="1">
            <a:spLocks noChangeArrowheads="1"/>
          </p:cNvSpPr>
          <p:nvPr/>
        </p:nvSpPr>
        <p:spPr bwMode="auto">
          <a:xfrm>
            <a:off x="7772400" y="4800601"/>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800">
                <a:latin typeface="Times New Roman" panose="02020603050405020304" pitchFamily="18" charset="0"/>
              </a:rPr>
              <a:t>Responsible framing and MAC address and Multiple Access Control</a:t>
            </a:r>
          </a:p>
        </p:txBody>
      </p:sp>
    </p:spTree>
    <p:extLst>
      <p:ext uri="{BB962C8B-B14F-4D97-AF65-F5344CB8AC3E}">
        <p14:creationId xmlns:p14="http://schemas.microsoft.com/office/powerpoint/2010/main" val="3849695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729C8211-9D7A-4A7D-8E03-DF976618B8D9}" type="slidenum">
              <a:rPr lang="en-US" altLang="en-US"/>
              <a:pPr/>
              <a:t>20</a:t>
            </a:fld>
            <a:endParaRPr lang="en-US" altLang="en-US"/>
          </a:p>
        </p:txBody>
      </p:sp>
      <p:sp>
        <p:nvSpPr>
          <p:cNvPr id="10905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4" name="Text Box 4"/>
          <p:cNvSpPr txBox="1">
            <a:spLocks noChangeArrowheads="1"/>
          </p:cNvSpPr>
          <p:nvPr/>
        </p:nvSpPr>
        <p:spPr bwMode="auto">
          <a:xfrm>
            <a:off x="1828801" y="381001"/>
            <a:ext cx="3957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Frames </a:t>
            </a:r>
            <a:r>
              <a:rPr lang="en-US" altLang="en-US" sz="2000" b="1" dirty="0"/>
              <a:t>in a slotted ALOHA network</a:t>
            </a:r>
          </a:p>
        </p:txBody>
      </p:sp>
      <p:sp>
        <p:nvSpPr>
          <p:cNvPr id="109056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05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433514"/>
            <a:ext cx="8501062" cy="39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053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6058A63B-DAFD-44E6-BC29-1A93DC76DF2C}" type="slidenum">
              <a:rPr lang="en-US" altLang="en-US"/>
              <a:pPr/>
              <a:t>21</a:t>
            </a:fld>
            <a:endParaRPr lang="en-US" altLang="en-US"/>
          </a:p>
        </p:txBody>
      </p:sp>
      <p:sp>
        <p:nvSpPr>
          <p:cNvPr id="109261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2" name="Text Box 4"/>
          <p:cNvSpPr txBox="1">
            <a:spLocks noChangeArrowheads="1"/>
          </p:cNvSpPr>
          <p:nvPr/>
        </p:nvSpPr>
        <p:spPr bwMode="auto">
          <a:xfrm>
            <a:off x="1828800" y="381000"/>
            <a:ext cx="48102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Vulnerable </a:t>
            </a:r>
            <a:r>
              <a:rPr lang="en-US" altLang="en-US" sz="2000" b="1" dirty="0"/>
              <a:t>time for slotted ALOHA protocol</a:t>
            </a:r>
          </a:p>
        </p:txBody>
      </p:sp>
      <p:sp>
        <p:nvSpPr>
          <p:cNvPr id="109261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26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430338"/>
            <a:ext cx="7632700" cy="436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681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12.</a:t>
            </a:r>
            <a:fld id="{4FF5B748-B27E-428A-880A-AC74BFA70A17}" type="slidenum">
              <a:rPr lang="en-US" altLang="en-US"/>
              <a:pPr/>
              <a:t>22</a:t>
            </a:fld>
            <a:endParaRPr lang="en-US" altLang="en-US"/>
          </a:p>
        </p:txBody>
      </p:sp>
      <p:sp>
        <p:nvSpPr>
          <p:cNvPr id="114176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41769" name="Line 9"/>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1770" name="Line 10"/>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1771" name="Rectangle 11"/>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The throughput for slotted ALOHA is </a:t>
            </a:r>
            <a:br>
              <a:rPr lang="en-US" altLang="en-US" sz="3200">
                <a:latin typeface="Arial" panose="020B0604020202020204" pitchFamily="34" charset="0"/>
              </a:rPr>
            </a:br>
            <a:r>
              <a:rPr lang="en-US" altLang="en-US" sz="3200">
                <a:solidFill>
                  <a:schemeClr val="hlink"/>
                </a:solidFill>
                <a:latin typeface="Arial" panose="020B0604020202020204" pitchFamily="34" charset="0"/>
              </a:rPr>
              <a:t>S = G × e</a:t>
            </a:r>
            <a:r>
              <a:rPr lang="en-US" altLang="en-US" sz="3200" baseline="30000">
                <a:solidFill>
                  <a:schemeClr val="hlink"/>
                </a:solidFill>
                <a:latin typeface="Arial" panose="020B0604020202020204" pitchFamily="34" charset="0"/>
              </a:rPr>
              <a:t>−G</a:t>
            </a:r>
            <a:r>
              <a:rPr lang="en-US" altLang="en-US" sz="3200">
                <a:latin typeface="Arial" panose="020B0604020202020204" pitchFamily="34" charset="0"/>
              </a:rPr>
              <a:t> .</a:t>
            </a:r>
          </a:p>
          <a:p>
            <a:pPr algn="ctr"/>
            <a:r>
              <a:rPr lang="en-US" altLang="en-US" sz="3200">
                <a:latin typeface="Arial" panose="020B0604020202020204" pitchFamily="34" charset="0"/>
              </a:rPr>
              <a:t>The maximum throughput </a:t>
            </a:r>
            <a:br>
              <a:rPr lang="en-US" altLang="en-US" sz="3200">
                <a:latin typeface="Arial" panose="020B0604020202020204" pitchFamily="34" charset="0"/>
              </a:rPr>
            </a:br>
            <a:r>
              <a:rPr lang="en-US" altLang="en-US" sz="3200">
                <a:solidFill>
                  <a:schemeClr val="hlink"/>
                </a:solidFill>
                <a:latin typeface="Arial" panose="020B0604020202020204" pitchFamily="34" charset="0"/>
              </a:rPr>
              <a:t>S</a:t>
            </a:r>
            <a:r>
              <a:rPr lang="en-US" altLang="en-US" sz="3200" baseline="-18000">
                <a:solidFill>
                  <a:schemeClr val="hlink"/>
                </a:solidFill>
                <a:latin typeface="Arial" panose="020B0604020202020204" pitchFamily="34" charset="0"/>
              </a:rPr>
              <a:t>max</a:t>
            </a:r>
            <a:r>
              <a:rPr lang="en-US" altLang="en-US" sz="3200">
                <a:solidFill>
                  <a:schemeClr val="hlink"/>
                </a:solidFill>
                <a:latin typeface="Arial" panose="020B0604020202020204" pitchFamily="34" charset="0"/>
              </a:rPr>
              <a:t> = 0.368</a:t>
            </a:r>
            <a:r>
              <a:rPr lang="en-US" altLang="en-US" sz="3200">
                <a:latin typeface="Arial" panose="020B0604020202020204" pitchFamily="34" charset="0"/>
              </a:rPr>
              <a:t> when G = 1.</a:t>
            </a:r>
          </a:p>
        </p:txBody>
      </p:sp>
    </p:spTree>
    <p:extLst>
      <p:ext uri="{BB962C8B-B14F-4D97-AF65-F5344CB8AC3E}">
        <p14:creationId xmlns:p14="http://schemas.microsoft.com/office/powerpoint/2010/main" val="4165055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2057400" y="228600"/>
            <a:ext cx="81295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4000" dirty="0">
                <a:solidFill>
                  <a:schemeClr val="tx2"/>
                </a:solidFill>
                <a:effectLst>
                  <a:outerShdw blurRad="38100" dist="38100" dir="2700000" algn="tl">
                    <a:srgbClr val="000000">
                      <a:alpha val="43137"/>
                    </a:srgbClr>
                  </a:outerShdw>
                </a:effectLst>
              </a:rPr>
              <a:t>Efficiency of </a:t>
            </a:r>
            <a:r>
              <a:rPr lang="en-US" altLang="en-US" sz="4000" dirty="0" smtClean="0">
                <a:solidFill>
                  <a:schemeClr val="tx2"/>
                </a:solidFill>
                <a:effectLst>
                  <a:outerShdw blurRad="38100" dist="38100" dir="2700000" algn="tl">
                    <a:srgbClr val="000000">
                      <a:alpha val="43137"/>
                    </a:srgbClr>
                  </a:outerShdw>
                </a:effectLst>
              </a:rPr>
              <a:t>ALOHA</a:t>
            </a:r>
            <a:endParaRPr lang="en-US" altLang="en-US" sz="4400" dirty="0">
              <a:solidFill>
                <a:schemeClr val="tx2"/>
              </a:solidFill>
              <a:effectLst>
                <a:outerShdw blurRad="38100" dist="38100" dir="2700000" algn="tl">
                  <a:srgbClr val="000000">
                    <a:alpha val="43137"/>
                  </a:srgbClr>
                </a:outerShdw>
              </a:effectLst>
            </a:endParaRPr>
          </a:p>
        </p:txBody>
      </p:sp>
      <p:sp>
        <p:nvSpPr>
          <p:cNvPr id="18435" name="Rectangle 6"/>
          <p:cNvSpPr>
            <a:spLocks noChangeArrowheads="1"/>
          </p:cNvSpPr>
          <p:nvPr/>
        </p:nvSpPr>
        <p:spPr bwMode="auto">
          <a:xfrm>
            <a:off x="1995489" y="1328738"/>
            <a:ext cx="82645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None/>
            </a:pPr>
            <a:endParaRPr lang="en-US" altLang="en-US" sz="2800" b="1" i="1"/>
          </a:p>
          <a:p>
            <a:pPr eaLnBrk="1" hangingPunct="1">
              <a:spcBef>
                <a:spcPct val="20000"/>
              </a:spcBef>
              <a:buClr>
                <a:schemeClr val="folHlink"/>
              </a:buClr>
              <a:buSzPct val="60000"/>
              <a:buFont typeface="Wingdings" panose="05000000000000000000" pitchFamily="2" charset="2"/>
              <a:buChar char="n"/>
            </a:pPr>
            <a:endParaRPr lang="en-US" altLang="en-US" sz="3200"/>
          </a:p>
        </p:txBody>
      </p:sp>
      <p:sp>
        <p:nvSpPr>
          <p:cNvPr id="18436" name="Text Box 7"/>
          <p:cNvSpPr txBox="1">
            <a:spLocks noChangeArrowheads="1"/>
          </p:cNvSpPr>
          <p:nvPr/>
        </p:nvSpPr>
        <p:spPr bwMode="auto">
          <a:xfrm rot="16208839">
            <a:off x="1192213" y="3151188"/>
            <a:ext cx="3286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latin typeface="Comic Sans MS" panose="030F0702030302020204" pitchFamily="66" charset="0"/>
              </a:rPr>
              <a:t>S = throughput =(success rate)</a:t>
            </a:r>
            <a:endParaRPr lang="en-US" altLang="en-US" sz="1800">
              <a:latin typeface="Comic Sans MS" panose="030F0702030302020204" pitchFamily="66" charset="0"/>
            </a:endParaRPr>
          </a:p>
        </p:txBody>
      </p:sp>
      <p:grpSp>
        <p:nvGrpSpPr>
          <p:cNvPr id="18437" name="Group 8"/>
          <p:cNvGrpSpPr>
            <a:grpSpLocks/>
          </p:cNvGrpSpPr>
          <p:nvPr/>
        </p:nvGrpSpPr>
        <p:grpSpPr bwMode="auto">
          <a:xfrm>
            <a:off x="2997201" y="2219325"/>
            <a:ext cx="6208713" cy="3322638"/>
            <a:chOff x="1359" y="2330"/>
            <a:chExt cx="3911" cy="2093"/>
          </a:xfrm>
        </p:grpSpPr>
        <p:sp>
          <p:nvSpPr>
            <p:cNvPr id="18438" name="Line 9"/>
            <p:cNvSpPr>
              <a:spLocks noChangeShapeType="1"/>
            </p:cNvSpPr>
            <p:nvPr/>
          </p:nvSpPr>
          <p:spPr bwMode="auto">
            <a:xfrm>
              <a:off x="1648" y="3758"/>
              <a:ext cx="26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10"/>
            <p:cNvSpPr>
              <a:spLocks noChangeShapeType="1"/>
            </p:cNvSpPr>
            <p:nvPr/>
          </p:nvSpPr>
          <p:spPr bwMode="auto">
            <a:xfrm flipH="1" flipV="1">
              <a:off x="1645" y="2330"/>
              <a:ext cx="0" cy="14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0" name="Line 11"/>
            <p:cNvSpPr>
              <a:spLocks noChangeShapeType="1"/>
            </p:cNvSpPr>
            <p:nvPr/>
          </p:nvSpPr>
          <p:spPr bwMode="auto">
            <a:xfrm>
              <a:off x="2083" y="3719"/>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1" name="Line 12"/>
            <p:cNvSpPr>
              <a:spLocks noChangeShapeType="1"/>
            </p:cNvSpPr>
            <p:nvPr/>
          </p:nvSpPr>
          <p:spPr bwMode="auto">
            <a:xfrm>
              <a:off x="2538" y="3717"/>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2" name="Line 13"/>
            <p:cNvSpPr>
              <a:spLocks noChangeShapeType="1"/>
            </p:cNvSpPr>
            <p:nvPr/>
          </p:nvSpPr>
          <p:spPr bwMode="auto">
            <a:xfrm>
              <a:off x="2981" y="3712"/>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14"/>
            <p:cNvSpPr>
              <a:spLocks noChangeShapeType="1"/>
            </p:cNvSpPr>
            <p:nvPr/>
          </p:nvSpPr>
          <p:spPr bwMode="auto">
            <a:xfrm>
              <a:off x="3419" y="3715"/>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5"/>
            <p:cNvSpPr>
              <a:spLocks noChangeShapeType="1"/>
            </p:cNvSpPr>
            <p:nvPr/>
          </p:nvSpPr>
          <p:spPr bwMode="auto">
            <a:xfrm>
              <a:off x="4306" y="3713"/>
              <a:ext cx="0" cy="8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6"/>
            <p:cNvSpPr>
              <a:spLocks noChangeShapeType="1"/>
            </p:cNvSpPr>
            <p:nvPr/>
          </p:nvSpPr>
          <p:spPr bwMode="auto">
            <a:xfrm>
              <a:off x="1602" y="2548"/>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17"/>
            <p:cNvSpPr>
              <a:spLocks noChangeShapeType="1"/>
            </p:cNvSpPr>
            <p:nvPr/>
          </p:nvSpPr>
          <p:spPr bwMode="auto">
            <a:xfrm>
              <a:off x="1598" y="2861"/>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18"/>
            <p:cNvSpPr>
              <a:spLocks noChangeShapeType="1"/>
            </p:cNvSpPr>
            <p:nvPr/>
          </p:nvSpPr>
          <p:spPr bwMode="auto">
            <a:xfrm>
              <a:off x="1603" y="3168"/>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19"/>
            <p:cNvSpPr>
              <a:spLocks noChangeShapeType="1"/>
            </p:cNvSpPr>
            <p:nvPr/>
          </p:nvSpPr>
          <p:spPr bwMode="auto">
            <a:xfrm>
              <a:off x="1605" y="3453"/>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Freeform 20"/>
            <p:cNvSpPr>
              <a:spLocks/>
            </p:cNvSpPr>
            <p:nvPr/>
          </p:nvSpPr>
          <p:spPr bwMode="auto">
            <a:xfrm>
              <a:off x="1641" y="3198"/>
              <a:ext cx="2693" cy="554"/>
            </a:xfrm>
            <a:custGeom>
              <a:avLst/>
              <a:gdLst>
                <a:gd name="T0" fmla="*/ 0 w 2693"/>
                <a:gd name="T1" fmla="*/ 554 h 554"/>
                <a:gd name="T2" fmla="*/ 145 w 2693"/>
                <a:gd name="T3" fmla="*/ 238 h 554"/>
                <a:gd name="T4" fmla="*/ 297 w 2693"/>
                <a:gd name="T5" fmla="*/ 60 h 554"/>
                <a:gd name="T6" fmla="*/ 404 w 2693"/>
                <a:gd name="T7" fmla="*/ 11 h 554"/>
                <a:gd name="T8" fmla="*/ 508 w 2693"/>
                <a:gd name="T9" fmla="*/ 7 h 554"/>
                <a:gd name="T10" fmla="*/ 673 w 2693"/>
                <a:gd name="T11" fmla="*/ 53 h 554"/>
                <a:gd name="T12" fmla="*/ 904 w 2693"/>
                <a:gd name="T13" fmla="*/ 152 h 554"/>
                <a:gd name="T14" fmla="*/ 1174 w 2693"/>
                <a:gd name="T15" fmla="*/ 271 h 554"/>
                <a:gd name="T16" fmla="*/ 1438 w 2693"/>
                <a:gd name="T17" fmla="*/ 389 h 554"/>
                <a:gd name="T18" fmla="*/ 1708 w 2693"/>
                <a:gd name="T19" fmla="*/ 475 h 554"/>
                <a:gd name="T20" fmla="*/ 1972 w 2693"/>
                <a:gd name="T21" fmla="*/ 521 h 554"/>
                <a:gd name="T22" fmla="*/ 2275 w 2693"/>
                <a:gd name="T23" fmla="*/ 528 h 554"/>
                <a:gd name="T24" fmla="*/ 2532 w 2693"/>
                <a:gd name="T25" fmla="*/ 528 h 554"/>
                <a:gd name="T26" fmla="*/ 2693 w 2693"/>
                <a:gd name="T27" fmla="*/ 527 h 5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3"/>
                <a:gd name="T43" fmla="*/ 0 h 554"/>
                <a:gd name="T44" fmla="*/ 2693 w 2693"/>
                <a:gd name="T45" fmla="*/ 554 h 5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3" h="554">
                  <a:moveTo>
                    <a:pt x="0" y="554"/>
                  </a:moveTo>
                  <a:cubicBezTo>
                    <a:pt x="48" y="437"/>
                    <a:pt x="96" y="320"/>
                    <a:pt x="145" y="238"/>
                  </a:cubicBezTo>
                  <a:cubicBezTo>
                    <a:pt x="194" y="156"/>
                    <a:pt x="254" y="98"/>
                    <a:pt x="297" y="60"/>
                  </a:cubicBezTo>
                  <a:cubicBezTo>
                    <a:pt x="340" y="22"/>
                    <a:pt x="369" y="20"/>
                    <a:pt x="404" y="11"/>
                  </a:cubicBezTo>
                  <a:cubicBezTo>
                    <a:pt x="439" y="2"/>
                    <a:pt x="463" y="0"/>
                    <a:pt x="508" y="7"/>
                  </a:cubicBezTo>
                  <a:cubicBezTo>
                    <a:pt x="553" y="14"/>
                    <a:pt x="607" y="29"/>
                    <a:pt x="673" y="53"/>
                  </a:cubicBezTo>
                  <a:cubicBezTo>
                    <a:pt x="739" y="77"/>
                    <a:pt x="821" y="116"/>
                    <a:pt x="904" y="152"/>
                  </a:cubicBezTo>
                  <a:cubicBezTo>
                    <a:pt x="987" y="188"/>
                    <a:pt x="1085" y="232"/>
                    <a:pt x="1174" y="271"/>
                  </a:cubicBezTo>
                  <a:cubicBezTo>
                    <a:pt x="1263" y="310"/>
                    <a:pt x="1349" y="355"/>
                    <a:pt x="1438" y="389"/>
                  </a:cubicBezTo>
                  <a:cubicBezTo>
                    <a:pt x="1527" y="423"/>
                    <a:pt x="1619" y="453"/>
                    <a:pt x="1708" y="475"/>
                  </a:cubicBezTo>
                  <a:cubicBezTo>
                    <a:pt x="1797" y="497"/>
                    <a:pt x="1878" y="512"/>
                    <a:pt x="1972" y="521"/>
                  </a:cubicBezTo>
                  <a:cubicBezTo>
                    <a:pt x="2066" y="530"/>
                    <a:pt x="2182" y="527"/>
                    <a:pt x="2275" y="528"/>
                  </a:cubicBezTo>
                  <a:cubicBezTo>
                    <a:pt x="2368" y="529"/>
                    <a:pt x="2462" y="528"/>
                    <a:pt x="2532" y="528"/>
                  </a:cubicBezTo>
                  <a:cubicBezTo>
                    <a:pt x="2602" y="528"/>
                    <a:pt x="2660" y="527"/>
                    <a:pt x="2693" y="527"/>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0" name="Freeform 21"/>
            <p:cNvSpPr>
              <a:spLocks/>
            </p:cNvSpPr>
            <p:nvPr/>
          </p:nvSpPr>
          <p:spPr bwMode="auto">
            <a:xfrm>
              <a:off x="1648" y="2655"/>
              <a:ext cx="2696" cy="1104"/>
            </a:xfrm>
            <a:custGeom>
              <a:avLst/>
              <a:gdLst>
                <a:gd name="T0" fmla="*/ 0 w 2696"/>
                <a:gd name="T1" fmla="*/ 1104 h 1104"/>
                <a:gd name="T2" fmla="*/ 125 w 2696"/>
                <a:gd name="T3" fmla="*/ 702 h 1104"/>
                <a:gd name="T4" fmla="*/ 268 w 2696"/>
                <a:gd name="T5" fmla="*/ 419 h 1104"/>
                <a:gd name="T6" fmla="*/ 406 w 2696"/>
                <a:gd name="T7" fmla="*/ 239 h 1104"/>
                <a:gd name="T8" fmla="*/ 547 w 2696"/>
                <a:gd name="T9" fmla="*/ 110 h 1104"/>
                <a:gd name="T10" fmla="*/ 719 w 2696"/>
                <a:gd name="T11" fmla="*/ 22 h 1104"/>
                <a:gd name="T12" fmla="*/ 877 w 2696"/>
                <a:gd name="T13" fmla="*/ 2 h 1104"/>
                <a:gd name="T14" fmla="*/ 1027 w 2696"/>
                <a:gd name="T15" fmla="*/ 11 h 1104"/>
                <a:gd name="T16" fmla="*/ 1183 w 2696"/>
                <a:gd name="T17" fmla="*/ 59 h 1104"/>
                <a:gd name="T18" fmla="*/ 1351 w 2696"/>
                <a:gd name="T19" fmla="*/ 115 h 1104"/>
                <a:gd name="T20" fmla="*/ 1589 w 2696"/>
                <a:gd name="T21" fmla="*/ 227 h 1104"/>
                <a:gd name="T22" fmla="*/ 1833 w 2696"/>
                <a:gd name="T23" fmla="*/ 345 h 1104"/>
                <a:gd name="T24" fmla="*/ 2064 w 2696"/>
                <a:gd name="T25" fmla="*/ 464 h 1104"/>
                <a:gd name="T26" fmla="*/ 2294 w 2696"/>
                <a:gd name="T27" fmla="*/ 570 h 1104"/>
                <a:gd name="T28" fmla="*/ 2532 w 2696"/>
                <a:gd name="T29" fmla="*/ 669 h 1104"/>
                <a:gd name="T30" fmla="*/ 2696 w 2696"/>
                <a:gd name="T31" fmla="*/ 708 h 11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96"/>
                <a:gd name="T49" fmla="*/ 0 h 1104"/>
                <a:gd name="T50" fmla="*/ 2696 w 2696"/>
                <a:gd name="T51" fmla="*/ 1104 h 11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96" h="1104">
                  <a:moveTo>
                    <a:pt x="0" y="1104"/>
                  </a:moveTo>
                  <a:cubicBezTo>
                    <a:pt x="37" y="964"/>
                    <a:pt x="80" y="816"/>
                    <a:pt x="125" y="702"/>
                  </a:cubicBezTo>
                  <a:cubicBezTo>
                    <a:pt x="170" y="588"/>
                    <a:pt x="221" y="496"/>
                    <a:pt x="268" y="419"/>
                  </a:cubicBezTo>
                  <a:cubicBezTo>
                    <a:pt x="315" y="342"/>
                    <a:pt x="360" y="290"/>
                    <a:pt x="406" y="239"/>
                  </a:cubicBezTo>
                  <a:cubicBezTo>
                    <a:pt x="452" y="188"/>
                    <a:pt x="495" y="146"/>
                    <a:pt x="547" y="110"/>
                  </a:cubicBezTo>
                  <a:cubicBezTo>
                    <a:pt x="599" y="74"/>
                    <a:pt x="664" y="40"/>
                    <a:pt x="719" y="22"/>
                  </a:cubicBezTo>
                  <a:cubicBezTo>
                    <a:pt x="774" y="4"/>
                    <a:pt x="826" y="4"/>
                    <a:pt x="877" y="2"/>
                  </a:cubicBezTo>
                  <a:cubicBezTo>
                    <a:pt x="928" y="0"/>
                    <a:pt x="976" y="2"/>
                    <a:pt x="1027" y="11"/>
                  </a:cubicBezTo>
                  <a:cubicBezTo>
                    <a:pt x="1078" y="20"/>
                    <a:pt x="1129" y="42"/>
                    <a:pt x="1183" y="59"/>
                  </a:cubicBezTo>
                  <a:cubicBezTo>
                    <a:pt x="1237" y="76"/>
                    <a:pt x="1283" y="87"/>
                    <a:pt x="1351" y="115"/>
                  </a:cubicBezTo>
                  <a:cubicBezTo>
                    <a:pt x="1419" y="143"/>
                    <a:pt x="1509" y="189"/>
                    <a:pt x="1589" y="227"/>
                  </a:cubicBezTo>
                  <a:cubicBezTo>
                    <a:pt x="1669" y="265"/>
                    <a:pt x="1754" y="306"/>
                    <a:pt x="1833" y="345"/>
                  </a:cubicBezTo>
                  <a:cubicBezTo>
                    <a:pt x="1912" y="384"/>
                    <a:pt x="1987" y="427"/>
                    <a:pt x="2064" y="464"/>
                  </a:cubicBezTo>
                  <a:cubicBezTo>
                    <a:pt x="2141" y="501"/>
                    <a:pt x="2216" y="536"/>
                    <a:pt x="2294" y="570"/>
                  </a:cubicBezTo>
                  <a:cubicBezTo>
                    <a:pt x="2372" y="604"/>
                    <a:pt x="2465" y="646"/>
                    <a:pt x="2532" y="669"/>
                  </a:cubicBezTo>
                  <a:cubicBezTo>
                    <a:pt x="2599" y="692"/>
                    <a:pt x="2647" y="700"/>
                    <a:pt x="2696" y="70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1" name="Line 22"/>
            <p:cNvSpPr>
              <a:spLocks noChangeShapeType="1"/>
            </p:cNvSpPr>
            <p:nvPr/>
          </p:nvSpPr>
          <p:spPr bwMode="auto">
            <a:xfrm flipV="1">
              <a:off x="1648" y="3211"/>
              <a:ext cx="435" cy="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3"/>
            <p:cNvSpPr>
              <a:spLocks noChangeShapeType="1"/>
            </p:cNvSpPr>
            <p:nvPr/>
          </p:nvSpPr>
          <p:spPr bwMode="auto">
            <a:xfrm>
              <a:off x="2073" y="3208"/>
              <a:ext cx="7" cy="554"/>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4"/>
            <p:cNvSpPr>
              <a:spLocks noChangeShapeType="1"/>
            </p:cNvSpPr>
            <p:nvPr/>
          </p:nvSpPr>
          <p:spPr bwMode="auto">
            <a:xfrm>
              <a:off x="2531" y="2690"/>
              <a:ext cx="7" cy="1062"/>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5"/>
            <p:cNvSpPr>
              <a:spLocks noChangeShapeType="1"/>
            </p:cNvSpPr>
            <p:nvPr/>
          </p:nvSpPr>
          <p:spPr bwMode="auto">
            <a:xfrm flipV="1">
              <a:off x="1664" y="2648"/>
              <a:ext cx="864" cy="18"/>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Text Box 26"/>
            <p:cNvSpPr txBox="1">
              <a:spLocks noChangeArrowheads="1"/>
            </p:cNvSpPr>
            <p:nvPr/>
          </p:nvSpPr>
          <p:spPr bwMode="auto">
            <a:xfrm>
              <a:off x="2136" y="3903"/>
              <a:ext cx="313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latin typeface="Comic Sans MS" panose="030F0702030302020204" pitchFamily="66" charset="0"/>
                </a:rPr>
                <a:t>G = offered load rate= new frames+ retransmitted</a:t>
              </a:r>
            </a:p>
            <a:p>
              <a:r>
                <a:rPr lang="en-US" altLang="en-US" sz="1600" b="1">
                  <a:latin typeface="Comic Sans MS" panose="030F0702030302020204" pitchFamily="66" charset="0"/>
                </a:rPr>
                <a:t>= Total frames presented to the link per </a:t>
              </a:r>
            </a:p>
            <a:p>
              <a:r>
                <a:rPr lang="en-US" altLang="en-US" sz="1600" b="1">
                  <a:latin typeface="Comic Sans MS" panose="030F0702030302020204" pitchFamily="66" charset="0"/>
                </a:rPr>
                <a:t>the transmission time of a single frame</a:t>
              </a:r>
              <a:endParaRPr lang="en-US" altLang="en-US" sz="1800" b="1">
                <a:latin typeface="Comic Sans MS" panose="030F0702030302020204" pitchFamily="66" charset="0"/>
              </a:endParaRPr>
            </a:p>
          </p:txBody>
        </p:sp>
        <p:sp>
          <p:nvSpPr>
            <p:cNvPr id="18456" name="Text Box 27"/>
            <p:cNvSpPr txBox="1">
              <a:spLocks noChangeArrowheads="1"/>
            </p:cNvSpPr>
            <p:nvPr/>
          </p:nvSpPr>
          <p:spPr bwMode="auto">
            <a:xfrm>
              <a:off x="1960" y="3777"/>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0.5</a:t>
              </a:r>
              <a:endParaRPr lang="en-US" altLang="en-US" sz="1800">
                <a:latin typeface="Comic Sans MS" panose="030F0702030302020204" pitchFamily="66" charset="0"/>
              </a:endParaRPr>
            </a:p>
          </p:txBody>
        </p:sp>
        <p:sp>
          <p:nvSpPr>
            <p:cNvPr id="18457" name="Text Box 28"/>
            <p:cNvSpPr txBox="1">
              <a:spLocks noChangeArrowheads="1"/>
            </p:cNvSpPr>
            <p:nvPr/>
          </p:nvSpPr>
          <p:spPr bwMode="auto">
            <a:xfrm>
              <a:off x="2398" y="3777"/>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1.0</a:t>
              </a:r>
              <a:endParaRPr lang="en-US" altLang="en-US" sz="1800">
                <a:latin typeface="Comic Sans MS" panose="030F0702030302020204" pitchFamily="66" charset="0"/>
              </a:endParaRPr>
            </a:p>
          </p:txBody>
        </p:sp>
        <p:sp>
          <p:nvSpPr>
            <p:cNvPr id="18458" name="Text Box 29"/>
            <p:cNvSpPr txBox="1">
              <a:spLocks noChangeArrowheads="1"/>
            </p:cNvSpPr>
            <p:nvPr/>
          </p:nvSpPr>
          <p:spPr bwMode="auto">
            <a:xfrm>
              <a:off x="2845" y="3768"/>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1.5</a:t>
              </a:r>
              <a:endParaRPr lang="en-US" altLang="en-US" sz="1800">
                <a:latin typeface="Comic Sans MS" panose="030F0702030302020204" pitchFamily="66" charset="0"/>
              </a:endParaRPr>
            </a:p>
          </p:txBody>
        </p:sp>
        <p:sp>
          <p:nvSpPr>
            <p:cNvPr id="18459" name="Text Box 30"/>
            <p:cNvSpPr txBox="1">
              <a:spLocks noChangeArrowheads="1"/>
            </p:cNvSpPr>
            <p:nvPr/>
          </p:nvSpPr>
          <p:spPr bwMode="auto">
            <a:xfrm>
              <a:off x="3289" y="3774"/>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2.0</a:t>
              </a:r>
              <a:endParaRPr lang="en-US" altLang="en-US" sz="1800">
                <a:latin typeface="Comic Sans MS" panose="030F0702030302020204" pitchFamily="66" charset="0"/>
              </a:endParaRPr>
            </a:p>
          </p:txBody>
        </p:sp>
        <p:sp>
          <p:nvSpPr>
            <p:cNvPr id="18460" name="Text Box 31"/>
            <p:cNvSpPr txBox="1">
              <a:spLocks noChangeArrowheads="1"/>
            </p:cNvSpPr>
            <p:nvPr/>
          </p:nvSpPr>
          <p:spPr bwMode="auto">
            <a:xfrm>
              <a:off x="1371" y="3352"/>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0.1</a:t>
              </a:r>
              <a:endParaRPr lang="en-US" altLang="en-US" sz="1800">
                <a:latin typeface="Comic Sans MS" panose="030F0702030302020204" pitchFamily="66" charset="0"/>
              </a:endParaRPr>
            </a:p>
          </p:txBody>
        </p:sp>
        <p:sp>
          <p:nvSpPr>
            <p:cNvPr id="18461" name="Text Box 32"/>
            <p:cNvSpPr txBox="1">
              <a:spLocks noChangeArrowheads="1"/>
            </p:cNvSpPr>
            <p:nvPr/>
          </p:nvSpPr>
          <p:spPr bwMode="auto">
            <a:xfrm>
              <a:off x="1375" y="3058"/>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0.2</a:t>
              </a:r>
              <a:endParaRPr lang="en-US" altLang="en-US" sz="1800">
                <a:latin typeface="Comic Sans MS" panose="030F0702030302020204" pitchFamily="66" charset="0"/>
              </a:endParaRPr>
            </a:p>
          </p:txBody>
        </p:sp>
        <p:sp>
          <p:nvSpPr>
            <p:cNvPr id="18462" name="Text Box 33"/>
            <p:cNvSpPr txBox="1">
              <a:spLocks noChangeArrowheads="1"/>
            </p:cNvSpPr>
            <p:nvPr/>
          </p:nvSpPr>
          <p:spPr bwMode="auto">
            <a:xfrm>
              <a:off x="1359" y="2778"/>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0.3</a:t>
              </a:r>
              <a:endParaRPr lang="en-US" altLang="en-US" sz="1800">
                <a:latin typeface="Comic Sans MS" panose="030F0702030302020204" pitchFamily="66" charset="0"/>
              </a:endParaRPr>
            </a:p>
          </p:txBody>
        </p:sp>
        <p:sp>
          <p:nvSpPr>
            <p:cNvPr id="18463" name="Text Box 34"/>
            <p:cNvSpPr txBox="1">
              <a:spLocks noChangeArrowheads="1"/>
            </p:cNvSpPr>
            <p:nvPr/>
          </p:nvSpPr>
          <p:spPr bwMode="auto">
            <a:xfrm>
              <a:off x="1363" y="2459"/>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0.4</a:t>
              </a:r>
              <a:endParaRPr lang="en-US" altLang="en-US" sz="1800">
                <a:latin typeface="Comic Sans MS" panose="030F0702030302020204" pitchFamily="66" charset="0"/>
              </a:endParaRPr>
            </a:p>
          </p:txBody>
        </p:sp>
        <p:sp>
          <p:nvSpPr>
            <p:cNvPr id="18464" name="Text Box 35"/>
            <p:cNvSpPr txBox="1">
              <a:spLocks noChangeArrowheads="1"/>
            </p:cNvSpPr>
            <p:nvPr/>
          </p:nvSpPr>
          <p:spPr bwMode="auto">
            <a:xfrm>
              <a:off x="3380" y="3472"/>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solidFill>
                    <a:srgbClr val="FF0000"/>
                  </a:solidFill>
                  <a:latin typeface="Comic Sans MS" panose="030F0702030302020204" pitchFamily="66" charset="0"/>
                </a:rPr>
                <a:t>Pure Aloha</a:t>
              </a:r>
              <a:endParaRPr lang="en-US" altLang="en-US" sz="1800">
                <a:latin typeface="Comic Sans MS" panose="030F0702030302020204" pitchFamily="66" charset="0"/>
              </a:endParaRPr>
            </a:p>
          </p:txBody>
        </p:sp>
        <p:sp>
          <p:nvSpPr>
            <p:cNvPr id="18465" name="Text Box 36"/>
            <p:cNvSpPr txBox="1">
              <a:spLocks noChangeArrowheads="1"/>
            </p:cNvSpPr>
            <p:nvPr/>
          </p:nvSpPr>
          <p:spPr bwMode="auto">
            <a:xfrm>
              <a:off x="3635" y="2935"/>
              <a:ext cx="9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solidFill>
                    <a:srgbClr val="FF0000"/>
                  </a:solidFill>
                  <a:latin typeface="Comic Sans MS" panose="030F0702030302020204" pitchFamily="66" charset="0"/>
                </a:rPr>
                <a:t>Slotted Aloha</a:t>
              </a:r>
              <a:endParaRPr lang="en-US" altLang="en-US" sz="1800">
                <a:latin typeface="Comic Sans MS" panose="030F0702030302020204" pitchFamily="66" charset="0"/>
              </a:endParaRPr>
            </a:p>
          </p:txBody>
        </p:sp>
      </p:grpSp>
    </p:spTree>
    <p:extLst>
      <p:ext uri="{BB962C8B-B14F-4D97-AF65-F5344CB8AC3E}">
        <p14:creationId xmlns:p14="http://schemas.microsoft.com/office/powerpoint/2010/main" val="835599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809898" y="642259"/>
            <a:ext cx="9701348"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ahoma" panose="020B0604030504040204" pitchFamily="34" charset="0"/>
                <a:cs typeface="Times New Roman" panose="02020603050405020304" pitchFamily="18" charset="0"/>
              </a:defRPr>
            </a:lvl1pPr>
            <a:lvl2pPr>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50000"/>
              </a:spcBef>
              <a:buClr>
                <a:schemeClr val="folHlink"/>
              </a:buClr>
              <a:buSzPct val="60000"/>
              <a:buFont typeface="Wingdings" panose="05000000000000000000" pitchFamily="2" charset="2"/>
              <a:buChar char="n"/>
            </a:pPr>
            <a:r>
              <a:rPr lang="en-US" altLang="en-US" sz="2800" dirty="0" smtClean="0">
                <a:latin typeface="Times New Roman" panose="02020603050405020304" pitchFamily="18" charset="0"/>
              </a:rPr>
              <a:t>  Advantage </a:t>
            </a:r>
            <a:r>
              <a:rPr lang="en-US" altLang="en-US" sz="2800" dirty="0">
                <a:latin typeface="Times New Roman" panose="02020603050405020304" pitchFamily="18" charset="0"/>
              </a:rPr>
              <a:t>of ALOHA protocols</a:t>
            </a:r>
          </a:p>
          <a:p>
            <a:pPr lvl="1" eaLnBrk="1" hangingPunct="1">
              <a:spcBef>
                <a:spcPct val="50000"/>
              </a:spcBef>
              <a:buClr>
                <a:schemeClr val="hlink"/>
              </a:buClr>
              <a:buSzPct val="55000"/>
              <a:buFont typeface="Wingdings" panose="05000000000000000000" pitchFamily="2" charset="2"/>
              <a:buChar char="n"/>
            </a:pPr>
            <a:r>
              <a:rPr lang="en-US" altLang="en-US" sz="2400" dirty="0">
                <a:latin typeface="Times New Roman" panose="02020603050405020304" pitchFamily="18" charset="0"/>
              </a:rPr>
              <a:t>A node that has frames to be transmitted  can </a:t>
            </a:r>
            <a:r>
              <a:rPr lang="en-US" altLang="en-US" sz="2400" b="1" dirty="0">
                <a:latin typeface="Times New Roman" panose="02020603050405020304" pitchFamily="18" charset="0"/>
              </a:rPr>
              <a:t>transmit continuously</a:t>
            </a:r>
            <a:r>
              <a:rPr lang="en-US" altLang="en-US" sz="2400" dirty="0">
                <a:latin typeface="Times New Roman" panose="02020603050405020304" pitchFamily="18" charset="0"/>
              </a:rPr>
              <a:t> at the </a:t>
            </a:r>
            <a:r>
              <a:rPr lang="en-US" altLang="en-US" sz="2400" b="1" dirty="0">
                <a:latin typeface="Times New Roman" panose="02020603050405020304" pitchFamily="18" charset="0"/>
              </a:rPr>
              <a:t>full rate of channel (R bps)</a:t>
            </a:r>
            <a:r>
              <a:rPr lang="en-US" altLang="en-US" sz="2400" dirty="0">
                <a:latin typeface="Times New Roman" panose="02020603050405020304" pitchFamily="18" charset="0"/>
              </a:rPr>
              <a:t> if it is the </a:t>
            </a:r>
            <a:r>
              <a:rPr lang="en-US" altLang="en-US" sz="2400" u="sng" dirty="0">
                <a:latin typeface="Times New Roman" panose="02020603050405020304" pitchFamily="18" charset="0"/>
              </a:rPr>
              <a:t>only node</a:t>
            </a:r>
            <a:r>
              <a:rPr lang="en-US" altLang="en-US" sz="2400" dirty="0">
                <a:latin typeface="Times New Roman" panose="02020603050405020304" pitchFamily="18" charset="0"/>
              </a:rPr>
              <a:t> with frames</a:t>
            </a:r>
          </a:p>
          <a:p>
            <a:pPr lvl="1" eaLnBrk="1" hangingPunct="1">
              <a:spcBef>
                <a:spcPct val="50000"/>
              </a:spcBef>
              <a:buClr>
                <a:schemeClr val="hlink"/>
              </a:buClr>
              <a:buSzPct val="55000"/>
              <a:buFont typeface="Wingdings" panose="05000000000000000000" pitchFamily="2" charset="2"/>
              <a:buChar char="n"/>
            </a:pPr>
            <a:r>
              <a:rPr lang="en-US" altLang="en-US" sz="2400" dirty="0">
                <a:latin typeface="Times New Roman" panose="02020603050405020304" pitchFamily="18" charset="0"/>
              </a:rPr>
              <a:t>Simple to be implemented</a:t>
            </a:r>
          </a:p>
          <a:p>
            <a:pPr lvl="1" eaLnBrk="1" hangingPunct="1">
              <a:spcBef>
                <a:spcPct val="50000"/>
              </a:spcBef>
              <a:buClr>
                <a:schemeClr val="hlink"/>
              </a:buClr>
              <a:buSzPct val="55000"/>
              <a:buFont typeface="Wingdings" panose="05000000000000000000" pitchFamily="2" charset="2"/>
              <a:buChar char="n"/>
            </a:pPr>
            <a:r>
              <a:rPr lang="en-US" altLang="en-US" sz="2400" dirty="0">
                <a:latin typeface="Times New Roman" panose="02020603050405020304" pitchFamily="18" charset="0"/>
              </a:rPr>
              <a:t>No master station is needed to control the medium</a:t>
            </a:r>
          </a:p>
          <a:p>
            <a:pPr eaLnBrk="1" hangingPunct="1">
              <a:spcBef>
                <a:spcPct val="50000"/>
              </a:spcBef>
              <a:buClr>
                <a:schemeClr val="folHlink"/>
              </a:buClr>
              <a:buSzPct val="60000"/>
              <a:buFont typeface="Wingdings" panose="05000000000000000000" pitchFamily="2" charset="2"/>
              <a:buChar char="n"/>
            </a:pPr>
            <a:r>
              <a:rPr lang="en-US" altLang="en-US" sz="2800" dirty="0" smtClean="0">
                <a:latin typeface="Times New Roman" panose="02020603050405020304" pitchFamily="18" charset="0"/>
              </a:rPr>
              <a:t>  Disadvantage</a:t>
            </a:r>
            <a:endParaRPr lang="en-US" altLang="en-US" sz="2800" dirty="0">
              <a:latin typeface="Times New Roman" panose="02020603050405020304" pitchFamily="18" charset="0"/>
            </a:endParaRPr>
          </a:p>
          <a:p>
            <a:pPr lvl="1" eaLnBrk="1" hangingPunct="1">
              <a:spcBef>
                <a:spcPct val="50000"/>
              </a:spcBef>
              <a:buClr>
                <a:schemeClr val="hlink"/>
              </a:buClr>
              <a:buSzPct val="55000"/>
              <a:buFont typeface="Wingdings" panose="05000000000000000000" pitchFamily="2" charset="2"/>
              <a:buChar char="n"/>
            </a:pPr>
            <a:r>
              <a:rPr lang="en-US" altLang="en-US" sz="2400" dirty="0">
                <a:latin typeface="Times New Roman" panose="02020603050405020304" pitchFamily="18" charset="0"/>
              </a:rPr>
              <a:t>If (M) nodes want to transmit, many collisions can occur and the rate allocated for each node will </a:t>
            </a:r>
            <a:r>
              <a:rPr lang="en-US" altLang="en-US" sz="2400" b="1" dirty="0">
                <a:latin typeface="Times New Roman" panose="02020603050405020304" pitchFamily="18" charset="0"/>
              </a:rPr>
              <a:t>not be on average R/M bps </a:t>
            </a:r>
          </a:p>
          <a:p>
            <a:pPr lvl="1" eaLnBrk="1" hangingPunct="1">
              <a:spcBef>
                <a:spcPct val="50000"/>
              </a:spcBef>
              <a:buClr>
                <a:schemeClr val="hlink"/>
              </a:buClr>
              <a:buSzPct val="55000"/>
              <a:buFont typeface="Wingdings" panose="05000000000000000000" pitchFamily="2" charset="2"/>
              <a:buChar char="n"/>
            </a:pPr>
            <a:r>
              <a:rPr lang="en-US" altLang="en-US" sz="2400" dirty="0">
                <a:latin typeface="Times New Roman" panose="02020603050405020304" pitchFamily="18" charset="0"/>
              </a:rPr>
              <a:t> This causes low channel utilization</a:t>
            </a:r>
          </a:p>
        </p:txBody>
      </p:sp>
    </p:spTree>
    <p:extLst>
      <p:ext uri="{BB962C8B-B14F-4D97-AF65-F5344CB8AC3E}">
        <p14:creationId xmlns:p14="http://schemas.microsoft.com/office/powerpoint/2010/main" val="3936560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790302" y="383177"/>
            <a:ext cx="9302931"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3200" b="1" dirty="0">
                <a:effectLst>
                  <a:outerShdw blurRad="38100" dist="38100" dir="2700000" algn="tl">
                    <a:srgbClr val="000000">
                      <a:alpha val="43137"/>
                    </a:srgbClr>
                  </a:outerShdw>
                </a:effectLst>
              </a:rPr>
              <a:t>Random Access – Carrier Sense Multiple Access (CSMA)</a:t>
            </a:r>
          </a:p>
        </p:txBody>
      </p:sp>
      <p:sp>
        <p:nvSpPr>
          <p:cNvPr id="20483" name="Rectangle 3"/>
          <p:cNvSpPr>
            <a:spLocks noGrp="1" noChangeArrowheads="1"/>
          </p:cNvSpPr>
          <p:nvPr>
            <p:ph type="body" idx="1"/>
          </p:nvPr>
        </p:nvSpPr>
        <p:spPr bwMode="auto">
          <a:xfrm>
            <a:off x="870857" y="1166948"/>
            <a:ext cx="10354492" cy="53862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32500" lnSpcReduction="20000"/>
          </a:bodyPr>
          <a:lstStyle/>
          <a:p>
            <a:pPr lvl="1" indent="-622300">
              <a:lnSpc>
                <a:spcPct val="150000"/>
              </a:lnSpc>
            </a:pPr>
            <a:r>
              <a:rPr lang="en-US" altLang="en-US" sz="9600" dirty="0" smtClean="0">
                <a:latin typeface="Times New Roman" panose="02020603050405020304" pitchFamily="18" charset="0"/>
                <a:cs typeface="Times New Roman" panose="02020603050405020304" pitchFamily="18" charset="0"/>
              </a:rPr>
              <a:t>Each station senses the channel before sending a frame.</a:t>
            </a:r>
          </a:p>
          <a:p>
            <a:pPr lvl="1" indent="-622300">
              <a:lnSpc>
                <a:spcPct val="150000"/>
              </a:lnSpc>
            </a:pPr>
            <a:r>
              <a:rPr lang="en-US" sz="9800" dirty="0" smtClean="0"/>
              <a:t>If </a:t>
            </a:r>
            <a:r>
              <a:rPr lang="en-US" sz="9800" dirty="0"/>
              <a:t>the channel is </a:t>
            </a:r>
            <a:r>
              <a:rPr lang="en-US" sz="9800" dirty="0" smtClean="0"/>
              <a:t>busy, </a:t>
            </a:r>
            <a:r>
              <a:rPr lang="en-US" sz="9800" dirty="0"/>
              <a:t>devices wait before transmitting. </a:t>
            </a:r>
            <a:endParaRPr lang="en-US" altLang="en-US" sz="9600" dirty="0" smtClean="0">
              <a:latin typeface="Times New Roman" panose="02020603050405020304" pitchFamily="18" charset="0"/>
              <a:cs typeface="Times New Roman" panose="02020603050405020304" pitchFamily="18" charset="0"/>
            </a:endParaRPr>
          </a:p>
          <a:p>
            <a:pPr eaLnBrk="1" hangingPunct="1">
              <a:lnSpc>
                <a:spcPct val="150000"/>
              </a:lnSpc>
            </a:pPr>
            <a:r>
              <a:rPr lang="en-US" altLang="en-US" sz="9600" dirty="0" smtClean="0">
                <a:latin typeface="Times New Roman" panose="02020603050405020304" pitchFamily="18" charset="0"/>
                <a:cs typeface="Times New Roman" panose="02020603050405020304" pitchFamily="18" charset="0"/>
              </a:rPr>
              <a:t>    This </a:t>
            </a:r>
            <a:r>
              <a:rPr lang="en-US" altLang="en-US" sz="9600" dirty="0">
                <a:latin typeface="Times New Roman" panose="02020603050405020304" pitchFamily="18" charset="0"/>
                <a:cs typeface="Times New Roman" panose="02020603050405020304" pitchFamily="18" charset="0"/>
              </a:rPr>
              <a:t>can </a:t>
            </a:r>
            <a:r>
              <a:rPr lang="en-US" altLang="en-US" sz="9600" b="1" dirty="0">
                <a:latin typeface="Times New Roman" panose="02020603050405020304" pitchFamily="18" charset="0"/>
                <a:cs typeface="Times New Roman" panose="02020603050405020304" pitchFamily="18" charset="0"/>
              </a:rPr>
              <a:t>reduce</a:t>
            </a:r>
            <a:r>
              <a:rPr lang="en-US" altLang="en-US" sz="9600" dirty="0">
                <a:latin typeface="Times New Roman" panose="02020603050405020304" pitchFamily="18" charset="0"/>
                <a:cs typeface="Times New Roman" panose="02020603050405020304" pitchFamily="18" charset="0"/>
              </a:rPr>
              <a:t> the possibility of collision but it </a:t>
            </a:r>
            <a:r>
              <a:rPr lang="en-US" altLang="en-US" sz="9600" u="sng" dirty="0">
                <a:latin typeface="Times New Roman" panose="02020603050405020304" pitchFamily="18" charset="0"/>
                <a:cs typeface="Times New Roman" panose="02020603050405020304" pitchFamily="18" charset="0"/>
              </a:rPr>
              <a:t>cannot </a:t>
            </a:r>
            <a:r>
              <a:rPr lang="en-US" altLang="en-US" sz="9600" u="sng" dirty="0" smtClean="0">
                <a:latin typeface="Times New Roman" panose="02020603050405020304" pitchFamily="18" charset="0"/>
                <a:cs typeface="Times New Roman" panose="02020603050405020304" pitchFamily="18" charset="0"/>
              </a:rPr>
              <a:t>  eliminate</a:t>
            </a:r>
            <a:r>
              <a:rPr lang="en-US" altLang="en-US" sz="9600" dirty="0" smtClean="0">
                <a:latin typeface="Times New Roman" panose="02020603050405020304" pitchFamily="18" charset="0"/>
                <a:cs typeface="Times New Roman" panose="02020603050405020304" pitchFamily="18" charset="0"/>
              </a:rPr>
              <a:t> it</a:t>
            </a:r>
            <a:r>
              <a:rPr lang="en-US" altLang="en-US" sz="9600" dirty="0">
                <a:latin typeface="Times New Roman" panose="02020603050405020304" pitchFamily="18" charset="0"/>
                <a:cs typeface="Times New Roman" panose="02020603050405020304" pitchFamily="18" charset="0"/>
              </a:rPr>
              <a:t>.</a:t>
            </a:r>
          </a:p>
          <a:p>
            <a:pPr lvl="1" eaLnBrk="1" hangingPunct="1">
              <a:lnSpc>
                <a:spcPct val="150000"/>
              </a:lnSpc>
            </a:pPr>
            <a:r>
              <a:rPr lang="en-US" altLang="en-US" sz="9600" dirty="0">
                <a:latin typeface="Times New Roman" panose="02020603050405020304" pitchFamily="18" charset="0"/>
                <a:cs typeface="Times New Roman" panose="02020603050405020304" pitchFamily="18" charset="0"/>
              </a:rPr>
              <a:t>Collision can only happen when more than one station begin transmitting within </a:t>
            </a:r>
            <a:r>
              <a:rPr lang="en-US" altLang="en-US" sz="9600" dirty="0" smtClean="0">
                <a:latin typeface="Times New Roman" panose="02020603050405020304" pitchFamily="18" charset="0"/>
                <a:cs typeface="Times New Roman" panose="02020603050405020304" pitchFamily="18" charset="0"/>
              </a:rPr>
              <a:t>the </a:t>
            </a:r>
            <a:r>
              <a:rPr lang="en-US" altLang="en-US" sz="9600" b="1" dirty="0">
                <a:latin typeface="Times New Roman" panose="02020603050405020304" pitchFamily="18" charset="0"/>
                <a:cs typeface="Times New Roman" panose="02020603050405020304" pitchFamily="18" charset="0"/>
              </a:rPr>
              <a:t>propagation time</a:t>
            </a:r>
            <a:r>
              <a:rPr lang="en-US" altLang="en-US" sz="9600" dirty="0">
                <a:latin typeface="Times New Roman" panose="02020603050405020304" pitchFamily="18" charset="0"/>
                <a:cs typeface="Times New Roman" panose="02020603050405020304" pitchFamily="18" charset="0"/>
              </a:rPr>
              <a:t> </a:t>
            </a:r>
            <a:r>
              <a:rPr lang="en-US" altLang="en-US" sz="9600" dirty="0" smtClean="0">
                <a:latin typeface="Times New Roman" panose="02020603050405020304" pitchFamily="18" charset="0"/>
                <a:cs typeface="Times New Roman" panose="02020603050405020304" pitchFamily="18" charset="0"/>
              </a:rPr>
              <a:t>period..</a:t>
            </a:r>
            <a:endParaRPr lang="en-US" altLang="en-US" sz="9600" dirty="0">
              <a:latin typeface="Times New Roman" panose="02020603050405020304" pitchFamily="18" charset="0"/>
              <a:cs typeface="Times New Roman" panose="02020603050405020304" pitchFamily="18" charset="0"/>
            </a:endParaRPr>
          </a:p>
          <a:p>
            <a:pPr marL="457200" lvl="1" indent="0" eaLnBrk="1" hangingPunct="1">
              <a:buNone/>
            </a:pPr>
            <a:endParaRPr lang="en-US" altLang="en-US" sz="18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204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CSMA</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8479" y="1825625"/>
            <a:ext cx="691504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229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2057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2400">
                <a:solidFill>
                  <a:schemeClr val="tx2"/>
                </a:solidFill>
              </a:rPr>
              <a:t>Random Access – Carrier Sense Multiple Access (CSMA)</a:t>
            </a:r>
          </a:p>
        </p:txBody>
      </p:sp>
      <p:sp>
        <p:nvSpPr>
          <p:cNvPr id="21507" name="Rectangle 5"/>
          <p:cNvSpPr>
            <a:spLocks noChangeArrowheads="1"/>
          </p:cNvSpPr>
          <p:nvPr/>
        </p:nvSpPr>
        <p:spPr bwMode="auto">
          <a:xfrm>
            <a:off x="901700" y="1066801"/>
            <a:ext cx="104775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nSpc>
                <a:spcPct val="150000"/>
              </a:lnSpc>
              <a:buFont typeface="Wingdings" panose="05000000000000000000" pitchFamily="2" charset="2"/>
              <a:buChar char="§"/>
            </a:pPr>
            <a:r>
              <a:rPr lang="en-US" altLang="en-US" dirty="0"/>
              <a:t> Vulnerable time for CSMA is the </a:t>
            </a:r>
            <a:r>
              <a:rPr lang="en-US" altLang="en-US" b="1" u="sng" dirty="0"/>
              <a:t>maximum propagation time</a:t>
            </a:r>
            <a:endParaRPr lang="en-US" altLang="en-US" u="sng" dirty="0"/>
          </a:p>
          <a:p>
            <a:pPr>
              <a:lnSpc>
                <a:spcPct val="150000"/>
              </a:lnSpc>
              <a:buFont typeface="Wingdings" panose="05000000000000000000" pitchFamily="2" charset="2"/>
              <a:buChar char="§"/>
            </a:pPr>
            <a:r>
              <a:rPr lang="en-US" altLang="en-US" dirty="0"/>
              <a:t> The longer the propagation delay, the </a:t>
            </a:r>
            <a:r>
              <a:rPr lang="en-US" altLang="en-US" u="sng" dirty="0"/>
              <a:t>worse the performance</a:t>
            </a:r>
            <a:r>
              <a:rPr lang="en-US" altLang="en-US" dirty="0"/>
              <a:t> of the protocol because </a:t>
            </a:r>
            <a:r>
              <a:rPr lang="en-US" altLang="en-US" dirty="0" smtClean="0"/>
              <a:t>    of </a:t>
            </a:r>
            <a:r>
              <a:rPr lang="en-US" altLang="en-US" dirty="0"/>
              <a:t>the above case.</a:t>
            </a:r>
          </a:p>
        </p:txBody>
      </p:sp>
      <p:pic>
        <p:nvPicPr>
          <p:cNvPr id="215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78101"/>
            <a:ext cx="7315200"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8083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1308100" y="40640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4000" dirty="0" smtClean="0">
                <a:effectLst>
                  <a:outerShdw blurRad="38100" dist="38100" dir="2700000" algn="tl">
                    <a:srgbClr val="000000">
                      <a:alpha val="43137"/>
                    </a:srgbClr>
                  </a:outerShdw>
                </a:effectLst>
              </a:rPr>
              <a:t>Types of CSMA Protocols</a:t>
            </a:r>
            <a:endParaRPr lang="en-US" altLang="en-US" sz="2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type="body" idx="1"/>
          </p:nvPr>
        </p:nvSpPr>
        <p:spPr bwMode="auto">
          <a:xfrm>
            <a:off x="1409700" y="1270000"/>
            <a:ext cx="77724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990600" lvl="1" indent="-533400">
              <a:buFont typeface="Wingdings" panose="05000000000000000000" pitchFamily="2" charset="2"/>
              <a:buAutoNum type="arabicPeriod"/>
            </a:pPr>
            <a:endParaRPr lang="en-US" altLang="en-US" sz="2000" b="1" dirty="0">
              <a:solidFill>
                <a:srgbClr val="0000FF"/>
              </a:solidFill>
              <a:latin typeface="Times New Roman" panose="02020603050405020304" pitchFamily="18" charset="0"/>
              <a:cs typeface="Times New Roman" panose="02020603050405020304" pitchFamily="18" charset="0"/>
            </a:endParaRPr>
          </a:p>
          <a:p>
            <a:pPr marL="990600" lvl="1" indent="-533400">
              <a:buNone/>
            </a:pPr>
            <a:r>
              <a:rPr lang="en-US" altLang="en-US" sz="2800" dirty="0">
                <a:latin typeface="Times New Roman" panose="02020603050405020304" pitchFamily="18" charset="0"/>
                <a:cs typeface="Times New Roman" panose="02020603050405020304" pitchFamily="18" charset="0"/>
              </a:rPr>
              <a:t>Different CSMA protocols that determine:</a:t>
            </a:r>
          </a:p>
          <a:p>
            <a:pPr marL="990600" lvl="1" indent="-533400">
              <a:buSzPct val="95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What a station should do when the medium is </a:t>
            </a:r>
            <a:r>
              <a:rPr lang="en-US" altLang="en-US" b="1" dirty="0">
                <a:latin typeface="Times New Roman" panose="02020603050405020304" pitchFamily="18" charset="0"/>
                <a:cs typeface="Times New Roman" panose="02020603050405020304" pitchFamily="18" charset="0"/>
              </a:rPr>
              <a:t>idle</a:t>
            </a:r>
            <a:r>
              <a:rPr lang="en-US" altLang="en-US" dirty="0">
                <a:latin typeface="Times New Roman" panose="02020603050405020304" pitchFamily="18" charset="0"/>
                <a:cs typeface="Times New Roman" panose="02020603050405020304" pitchFamily="18" charset="0"/>
              </a:rPr>
              <a:t>?</a:t>
            </a:r>
          </a:p>
          <a:p>
            <a:pPr marL="990600" lvl="1" indent="-533400">
              <a:buSzPct val="95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What a station should do when the medium is </a:t>
            </a:r>
            <a:r>
              <a:rPr lang="en-US" altLang="en-US" b="1" dirty="0">
                <a:latin typeface="Times New Roman" panose="02020603050405020304" pitchFamily="18" charset="0"/>
                <a:cs typeface="Times New Roman" panose="02020603050405020304" pitchFamily="18" charset="0"/>
              </a:rPr>
              <a:t>busy</a:t>
            </a:r>
            <a:r>
              <a:rPr lang="en-US" altLang="en-US" dirty="0">
                <a:latin typeface="Times New Roman" panose="02020603050405020304" pitchFamily="18" charset="0"/>
                <a:cs typeface="Times New Roman" panose="02020603050405020304" pitchFamily="18" charset="0"/>
              </a:rPr>
              <a:t>? </a:t>
            </a:r>
          </a:p>
          <a:p>
            <a:pPr marL="990600" lvl="1" indent="-533400">
              <a:buFont typeface="Wingdings" panose="05000000000000000000" pitchFamily="2" charset="2"/>
              <a:buAutoNum type="arabicPeriod"/>
            </a:pPr>
            <a:endParaRPr lang="en-US" altLang="en-US" dirty="0">
              <a:latin typeface="Times New Roman" panose="02020603050405020304" pitchFamily="18" charset="0"/>
              <a:cs typeface="Times New Roman" panose="02020603050405020304" pitchFamily="18" charset="0"/>
            </a:endParaRPr>
          </a:p>
          <a:p>
            <a:pPr marL="1371600" lvl="2" indent="-457200">
              <a:buFont typeface="Wingdings" panose="05000000000000000000" pitchFamily="2" charset="2"/>
              <a:buAutoNum type="arabicPeriod"/>
            </a:pPr>
            <a:r>
              <a:rPr lang="en-US" altLang="en-US" sz="2800" dirty="0" smtClean="0">
                <a:latin typeface="Times New Roman" panose="02020603050405020304" pitchFamily="18" charset="0"/>
                <a:cs typeface="Times New Roman" panose="02020603050405020304" pitchFamily="18" charset="0"/>
              </a:rPr>
              <a:t>Non-Persistent CSMA</a:t>
            </a:r>
          </a:p>
          <a:p>
            <a:pPr marL="1371600" lvl="2" indent="-457200">
              <a:buFont typeface="Wingdings" panose="05000000000000000000" pitchFamily="2" charset="2"/>
              <a:buAutoNum type="arabicPeriod"/>
            </a:pPr>
            <a:r>
              <a:rPr lang="en-US" altLang="en-US" sz="2800" dirty="0" smtClean="0">
                <a:latin typeface="Times New Roman" panose="02020603050405020304" pitchFamily="18" charset="0"/>
                <a:cs typeface="Times New Roman" panose="02020603050405020304" pitchFamily="18" charset="0"/>
              </a:rPr>
              <a:t>1-Persistent CSMA</a:t>
            </a:r>
          </a:p>
          <a:p>
            <a:pPr marL="1371600" lvl="2" indent="-457200">
              <a:buFont typeface="Wingdings" panose="05000000000000000000" pitchFamily="2" charset="2"/>
              <a:buAutoNum type="arabicPeriod"/>
            </a:pPr>
            <a:r>
              <a:rPr lang="en-US" altLang="en-US" sz="2800" dirty="0" smtClean="0">
                <a:latin typeface="Times New Roman" panose="02020603050405020304" pitchFamily="18" charset="0"/>
                <a:cs typeface="Times New Roman" panose="02020603050405020304" pitchFamily="18" charset="0"/>
              </a:rPr>
              <a:t>p-Persistent CSMA</a:t>
            </a:r>
          </a:p>
          <a:p>
            <a:pPr marL="609600" indent="-609600">
              <a:buFont typeface="Wingdings" panose="05000000000000000000" pitchFamily="2" charset="2"/>
              <a:buAutoNum type="arabicPeriod"/>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97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2446" y="740229"/>
            <a:ext cx="10006148" cy="5447645"/>
          </a:xfrm>
          <a:prstGeom prst="rect">
            <a:avLst/>
          </a:prstGeom>
          <a:noFill/>
        </p:spPr>
        <p:txBody>
          <a:bodyPr wrap="square" rtlCol="0">
            <a:spAutoFit/>
          </a:bodyPr>
          <a:lstStyle/>
          <a:p>
            <a:r>
              <a:rPr lang="en-US" sz="2400" b="1" dirty="0" smtClean="0"/>
              <a:t>1- Persistent</a:t>
            </a:r>
          </a:p>
          <a:p>
            <a:pPr marL="285750" indent="-285750">
              <a:buFont typeface="Wingdings" panose="05000000000000000000" pitchFamily="2" charset="2"/>
              <a:buChar char="§"/>
            </a:pPr>
            <a:r>
              <a:rPr lang="en-US" dirty="0"/>
              <a:t> </a:t>
            </a:r>
            <a:r>
              <a:rPr lang="en-US" sz="2000" dirty="0" smtClean="0"/>
              <a:t>After a station finds the line idle, it sends the frame immediately (</a:t>
            </a:r>
            <a:r>
              <a:rPr lang="en-US" sz="2000" dirty="0" err="1" smtClean="0"/>
              <a:t>i</a:t>
            </a:r>
            <a:r>
              <a:rPr lang="en-US" sz="2000" dirty="0" smtClean="0"/>
              <a:t>,.e with probability 1). </a:t>
            </a:r>
            <a:endParaRPr lang="en-US" sz="2000" dirty="0"/>
          </a:p>
          <a:p>
            <a:pPr marL="285750" indent="-285750">
              <a:buFont typeface="Wingdings" panose="05000000000000000000" pitchFamily="2" charset="2"/>
              <a:buChar char="§"/>
            </a:pPr>
            <a:r>
              <a:rPr lang="en-US" sz="2000" dirty="0" smtClean="0"/>
              <a:t>This method has a highest chance of collisions.</a:t>
            </a:r>
          </a:p>
          <a:p>
            <a:endParaRPr lang="en-US" dirty="0"/>
          </a:p>
          <a:p>
            <a:r>
              <a:rPr lang="en-US" sz="2400" b="1" dirty="0" smtClean="0"/>
              <a:t>Non-persistent</a:t>
            </a:r>
          </a:p>
          <a:p>
            <a:pPr marL="285750" indent="-285750">
              <a:buFont typeface="Arial" panose="020B0604020202020204" pitchFamily="34" charset="0"/>
              <a:buChar char="•"/>
            </a:pPr>
            <a:r>
              <a:rPr lang="en-US" sz="2000" dirty="0" smtClean="0"/>
              <a:t>A station that has a frame to send senses the channel. If the line is idle , it sends immediately else it waits a random amount of time and then senses the channel again.</a:t>
            </a:r>
          </a:p>
          <a:p>
            <a:pPr marL="285750" indent="-285750">
              <a:buFont typeface="Arial" panose="020B0604020202020204" pitchFamily="34" charset="0"/>
              <a:buChar char="•"/>
            </a:pPr>
            <a:r>
              <a:rPr lang="en-US" sz="2000" dirty="0" smtClean="0"/>
              <a:t>This approach reduces the chances of collision , because it is unlikely that two station chooses the same random time and sense the channel simultaneously.</a:t>
            </a:r>
          </a:p>
          <a:p>
            <a:pPr marL="285750" indent="-285750">
              <a:buFont typeface="Arial" panose="020B0604020202020204" pitchFamily="34" charset="0"/>
              <a:buChar char="•"/>
            </a:pPr>
            <a:endParaRPr lang="en-US" dirty="0"/>
          </a:p>
          <a:p>
            <a:r>
              <a:rPr lang="en-US" sz="2400" b="1" dirty="0" smtClean="0"/>
              <a:t>P-Persistent</a:t>
            </a:r>
          </a:p>
          <a:p>
            <a:pPr marL="285750" indent="-285750">
              <a:buFont typeface="Arial" panose="020B0604020202020204" pitchFamily="34" charset="0"/>
              <a:buChar char="•"/>
            </a:pPr>
            <a:r>
              <a:rPr lang="en-US" sz="2000" dirty="0" smtClean="0"/>
              <a:t>It is used if the channel is divided into time slot equal to maximum </a:t>
            </a:r>
            <a:r>
              <a:rPr lang="en-US" sz="2000" b="1" dirty="0" err="1"/>
              <a:t>T</a:t>
            </a:r>
            <a:r>
              <a:rPr lang="en-US" sz="2000" b="1" dirty="0" err="1" smtClean="0"/>
              <a:t>p</a:t>
            </a:r>
            <a:r>
              <a:rPr lang="en-US" sz="2000" dirty="0" smtClean="0"/>
              <a:t> or more than </a:t>
            </a:r>
            <a:r>
              <a:rPr lang="en-US" sz="2000" b="1" dirty="0" smtClean="0"/>
              <a:t>Tp</a:t>
            </a:r>
            <a:r>
              <a:rPr lang="en-US" sz="2000" dirty="0" smtClean="0"/>
              <a:t>.</a:t>
            </a:r>
          </a:p>
          <a:p>
            <a:pPr marL="285750" indent="-285750">
              <a:buFont typeface="Arial" panose="020B0604020202020204" pitchFamily="34" charset="0"/>
              <a:buChar char="•"/>
            </a:pPr>
            <a:r>
              <a:rPr lang="en-US" sz="2000" dirty="0" smtClean="0"/>
              <a:t>It combines the advantages of above two methods.</a:t>
            </a:r>
          </a:p>
          <a:p>
            <a:pPr marL="285750" indent="-285750">
              <a:buFont typeface="Arial" panose="020B0604020202020204" pitchFamily="34" charset="0"/>
              <a:buChar char="•"/>
            </a:pPr>
            <a:r>
              <a:rPr lang="en-US" sz="2000" dirty="0" smtClean="0"/>
              <a:t>In this method, after the station finds the channel idle it transmits with a probability  p.</a:t>
            </a:r>
          </a:p>
          <a:p>
            <a:pPr marL="285750" indent="-285750">
              <a:buFont typeface="Arial" panose="020B0604020202020204" pitchFamily="34" charset="0"/>
              <a:buChar char="•"/>
            </a:pPr>
            <a:r>
              <a:rPr lang="en-US" sz="2000" dirty="0" smtClean="0"/>
              <a:t>With probability q=1-p it differs until the next slot. If that slot is also idle, it either transmits or differs again, with probability p and q. This process is repeated until the station sends the frame or other station has begun transmission.</a:t>
            </a:r>
            <a:endParaRPr lang="en-US" sz="2000" dirty="0"/>
          </a:p>
        </p:txBody>
      </p:sp>
    </p:spTree>
    <p:extLst>
      <p:ext uri="{BB962C8B-B14F-4D97-AF65-F5344CB8AC3E}">
        <p14:creationId xmlns:p14="http://schemas.microsoft.com/office/powerpoint/2010/main" val="3209108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896983" y="287391"/>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en-US" altLang="en-US" b="1" dirty="0" smtClean="0">
                <a:effectLst>
                  <a:outerShdw blurRad="38100" dist="38100" dir="2700000" algn="tl">
                    <a:srgbClr val="000000">
                      <a:alpha val="43137"/>
                    </a:srgbClr>
                  </a:outerShdw>
                </a:effectLst>
              </a:rPr>
              <a:t>Multiple Access</a:t>
            </a:r>
          </a:p>
        </p:txBody>
      </p:sp>
      <p:sp>
        <p:nvSpPr>
          <p:cNvPr id="6147" name="Rectangle 3"/>
          <p:cNvSpPr>
            <a:spLocks noGrp="1" noChangeArrowheads="1"/>
          </p:cNvSpPr>
          <p:nvPr>
            <p:ph type="body" idx="1"/>
          </p:nvPr>
        </p:nvSpPr>
        <p:spPr bwMode="auto">
          <a:xfrm>
            <a:off x="783772" y="1306285"/>
            <a:ext cx="10676708" cy="5016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50000"/>
              </a:spcBef>
              <a:buClrTx/>
              <a:buSzTx/>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Problem</a:t>
            </a:r>
            <a:r>
              <a:rPr lang="en-US" altLang="en-US" sz="2400" dirty="0">
                <a:latin typeface="Times New Roman" panose="02020603050405020304" pitchFamily="18" charset="0"/>
                <a:cs typeface="Times New Roman" panose="02020603050405020304" pitchFamily="18" charset="0"/>
              </a:rPr>
              <a:t>: When two or more nodes transmit at the same time, their frames </a:t>
            </a:r>
            <a:r>
              <a:rPr lang="en-US" altLang="en-US" sz="2400" u="sng" dirty="0">
                <a:latin typeface="Times New Roman" panose="02020603050405020304" pitchFamily="18" charset="0"/>
                <a:cs typeface="Times New Roman" panose="02020603050405020304" pitchFamily="18" charset="0"/>
              </a:rPr>
              <a:t>will collide</a:t>
            </a:r>
            <a:r>
              <a:rPr lang="en-US" altLang="en-US" sz="2400" dirty="0">
                <a:latin typeface="Times New Roman" panose="02020603050405020304" pitchFamily="18" charset="0"/>
                <a:cs typeface="Times New Roman" panose="02020603050405020304" pitchFamily="18" charset="0"/>
              </a:rPr>
              <a:t> and the link bandwidth is</a:t>
            </a:r>
            <a:r>
              <a:rPr lang="en-US" altLang="en-US" sz="2400" b="1" dirty="0">
                <a:latin typeface="Times New Roman" panose="02020603050405020304" pitchFamily="18" charset="0"/>
                <a:cs typeface="Times New Roman" panose="02020603050405020304" pitchFamily="18" charset="0"/>
              </a:rPr>
              <a:t> wasted</a:t>
            </a:r>
            <a:r>
              <a:rPr lang="en-US" altLang="en-US" sz="2400" dirty="0">
                <a:latin typeface="Times New Roman" panose="02020603050405020304" pitchFamily="18" charset="0"/>
                <a:cs typeface="Times New Roman" panose="02020603050405020304" pitchFamily="18" charset="0"/>
              </a:rPr>
              <a:t> during collision </a:t>
            </a:r>
          </a:p>
          <a:p>
            <a:pPr lvl="1">
              <a:spcBef>
                <a:spcPct val="50000"/>
              </a:spcBef>
              <a:buClrTx/>
              <a:buSzTx/>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How to coordinate the access of multiple sending/receiving nodes to the shared link</a:t>
            </a:r>
            <a:r>
              <a:rPr lang="en-US" altLang="en-US" b="1" dirty="0">
                <a:latin typeface="Times New Roman" panose="02020603050405020304" pitchFamily="18" charset="0"/>
                <a:cs typeface="Times New Roman" panose="02020603050405020304" pitchFamily="18" charset="0"/>
              </a:rPr>
              <a:t>???</a:t>
            </a:r>
          </a:p>
          <a:p>
            <a:pPr eaLnBrk="1" hangingPunct="1"/>
            <a:r>
              <a:rPr lang="en-US" altLang="en-US" sz="2400" b="1" dirty="0">
                <a:latin typeface="Times New Roman" panose="02020603050405020304" pitchFamily="18" charset="0"/>
                <a:cs typeface="Times New Roman" panose="02020603050405020304" pitchFamily="18" charset="0"/>
              </a:rPr>
              <a:t>Solution</a:t>
            </a:r>
            <a:r>
              <a:rPr lang="en-US" altLang="en-US" sz="2400" dirty="0">
                <a:latin typeface="Times New Roman" panose="02020603050405020304" pitchFamily="18" charset="0"/>
                <a:cs typeface="Times New Roman" panose="02020603050405020304" pitchFamily="18" charset="0"/>
              </a:rPr>
              <a:t>: We need a </a:t>
            </a:r>
            <a:r>
              <a:rPr lang="en-US" altLang="en-US" sz="2400" b="1" dirty="0">
                <a:latin typeface="Times New Roman" panose="02020603050405020304" pitchFamily="18" charset="0"/>
                <a:cs typeface="Times New Roman" panose="02020603050405020304" pitchFamily="18" charset="0"/>
              </a:rPr>
              <a:t>protocol</a:t>
            </a:r>
            <a:r>
              <a:rPr lang="en-US" altLang="en-US" sz="2400" dirty="0">
                <a:latin typeface="Times New Roman" panose="02020603050405020304" pitchFamily="18" charset="0"/>
                <a:cs typeface="Times New Roman" panose="02020603050405020304" pitchFamily="18" charset="0"/>
              </a:rPr>
              <a:t> to coordinate the transmission of the active nodes</a:t>
            </a:r>
          </a:p>
          <a:p>
            <a:pPr eaLnBrk="1" hangingPunct="1"/>
            <a:r>
              <a:rPr lang="en-US" altLang="en-US" sz="2400" dirty="0">
                <a:latin typeface="Times New Roman" panose="02020603050405020304" pitchFamily="18" charset="0"/>
                <a:cs typeface="Times New Roman" panose="02020603050405020304" pitchFamily="18" charset="0"/>
              </a:rPr>
              <a:t>These protocols are called </a:t>
            </a:r>
            <a:r>
              <a:rPr lang="en-US" altLang="en-US" sz="2400" b="1" dirty="0">
                <a:latin typeface="Times New Roman" panose="02020603050405020304" pitchFamily="18" charset="0"/>
                <a:cs typeface="Times New Roman" panose="02020603050405020304" pitchFamily="18" charset="0"/>
              </a:rPr>
              <a:t>Medium or Multiple Access Control (MAC) Protocols</a:t>
            </a:r>
            <a:r>
              <a:rPr lang="en-US" altLang="en-US" sz="2400" dirty="0">
                <a:latin typeface="Times New Roman" panose="02020603050405020304" pitchFamily="18" charset="0"/>
                <a:cs typeface="Times New Roman" panose="02020603050405020304" pitchFamily="18" charset="0"/>
              </a:rPr>
              <a:t> belong to a </a:t>
            </a:r>
            <a:r>
              <a:rPr lang="en-US" altLang="en-US" sz="2400" b="1" dirty="0">
                <a:latin typeface="Times New Roman" panose="02020603050405020304" pitchFamily="18" charset="0"/>
                <a:cs typeface="Times New Roman" panose="02020603050405020304" pitchFamily="18" charset="0"/>
              </a:rPr>
              <a:t>sublayer</a:t>
            </a:r>
            <a:r>
              <a:rPr lang="en-US" altLang="en-US" sz="2400" dirty="0">
                <a:latin typeface="Times New Roman" panose="02020603050405020304" pitchFamily="18" charset="0"/>
                <a:cs typeface="Times New Roman" panose="02020603050405020304" pitchFamily="18" charset="0"/>
              </a:rPr>
              <a:t> of the data link layer called </a:t>
            </a:r>
            <a:r>
              <a:rPr lang="en-US" altLang="en-US" sz="2400" b="1" dirty="0">
                <a:latin typeface="Times New Roman" panose="02020603050405020304" pitchFamily="18" charset="0"/>
                <a:cs typeface="Times New Roman" panose="02020603050405020304" pitchFamily="18" charset="0"/>
              </a:rPr>
              <a:t>MAC</a:t>
            </a:r>
            <a:r>
              <a:rPr lang="en-US" altLang="en-US" sz="2400" dirty="0">
                <a:latin typeface="Times New Roman" panose="02020603050405020304" pitchFamily="18" charset="0"/>
                <a:cs typeface="Times New Roman" panose="02020603050405020304" pitchFamily="18" charset="0"/>
              </a:rPr>
              <a:t> (Medium Access Control)</a:t>
            </a:r>
          </a:p>
          <a:p>
            <a:pPr eaLnBrk="1" hangingPunct="1"/>
            <a:r>
              <a:rPr lang="en-US" altLang="en-US" sz="2400" dirty="0">
                <a:latin typeface="Times New Roman" panose="02020603050405020304" pitchFamily="18" charset="0"/>
                <a:cs typeface="Times New Roman" panose="02020603050405020304" pitchFamily="18" charset="0"/>
              </a:rPr>
              <a:t>What is expected from Multiple Access Protocols:</a:t>
            </a:r>
          </a:p>
          <a:p>
            <a:pPr lvl="1" eaLnBrk="1" hangingPunct="1"/>
            <a:r>
              <a:rPr lang="en-US" altLang="en-US" dirty="0">
                <a:latin typeface="Times New Roman" panose="02020603050405020304" pitchFamily="18" charset="0"/>
                <a:cs typeface="Times New Roman" panose="02020603050405020304" pitchFamily="18" charset="0"/>
              </a:rPr>
              <a:t>Main task is to </a:t>
            </a:r>
            <a:r>
              <a:rPr lang="en-US" altLang="en-US" b="1" dirty="0">
                <a:latin typeface="Times New Roman" panose="02020603050405020304" pitchFamily="18" charset="0"/>
                <a:cs typeface="Times New Roman" panose="02020603050405020304" pitchFamily="18" charset="0"/>
              </a:rPr>
              <a:t>minimize collisions </a:t>
            </a:r>
            <a:r>
              <a:rPr lang="en-US" altLang="en-US" dirty="0">
                <a:latin typeface="Times New Roman" panose="02020603050405020304" pitchFamily="18" charset="0"/>
                <a:cs typeface="Times New Roman" panose="02020603050405020304" pitchFamily="18" charset="0"/>
              </a:rPr>
              <a:t>in order to </a:t>
            </a:r>
            <a:r>
              <a:rPr lang="en-US" altLang="en-US" b="1" dirty="0">
                <a:latin typeface="Times New Roman" panose="02020603050405020304" pitchFamily="18" charset="0"/>
                <a:cs typeface="Times New Roman" panose="02020603050405020304" pitchFamily="18" charset="0"/>
              </a:rPr>
              <a:t>utilize the bandwidth</a:t>
            </a:r>
            <a:r>
              <a:rPr lang="en-US" altLang="en-US" dirty="0">
                <a:latin typeface="Times New Roman" panose="02020603050405020304" pitchFamily="18" charset="0"/>
                <a:cs typeface="Times New Roman" panose="02020603050405020304" pitchFamily="18" charset="0"/>
              </a:rPr>
              <a:t> by: </a:t>
            </a:r>
          </a:p>
          <a:p>
            <a:pPr lvl="2" eaLnBrk="1" hangingPunct="1"/>
            <a:r>
              <a:rPr lang="en-US" altLang="en-US" sz="2400" dirty="0">
                <a:latin typeface="Times New Roman" panose="02020603050405020304" pitchFamily="18" charset="0"/>
                <a:cs typeface="Times New Roman" panose="02020603050405020304" pitchFamily="18" charset="0"/>
              </a:rPr>
              <a:t>Determining </a:t>
            </a:r>
            <a:r>
              <a:rPr lang="en-US" altLang="en-US" sz="2400" b="1" dirty="0">
                <a:latin typeface="Times New Roman" panose="02020603050405020304" pitchFamily="18" charset="0"/>
                <a:cs typeface="Times New Roman" panose="02020603050405020304" pitchFamily="18" charset="0"/>
              </a:rPr>
              <a:t>when </a:t>
            </a:r>
            <a:r>
              <a:rPr lang="en-US" altLang="en-US" sz="2400" dirty="0">
                <a:latin typeface="Times New Roman" panose="02020603050405020304" pitchFamily="18" charset="0"/>
                <a:cs typeface="Times New Roman" panose="02020603050405020304" pitchFamily="18" charset="0"/>
              </a:rPr>
              <a:t> a station can use the link (medium)</a:t>
            </a:r>
          </a:p>
          <a:p>
            <a:pPr lvl="2" eaLnBrk="1" hangingPunct="1"/>
            <a:r>
              <a:rPr lang="en-US" altLang="en-US" sz="2400" b="1" dirty="0">
                <a:latin typeface="Times New Roman" panose="02020603050405020304" pitchFamily="18" charset="0"/>
                <a:cs typeface="Times New Roman" panose="02020603050405020304" pitchFamily="18" charset="0"/>
              </a:rPr>
              <a:t>what </a:t>
            </a:r>
            <a:r>
              <a:rPr lang="en-US" altLang="en-US" sz="2400" dirty="0">
                <a:latin typeface="Times New Roman" panose="02020603050405020304" pitchFamily="18" charset="0"/>
                <a:cs typeface="Times New Roman" panose="02020603050405020304" pitchFamily="18" charset="0"/>
              </a:rPr>
              <a:t>a station should do when the link is </a:t>
            </a:r>
            <a:r>
              <a:rPr lang="en-US" altLang="en-US" sz="2400" b="1" dirty="0">
                <a:latin typeface="Times New Roman" panose="02020603050405020304" pitchFamily="18" charset="0"/>
                <a:cs typeface="Times New Roman" panose="02020603050405020304" pitchFamily="18" charset="0"/>
              </a:rPr>
              <a:t>busy</a:t>
            </a:r>
          </a:p>
          <a:p>
            <a:pPr lvl="2" eaLnBrk="1" hangingPunct="1"/>
            <a:r>
              <a:rPr lang="en-US" altLang="en-US" sz="2400" b="1" dirty="0">
                <a:latin typeface="Times New Roman" panose="02020603050405020304" pitchFamily="18" charset="0"/>
                <a:cs typeface="Times New Roman" panose="02020603050405020304" pitchFamily="18" charset="0"/>
              </a:rPr>
              <a:t>what</a:t>
            </a:r>
            <a:r>
              <a:rPr lang="en-US" altLang="en-US" sz="2400" dirty="0">
                <a:latin typeface="Times New Roman" panose="02020603050405020304" pitchFamily="18" charset="0"/>
                <a:cs typeface="Times New Roman" panose="02020603050405020304" pitchFamily="18" charset="0"/>
              </a:rPr>
              <a:t> the station should do when it is involved in </a:t>
            </a:r>
            <a:r>
              <a:rPr lang="en-US" altLang="en-US" sz="2400" b="1" dirty="0">
                <a:latin typeface="Times New Roman" panose="02020603050405020304" pitchFamily="18" charset="0"/>
                <a:cs typeface="Times New Roman" panose="02020603050405020304" pitchFamily="18" charset="0"/>
              </a:rPr>
              <a:t>collision</a:t>
            </a:r>
            <a:r>
              <a:rPr lang="en-US" altLang="en-US" sz="2400" dirty="0">
                <a:latin typeface="Times New Roman" panose="02020603050405020304" pitchFamily="18" charset="0"/>
                <a:cs typeface="Times New Roman" panose="02020603050405020304" pitchFamily="18" charset="0"/>
              </a:rPr>
              <a:t> </a:t>
            </a:r>
          </a:p>
          <a:p>
            <a:pPr lvl="1" eaLnBrk="1" hangingPunct="1">
              <a:buFont typeface="Wingdings" panose="05000000000000000000" pitchFamily="2" charset="2"/>
              <a:buNone/>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2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17DCDBE7-F764-40B1-B0FA-08580660883B}" type="slidenum">
              <a:rPr lang="en-US" altLang="en-US"/>
              <a:pPr/>
              <a:t>30</a:t>
            </a:fld>
            <a:endParaRPr lang="en-US" altLang="en-US"/>
          </a:p>
        </p:txBody>
      </p:sp>
      <p:sp>
        <p:nvSpPr>
          <p:cNvPr id="109875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5" name="Line 3"/>
          <p:cNvSpPr>
            <a:spLocks noChangeShapeType="1"/>
          </p:cNvSpPr>
          <p:nvPr/>
        </p:nvSpPr>
        <p:spPr bwMode="auto">
          <a:xfrm>
            <a:off x="1676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6" name="Text Box 4"/>
          <p:cNvSpPr txBox="1">
            <a:spLocks noChangeArrowheads="1"/>
          </p:cNvSpPr>
          <p:nvPr/>
        </p:nvSpPr>
        <p:spPr bwMode="auto">
          <a:xfrm>
            <a:off x="1828801" y="228600"/>
            <a:ext cx="43093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effectLst>
                  <a:outerShdw blurRad="38100" dist="38100" dir="2700000" algn="tl">
                    <a:srgbClr val="000000">
                      <a:alpha val="43137"/>
                    </a:srgbClr>
                  </a:outerShdw>
                </a:effectLst>
              </a:rPr>
              <a:t>Behavior </a:t>
            </a:r>
            <a:r>
              <a:rPr lang="en-US" altLang="en-US" sz="2000" b="1" dirty="0">
                <a:effectLst>
                  <a:outerShdw blurRad="38100" dist="38100" dir="2700000" algn="tl">
                    <a:srgbClr val="000000">
                      <a:alpha val="43137"/>
                    </a:srgbClr>
                  </a:outerShdw>
                </a:effectLst>
              </a:rPr>
              <a:t>of three persistence methods</a:t>
            </a:r>
          </a:p>
        </p:txBody>
      </p:sp>
      <p:sp>
        <p:nvSpPr>
          <p:cNvPr id="1098757" name="Line 5"/>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87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914401"/>
            <a:ext cx="5100638"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6140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3C6DB9C4-09A7-45E7-8B8F-3AAC44CA5F6E}" type="slidenum">
              <a:rPr lang="en-US" altLang="en-US"/>
              <a:pPr/>
              <a:t>31</a:t>
            </a:fld>
            <a:endParaRPr lang="en-US" altLang="en-US"/>
          </a:p>
        </p:txBody>
      </p:sp>
      <p:sp>
        <p:nvSpPr>
          <p:cNvPr id="110080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4" name="Text Box 4"/>
          <p:cNvSpPr txBox="1">
            <a:spLocks noChangeArrowheads="1"/>
          </p:cNvSpPr>
          <p:nvPr/>
        </p:nvSpPr>
        <p:spPr bwMode="auto">
          <a:xfrm>
            <a:off x="1828800" y="381000"/>
            <a:ext cx="5821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smtClean="0"/>
              <a:t>Flow </a:t>
            </a:r>
            <a:r>
              <a:rPr lang="en-US" altLang="en-US" sz="2400" b="1" dirty="0"/>
              <a:t>diagram for three persistence methods</a:t>
            </a:r>
          </a:p>
        </p:txBody>
      </p:sp>
      <p:sp>
        <p:nvSpPr>
          <p:cNvPr id="110080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4076" y="1173164"/>
            <a:ext cx="5064125"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228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057400" y="228600"/>
            <a:ext cx="81295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4000" dirty="0">
                <a:solidFill>
                  <a:schemeClr val="tx2"/>
                </a:solidFill>
                <a:effectLst>
                  <a:outerShdw blurRad="38100" dist="38100" dir="2700000" algn="tl">
                    <a:srgbClr val="000000">
                      <a:alpha val="43137"/>
                    </a:srgbClr>
                  </a:outerShdw>
                </a:effectLst>
              </a:rPr>
              <a:t>CSMA/CD (Collision Detection)</a:t>
            </a:r>
          </a:p>
        </p:txBody>
      </p:sp>
      <p:sp>
        <p:nvSpPr>
          <p:cNvPr id="28675" name="Rectangle 3"/>
          <p:cNvSpPr>
            <a:spLocks noChangeArrowheads="1"/>
          </p:cNvSpPr>
          <p:nvPr/>
        </p:nvSpPr>
        <p:spPr bwMode="auto">
          <a:xfrm>
            <a:off x="1206500" y="1433513"/>
            <a:ext cx="9880599" cy="425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Char char="§"/>
            </a:pPr>
            <a:r>
              <a:rPr lang="en-US" altLang="en-US" sz="2800" b="1" i="1" dirty="0">
                <a:latin typeface="Times New Roman" panose="02020603050405020304" pitchFamily="18" charset="0"/>
              </a:rPr>
              <a:t>CSMA (all previous methods) has an inefficiency:</a:t>
            </a:r>
          </a:p>
          <a:p>
            <a:pPr lvl="1" eaLnBrk="1" hangingPunct="1">
              <a:spcBef>
                <a:spcPct val="20000"/>
              </a:spcBef>
              <a:buClr>
                <a:schemeClr val="folHlink"/>
              </a:buClr>
              <a:buSzPct val="60000"/>
              <a:buFont typeface="Wingdings" panose="05000000000000000000" pitchFamily="2" charset="2"/>
              <a:buChar char="§"/>
            </a:pPr>
            <a:r>
              <a:rPr lang="en-US" altLang="en-US" sz="2400" dirty="0">
                <a:latin typeface="Times New Roman" panose="02020603050405020304" pitchFamily="18" charset="0"/>
              </a:rPr>
              <a:t>If a collision has occurred, the channel is </a:t>
            </a:r>
            <a:r>
              <a:rPr lang="en-US" altLang="en-US" sz="2400" b="1" dirty="0">
                <a:latin typeface="Times New Roman" panose="02020603050405020304" pitchFamily="18" charset="0"/>
              </a:rPr>
              <a:t>unstable</a:t>
            </a:r>
            <a:r>
              <a:rPr lang="en-US" altLang="en-US" sz="2400" dirty="0">
                <a:latin typeface="Times New Roman" panose="02020603050405020304" pitchFamily="18" charset="0"/>
              </a:rPr>
              <a:t> until colliding packets have </a:t>
            </a:r>
            <a:r>
              <a:rPr lang="en-US" altLang="en-US" sz="2400" b="1" u="sng" dirty="0">
                <a:latin typeface="Times New Roman" panose="02020603050405020304" pitchFamily="18" charset="0"/>
              </a:rPr>
              <a:t>been fully transmitted</a:t>
            </a:r>
          </a:p>
          <a:p>
            <a:pPr eaLnBrk="1" hangingPunct="1">
              <a:spcBef>
                <a:spcPct val="20000"/>
              </a:spcBef>
              <a:buClr>
                <a:schemeClr val="folHlink"/>
              </a:buClr>
              <a:buSzPct val="60000"/>
              <a:buFont typeface="Wingdings" panose="05000000000000000000" pitchFamily="2" charset="2"/>
              <a:buChar char="§"/>
            </a:pPr>
            <a:r>
              <a:rPr lang="en-US" altLang="en-US" sz="2400" b="1" i="1" dirty="0">
                <a:latin typeface="Times New Roman" panose="02020603050405020304" pitchFamily="18" charset="0"/>
              </a:rPr>
              <a:t>CSMA/CD </a:t>
            </a:r>
            <a:r>
              <a:rPr lang="en-US" altLang="en-US" sz="2400" i="1" dirty="0">
                <a:latin typeface="Times New Roman" panose="02020603050405020304" pitchFamily="18" charset="0"/>
              </a:rPr>
              <a:t>(</a:t>
            </a:r>
            <a:r>
              <a:rPr lang="en-US" altLang="en-US" sz="2400" i="1" dirty="0">
                <a:solidFill>
                  <a:srgbClr val="000000"/>
                </a:solidFill>
                <a:latin typeface="Times New Roman" panose="02020603050405020304" pitchFamily="18" charset="0"/>
              </a:rPr>
              <a:t>Carrier Sense Multiple Access with </a:t>
            </a:r>
            <a:r>
              <a:rPr lang="en-US" altLang="en-US" sz="2400" i="1" dirty="0" smtClean="0">
                <a:solidFill>
                  <a:srgbClr val="000000"/>
                </a:solidFill>
                <a:latin typeface="Times New Roman" panose="02020603050405020304" pitchFamily="18" charset="0"/>
              </a:rPr>
              <a:t>Collision Detection</a:t>
            </a:r>
            <a:r>
              <a:rPr lang="en-US" altLang="en-US" sz="2400" i="1" dirty="0">
                <a:solidFill>
                  <a:srgbClr val="000000"/>
                </a:solidFill>
                <a:latin typeface="Times New Roman" panose="02020603050405020304" pitchFamily="18" charset="0"/>
              </a:rPr>
              <a:t>)</a:t>
            </a:r>
            <a:r>
              <a:rPr lang="en-US" altLang="en-US" sz="2400" b="1" i="1" dirty="0">
                <a:latin typeface="Times New Roman" panose="02020603050405020304" pitchFamily="18" charset="0"/>
              </a:rPr>
              <a:t> overcomes this as follows:</a:t>
            </a:r>
          </a:p>
          <a:p>
            <a:pPr lvl="1" eaLnBrk="1" hangingPunct="1">
              <a:spcBef>
                <a:spcPct val="20000"/>
              </a:spcBef>
              <a:buClr>
                <a:schemeClr val="folHlink"/>
              </a:buClr>
              <a:buSzPct val="60000"/>
              <a:buFont typeface="Wingdings" panose="05000000000000000000" pitchFamily="2" charset="2"/>
              <a:buChar char="§"/>
            </a:pPr>
            <a:r>
              <a:rPr lang="en-US" altLang="en-US" sz="2400" dirty="0">
                <a:latin typeface="Times New Roman" panose="02020603050405020304" pitchFamily="18" charset="0"/>
              </a:rPr>
              <a:t>While transmitting, the sender is </a:t>
            </a:r>
            <a:r>
              <a:rPr lang="en-US" altLang="en-US" sz="2400" b="1" dirty="0">
                <a:latin typeface="Times New Roman" panose="02020603050405020304" pitchFamily="18" charset="0"/>
              </a:rPr>
              <a:t>listening to medium </a:t>
            </a:r>
            <a:r>
              <a:rPr lang="en-US" altLang="en-US" sz="2400" dirty="0">
                <a:latin typeface="Times New Roman" panose="02020603050405020304" pitchFamily="18" charset="0"/>
              </a:rPr>
              <a:t>for collisions. </a:t>
            </a:r>
          </a:p>
          <a:p>
            <a:pPr lvl="1" eaLnBrk="1" hangingPunct="1">
              <a:spcBef>
                <a:spcPct val="20000"/>
              </a:spcBef>
              <a:buClr>
                <a:schemeClr val="folHlink"/>
              </a:buClr>
              <a:buSzPct val="60000"/>
              <a:buFont typeface="Wingdings" panose="05000000000000000000" pitchFamily="2" charset="2"/>
              <a:buChar char="§"/>
            </a:pPr>
            <a:r>
              <a:rPr lang="en-US" altLang="en-US" sz="2400" dirty="0">
                <a:latin typeface="Times New Roman" panose="02020603050405020304" pitchFamily="18" charset="0"/>
              </a:rPr>
              <a:t>Sender </a:t>
            </a:r>
            <a:r>
              <a:rPr lang="en-US" altLang="en-US" sz="2400" b="1" dirty="0">
                <a:latin typeface="Times New Roman" panose="02020603050405020304" pitchFamily="18" charset="0"/>
              </a:rPr>
              <a:t>stops transmission</a:t>
            </a:r>
            <a:r>
              <a:rPr lang="en-US" altLang="en-US" sz="2400" dirty="0">
                <a:latin typeface="Times New Roman" panose="02020603050405020304" pitchFamily="18" charset="0"/>
              </a:rPr>
              <a:t> if collision has occurred </a:t>
            </a:r>
            <a:r>
              <a:rPr lang="en-US" altLang="en-US" sz="2400" b="1" dirty="0">
                <a:latin typeface="Times New Roman" panose="02020603050405020304" pitchFamily="18" charset="0"/>
              </a:rPr>
              <a:t>reducing channel wastage</a:t>
            </a:r>
            <a:r>
              <a:rPr lang="en-US" altLang="en-US" sz="2400" dirty="0">
                <a:latin typeface="Times New Roman" panose="02020603050405020304" pitchFamily="18" charset="0"/>
              </a:rPr>
              <a:t> .</a:t>
            </a:r>
            <a:endParaRPr lang="en-US" altLang="en-US" sz="2400" i="1" dirty="0">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r>
              <a:rPr lang="en-US" altLang="en-US" sz="2400" dirty="0">
                <a:solidFill>
                  <a:srgbClr val="000000"/>
                </a:solidFill>
                <a:latin typeface="Times New Roman" panose="02020603050405020304" pitchFamily="18" charset="0"/>
              </a:rPr>
              <a:t>CSMA/CD is Widely used for </a:t>
            </a:r>
            <a:r>
              <a:rPr lang="en-US" altLang="en-US" sz="2400" b="1" dirty="0">
                <a:solidFill>
                  <a:srgbClr val="000000"/>
                </a:solidFill>
                <a:latin typeface="Times New Roman" panose="02020603050405020304" pitchFamily="18" charset="0"/>
              </a:rPr>
              <a:t>bus topology LANs</a:t>
            </a:r>
            <a:r>
              <a:rPr lang="en-US" altLang="en-US" sz="2400" dirty="0">
                <a:solidFill>
                  <a:srgbClr val="000000"/>
                </a:solidFill>
                <a:latin typeface="Times New Roman" panose="02020603050405020304" pitchFamily="18" charset="0"/>
              </a:rPr>
              <a:t> (IEEE 802.3, </a:t>
            </a:r>
            <a:r>
              <a:rPr lang="en-US" altLang="en-US" sz="2400" dirty="0">
                <a:solidFill>
                  <a:srgbClr val="FF0000"/>
                </a:solidFill>
                <a:latin typeface="Times New Roman" panose="02020603050405020304" pitchFamily="18" charset="0"/>
              </a:rPr>
              <a:t>Ethernet</a:t>
            </a:r>
            <a:r>
              <a:rPr lang="en-US" altLang="en-US" sz="2400"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endParaRPr lang="en-US" altLang="en-US" sz="24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940356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000"/>
            <a:ext cx="85344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4"/>
          <p:cNvSpPr>
            <a:spLocks noChangeArrowheads="1"/>
          </p:cNvSpPr>
          <p:nvPr/>
        </p:nvSpPr>
        <p:spPr bwMode="auto">
          <a:xfrm>
            <a:off x="8610600" y="1524000"/>
            <a:ext cx="304800" cy="228600"/>
          </a:xfrm>
          <a:prstGeom prst="rect">
            <a:avLst/>
          </a:prstGeom>
          <a:solidFill>
            <a:schemeClr val="bg1"/>
          </a:solidFill>
          <a:ln w="9525">
            <a:solidFill>
              <a:schemeClr val="bg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9700" name="Rectangle 5"/>
          <p:cNvSpPr>
            <a:spLocks noChangeArrowheads="1"/>
          </p:cNvSpPr>
          <p:nvPr/>
        </p:nvSpPr>
        <p:spPr bwMode="auto">
          <a:xfrm>
            <a:off x="2247900" y="1814513"/>
            <a:ext cx="3276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9701" name="Text Box 6"/>
          <p:cNvSpPr txBox="1">
            <a:spLocks noChangeArrowheads="1"/>
          </p:cNvSpPr>
          <p:nvPr/>
        </p:nvSpPr>
        <p:spPr bwMode="auto">
          <a:xfrm>
            <a:off x="8491538" y="141922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a:t>of its own</a:t>
            </a:r>
          </a:p>
        </p:txBody>
      </p:sp>
      <p:sp>
        <p:nvSpPr>
          <p:cNvPr id="29702" name="Text Box 8"/>
          <p:cNvSpPr txBox="1">
            <a:spLocks noChangeArrowheads="1"/>
          </p:cNvSpPr>
          <p:nvPr/>
        </p:nvSpPr>
        <p:spPr bwMode="auto">
          <a:xfrm>
            <a:off x="2286000" y="1752601"/>
            <a:ext cx="76962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a:t>signal, it means collision occurred </a:t>
            </a:r>
          </a:p>
        </p:txBody>
      </p:sp>
    </p:spTree>
    <p:extLst>
      <p:ext uri="{BB962C8B-B14F-4D97-AF65-F5344CB8AC3E}">
        <p14:creationId xmlns:p14="http://schemas.microsoft.com/office/powerpoint/2010/main" val="1264270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7A134591-7831-4B85-9D85-8C8F06ABA810}" type="slidenum">
              <a:rPr lang="en-US" altLang="en-US"/>
              <a:pPr/>
              <a:t>34</a:t>
            </a:fld>
            <a:endParaRPr lang="en-US" altLang="en-US"/>
          </a:p>
        </p:txBody>
      </p:sp>
      <p:sp>
        <p:nvSpPr>
          <p:cNvPr id="110285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2" name="Text Box 4"/>
          <p:cNvSpPr txBox="1">
            <a:spLocks noChangeArrowheads="1"/>
          </p:cNvSpPr>
          <p:nvPr/>
        </p:nvSpPr>
        <p:spPr bwMode="auto">
          <a:xfrm>
            <a:off x="1828800" y="381001"/>
            <a:ext cx="39649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effectLst>
                  <a:outerShdw blurRad="38100" dist="38100" dir="2700000" algn="tl">
                    <a:srgbClr val="000000">
                      <a:alpha val="43137"/>
                    </a:srgbClr>
                  </a:outerShdw>
                </a:effectLst>
              </a:rPr>
              <a:t>Collision </a:t>
            </a:r>
            <a:r>
              <a:rPr lang="en-US" altLang="en-US" sz="2000" b="1" dirty="0">
                <a:effectLst>
                  <a:outerShdw blurRad="38100" dist="38100" dir="2700000" algn="tl">
                    <a:srgbClr val="000000">
                      <a:alpha val="43137"/>
                    </a:srgbClr>
                  </a:outerShdw>
                </a:effectLst>
              </a:rPr>
              <a:t>of the first bit in CSMA/CD</a:t>
            </a:r>
          </a:p>
        </p:txBody>
      </p:sp>
      <p:sp>
        <p:nvSpPr>
          <p:cNvPr id="110285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28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6" y="2033588"/>
            <a:ext cx="9058275" cy="261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1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2133600" y="43545"/>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b="1" i="1" dirty="0" smtClean="0">
                <a:solidFill>
                  <a:schemeClr val="folHlink"/>
                </a:solidFill>
                <a:latin typeface="Times New Roman" panose="02020603050405020304" pitchFamily="18" charset="0"/>
              </a:rPr>
              <a:t>CSMA/CD Protocol</a:t>
            </a:r>
          </a:p>
        </p:txBody>
      </p:sp>
      <p:sp>
        <p:nvSpPr>
          <p:cNvPr id="30723" name="Rectangle 3"/>
          <p:cNvSpPr>
            <a:spLocks noGrp="1" noChangeArrowheads="1"/>
          </p:cNvSpPr>
          <p:nvPr>
            <p:ph type="body" idx="1"/>
          </p:nvPr>
        </p:nvSpPr>
        <p:spPr bwMode="auto">
          <a:xfrm>
            <a:off x="1574800" y="952500"/>
            <a:ext cx="9321800" cy="3213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smtClean="0">
                <a:solidFill>
                  <a:srgbClr val="00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Use one of the CSMA persistence algorithm</a:t>
            </a:r>
          </a:p>
          <a:p>
            <a:pPr eaLnBrk="1" hangingPunct="1">
              <a:buFont typeface="Wingdings" panose="05000000000000000000" pitchFamily="2" charset="2"/>
              <a:buNone/>
            </a:pPr>
            <a:r>
              <a:rPr lang="en-US" altLang="en-US" sz="2400" b="1" i="1" dirty="0">
                <a:solidFill>
                  <a:srgbClr val="0000FF"/>
                </a:solidFill>
                <a:latin typeface="Times New Roman" panose="02020603050405020304" pitchFamily="18" charset="0"/>
              </a:rPr>
              <a:t>(non-persistent, 1-persistent, p-persistent) </a:t>
            </a:r>
            <a:r>
              <a:rPr lang="en-US" altLang="en-US" sz="2400" dirty="0" smtClean="0">
                <a:solidFill>
                  <a:srgbClr val="000000"/>
                </a:solidFill>
                <a:latin typeface="Times New Roman" panose="02020603050405020304" pitchFamily="18" charset="0"/>
              </a:rPr>
              <a:t>for transmission</a:t>
            </a:r>
            <a:endParaRPr lang="en-US" altLang="en-US" sz="2400" dirty="0">
              <a:solidFill>
                <a:srgbClr val="000000"/>
              </a:solidFill>
              <a:latin typeface="Times New Roman" panose="02020603050405020304" pitchFamily="18" charset="0"/>
            </a:endParaRPr>
          </a:p>
          <a:p>
            <a:pPr eaLnBrk="1" hangingPunct="1"/>
            <a:r>
              <a:rPr lang="en-US" altLang="en-US" sz="2400" dirty="0">
                <a:solidFill>
                  <a:srgbClr val="000000"/>
                </a:solidFill>
                <a:latin typeface="Times New Roman" panose="02020603050405020304" pitchFamily="18" charset="0"/>
              </a:rPr>
              <a:t>If a collision is detected by a station during its transmission then it should do the following:</a:t>
            </a:r>
          </a:p>
          <a:p>
            <a:pPr lvl="1" eaLnBrk="1" hangingPunct="1"/>
            <a:r>
              <a:rPr lang="en-US" altLang="en-US" sz="2000" b="1" dirty="0">
                <a:solidFill>
                  <a:srgbClr val="000000"/>
                </a:solidFill>
                <a:latin typeface="Times New Roman" panose="02020603050405020304" pitchFamily="18" charset="0"/>
              </a:rPr>
              <a:t>Abort transmission</a:t>
            </a:r>
            <a:r>
              <a:rPr lang="en-US" altLang="en-US" sz="2000" dirty="0">
                <a:solidFill>
                  <a:srgbClr val="000000"/>
                </a:solidFill>
                <a:latin typeface="Times New Roman" panose="02020603050405020304" pitchFamily="18" charset="0"/>
              </a:rPr>
              <a:t> and</a:t>
            </a:r>
            <a:r>
              <a:rPr lang="en-US" altLang="en-US" sz="2000" b="1" dirty="0">
                <a:solidFill>
                  <a:srgbClr val="000000"/>
                </a:solidFill>
                <a:latin typeface="Times New Roman" panose="02020603050405020304" pitchFamily="18" charset="0"/>
              </a:rPr>
              <a:t> </a:t>
            </a:r>
          </a:p>
          <a:p>
            <a:pPr lvl="1" eaLnBrk="1" hangingPunct="1"/>
            <a:r>
              <a:rPr lang="en-US" altLang="en-US" sz="2000" b="1" dirty="0">
                <a:solidFill>
                  <a:srgbClr val="000000"/>
                </a:solidFill>
                <a:latin typeface="Times New Roman" panose="02020603050405020304" pitchFamily="18" charset="0"/>
              </a:rPr>
              <a:t>Transmit</a:t>
            </a:r>
            <a:r>
              <a:rPr lang="en-US" altLang="en-US" sz="2000" dirty="0">
                <a:solidFill>
                  <a:srgbClr val="000000"/>
                </a:solidFill>
                <a:latin typeface="Times New Roman" panose="02020603050405020304" pitchFamily="18" charset="0"/>
              </a:rPr>
              <a:t> a </a:t>
            </a:r>
            <a:r>
              <a:rPr lang="en-US" altLang="en-US" sz="2000" b="1" i="1" dirty="0">
                <a:solidFill>
                  <a:srgbClr val="0000FF"/>
                </a:solidFill>
                <a:latin typeface="Times New Roman" panose="02020603050405020304" pitchFamily="18" charset="0"/>
              </a:rPr>
              <a:t>jam signal </a:t>
            </a:r>
            <a:r>
              <a:rPr lang="en-US" altLang="en-US" sz="2000" dirty="0">
                <a:solidFill>
                  <a:srgbClr val="0000FF"/>
                </a:solidFill>
                <a:latin typeface="Times New Roman" panose="02020603050405020304" pitchFamily="18" charset="0"/>
              </a:rPr>
              <a:t>(48 bit) </a:t>
            </a:r>
            <a:r>
              <a:rPr lang="en-US" altLang="en-US" sz="2000" b="1" i="1" dirty="0">
                <a:solidFill>
                  <a:srgbClr val="0000FF"/>
                </a:solidFill>
                <a:latin typeface="Times New Roman" panose="02020603050405020304" pitchFamily="18" charset="0"/>
              </a:rPr>
              <a:t> </a:t>
            </a:r>
            <a:r>
              <a:rPr lang="en-US" altLang="en-US" sz="2000" dirty="0">
                <a:solidFill>
                  <a:srgbClr val="000000"/>
                </a:solidFill>
                <a:latin typeface="Times New Roman" panose="02020603050405020304" pitchFamily="18" charset="0"/>
              </a:rPr>
              <a:t>to notify other stations of </a:t>
            </a:r>
            <a:r>
              <a:rPr lang="en-US" altLang="en-US" sz="2000" dirty="0" smtClean="0">
                <a:solidFill>
                  <a:srgbClr val="000000"/>
                </a:solidFill>
                <a:latin typeface="Times New Roman" panose="02020603050405020304" pitchFamily="18" charset="0"/>
              </a:rPr>
              <a:t>collision</a:t>
            </a:r>
            <a:endParaRPr lang="en-US" altLang="en-US" sz="2000" u="sng" dirty="0">
              <a:solidFill>
                <a:srgbClr val="000000"/>
              </a:solidFill>
              <a:latin typeface="Times New Roman" panose="02020603050405020304" pitchFamily="18" charset="0"/>
            </a:endParaRPr>
          </a:p>
          <a:p>
            <a:pPr lvl="1" eaLnBrk="1" hangingPunct="1"/>
            <a:r>
              <a:rPr lang="en-US" altLang="en-US" sz="2000" dirty="0">
                <a:solidFill>
                  <a:srgbClr val="000000"/>
                </a:solidFill>
                <a:latin typeface="Times New Roman" panose="02020603050405020304" pitchFamily="18" charset="0"/>
              </a:rPr>
              <a:t>After sending the </a:t>
            </a:r>
            <a:r>
              <a:rPr lang="en-US" altLang="en-US" sz="2000" b="1" i="1" dirty="0">
                <a:solidFill>
                  <a:srgbClr val="0000FF"/>
                </a:solidFill>
                <a:latin typeface="Times New Roman" panose="02020603050405020304" pitchFamily="18" charset="0"/>
              </a:rPr>
              <a:t>jam signal</a:t>
            </a:r>
            <a:r>
              <a:rPr lang="en-US" altLang="en-US" sz="2000" dirty="0">
                <a:solidFill>
                  <a:srgbClr val="000000"/>
                </a:solidFill>
                <a:latin typeface="Times New Roman" panose="02020603050405020304" pitchFamily="18" charset="0"/>
              </a:rPr>
              <a:t>, </a:t>
            </a:r>
            <a:r>
              <a:rPr lang="en-US" altLang="en-US" sz="2000" b="1" dirty="0" err="1">
                <a:solidFill>
                  <a:srgbClr val="000000"/>
                </a:solidFill>
                <a:latin typeface="Times New Roman" panose="02020603050405020304" pitchFamily="18" charset="0"/>
              </a:rPr>
              <a:t>backoff</a:t>
            </a:r>
            <a:r>
              <a:rPr lang="en-US" altLang="en-US" sz="2000" b="1" dirty="0">
                <a:solidFill>
                  <a:srgbClr val="000000"/>
                </a:solidFill>
                <a:latin typeface="Times New Roman" panose="02020603050405020304" pitchFamily="18" charset="0"/>
              </a:rPr>
              <a:t> (wait) for a </a:t>
            </a:r>
            <a:r>
              <a:rPr lang="en-US" altLang="en-US" sz="2000" b="1" i="1" dirty="0">
                <a:solidFill>
                  <a:srgbClr val="000000"/>
                </a:solidFill>
                <a:latin typeface="Times New Roman" panose="02020603050405020304" pitchFamily="18" charset="0"/>
              </a:rPr>
              <a:t>random</a:t>
            </a:r>
            <a:r>
              <a:rPr lang="en-US" altLang="en-US" sz="2000" dirty="0">
                <a:solidFill>
                  <a:srgbClr val="000000"/>
                </a:solidFill>
                <a:latin typeface="Times New Roman" panose="02020603050405020304" pitchFamily="18" charset="0"/>
              </a:rPr>
              <a:t> amount of time, </a:t>
            </a:r>
            <a:r>
              <a:rPr lang="en-US" altLang="en-US" sz="2000" dirty="0" smtClean="0">
                <a:solidFill>
                  <a:srgbClr val="000000"/>
                </a:solidFill>
                <a:latin typeface="Times New Roman" panose="02020603050405020304" pitchFamily="18" charset="0"/>
              </a:rPr>
              <a:t>then Transmit </a:t>
            </a:r>
            <a:r>
              <a:rPr lang="en-US" altLang="en-US" sz="2000" dirty="0">
                <a:solidFill>
                  <a:srgbClr val="000000"/>
                </a:solidFill>
                <a:latin typeface="Times New Roman" panose="02020603050405020304" pitchFamily="18" charset="0"/>
              </a:rPr>
              <a:t>the frame again</a:t>
            </a:r>
          </a:p>
          <a:p>
            <a:pPr eaLnBrk="1" hangingPunct="1"/>
            <a:endParaRPr lang="en-US" altLang="en-US" sz="2400" dirty="0"/>
          </a:p>
        </p:txBody>
      </p:sp>
    </p:spTree>
    <p:extLst>
      <p:ext uri="{BB962C8B-B14F-4D97-AF65-F5344CB8AC3E}">
        <p14:creationId xmlns:p14="http://schemas.microsoft.com/office/powerpoint/2010/main" val="41684186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2209800" y="22860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mtClean="0"/>
              <a:t>CSMA/CD</a:t>
            </a:r>
          </a:p>
        </p:txBody>
      </p:sp>
      <p:sp>
        <p:nvSpPr>
          <p:cNvPr id="31747" name="Rectangle 3"/>
          <p:cNvSpPr>
            <a:spLocks noGrp="1" noChangeArrowheads="1"/>
          </p:cNvSpPr>
          <p:nvPr>
            <p:ph type="body" idx="1"/>
          </p:nvPr>
        </p:nvSpPr>
        <p:spPr bwMode="auto">
          <a:xfrm>
            <a:off x="2209800" y="10668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000" b="1" i="1">
                <a:solidFill>
                  <a:srgbClr val="3333CE"/>
                </a:solidFill>
                <a:latin typeface="Times New Roman" panose="02020603050405020304" pitchFamily="18" charset="0"/>
              </a:rPr>
              <a:t>Question: </a:t>
            </a:r>
            <a:r>
              <a:rPr lang="en-US" altLang="en-US" sz="2000">
                <a:solidFill>
                  <a:srgbClr val="000000"/>
                </a:solidFill>
                <a:latin typeface="Times New Roman" panose="02020603050405020304" pitchFamily="18" charset="0"/>
              </a:rPr>
              <a:t>How long does it take to detect a collision?</a:t>
            </a:r>
          </a:p>
          <a:p>
            <a:pPr eaLnBrk="1" hangingPunct="1"/>
            <a:r>
              <a:rPr lang="en-US" altLang="en-US" sz="2000" b="1" i="1">
                <a:solidFill>
                  <a:srgbClr val="3333CE"/>
                </a:solidFill>
                <a:latin typeface="Times New Roman" panose="02020603050405020304" pitchFamily="18" charset="0"/>
              </a:rPr>
              <a:t>Answer: </a:t>
            </a:r>
            <a:r>
              <a:rPr lang="en-US" altLang="en-US" sz="2000" i="1">
                <a:solidFill>
                  <a:srgbClr val="000000"/>
                </a:solidFill>
                <a:latin typeface="Times New Roman" panose="02020603050405020304" pitchFamily="18" charset="0"/>
              </a:rPr>
              <a:t>In the </a:t>
            </a:r>
            <a:r>
              <a:rPr lang="en-US" altLang="en-US" sz="2000" b="1" i="1">
                <a:solidFill>
                  <a:srgbClr val="000000"/>
                </a:solidFill>
                <a:latin typeface="Times New Roman" panose="02020603050405020304" pitchFamily="18" charset="0"/>
              </a:rPr>
              <a:t>worst case</a:t>
            </a:r>
            <a:r>
              <a:rPr lang="en-US" altLang="en-US" sz="2000">
                <a:solidFill>
                  <a:srgbClr val="000000"/>
                </a:solidFill>
                <a:latin typeface="Times New Roman" panose="02020603050405020304" pitchFamily="18" charset="0"/>
              </a:rPr>
              <a:t>, </a:t>
            </a:r>
            <a:r>
              <a:rPr lang="en-US" altLang="en-US" sz="2000" b="1">
                <a:solidFill>
                  <a:srgbClr val="000000"/>
                </a:solidFill>
                <a:latin typeface="Times New Roman" panose="02020603050405020304" pitchFamily="18" charset="0"/>
              </a:rPr>
              <a:t>twice the maximum propagation delay of the medium</a:t>
            </a:r>
          </a:p>
          <a:p>
            <a:pPr eaLnBrk="1" hangingPunct="1"/>
            <a:endParaRPr lang="en-US" altLang="en-US" sz="2000" b="1"/>
          </a:p>
        </p:txBody>
      </p:sp>
      <p:sp>
        <p:nvSpPr>
          <p:cNvPr id="31749" name="Text Box 5"/>
          <p:cNvSpPr txBox="1">
            <a:spLocks noChangeArrowheads="1"/>
          </p:cNvSpPr>
          <p:nvPr/>
        </p:nvSpPr>
        <p:spPr bwMode="auto">
          <a:xfrm>
            <a:off x="4724400" y="1981200"/>
            <a:ext cx="3733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400">
                <a:latin typeface="Times New Roman" panose="02020603050405020304" pitchFamily="18" charset="0"/>
              </a:rPr>
              <a:t>Note: </a:t>
            </a:r>
            <a:r>
              <a:rPr lang="en-US" altLang="en-US" sz="1600" b="1">
                <a:latin typeface="Times New Roman" panose="02020603050405020304" pitchFamily="18" charset="0"/>
              </a:rPr>
              <a:t>a = maximum propagation delay</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7620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15875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1384300" y="5207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smtClean="0">
                <a:effectLst>
                  <a:outerShdw blurRad="38100" dist="38100" dir="2700000" algn="tl">
                    <a:srgbClr val="000000">
                      <a:alpha val="43137"/>
                    </a:srgbClr>
                  </a:outerShdw>
                </a:effectLst>
              </a:rPr>
              <a:t>CSMA/CD</a:t>
            </a:r>
          </a:p>
        </p:txBody>
      </p:sp>
      <p:sp>
        <p:nvSpPr>
          <p:cNvPr id="32771" name="Rectangle 3"/>
          <p:cNvSpPr>
            <a:spLocks noGrp="1" noChangeArrowheads="1"/>
          </p:cNvSpPr>
          <p:nvPr>
            <p:ph type="body" idx="1"/>
          </p:nvPr>
        </p:nvSpPr>
        <p:spPr bwMode="auto">
          <a:xfrm>
            <a:off x="1041400" y="1663700"/>
            <a:ext cx="10833100" cy="3111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62500" lnSpcReduction="20000"/>
          </a:bodyPr>
          <a:lstStyle/>
          <a:p>
            <a:pPr eaLnBrk="1" hangingPunct="1">
              <a:buFont typeface="Wingdings" panose="05000000000000000000" pitchFamily="2" charset="2"/>
              <a:buChar char="§"/>
            </a:pPr>
            <a:r>
              <a:rPr lang="en-US" altLang="en-US" sz="4000" dirty="0" smtClean="0">
                <a:solidFill>
                  <a:srgbClr val="000000"/>
                </a:solidFill>
                <a:latin typeface="Times New Roman" panose="02020603050405020304" pitchFamily="18" charset="0"/>
              </a:rPr>
              <a:t>  </a:t>
            </a:r>
            <a:r>
              <a:rPr lang="en-US" altLang="en-US" sz="5100" b="1" dirty="0" smtClean="0">
                <a:solidFill>
                  <a:srgbClr val="000000"/>
                </a:solidFill>
                <a:effectLst>
                  <a:outerShdw blurRad="38100" dist="38100" dir="2700000" algn="tl">
                    <a:srgbClr val="000000">
                      <a:alpha val="43137"/>
                    </a:srgbClr>
                  </a:outerShdw>
                </a:effectLst>
                <a:latin typeface="Times New Roman" panose="02020603050405020304" pitchFamily="18" charset="0"/>
              </a:rPr>
              <a:t>Restrictions of CSMA / CD:</a:t>
            </a:r>
          </a:p>
          <a:p>
            <a:pPr marL="0" indent="0" eaLnBrk="1" hangingPunct="1">
              <a:buNone/>
            </a:pPr>
            <a:endParaRPr lang="en-US" altLang="en-US" sz="4000" dirty="0" smtClean="0">
              <a:solidFill>
                <a:srgbClr val="000000"/>
              </a:solidFill>
              <a:latin typeface="Times New Roman" panose="02020603050405020304" pitchFamily="18" charset="0"/>
            </a:endParaRPr>
          </a:p>
          <a:p>
            <a:pPr lvl="1" eaLnBrk="1" hangingPunct="1">
              <a:lnSpc>
                <a:spcPct val="160000"/>
              </a:lnSpc>
              <a:buFont typeface="Wingdings" panose="05000000000000000000" pitchFamily="2" charset="2"/>
              <a:buChar char="§"/>
            </a:pPr>
            <a:r>
              <a:rPr lang="en-US" altLang="en-US" sz="3800" b="1" dirty="0">
                <a:solidFill>
                  <a:srgbClr val="000000"/>
                </a:solidFill>
                <a:latin typeface="Times New Roman" panose="02020603050405020304" pitchFamily="18" charset="0"/>
              </a:rPr>
              <a:t>Packet transmission time should be at least as long as the time needed to detect a collision (2 * maximum propagation delay + </a:t>
            </a:r>
            <a:r>
              <a:rPr lang="en-US" altLang="en-US" sz="3800" b="1" i="1" dirty="0">
                <a:solidFill>
                  <a:srgbClr val="000000"/>
                </a:solidFill>
                <a:latin typeface="Times New Roman" panose="02020603050405020304" pitchFamily="18" charset="0"/>
              </a:rPr>
              <a:t>jam sequence</a:t>
            </a:r>
            <a:r>
              <a:rPr lang="en-US" altLang="en-US" sz="3800" b="1" dirty="0">
                <a:solidFill>
                  <a:srgbClr val="000000"/>
                </a:solidFill>
                <a:latin typeface="Times New Roman" panose="02020603050405020304" pitchFamily="18" charset="0"/>
              </a:rPr>
              <a:t> transmission time)</a:t>
            </a:r>
          </a:p>
          <a:p>
            <a:pPr lvl="1" eaLnBrk="1" hangingPunct="1">
              <a:lnSpc>
                <a:spcPct val="160000"/>
              </a:lnSpc>
              <a:buFont typeface="Wingdings" panose="05000000000000000000" pitchFamily="2" charset="2"/>
              <a:buChar char="§"/>
            </a:pPr>
            <a:r>
              <a:rPr lang="en-US" altLang="en-US" sz="3800" b="1" dirty="0">
                <a:solidFill>
                  <a:srgbClr val="000000"/>
                </a:solidFill>
                <a:latin typeface="Times New Roman" panose="02020603050405020304" pitchFamily="18" charset="0"/>
              </a:rPr>
              <a:t>Otherwise, CSMA/CD does not have an advantage over CSMA</a:t>
            </a:r>
          </a:p>
          <a:p>
            <a:pPr eaLnBrk="1" hangingPunct="1">
              <a:buFont typeface="Wingdings" panose="05000000000000000000" pitchFamily="2" charset="2"/>
              <a:buChar char="§"/>
            </a:pPr>
            <a:endParaRPr lang="en-US" altLang="en-US" sz="1800" dirty="0">
              <a:solidFill>
                <a:srgbClr val="000000"/>
              </a:solidFill>
              <a:latin typeface="Times New Roman" panose="02020603050405020304" pitchFamily="18" charset="0"/>
            </a:endParaRPr>
          </a:p>
          <a:p>
            <a:pPr eaLnBrk="1" hangingPunct="1"/>
            <a:endParaRPr lang="en-US" altLang="en-US" dirty="0" smtClean="0"/>
          </a:p>
        </p:txBody>
      </p:sp>
    </p:spTree>
    <p:extLst>
      <p:ext uri="{BB962C8B-B14F-4D97-AF65-F5344CB8AC3E}">
        <p14:creationId xmlns:p14="http://schemas.microsoft.com/office/powerpoint/2010/main" val="12322242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1435100" y="2667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800" b="1" dirty="0">
                <a:solidFill>
                  <a:srgbClr val="000000"/>
                </a:solidFill>
                <a:latin typeface="Times New Roman" panose="02020603050405020304" pitchFamily="18" charset="0"/>
                <a:cs typeface="Times New Roman" panose="02020603050405020304" pitchFamily="18" charset="0"/>
              </a:rPr>
              <a:t>Exponential </a:t>
            </a:r>
            <a:r>
              <a:rPr lang="en-US" altLang="en-US" sz="2800" b="1" dirty="0" err="1">
                <a:solidFill>
                  <a:srgbClr val="000000"/>
                </a:solidFill>
                <a:latin typeface="Times New Roman" panose="02020603050405020304" pitchFamily="18" charset="0"/>
                <a:cs typeface="Times New Roman" panose="02020603050405020304" pitchFamily="18" charset="0"/>
              </a:rPr>
              <a:t>Backoff</a:t>
            </a:r>
            <a:r>
              <a:rPr lang="en-US" altLang="en-US" sz="2800" b="1" dirty="0">
                <a:solidFill>
                  <a:srgbClr val="000000"/>
                </a:solidFill>
                <a:latin typeface="Times New Roman" panose="02020603050405020304" pitchFamily="18" charset="0"/>
                <a:cs typeface="Times New Roman" panose="02020603050405020304" pitchFamily="18" charset="0"/>
              </a:rPr>
              <a:t> Algorithm</a:t>
            </a:r>
            <a:r>
              <a:rPr lang="en-US" altLang="en-US" sz="2800" b="1" dirty="0">
                <a:solidFill>
                  <a:srgbClr val="000000"/>
                </a:solidFill>
                <a:latin typeface="Arial" panose="020B0604020202020204" pitchFamily="34" charset="0"/>
              </a:rPr>
              <a:t/>
            </a:r>
            <a:br>
              <a:rPr lang="en-US" altLang="en-US" sz="2800" b="1" dirty="0">
                <a:solidFill>
                  <a:srgbClr val="000000"/>
                </a:solidFill>
                <a:latin typeface="Arial" panose="020B0604020202020204" pitchFamily="34" charset="0"/>
              </a:rPr>
            </a:br>
            <a:endParaRPr lang="en-US" altLang="en-US" sz="2800" b="1" dirty="0">
              <a:solidFill>
                <a:srgbClr val="000000"/>
              </a:solidFill>
              <a:latin typeface="Arial" panose="020B0604020202020204" pitchFamily="34" charset="0"/>
            </a:endParaRPr>
          </a:p>
        </p:txBody>
      </p:sp>
      <p:sp>
        <p:nvSpPr>
          <p:cNvPr id="33795" name="Rectangle 3"/>
          <p:cNvSpPr>
            <a:spLocks noGrp="1" noChangeArrowheads="1"/>
          </p:cNvSpPr>
          <p:nvPr>
            <p:ph type="body" idx="1"/>
          </p:nvPr>
        </p:nvSpPr>
        <p:spPr bwMode="auto">
          <a:xfrm>
            <a:off x="1435100" y="838200"/>
            <a:ext cx="98806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US" altLang="en-US" sz="2000" dirty="0">
                <a:solidFill>
                  <a:srgbClr val="000000"/>
                </a:solidFill>
                <a:latin typeface="Times New Roman" panose="02020603050405020304" pitchFamily="18" charset="0"/>
              </a:rPr>
              <a:t>Ethernet uses the </a:t>
            </a:r>
            <a:r>
              <a:rPr lang="en-US" altLang="en-US" sz="2000" dirty="0">
                <a:solidFill>
                  <a:srgbClr val="3333CE"/>
                </a:solidFill>
                <a:latin typeface="Times New Roman" panose="02020603050405020304" pitchFamily="18" charset="0"/>
              </a:rPr>
              <a:t>exponential </a:t>
            </a:r>
            <a:r>
              <a:rPr lang="en-US" altLang="en-US" sz="2000" dirty="0" err="1">
                <a:solidFill>
                  <a:srgbClr val="3333CE"/>
                </a:solidFill>
                <a:latin typeface="Times New Roman" panose="02020603050405020304" pitchFamily="18" charset="0"/>
              </a:rPr>
              <a:t>backoff</a:t>
            </a:r>
            <a:r>
              <a:rPr lang="en-US" altLang="en-US" sz="2000" dirty="0">
                <a:solidFill>
                  <a:srgbClr val="3333CE"/>
                </a:solidFill>
                <a:latin typeface="Times New Roman" panose="02020603050405020304" pitchFamily="18" charset="0"/>
              </a:rPr>
              <a:t> algorithms </a:t>
            </a:r>
            <a:r>
              <a:rPr lang="en-US" altLang="en-US" sz="2000" dirty="0">
                <a:solidFill>
                  <a:srgbClr val="000000"/>
                </a:solidFill>
                <a:latin typeface="Times New Roman" panose="02020603050405020304" pitchFamily="18" charset="0"/>
              </a:rPr>
              <a:t>to determine </a:t>
            </a:r>
            <a:r>
              <a:rPr lang="en-US" altLang="en-US" sz="2000" b="1" u="sng" dirty="0">
                <a:solidFill>
                  <a:srgbClr val="000000"/>
                </a:solidFill>
                <a:latin typeface="Times New Roman" panose="02020603050405020304" pitchFamily="18" charset="0"/>
              </a:rPr>
              <a:t>the  best duration of the random waiting period after the collision happens</a:t>
            </a:r>
          </a:p>
          <a:p>
            <a:pPr eaLnBrk="1" hangingPunct="1">
              <a:lnSpc>
                <a:spcPct val="90000"/>
              </a:lnSpc>
            </a:pPr>
            <a:r>
              <a:rPr lang="en-US" altLang="en-US" dirty="0">
                <a:solidFill>
                  <a:srgbClr val="3333CE"/>
                </a:solidFill>
                <a:latin typeface="Times New Roman" panose="02020603050405020304" pitchFamily="18" charset="0"/>
              </a:rPr>
              <a:t>Algorithm:</a:t>
            </a:r>
          </a:p>
          <a:p>
            <a:pPr lvl="1" eaLnBrk="1" hangingPunct="1">
              <a:lnSpc>
                <a:spcPct val="90000"/>
              </a:lnSpc>
              <a:buFont typeface="Wingdings" panose="05000000000000000000" pitchFamily="2" charset="2"/>
              <a:buChar char="§"/>
            </a:pPr>
            <a:r>
              <a:rPr lang="en-US" altLang="en-US" dirty="0" smtClean="0">
                <a:solidFill>
                  <a:srgbClr val="000000"/>
                </a:solidFill>
                <a:latin typeface="Times New Roman" panose="02020603050405020304" pitchFamily="18" charset="0"/>
              </a:rPr>
              <a:t> Set </a:t>
            </a:r>
            <a:r>
              <a:rPr lang="en-US" altLang="en-US" dirty="0">
                <a:solidFill>
                  <a:srgbClr val="000000"/>
                </a:solidFill>
                <a:latin typeface="Times New Roman" panose="02020603050405020304" pitchFamily="18" charset="0"/>
              </a:rPr>
              <a:t>“</a:t>
            </a:r>
            <a:r>
              <a:rPr lang="en-US" altLang="en-US" b="1" dirty="0">
                <a:solidFill>
                  <a:srgbClr val="000000"/>
                </a:solidFill>
                <a:latin typeface="Times New Roman" panose="02020603050405020304" pitchFamily="18" charset="0"/>
              </a:rPr>
              <a:t>slot time</a:t>
            </a:r>
            <a:r>
              <a:rPr lang="en-US" altLang="en-US" dirty="0">
                <a:solidFill>
                  <a:srgbClr val="000000"/>
                </a:solidFill>
                <a:latin typeface="Times New Roman" panose="02020603050405020304" pitchFamily="18" charset="0"/>
              </a:rPr>
              <a:t>” equal to 2*maximum propagation delay + Jam sequence </a:t>
            </a:r>
            <a:r>
              <a:rPr lang="en-US" altLang="en-US" dirty="0" smtClean="0">
                <a:solidFill>
                  <a:srgbClr val="000000"/>
                </a:solidFill>
                <a:latin typeface="Times New Roman" panose="02020603050405020304" pitchFamily="18" charset="0"/>
              </a:rPr>
              <a:t> transmission </a:t>
            </a:r>
            <a:r>
              <a:rPr lang="en-US" altLang="en-US" dirty="0">
                <a:solidFill>
                  <a:srgbClr val="000000"/>
                </a:solidFill>
                <a:latin typeface="Times New Roman" panose="02020603050405020304" pitchFamily="18" charset="0"/>
              </a:rPr>
              <a:t>time (= 51.2 </a:t>
            </a:r>
            <a:r>
              <a:rPr lang="en-US" altLang="en-US" dirty="0" err="1">
                <a:solidFill>
                  <a:srgbClr val="000000"/>
                </a:solidFill>
                <a:latin typeface="Times New Roman" panose="02020603050405020304" pitchFamily="18" charset="0"/>
              </a:rPr>
              <a:t>usec</a:t>
            </a:r>
            <a:r>
              <a:rPr lang="en-US" altLang="en-US" dirty="0">
                <a:solidFill>
                  <a:srgbClr val="000000"/>
                </a:solidFill>
                <a:latin typeface="Times New Roman" panose="02020603050405020304" pitchFamily="18" charset="0"/>
              </a:rPr>
              <a:t> for Ethernet </a:t>
            </a:r>
            <a:r>
              <a:rPr lang="en-US" altLang="en-US" b="1" dirty="0">
                <a:solidFill>
                  <a:srgbClr val="000000"/>
                </a:solidFill>
                <a:latin typeface="Times New Roman" panose="02020603050405020304" pitchFamily="18" charset="0"/>
              </a:rPr>
              <a:t>10-Mbps</a:t>
            </a:r>
            <a:r>
              <a:rPr lang="en-US" altLang="en-US" dirty="0">
                <a:solidFill>
                  <a:srgbClr val="000000"/>
                </a:solidFill>
                <a:latin typeface="Times New Roman" panose="02020603050405020304" pitchFamily="18" charset="0"/>
              </a:rPr>
              <a:t> LAN)</a:t>
            </a:r>
          </a:p>
          <a:p>
            <a:pPr lvl="1" eaLnBrk="1" hangingPunct="1">
              <a:lnSpc>
                <a:spcPct val="90000"/>
              </a:lnSpc>
              <a:buFont typeface="Wingdings" panose="05000000000000000000" pitchFamily="2" charset="2"/>
              <a:buChar char="§"/>
            </a:pPr>
            <a:r>
              <a:rPr lang="en-US" altLang="en-US" dirty="0" smtClean="0">
                <a:solidFill>
                  <a:srgbClr val="000000"/>
                </a:solidFill>
                <a:latin typeface="Times New Roman" panose="02020603050405020304" pitchFamily="18" charset="0"/>
              </a:rPr>
              <a:t>After </a:t>
            </a:r>
            <a:r>
              <a:rPr lang="en-US" altLang="en-US" dirty="0" err="1">
                <a:solidFill>
                  <a:srgbClr val="000000"/>
                </a:solidFill>
                <a:latin typeface="Times New Roman" panose="02020603050405020304" pitchFamily="18" charset="0"/>
              </a:rPr>
              <a:t>K</a:t>
            </a:r>
            <a:r>
              <a:rPr lang="en-US" altLang="en-US" baseline="30000" dirty="0" err="1">
                <a:solidFill>
                  <a:srgbClr val="000000"/>
                </a:solidFill>
                <a:latin typeface="Times New Roman" panose="02020603050405020304" pitchFamily="18" charset="0"/>
              </a:rPr>
              <a:t>th</a:t>
            </a:r>
            <a:r>
              <a:rPr lang="en-US" altLang="en-US" dirty="0">
                <a:solidFill>
                  <a:srgbClr val="000000"/>
                </a:solidFill>
                <a:latin typeface="Times New Roman" panose="02020603050405020304" pitchFamily="18" charset="0"/>
              </a:rPr>
              <a:t> collision, select a random number (R) between 0 and </a:t>
            </a:r>
          </a:p>
          <a:p>
            <a:pPr lvl="1" eaLnBrk="1" hangingPunct="1">
              <a:lnSpc>
                <a:spcPct val="90000"/>
              </a:lnSpc>
              <a:buFont typeface="Wingdings" panose="05000000000000000000" pitchFamily="2" charset="2"/>
              <a:buNone/>
            </a:pPr>
            <a:r>
              <a:rPr lang="en-US" altLang="en-US" dirty="0">
                <a:solidFill>
                  <a:srgbClr val="000000"/>
                </a:solidFill>
                <a:latin typeface="Times New Roman" panose="02020603050405020304" pitchFamily="18" charset="0"/>
              </a:rPr>
              <a:t>     2</a:t>
            </a:r>
            <a:r>
              <a:rPr lang="en-US" altLang="en-US" baseline="30000" dirty="0">
                <a:solidFill>
                  <a:srgbClr val="000000"/>
                </a:solidFill>
                <a:latin typeface="Times New Roman" panose="02020603050405020304" pitchFamily="18" charset="0"/>
              </a:rPr>
              <a:t>k</a:t>
            </a:r>
            <a:r>
              <a:rPr lang="en-US" altLang="en-US" dirty="0">
                <a:solidFill>
                  <a:srgbClr val="000000"/>
                </a:solidFill>
                <a:latin typeface="Times New Roman" panose="02020603050405020304" pitchFamily="18" charset="0"/>
              </a:rPr>
              <a:t> –1 and </a:t>
            </a:r>
            <a:r>
              <a:rPr lang="en-US" altLang="en-US" b="1" dirty="0">
                <a:solidFill>
                  <a:srgbClr val="000000"/>
                </a:solidFill>
                <a:latin typeface="Times New Roman" panose="02020603050405020304" pitchFamily="18" charset="0"/>
              </a:rPr>
              <a:t>wait</a:t>
            </a:r>
            <a:r>
              <a:rPr lang="en-US" altLang="en-US" dirty="0">
                <a:solidFill>
                  <a:srgbClr val="000000"/>
                </a:solidFill>
                <a:latin typeface="Times New Roman" panose="02020603050405020304" pitchFamily="18" charset="0"/>
              </a:rPr>
              <a:t> for a period equal to (R</a:t>
            </a:r>
            <a:r>
              <a:rPr lang="en-US" altLang="en-US" b="1" dirty="0">
                <a:solidFill>
                  <a:srgbClr val="000000"/>
                </a:solidFill>
                <a:latin typeface="Times New Roman" panose="02020603050405020304" pitchFamily="18" charset="0"/>
              </a:rPr>
              <a:t>*slot time</a:t>
            </a:r>
            <a:r>
              <a:rPr lang="en-US" altLang="en-US" dirty="0">
                <a:solidFill>
                  <a:srgbClr val="000000"/>
                </a:solidFill>
                <a:latin typeface="Times New Roman" panose="02020603050405020304" pitchFamily="18" charset="0"/>
              </a:rPr>
              <a:t>) then </a:t>
            </a:r>
            <a:r>
              <a:rPr lang="en-US" altLang="en-US" b="1" dirty="0">
                <a:solidFill>
                  <a:srgbClr val="000000"/>
                </a:solidFill>
                <a:latin typeface="Times New Roman" panose="02020603050405020304" pitchFamily="18" charset="0"/>
              </a:rPr>
              <a:t>retransmit </a:t>
            </a:r>
            <a:r>
              <a:rPr lang="en-US" altLang="en-US" dirty="0">
                <a:solidFill>
                  <a:srgbClr val="000000"/>
                </a:solidFill>
                <a:latin typeface="Times New Roman" panose="02020603050405020304" pitchFamily="18" charset="0"/>
              </a:rPr>
              <a:t>when the medium is </a:t>
            </a:r>
            <a:r>
              <a:rPr lang="en-US" altLang="en-US" b="1" dirty="0">
                <a:solidFill>
                  <a:srgbClr val="000000"/>
                </a:solidFill>
                <a:latin typeface="Times New Roman" panose="02020603050405020304" pitchFamily="18" charset="0"/>
              </a:rPr>
              <a:t>idle, for example:</a:t>
            </a:r>
          </a:p>
          <a:p>
            <a:pPr lvl="2" eaLnBrk="1" hangingPunct="1">
              <a:lnSpc>
                <a:spcPct val="90000"/>
              </a:lnSpc>
              <a:buFont typeface="Wingdings" panose="05000000000000000000" pitchFamily="2" charset="2"/>
              <a:buChar char="§"/>
            </a:pPr>
            <a:r>
              <a:rPr lang="en-US" altLang="en-US" dirty="0">
                <a:solidFill>
                  <a:srgbClr val="000000"/>
                </a:solidFill>
                <a:latin typeface="Times New Roman" panose="02020603050405020304" pitchFamily="18" charset="0"/>
              </a:rPr>
              <a:t>After first collision (K=1), select a number (R) between 0 and 2</a:t>
            </a:r>
            <a:r>
              <a:rPr lang="en-US" altLang="en-US" baseline="30000" dirty="0">
                <a:solidFill>
                  <a:srgbClr val="000000"/>
                </a:solidFill>
                <a:latin typeface="Times New Roman" panose="02020603050405020304" pitchFamily="18" charset="0"/>
              </a:rPr>
              <a:t>1</a:t>
            </a:r>
            <a:r>
              <a:rPr lang="en-US" altLang="en-US" dirty="0">
                <a:solidFill>
                  <a:srgbClr val="000000"/>
                </a:solidFill>
                <a:latin typeface="Times New Roman" panose="02020603050405020304" pitchFamily="18" charset="0"/>
              </a:rPr>
              <a:t> –1 {0 ,1} and wait for a period equal to R*slot times (Wait for a period 0 </a:t>
            </a:r>
            <a:r>
              <a:rPr lang="en-US" altLang="en-US" dirty="0" err="1">
                <a:solidFill>
                  <a:srgbClr val="000000"/>
                </a:solidFill>
                <a:latin typeface="Times New Roman" panose="02020603050405020304" pitchFamily="18" charset="0"/>
              </a:rPr>
              <a:t>usec</a:t>
            </a:r>
            <a:r>
              <a:rPr lang="en-US" altLang="en-US" dirty="0">
                <a:solidFill>
                  <a:srgbClr val="000000"/>
                </a:solidFill>
                <a:latin typeface="Times New Roman" panose="02020603050405020304" pitchFamily="18" charset="0"/>
              </a:rPr>
              <a:t> or 1x51.2 </a:t>
            </a:r>
            <a:r>
              <a:rPr lang="en-US" altLang="en-US" dirty="0" err="1">
                <a:solidFill>
                  <a:srgbClr val="000000"/>
                </a:solidFill>
                <a:latin typeface="Times New Roman" panose="02020603050405020304" pitchFamily="18" charset="0"/>
              </a:rPr>
              <a:t>usec</a:t>
            </a:r>
            <a:r>
              <a:rPr lang="en-US" altLang="en-US" dirty="0">
                <a:solidFill>
                  <a:srgbClr val="000000"/>
                </a:solidFill>
                <a:latin typeface="Times New Roman" panose="02020603050405020304" pitchFamily="18" charset="0"/>
              </a:rPr>
              <a:t>) then retransmit when the medium is idle </a:t>
            </a:r>
          </a:p>
          <a:p>
            <a:pPr lvl="1" eaLnBrk="1" hangingPunct="1">
              <a:lnSpc>
                <a:spcPct val="90000"/>
              </a:lnSpc>
              <a:buFont typeface="Wingdings" panose="05000000000000000000" pitchFamily="2" charset="2"/>
              <a:buChar char="§"/>
            </a:pPr>
            <a:r>
              <a:rPr lang="en-US" altLang="en-US" dirty="0">
                <a:solidFill>
                  <a:srgbClr val="000000"/>
                </a:solidFill>
                <a:latin typeface="Times New Roman" panose="02020603050405020304" pitchFamily="18" charset="0"/>
              </a:rPr>
              <a:t>Do not increase random number range, if K=10</a:t>
            </a:r>
          </a:p>
          <a:p>
            <a:pPr lvl="2" eaLnBrk="1" hangingPunct="1">
              <a:lnSpc>
                <a:spcPct val="90000"/>
              </a:lnSpc>
              <a:buFont typeface="Wingdings" panose="05000000000000000000" pitchFamily="2" charset="2"/>
              <a:buChar char="§"/>
            </a:pPr>
            <a:r>
              <a:rPr lang="en-US" altLang="en-US" sz="2400" dirty="0">
                <a:solidFill>
                  <a:srgbClr val="000000"/>
                </a:solidFill>
                <a:latin typeface="Times New Roman" panose="02020603050405020304" pitchFamily="18" charset="0"/>
                <a:sym typeface="Wingdings" panose="05000000000000000000" pitchFamily="2" charset="2"/>
              </a:rPr>
              <a:t> Maximum interval {0 – 1023}</a:t>
            </a:r>
            <a:endParaRPr lang="en-US" altLang="en-US" sz="2400" dirty="0">
              <a:solidFill>
                <a:srgbClr val="000000"/>
              </a:solidFill>
              <a:latin typeface="Times New Roman" panose="02020603050405020304" pitchFamily="18" charset="0"/>
            </a:endParaRPr>
          </a:p>
          <a:p>
            <a:pPr lvl="1" eaLnBrk="1" hangingPunct="1">
              <a:lnSpc>
                <a:spcPct val="90000"/>
              </a:lnSpc>
              <a:buFont typeface="Wingdings" panose="05000000000000000000" pitchFamily="2" charset="2"/>
              <a:buChar char="§"/>
            </a:pPr>
            <a:r>
              <a:rPr lang="en-US" altLang="en-US" dirty="0">
                <a:solidFill>
                  <a:srgbClr val="000000"/>
                </a:solidFill>
                <a:latin typeface="Times New Roman" panose="02020603050405020304" pitchFamily="18" charset="0"/>
              </a:rPr>
              <a:t>Give up after 16 unsuccessful attempts and report failure to higher layers</a:t>
            </a:r>
            <a:endParaRPr lang="en-US" altLang="en-US" dirty="0">
              <a:solidFill>
                <a:srgbClr val="000000"/>
              </a:solidFill>
              <a:latin typeface="Arial" panose="020B0604020202020204" pitchFamily="34" charset="0"/>
            </a:endParaRPr>
          </a:p>
          <a:p>
            <a:pPr eaLnBrk="1" hangingPunct="1">
              <a:lnSpc>
                <a:spcPct val="90000"/>
              </a:lnSpc>
            </a:pPr>
            <a:endParaRPr lang="en-US" altLang="en-US" dirty="0"/>
          </a:p>
        </p:txBody>
      </p:sp>
    </p:spTree>
    <p:extLst>
      <p:ext uri="{BB962C8B-B14F-4D97-AF65-F5344CB8AC3E}">
        <p14:creationId xmlns:p14="http://schemas.microsoft.com/office/powerpoint/2010/main" val="10543647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19"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0" name="Text Box 4"/>
          <p:cNvSpPr txBox="1">
            <a:spLocks noChangeArrowheads="1"/>
          </p:cNvSpPr>
          <p:nvPr/>
        </p:nvSpPr>
        <p:spPr bwMode="auto">
          <a:xfrm>
            <a:off x="1828801" y="381000"/>
            <a:ext cx="50289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2800" b="1" i="1" dirty="0" smtClean="0">
                <a:effectLst>
                  <a:outerShdw blurRad="38100" dist="38100" dir="2700000" algn="tl">
                    <a:srgbClr val="000000">
                      <a:alpha val="43137"/>
                    </a:srgbClr>
                  </a:outerShdw>
                </a:effectLst>
                <a:latin typeface="Times New Roman" panose="02020603050405020304" pitchFamily="18" charset="0"/>
              </a:rPr>
              <a:t>Flow </a:t>
            </a:r>
            <a:r>
              <a:rPr lang="en-US" altLang="en-US" sz="2800" b="1" i="1" dirty="0">
                <a:effectLst>
                  <a:outerShdw blurRad="38100" dist="38100" dir="2700000" algn="tl">
                    <a:srgbClr val="000000">
                      <a:alpha val="43137"/>
                    </a:srgbClr>
                  </a:outerShdw>
                </a:effectLst>
                <a:latin typeface="Times New Roman" panose="02020603050405020304" pitchFamily="18" charset="0"/>
              </a:rPr>
              <a:t>diagram for the CSMA/CD</a:t>
            </a:r>
          </a:p>
        </p:txBody>
      </p:sp>
      <p:sp>
        <p:nvSpPr>
          <p:cNvPr id="34821"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48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0813" y="1025526"/>
            <a:ext cx="6297612"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 Box 7"/>
          <p:cNvSpPr txBox="1">
            <a:spLocks noChangeArrowheads="1"/>
          </p:cNvSpPr>
          <p:nvPr/>
        </p:nvSpPr>
        <p:spPr bwMode="auto">
          <a:xfrm>
            <a:off x="2743200" y="1562101"/>
            <a:ext cx="2743200" cy="136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endParaRPr lang="en-US" altLang="en-US"/>
          </a:p>
        </p:txBody>
      </p:sp>
      <p:sp>
        <p:nvSpPr>
          <p:cNvPr id="34824" name="Rectangle 9"/>
          <p:cNvSpPr>
            <a:spLocks noChangeArrowheads="1"/>
          </p:cNvSpPr>
          <p:nvPr/>
        </p:nvSpPr>
        <p:spPr bwMode="auto">
          <a:xfrm>
            <a:off x="2514600" y="2895600"/>
            <a:ext cx="2133600" cy="3200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25" name="Text Box 10"/>
          <p:cNvSpPr txBox="1">
            <a:spLocks noChangeArrowheads="1"/>
          </p:cNvSpPr>
          <p:nvPr/>
        </p:nvSpPr>
        <p:spPr bwMode="auto">
          <a:xfrm>
            <a:off x="4800600" y="5181600"/>
            <a:ext cx="6858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N=N+1</a:t>
            </a:r>
          </a:p>
        </p:txBody>
      </p:sp>
      <p:sp>
        <p:nvSpPr>
          <p:cNvPr id="34826" name="Text Box 11"/>
          <p:cNvSpPr txBox="1">
            <a:spLocks noChangeArrowheads="1"/>
          </p:cNvSpPr>
          <p:nvPr/>
        </p:nvSpPr>
        <p:spPr bwMode="auto">
          <a:xfrm>
            <a:off x="7620000" y="1676400"/>
            <a:ext cx="6858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N=0</a:t>
            </a:r>
          </a:p>
        </p:txBody>
      </p:sp>
      <p:sp>
        <p:nvSpPr>
          <p:cNvPr id="34827" name="Line 12"/>
          <p:cNvSpPr>
            <a:spLocks noChangeShapeType="1"/>
          </p:cNvSpPr>
          <p:nvPr/>
        </p:nvSpPr>
        <p:spPr bwMode="auto">
          <a:xfrm flipH="1">
            <a:off x="4191000" y="5257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8" name="AutoShape 13"/>
          <p:cNvSpPr>
            <a:spLocks noChangeArrowheads="1"/>
          </p:cNvSpPr>
          <p:nvPr/>
        </p:nvSpPr>
        <p:spPr bwMode="auto">
          <a:xfrm>
            <a:off x="3263900" y="4953000"/>
            <a:ext cx="914400" cy="6096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29" name="Text Box 15"/>
          <p:cNvSpPr txBox="1">
            <a:spLocks noChangeArrowheads="1"/>
          </p:cNvSpPr>
          <p:nvPr/>
        </p:nvSpPr>
        <p:spPr bwMode="auto">
          <a:xfrm>
            <a:off x="3429000" y="5105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N==16</a:t>
            </a:r>
          </a:p>
        </p:txBody>
      </p:sp>
      <p:sp>
        <p:nvSpPr>
          <p:cNvPr id="34830" name="Line 16"/>
          <p:cNvSpPr>
            <a:spLocks noChangeShapeType="1"/>
          </p:cNvSpPr>
          <p:nvPr/>
        </p:nvSpPr>
        <p:spPr bwMode="auto">
          <a:xfrm>
            <a:off x="3733800" y="5562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1" name="Text Box 17"/>
          <p:cNvSpPr txBox="1">
            <a:spLocks noChangeArrowheads="1"/>
          </p:cNvSpPr>
          <p:nvPr/>
        </p:nvSpPr>
        <p:spPr bwMode="auto">
          <a:xfrm>
            <a:off x="3390900" y="5867400"/>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200">
                <a:latin typeface="Arial" panose="020B0604020202020204" pitchFamily="34" charset="0"/>
                <a:cs typeface="Arial" panose="020B0604020202020204" pitchFamily="34" charset="0"/>
              </a:rPr>
              <a:t>Abort</a:t>
            </a:r>
          </a:p>
        </p:txBody>
      </p:sp>
      <p:sp>
        <p:nvSpPr>
          <p:cNvPr id="34832" name="Line 18"/>
          <p:cNvSpPr>
            <a:spLocks noChangeShapeType="1"/>
          </p:cNvSpPr>
          <p:nvPr/>
        </p:nvSpPr>
        <p:spPr bwMode="auto">
          <a:xfrm flipH="1">
            <a:off x="2971800" y="5257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3" name="AutoShape 20"/>
          <p:cNvSpPr>
            <a:spLocks noChangeArrowheads="1"/>
          </p:cNvSpPr>
          <p:nvPr/>
        </p:nvSpPr>
        <p:spPr bwMode="auto">
          <a:xfrm>
            <a:off x="2057400" y="4953000"/>
            <a:ext cx="914400" cy="6096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34" name="Text Box 21"/>
          <p:cNvSpPr txBox="1">
            <a:spLocks noChangeArrowheads="1"/>
          </p:cNvSpPr>
          <p:nvPr/>
        </p:nvSpPr>
        <p:spPr bwMode="auto">
          <a:xfrm>
            <a:off x="2133600" y="5105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 &lt; 10</a:t>
            </a:r>
          </a:p>
        </p:txBody>
      </p:sp>
      <p:sp>
        <p:nvSpPr>
          <p:cNvPr id="34835" name="Line 22"/>
          <p:cNvSpPr>
            <a:spLocks noChangeShapeType="1"/>
          </p:cNvSpPr>
          <p:nvPr/>
        </p:nvSpPr>
        <p:spPr bwMode="auto">
          <a:xfrm flipV="1">
            <a:off x="2514600" y="4343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6" name="Text Box 23"/>
          <p:cNvSpPr txBox="1">
            <a:spLocks noChangeArrowheads="1"/>
          </p:cNvSpPr>
          <p:nvPr/>
        </p:nvSpPr>
        <p:spPr bwMode="auto">
          <a:xfrm>
            <a:off x="2387600" y="4089400"/>
            <a:ext cx="457200" cy="25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000">
                <a:latin typeface="Arial" panose="020B0604020202020204" pitchFamily="34" charset="0"/>
                <a:cs typeface="Arial" panose="020B0604020202020204" pitchFamily="34" charset="0"/>
              </a:rPr>
              <a:t>K=N</a:t>
            </a:r>
          </a:p>
        </p:txBody>
      </p:sp>
      <p:sp>
        <p:nvSpPr>
          <p:cNvPr id="34837" name="Line 24"/>
          <p:cNvSpPr>
            <a:spLocks noChangeShapeType="1"/>
          </p:cNvSpPr>
          <p:nvPr/>
        </p:nvSpPr>
        <p:spPr bwMode="auto">
          <a:xfrm flipH="1">
            <a:off x="1905000" y="5257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8" name="Line 25"/>
          <p:cNvSpPr>
            <a:spLocks noChangeShapeType="1"/>
          </p:cNvSpPr>
          <p:nvPr/>
        </p:nvSpPr>
        <p:spPr bwMode="auto">
          <a:xfrm flipV="1">
            <a:off x="1917700" y="43942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9" name="Text Box 26"/>
          <p:cNvSpPr txBox="1">
            <a:spLocks noChangeArrowheads="1"/>
          </p:cNvSpPr>
          <p:nvPr/>
        </p:nvSpPr>
        <p:spPr bwMode="auto">
          <a:xfrm>
            <a:off x="1663700" y="4114800"/>
            <a:ext cx="622300" cy="25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000">
                <a:latin typeface="Arial" panose="020B0604020202020204" pitchFamily="34" charset="0"/>
                <a:cs typeface="Arial" panose="020B0604020202020204" pitchFamily="34" charset="0"/>
              </a:rPr>
              <a:t>K=10</a:t>
            </a:r>
          </a:p>
        </p:txBody>
      </p:sp>
      <p:sp>
        <p:nvSpPr>
          <p:cNvPr id="34840" name="Line 27"/>
          <p:cNvSpPr>
            <a:spLocks noChangeShapeType="1"/>
          </p:cNvSpPr>
          <p:nvPr/>
        </p:nvSpPr>
        <p:spPr bwMode="auto">
          <a:xfrm flipV="1">
            <a:off x="2590800" y="3581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1" name="Line 28"/>
          <p:cNvSpPr>
            <a:spLocks noChangeShapeType="1"/>
          </p:cNvSpPr>
          <p:nvPr/>
        </p:nvSpPr>
        <p:spPr bwMode="auto">
          <a:xfrm flipV="1">
            <a:off x="1905000" y="3810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2" name="Line 29"/>
          <p:cNvSpPr>
            <a:spLocks noChangeShapeType="1"/>
          </p:cNvSpPr>
          <p:nvPr/>
        </p:nvSpPr>
        <p:spPr bwMode="auto">
          <a:xfrm>
            <a:off x="1905000" y="38100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3" name="Text Box 30"/>
          <p:cNvSpPr txBox="1">
            <a:spLocks noChangeArrowheads="1"/>
          </p:cNvSpPr>
          <p:nvPr/>
        </p:nvSpPr>
        <p:spPr bwMode="auto">
          <a:xfrm>
            <a:off x="1981200" y="3200400"/>
            <a:ext cx="1219200" cy="374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pPr>
            <a:r>
              <a:rPr lang="en-US" altLang="en-US" sz="900">
                <a:latin typeface="Arial" panose="020B0604020202020204" pitchFamily="34" charset="0"/>
                <a:cs typeface="Arial" panose="020B0604020202020204" pitchFamily="34" charset="0"/>
              </a:rPr>
              <a:t>Choose R between </a:t>
            </a:r>
            <a:r>
              <a:rPr lang="en-US" altLang="en-US" sz="900" b="1">
                <a:latin typeface="Arial" panose="020B0604020202020204" pitchFamily="34" charset="0"/>
                <a:cs typeface="Arial" panose="020B0604020202020204" pitchFamily="34" charset="0"/>
              </a:rPr>
              <a:t>0 &amp; 2</a:t>
            </a:r>
            <a:r>
              <a:rPr lang="en-US" altLang="en-US" sz="900" b="1" baseline="30000">
                <a:latin typeface="Arial" panose="020B0604020202020204" pitchFamily="34" charset="0"/>
                <a:cs typeface="Arial" panose="020B0604020202020204" pitchFamily="34" charset="0"/>
              </a:rPr>
              <a:t>k</a:t>
            </a:r>
            <a:r>
              <a:rPr lang="en-US" altLang="en-US" sz="900" b="1">
                <a:latin typeface="Arial" panose="020B0604020202020204" pitchFamily="34" charset="0"/>
                <a:cs typeface="Arial" panose="020B0604020202020204" pitchFamily="34" charset="0"/>
              </a:rPr>
              <a:t> - 1</a:t>
            </a:r>
          </a:p>
        </p:txBody>
      </p:sp>
      <p:sp>
        <p:nvSpPr>
          <p:cNvPr id="34844" name="Line 31"/>
          <p:cNvSpPr>
            <a:spLocks noChangeShapeType="1"/>
          </p:cNvSpPr>
          <p:nvPr/>
        </p:nvSpPr>
        <p:spPr bwMode="auto">
          <a:xfrm flipV="1">
            <a:off x="25908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5" name="Text Box 33"/>
          <p:cNvSpPr txBox="1">
            <a:spLocks noChangeArrowheads="1"/>
          </p:cNvSpPr>
          <p:nvPr/>
        </p:nvSpPr>
        <p:spPr bwMode="auto">
          <a:xfrm>
            <a:off x="1981200" y="2578101"/>
            <a:ext cx="1219200" cy="238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pPr>
            <a:r>
              <a:rPr lang="en-US" altLang="en-US" sz="900">
                <a:latin typeface="Arial" panose="020B0604020202020204" pitchFamily="34" charset="0"/>
                <a:cs typeface="Arial" panose="020B0604020202020204" pitchFamily="34" charset="0"/>
              </a:rPr>
              <a:t>Wait R*slot time</a:t>
            </a:r>
            <a:endParaRPr lang="en-US" altLang="en-US" sz="900" b="1">
              <a:latin typeface="Arial" panose="020B0604020202020204" pitchFamily="34" charset="0"/>
              <a:cs typeface="Arial" panose="020B0604020202020204" pitchFamily="34" charset="0"/>
            </a:endParaRPr>
          </a:p>
        </p:txBody>
      </p:sp>
      <p:sp>
        <p:nvSpPr>
          <p:cNvPr id="34846" name="Line 34"/>
          <p:cNvSpPr>
            <a:spLocks noChangeShapeType="1"/>
          </p:cNvSpPr>
          <p:nvPr/>
        </p:nvSpPr>
        <p:spPr bwMode="auto">
          <a:xfrm flipV="1">
            <a:off x="2590800" y="2019300"/>
            <a:ext cx="1588" cy="547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7" name="Line 36"/>
          <p:cNvSpPr>
            <a:spLocks noChangeShapeType="1"/>
          </p:cNvSpPr>
          <p:nvPr/>
        </p:nvSpPr>
        <p:spPr bwMode="auto">
          <a:xfrm flipH="1">
            <a:off x="2590800" y="2057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8" name="Rectangle 37"/>
          <p:cNvSpPr>
            <a:spLocks noChangeArrowheads="1"/>
          </p:cNvSpPr>
          <p:nvPr/>
        </p:nvSpPr>
        <p:spPr bwMode="auto">
          <a:xfrm>
            <a:off x="3733800" y="2082800"/>
            <a:ext cx="304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49" name="Text Box 38"/>
          <p:cNvSpPr txBox="1">
            <a:spLocks noChangeArrowheads="1"/>
          </p:cNvSpPr>
          <p:nvPr/>
        </p:nvSpPr>
        <p:spPr bwMode="auto">
          <a:xfrm>
            <a:off x="2971800" y="4953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No</a:t>
            </a:r>
          </a:p>
        </p:txBody>
      </p:sp>
      <p:sp>
        <p:nvSpPr>
          <p:cNvPr id="34850" name="Text Box 39"/>
          <p:cNvSpPr txBox="1">
            <a:spLocks noChangeArrowheads="1"/>
          </p:cNvSpPr>
          <p:nvPr/>
        </p:nvSpPr>
        <p:spPr bwMode="auto">
          <a:xfrm>
            <a:off x="1828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No</a:t>
            </a:r>
          </a:p>
        </p:txBody>
      </p:sp>
      <p:sp>
        <p:nvSpPr>
          <p:cNvPr id="34851" name="Text Box 41"/>
          <p:cNvSpPr txBox="1">
            <a:spLocks noChangeArrowheads="1"/>
          </p:cNvSpPr>
          <p:nvPr/>
        </p:nvSpPr>
        <p:spPr bwMode="auto">
          <a:xfrm>
            <a:off x="38100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Yes</a:t>
            </a:r>
          </a:p>
        </p:txBody>
      </p:sp>
      <p:sp>
        <p:nvSpPr>
          <p:cNvPr id="34852" name="Text Box 42"/>
          <p:cNvSpPr txBox="1">
            <a:spLocks noChangeArrowheads="1"/>
          </p:cNvSpPr>
          <p:nvPr/>
        </p:nvSpPr>
        <p:spPr bwMode="auto">
          <a:xfrm>
            <a:off x="2514600" y="4572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Yes</a:t>
            </a:r>
          </a:p>
        </p:txBody>
      </p:sp>
      <p:sp>
        <p:nvSpPr>
          <p:cNvPr id="34853" name="Rectangle 44"/>
          <p:cNvSpPr>
            <a:spLocks noChangeArrowheads="1"/>
          </p:cNvSpPr>
          <p:nvPr/>
        </p:nvSpPr>
        <p:spPr bwMode="auto">
          <a:xfrm>
            <a:off x="2819400" y="1143000"/>
            <a:ext cx="20574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1167279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553B458B-1E1C-4326-82CF-8D07EC8AA3D3}" type="slidenum">
              <a:rPr lang="en-US" altLang="en-US"/>
              <a:pPr/>
              <a:t>4</a:t>
            </a:fld>
            <a:endParaRPr lang="en-US" altLang="en-US"/>
          </a:p>
        </p:txBody>
      </p:sp>
      <p:sp>
        <p:nvSpPr>
          <p:cNvPr id="1078274"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5"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6" name="Text Box 4"/>
          <p:cNvSpPr txBox="1">
            <a:spLocks noChangeArrowheads="1"/>
          </p:cNvSpPr>
          <p:nvPr/>
        </p:nvSpPr>
        <p:spPr bwMode="auto">
          <a:xfrm>
            <a:off x="1828800" y="381000"/>
            <a:ext cx="4340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schemeClr val="folHlink"/>
                </a:solidFill>
              </a:rPr>
              <a:t> </a:t>
            </a:r>
            <a:r>
              <a:rPr lang="en-US" altLang="en-US" sz="2000" dirty="0"/>
              <a:t>Taxonomy of multiple-access </a:t>
            </a:r>
            <a:r>
              <a:rPr lang="en-US" altLang="en-US" sz="2000" dirty="0" smtClean="0"/>
              <a:t>protocols</a:t>
            </a:r>
            <a:endParaRPr lang="en-US" altLang="en-US" sz="2000" dirty="0"/>
          </a:p>
        </p:txBody>
      </p:sp>
      <p:sp>
        <p:nvSpPr>
          <p:cNvPr id="107827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782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183" y="1375570"/>
            <a:ext cx="6554788"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772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2209800" y="228600"/>
            <a:ext cx="77724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r>
              <a:rPr lang="en-US" altLang="en-US" sz="2800" b="1" dirty="0">
                <a:solidFill>
                  <a:srgbClr val="000000"/>
                </a:solidFill>
                <a:latin typeface="Times New Roman" panose="02020603050405020304" pitchFamily="18" charset="0"/>
                <a:cs typeface="Times New Roman" panose="02020603050405020304" pitchFamily="18" charset="0"/>
              </a:rPr>
              <a:t>Exponential </a:t>
            </a:r>
            <a:r>
              <a:rPr lang="en-US" altLang="en-US" sz="2800" b="1" dirty="0" err="1">
                <a:solidFill>
                  <a:srgbClr val="000000"/>
                </a:solidFill>
                <a:latin typeface="Times New Roman" panose="02020603050405020304" pitchFamily="18" charset="0"/>
                <a:cs typeface="Times New Roman" panose="02020603050405020304" pitchFamily="18" charset="0"/>
              </a:rPr>
              <a:t>Backoff</a:t>
            </a:r>
            <a:r>
              <a:rPr lang="en-US" altLang="en-US" sz="2800" b="1" dirty="0">
                <a:solidFill>
                  <a:srgbClr val="000000"/>
                </a:solidFill>
                <a:latin typeface="Times New Roman" panose="02020603050405020304" pitchFamily="18" charset="0"/>
                <a:cs typeface="Times New Roman" panose="02020603050405020304" pitchFamily="18" charset="0"/>
              </a:rPr>
              <a:t> </a:t>
            </a:r>
            <a:r>
              <a:rPr lang="en-US" altLang="en-US" sz="2800" b="1" dirty="0" smtClean="0">
                <a:solidFill>
                  <a:srgbClr val="000000"/>
                </a:solidFill>
                <a:latin typeface="Times New Roman" panose="02020603050405020304" pitchFamily="18" charset="0"/>
                <a:cs typeface="Times New Roman" panose="02020603050405020304" pitchFamily="18" charset="0"/>
              </a:rPr>
              <a:t>Algorithm……</a:t>
            </a:r>
            <a:r>
              <a:rPr lang="en-US" altLang="en-US" sz="2800" b="1" dirty="0">
                <a:solidFill>
                  <a:srgbClr val="000000"/>
                </a:solidFill>
                <a:latin typeface="Arial" panose="020B0604020202020204" pitchFamily="34" charset="0"/>
              </a:rPr>
              <a:t/>
            </a:r>
            <a:br>
              <a:rPr lang="en-US" altLang="en-US" sz="2800" b="1" dirty="0">
                <a:solidFill>
                  <a:srgbClr val="000000"/>
                </a:solidFill>
                <a:latin typeface="Arial" panose="020B0604020202020204" pitchFamily="34" charset="0"/>
              </a:rPr>
            </a:br>
            <a:endParaRPr lang="en-US" altLang="en-US" sz="2800" b="1" dirty="0">
              <a:solidFill>
                <a:srgbClr val="000000"/>
              </a:solidFill>
              <a:latin typeface="Arial" panose="020B0604020202020204" pitchFamily="34" charset="0"/>
            </a:endParaRPr>
          </a:p>
        </p:txBody>
      </p:sp>
      <p:sp>
        <p:nvSpPr>
          <p:cNvPr id="35843" name="Rectangle 3"/>
          <p:cNvSpPr>
            <a:spLocks noGrp="1" noChangeArrowheads="1"/>
          </p:cNvSpPr>
          <p:nvPr>
            <p:ph type="body" idx="1"/>
          </p:nvPr>
        </p:nvSpPr>
        <p:spPr bwMode="auto">
          <a:xfrm>
            <a:off x="2362200" y="914400"/>
            <a:ext cx="77724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400" dirty="0">
                <a:latin typeface="Times New Roman" panose="02020603050405020304" pitchFamily="18" charset="0"/>
                <a:cs typeface="Times New Roman" panose="02020603050405020304" pitchFamily="18" charset="0"/>
              </a:rPr>
              <a:t>Reduces the chance of two waiting stations picking the same random waiting time </a:t>
            </a:r>
          </a:p>
          <a:p>
            <a:pPr eaLnBrk="1" hangingPunct="1"/>
            <a:r>
              <a:rPr lang="en-US" altLang="en-US" sz="2400" dirty="0">
                <a:latin typeface="Times New Roman" panose="02020603050405020304" pitchFamily="18" charset="0"/>
                <a:cs typeface="Times New Roman" panose="02020603050405020304" pitchFamily="18" charset="0"/>
              </a:rPr>
              <a:t>When network traffic is light, it results in </a:t>
            </a:r>
            <a:r>
              <a:rPr lang="en-US" altLang="en-US" sz="2400" b="1" dirty="0">
                <a:latin typeface="Times New Roman" panose="02020603050405020304" pitchFamily="18" charset="0"/>
                <a:cs typeface="Times New Roman" panose="02020603050405020304" pitchFamily="18" charset="0"/>
              </a:rPr>
              <a:t>minimum</a:t>
            </a:r>
            <a:r>
              <a:rPr lang="en-US" altLang="en-US" sz="2400" dirty="0">
                <a:latin typeface="Times New Roman" panose="02020603050405020304" pitchFamily="18" charset="0"/>
                <a:cs typeface="Times New Roman" panose="02020603050405020304" pitchFamily="18" charset="0"/>
              </a:rPr>
              <a:t> waiting time before transmission</a:t>
            </a:r>
          </a:p>
          <a:p>
            <a:pPr eaLnBrk="1" hangingPunct="1"/>
            <a:r>
              <a:rPr lang="en-GB" altLang="en-US" sz="2400" dirty="0">
                <a:latin typeface="Times New Roman" panose="02020603050405020304" pitchFamily="18" charset="0"/>
                <a:cs typeface="Times New Roman" panose="02020603050405020304" pitchFamily="18" charset="0"/>
              </a:rPr>
              <a:t>As</a:t>
            </a:r>
            <a:r>
              <a:rPr lang="en-US" altLang="en-US" sz="2400" dirty="0">
                <a:latin typeface="Times New Roman" panose="02020603050405020304" pitchFamily="18" charset="0"/>
                <a:cs typeface="Times New Roman" panose="02020603050405020304" pitchFamily="18" charset="0"/>
              </a:rPr>
              <a:t> congestion increases ( traffic is high), collisions increase, stations </a:t>
            </a:r>
            <a:r>
              <a:rPr lang="en-US" altLang="en-US" sz="2400" dirty="0" err="1">
                <a:latin typeface="Times New Roman" panose="02020603050405020304" pitchFamily="18" charset="0"/>
                <a:cs typeface="Times New Roman" panose="02020603050405020304" pitchFamily="18" charset="0"/>
              </a:rPr>
              <a:t>backoff</a:t>
            </a:r>
            <a:r>
              <a:rPr lang="en-US" altLang="en-US" sz="2400" dirty="0">
                <a:latin typeface="Times New Roman" panose="02020603050405020304" pitchFamily="18" charset="0"/>
                <a:cs typeface="Times New Roman" panose="02020603050405020304" pitchFamily="18" charset="0"/>
              </a:rPr>
              <a:t> by </a:t>
            </a:r>
            <a:r>
              <a:rPr lang="en-US" altLang="en-US" sz="2400" b="1" dirty="0">
                <a:latin typeface="Times New Roman" panose="02020603050405020304" pitchFamily="18" charset="0"/>
                <a:cs typeface="Times New Roman" panose="02020603050405020304" pitchFamily="18" charset="0"/>
              </a:rPr>
              <a:t>larger amounts </a:t>
            </a:r>
            <a:r>
              <a:rPr lang="en-US" altLang="en-US" sz="2400" dirty="0">
                <a:latin typeface="Times New Roman" panose="02020603050405020304" pitchFamily="18" charset="0"/>
                <a:cs typeface="Times New Roman" panose="02020603050405020304" pitchFamily="18" charset="0"/>
              </a:rPr>
              <a:t>to reduce the probability of collision.</a:t>
            </a:r>
          </a:p>
          <a:p>
            <a:pPr eaLnBrk="1" hangingPunct="1"/>
            <a:r>
              <a:rPr lang="en-GB" altLang="en-US" sz="2400" dirty="0">
                <a:latin typeface="Times New Roman" panose="02020603050405020304" pitchFamily="18" charset="0"/>
                <a:cs typeface="Times New Roman" panose="02020603050405020304" pitchFamily="18" charset="0"/>
              </a:rPr>
              <a:t>Exponential Back off</a:t>
            </a:r>
            <a:r>
              <a:rPr lang="en-US" altLang="en-US" sz="2400" dirty="0">
                <a:latin typeface="Times New Roman" panose="02020603050405020304" pitchFamily="18" charset="0"/>
                <a:cs typeface="Times New Roman" panose="02020603050405020304" pitchFamily="18" charset="0"/>
              </a:rPr>
              <a:t> algorithm </a:t>
            </a:r>
            <a:r>
              <a:rPr lang="en-GB" altLang="en-US" sz="2400" dirty="0">
                <a:latin typeface="Times New Roman" panose="02020603050405020304" pitchFamily="18" charset="0"/>
                <a:cs typeface="Times New Roman" panose="02020603050405020304" pitchFamily="18" charset="0"/>
              </a:rPr>
              <a:t>gives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last-in, first-out effect</a:t>
            </a:r>
            <a:endParaRPr lang="en-GB" altLang="en-US" sz="2400" b="1" dirty="0">
              <a:latin typeface="Times New Roman" panose="02020603050405020304" pitchFamily="18" charset="0"/>
              <a:cs typeface="Times New Roman" panose="02020603050405020304" pitchFamily="18" charset="0"/>
            </a:endParaRPr>
          </a:p>
          <a:p>
            <a:pPr lvl="1" algn="just" eaLnBrk="1" hangingPunct="1"/>
            <a:r>
              <a:rPr lang="en-GB" altLang="en-US" dirty="0">
                <a:latin typeface="Times New Roman" panose="02020603050405020304" pitchFamily="18" charset="0"/>
                <a:cs typeface="Times New Roman" panose="02020603050405020304" pitchFamily="18" charset="0"/>
              </a:rPr>
              <a:t>Stations</a:t>
            </a:r>
            <a:r>
              <a:rPr lang="en-US" altLang="en-US" dirty="0">
                <a:latin typeface="Times New Roman" panose="02020603050405020304" pitchFamily="18" charset="0"/>
                <a:cs typeface="Times New Roman" panose="02020603050405020304" pitchFamily="18" charset="0"/>
              </a:rPr>
              <a:t> with </a:t>
            </a:r>
            <a:r>
              <a:rPr lang="en-US" altLang="en-US" b="1" dirty="0">
                <a:latin typeface="Times New Roman" panose="02020603050405020304" pitchFamily="18" charset="0"/>
                <a:cs typeface="Times New Roman" panose="02020603050405020304" pitchFamily="18" charset="0"/>
              </a:rPr>
              <a:t>no or few collisions</a:t>
            </a:r>
            <a:r>
              <a:rPr lang="en-US" altLang="en-US" dirty="0">
                <a:latin typeface="Times New Roman" panose="02020603050405020304" pitchFamily="18" charset="0"/>
                <a:cs typeface="Times New Roman" panose="02020603050405020304" pitchFamily="18" charset="0"/>
              </a:rPr>
              <a:t> will have the chance to transmit before stations that have waited longer because of their previous unsuccessful transmission attempts.</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4947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2209800" y="609600"/>
            <a:ext cx="77724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800" b="1" dirty="0">
                <a:latin typeface="Times New Roman" panose="02020603050405020304" pitchFamily="18" charset="0"/>
                <a:cs typeface="Times New Roman" panose="02020603050405020304" pitchFamily="18" charset="0"/>
              </a:rPr>
              <a:t>Performance of Random Access Protocols</a:t>
            </a:r>
          </a:p>
        </p:txBody>
      </p:sp>
      <p:sp>
        <p:nvSpPr>
          <p:cNvPr id="36867" name="Rectangle 3"/>
          <p:cNvSpPr>
            <a:spLocks noGrp="1" noChangeArrowheads="1"/>
          </p:cNvSpPr>
          <p:nvPr>
            <p:ph type="body" idx="1"/>
          </p:nvPr>
        </p:nvSpPr>
        <p:spPr bwMode="auto">
          <a:xfrm>
            <a:off x="2133600" y="1295400"/>
            <a:ext cx="8928100" cy="5041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7500" lnSpcReduction="20000"/>
          </a:bodyPr>
          <a:lstStyle/>
          <a:p>
            <a:pPr eaLnBrk="1" hangingPunct="1">
              <a:lnSpc>
                <a:spcPct val="120000"/>
              </a:lnSpc>
            </a:pPr>
            <a:r>
              <a:rPr lang="en-US" altLang="en-US" dirty="0">
                <a:latin typeface="Times New Roman" panose="02020603050405020304" pitchFamily="18" charset="0"/>
                <a:cs typeface="Times New Roman" panose="02020603050405020304" pitchFamily="18" charset="0"/>
              </a:rPr>
              <a:t>Simple and easy to implement</a:t>
            </a:r>
          </a:p>
          <a:p>
            <a:pPr eaLnBrk="1" hangingPunct="1">
              <a:lnSpc>
                <a:spcPct val="120000"/>
              </a:lnSpc>
            </a:pPr>
            <a:r>
              <a:rPr lang="en-US" altLang="en-US" dirty="0">
                <a:latin typeface="Times New Roman" panose="02020603050405020304" pitchFamily="18" charset="0"/>
                <a:cs typeface="Times New Roman" panose="02020603050405020304" pitchFamily="18" charset="0"/>
              </a:rPr>
              <a:t>Decentralized (no central device that can fail and bring down the entire system)</a:t>
            </a:r>
          </a:p>
          <a:p>
            <a:pPr eaLnBrk="1" hangingPunct="1">
              <a:lnSpc>
                <a:spcPct val="120000"/>
              </a:lnSpc>
            </a:pPr>
            <a:r>
              <a:rPr lang="en-US" altLang="en-US" dirty="0">
                <a:latin typeface="Times New Roman" panose="02020603050405020304" pitchFamily="18" charset="0"/>
                <a:cs typeface="Times New Roman" panose="02020603050405020304" pitchFamily="18" charset="0"/>
              </a:rPr>
              <a:t>In low-traffic, packet transfer has low-delay </a:t>
            </a:r>
          </a:p>
          <a:p>
            <a:pPr eaLnBrk="1" hangingPunct="1">
              <a:lnSpc>
                <a:spcPct val="120000"/>
              </a:lnSpc>
            </a:pPr>
            <a:r>
              <a:rPr lang="en-US" altLang="en-US" dirty="0">
                <a:latin typeface="Times New Roman" panose="02020603050405020304" pitchFamily="18" charset="0"/>
                <a:cs typeface="Times New Roman" panose="02020603050405020304" pitchFamily="18" charset="0"/>
              </a:rPr>
              <a:t>However, limited throughput and in heavier traffic, packet delay has no limit. </a:t>
            </a:r>
          </a:p>
          <a:p>
            <a:pPr eaLnBrk="1" hangingPunct="1">
              <a:lnSpc>
                <a:spcPct val="120000"/>
              </a:lnSpc>
            </a:pPr>
            <a:r>
              <a:rPr lang="en-US" altLang="en-US" dirty="0">
                <a:latin typeface="Times New Roman" panose="02020603050405020304" pitchFamily="18" charset="0"/>
                <a:cs typeface="Times New Roman" panose="02020603050405020304" pitchFamily="18" charset="0"/>
              </a:rPr>
              <a:t>In some cases, a station </a:t>
            </a:r>
            <a:r>
              <a:rPr lang="en-US" altLang="en-US" u="sng" dirty="0">
                <a:latin typeface="Times New Roman" panose="02020603050405020304" pitchFamily="18" charset="0"/>
                <a:cs typeface="Times New Roman" panose="02020603050405020304" pitchFamily="18" charset="0"/>
              </a:rPr>
              <a:t>may never</a:t>
            </a:r>
            <a:r>
              <a:rPr lang="en-US" altLang="en-US" dirty="0">
                <a:latin typeface="Times New Roman" panose="02020603050405020304" pitchFamily="18" charset="0"/>
                <a:cs typeface="Times New Roman" panose="02020603050405020304" pitchFamily="18" charset="0"/>
              </a:rPr>
              <a:t> have a chance to transfer its packet. (</a:t>
            </a:r>
            <a:r>
              <a:rPr lang="en-US" altLang="en-US" b="1" dirty="0">
                <a:latin typeface="Times New Roman" panose="02020603050405020304" pitchFamily="18" charset="0"/>
                <a:cs typeface="Times New Roman" panose="02020603050405020304" pitchFamily="18" charset="0"/>
              </a:rPr>
              <a:t>unfair protocol</a:t>
            </a:r>
            <a:r>
              <a:rPr lang="en-US" altLang="en-US" dirty="0">
                <a:latin typeface="Times New Roman" panose="02020603050405020304" pitchFamily="18" charset="0"/>
                <a:cs typeface="Times New Roman" panose="02020603050405020304" pitchFamily="18" charset="0"/>
              </a:rPr>
              <a:t>)</a:t>
            </a:r>
          </a:p>
          <a:p>
            <a:pPr eaLnBrk="1" hangingPunct="1">
              <a:lnSpc>
                <a:spcPct val="120000"/>
              </a:lnSpc>
              <a:spcBef>
                <a:spcPct val="50000"/>
              </a:spcBef>
            </a:pPr>
            <a:r>
              <a:rPr lang="en-US" altLang="en-US" dirty="0">
                <a:latin typeface="Times New Roman" panose="02020603050405020304" pitchFamily="18" charset="0"/>
                <a:cs typeface="Times New Roman" panose="02020603050405020304" pitchFamily="18" charset="0"/>
              </a:rPr>
              <a:t>A node that has frames to be transmitted  can </a:t>
            </a:r>
            <a:r>
              <a:rPr lang="en-US" altLang="en-US" b="1" dirty="0">
                <a:latin typeface="Times New Roman" panose="02020603050405020304" pitchFamily="18" charset="0"/>
                <a:cs typeface="Times New Roman" panose="02020603050405020304" pitchFamily="18" charset="0"/>
              </a:rPr>
              <a:t>transmit continuously</a:t>
            </a:r>
            <a:r>
              <a:rPr lang="en-US" altLang="en-US" dirty="0">
                <a:latin typeface="Times New Roman" panose="02020603050405020304" pitchFamily="18" charset="0"/>
                <a:cs typeface="Times New Roman" panose="02020603050405020304" pitchFamily="18" charset="0"/>
              </a:rPr>
              <a:t> at the </a:t>
            </a:r>
            <a:r>
              <a:rPr lang="en-US" altLang="en-US" b="1" dirty="0">
                <a:latin typeface="Times New Roman" panose="02020603050405020304" pitchFamily="18" charset="0"/>
                <a:cs typeface="Times New Roman" panose="02020603050405020304" pitchFamily="18" charset="0"/>
              </a:rPr>
              <a:t>full rate of channel (R)</a:t>
            </a:r>
            <a:r>
              <a:rPr lang="en-US" altLang="en-US" dirty="0">
                <a:latin typeface="Times New Roman" panose="02020603050405020304" pitchFamily="18" charset="0"/>
                <a:cs typeface="Times New Roman" panose="02020603050405020304" pitchFamily="18" charset="0"/>
              </a:rPr>
              <a:t> if it is the </a:t>
            </a:r>
            <a:r>
              <a:rPr lang="en-US" altLang="en-US" b="1" dirty="0">
                <a:latin typeface="Times New Roman" panose="02020603050405020304" pitchFamily="18" charset="0"/>
                <a:cs typeface="Times New Roman" panose="02020603050405020304" pitchFamily="18" charset="0"/>
              </a:rPr>
              <a:t>only node with frames</a:t>
            </a:r>
          </a:p>
          <a:p>
            <a:pPr eaLnBrk="1" hangingPunct="1">
              <a:lnSpc>
                <a:spcPct val="120000"/>
              </a:lnSpc>
              <a:spcBef>
                <a:spcPct val="50000"/>
              </a:spcBef>
            </a:pPr>
            <a:r>
              <a:rPr lang="en-US" altLang="en-US" dirty="0">
                <a:latin typeface="Times New Roman" panose="02020603050405020304" pitchFamily="18" charset="0"/>
                <a:cs typeface="Times New Roman" panose="02020603050405020304" pitchFamily="18" charset="0"/>
              </a:rPr>
              <a:t>If (M) nodes want to transmit, many collisions can occur and the rate for each node will </a:t>
            </a:r>
            <a:r>
              <a:rPr lang="en-US" altLang="en-US" b="1" u="sng" dirty="0">
                <a:latin typeface="Times New Roman" panose="02020603050405020304" pitchFamily="18" charset="0"/>
                <a:cs typeface="Times New Roman" panose="02020603050405020304" pitchFamily="18" charset="0"/>
              </a:rPr>
              <a:t>not be on average R/M</a:t>
            </a:r>
          </a:p>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189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Ethernet – 802.3</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US" sz="3000" dirty="0"/>
              <a:t>History</a:t>
            </a:r>
            <a:endParaRPr lang="en-US" sz="3500" dirty="0"/>
          </a:p>
          <a:p>
            <a:pPr lvl="1"/>
            <a:r>
              <a:rPr lang="en-US" sz="2000" dirty="0"/>
              <a:t>Developed by Bob Metcalfe and others at Xerox PARC in mid-1970s</a:t>
            </a:r>
          </a:p>
          <a:p>
            <a:pPr lvl="1"/>
            <a:r>
              <a:rPr lang="en-US" sz="2000" dirty="0" smtClean="0"/>
              <a:t>Standardized </a:t>
            </a:r>
            <a:r>
              <a:rPr lang="en-US" sz="2000" dirty="0"/>
              <a:t>by Xerox, DEC, and Intel in 1978</a:t>
            </a:r>
          </a:p>
          <a:p>
            <a:pPr lvl="1"/>
            <a:r>
              <a:rPr lang="en-US" sz="2000" dirty="0"/>
              <a:t>LAN standards define MAC and physical layer connectivity</a:t>
            </a:r>
          </a:p>
          <a:p>
            <a:pPr lvl="2"/>
            <a:r>
              <a:rPr lang="en-US" sz="1900" dirty="0"/>
              <a:t>IEEE 802.3 (CSMA/CD - Ethernet) standard – originally 2Mbps</a:t>
            </a:r>
          </a:p>
          <a:p>
            <a:pPr lvl="2"/>
            <a:r>
              <a:rPr lang="en-US" sz="1900" dirty="0"/>
              <a:t>IEEE 802.3u standard for 100Mbps Ethernet</a:t>
            </a:r>
          </a:p>
          <a:p>
            <a:pPr lvl="2"/>
            <a:r>
              <a:rPr lang="en-US" sz="1900" dirty="0"/>
              <a:t>IEEE 802.3z standard for 1,000Mbps Ethernet</a:t>
            </a:r>
          </a:p>
          <a:p>
            <a:r>
              <a:rPr lang="en-US" sz="2600" dirty="0"/>
              <a:t>CSMA/C</a:t>
            </a:r>
            <a:r>
              <a:rPr lang="en-US" sz="2400" dirty="0"/>
              <a:t>D:  Ethernet’s Media Access Control (MAC) policy</a:t>
            </a:r>
            <a:endParaRPr lang="en-US" dirty="0"/>
          </a:p>
          <a:p>
            <a:pPr lvl="1"/>
            <a:r>
              <a:rPr lang="en-US" sz="2000" b="1" dirty="0"/>
              <a:t>CS = carrier sense</a:t>
            </a:r>
          </a:p>
          <a:p>
            <a:pPr lvl="2"/>
            <a:r>
              <a:rPr lang="en-US" dirty="0"/>
              <a:t>Send only if medium is idle</a:t>
            </a:r>
          </a:p>
          <a:p>
            <a:pPr lvl="1"/>
            <a:r>
              <a:rPr lang="en-US" sz="2000" b="1" dirty="0"/>
              <a:t>MA = multiple access</a:t>
            </a:r>
          </a:p>
          <a:p>
            <a:pPr lvl="1"/>
            <a:r>
              <a:rPr lang="en-US" sz="2000" b="1" dirty="0"/>
              <a:t>CD = collision detection</a:t>
            </a:r>
          </a:p>
          <a:p>
            <a:pPr lvl="2"/>
            <a:r>
              <a:rPr lang="en-US" dirty="0"/>
              <a:t>Stop sending immediately if collision is detected</a:t>
            </a:r>
          </a:p>
          <a:p>
            <a:endParaRPr lang="en-US" dirty="0"/>
          </a:p>
        </p:txBody>
      </p:sp>
    </p:spTree>
    <p:extLst>
      <p:ext uri="{BB962C8B-B14F-4D97-AF65-F5344CB8AC3E}">
        <p14:creationId xmlns:p14="http://schemas.microsoft.com/office/powerpoint/2010/main" val="21730927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Ethernet Addresses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351338"/>
          </a:xfrm>
        </p:spPr>
        <p:txBody>
          <a:bodyPr/>
          <a:lstStyle/>
          <a:p>
            <a:pPr marL="555625" indent="-457200" algn="just" defTabSz="414338">
              <a:spcBef>
                <a:spcPct val="50000"/>
              </a:spcBef>
              <a:buClr>
                <a:srgbClr val="CC0000"/>
              </a:buClr>
            </a:pPr>
            <a:r>
              <a:rPr lang="en-US" b="1" dirty="0">
                <a:solidFill>
                  <a:srgbClr val="000066"/>
                </a:solidFill>
              </a:rPr>
              <a:t>End nodes are identified by their Ethernet Addresses (MAC Address or Hardware Address) which is a unique 6 Byte address.</a:t>
            </a:r>
          </a:p>
          <a:p>
            <a:pPr marL="555625" indent="-457200" algn="just" defTabSz="414338">
              <a:spcBef>
                <a:spcPct val="50000"/>
              </a:spcBef>
              <a:buClr>
                <a:srgbClr val="CC0000"/>
              </a:buClr>
            </a:pPr>
            <a:r>
              <a:rPr lang="en-US" b="1" dirty="0">
                <a:solidFill>
                  <a:srgbClr val="000066"/>
                </a:solidFill>
              </a:rPr>
              <a:t>MAC Address is represented in </a:t>
            </a:r>
            <a:r>
              <a:rPr lang="en-US" b="1" dirty="0" err="1" smtClean="0">
                <a:solidFill>
                  <a:srgbClr val="000066"/>
                </a:solidFill>
              </a:rPr>
              <a:t>HexaDecimal</a:t>
            </a:r>
            <a:r>
              <a:rPr lang="en-US" b="1" dirty="0" smtClean="0">
                <a:solidFill>
                  <a:srgbClr val="000066"/>
                </a:solidFill>
              </a:rPr>
              <a:t> </a:t>
            </a:r>
            <a:r>
              <a:rPr lang="en-US" b="1" dirty="0">
                <a:solidFill>
                  <a:srgbClr val="000066"/>
                </a:solidFill>
              </a:rPr>
              <a:t>format </a:t>
            </a:r>
            <a:r>
              <a:rPr lang="en-US" b="1" dirty="0" err="1">
                <a:solidFill>
                  <a:srgbClr val="000066"/>
                </a:solidFill>
              </a:rPr>
              <a:t>e.g</a:t>
            </a:r>
            <a:r>
              <a:rPr lang="en-US" b="1" dirty="0">
                <a:solidFill>
                  <a:srgbClr val="000066"/>
                </a:solidFill>
              </a:rPr>
              <a:t> 00:05:5D:FE:10:0A</a:t>
            </a:r>
            <a:r>
              <a:rPr lang="en-US" dirty="0"/>
              <a:t> </a:t>
            </a:r>
            <a:endParaRPr lang="en-US" b="1" dirty="0">
              <a:solidFill>
                <a:srgbClr val="000066"/>
              </a:solidFill>
            </a:endParaRPr>
          </a:p>
          <a:p>
            <a:pPr marL="555625" indent="-457200" algn="just" defTabSz="414338">
              <a:spcBef>
                <a:spcPct val="50000"/>
              </a:spcBef>
              <a:buClr>
                <a:srgbClr val="CC0000"/>
              </a:buClr>
            </a:pPr>
            <a:r>
              <a:rPr lang="en-US" b="1" dirty="0">
                <a:solidFill>
                  <a:srgbClr val="000066"/>
                </a:solidFill>
              </a:rPr>
              <a:t>The first 3 bytes identify a vendor (also called prefix) and the last 3 bytes are unique for every host or device  </a:t>
            </a:r>
          </a:p>
          <a:p>
            <a:endParaRPr lang="en-US" dirty="0"/>
          </a:p>
        </p:txBody>
      </p:sp>
    </p:spTree>
    <p:extLst>
      <p:ext uri="{BB962C8B-B14F-4D97-AF65-F5344CB8AC3E}">
        <p14:creationId xmlns:p14="http://schemas.microsoft.com/office/powerpoint/2010/main" val="14432781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1325563"/>
          </a:xfrm>
        </p:spPr>
        <p:txBody>
          <a:bodyPr/>
          <a:lstStyle/>
          <a:p>
            <a:r>
              <a:rPr lang="en-US" b="1" dirty="0" smtClean="0">
                <a:effectLst>
                  <a:outerShdw blurRad="38100" dist="38100" dir="2700000" algn="tl">
                    <a:srgbClr val="000000">
                      <a:alpha val="43137"/>
                    </a:srgbClr>
                  </a:outerShdw>
                </a:effectLst>
              </a:rPr>
              <a:t>Ethernet</a:t>
            </a:r>
            <a:endParaRPr lang="en-US" b="1"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959422906"/>
              </p:ext>
            </p:extLst>
          </p:nvPr>
        </p:nvGraphicFramePr>
        <p:xfrm>
          <a:off x="838200" y="1532466"/>
          <a:ext cx="10607498" cy="2931160"/>
        </p:xfrm>
        <a:graphic>
          <a:graphicData uri="http://schemas.openxmlformats.org/drawingml/2006/table">
            <a:tbl>
              <a:tblPr firstRow="1" bandRow="1">
                <a:tableStyleId>{5C22544A-7EE6-4342-B048-85BDC9FD1C3A}</a:tableStyleId>
              </a:tblPr>
              <a:tblGrid>
                <a:gridCol w="1317756"/>
                <a:gridCol w="2449307"/>
                <a:gridCol w="1231815"/>
                <a:gridCol w="1274922"/>
                <a:gridCol w="3187700"/>
                <a:gridCol w="1145998"/>
              </a:tblGrid>
              <a:tr h="370840">
                <a:tc>
                  <a:txBody>
                    <a:bodyPr/>
                    <a:lstStyle/>
                    <a:p>
                      <a:r>
                        <a:rPr lang="en-US" dirty="0" smtClean="0"/>
                        <a:t>Name</a:t>
                      </a:r>
                      <a:endParaRPr lang="en-US" dirty="0"/>
                    </a:p>
                  </a:txBody>
                  <a:tcPr/>
                </a:tc>
                <a:tc>
                  <a:txBody>
                    <a:bodyPr/>
                    <a:lstStyle/>
                    <a:p>
                      <a:r>
                        <a:rPr lang="en-US" dirty="0" smtClean="0"/>
                        <a:t>Cable</a:t>
                      </a:r>
                      <a:endParaRPr lang="en-US" dirty="0"/>
                    </a:p>
                  </a:txBody>
                  <a:tcPr/>
                </a:tc>
                <a:tc>
                  <a:txBody>
                    <a:bodyPr/>
                    <a:lstStyle/>
                    <a:p>
                      <a:r>
                        <a:rPr lang="en-US" dirty="0" smtClean="0"/>
                        <a:t>Topology</a:t>
                      </a:r>
                      <a:endParaRPr lang="en-US" dirty="0"/>
                    </a:p>
                  </a:txBody>
                  <a:tcPr/>
                </a:tc>
                <a:tc>
                  <a:txBody>
                    <a:bodyPr/>
                    <a:lstStyle/>
                    <a:p>
                      <a:r>
                        <a:rPr lang="en-US" dirty="0" smtClean="0"/>
                        <a:t>Nodes/</a:t>
                      </a:r>
                      <a:r>
                        <a:rPr lang="en-US" dirty="0" err="1" smtClean="0"/>
                        <a:t>seg</a:t>
                      </a:r>
                      <a:endParaRPr lang="en-US" dirty="0"/>
                    </a:p>
                  </a:txBody>
                  <a:tcPr/>
                </a:tc>
                <a:tc>
                  <a:txBody>
                    <a:bodyPr/>
                    <a:lstStyle/>
                    <a:p>
                      <a:r>
                        <a:rPr lang="en-US" dirty="0" smtClean="0"/>
                        <a:t>Max segment length</a:t>
                      </a:r>
                      <a:endParaRPr lang="en-US" dirty="0"/>
                    </a:p>
                  </a:txBody>
                  <a:tcPr/>
                </a:tc>
                <a:tc>
                  <a:txBody>
                    <a:bodyPr/>
                    <a:lstStyle/>
                    <a:p>
                      <a:r>
                        <a:rPr lang="en-US" dirty="0" smtClean="0"/>
                        <a:t>speed</a:t>
                      </a:r>
                      <a:endParaRPr lang="en-US" dirty="0"/>
                    </a:p>
                  </a:txBody>
                  <a:tcPr/>
                </a:tc>
              </a:tr>
              <a:tr h="370840">
                <a:tc>
                  <a:txBody>
                    <a:bodyPr/>
                    <a:lstStyle/>
                    <a:p>
                      <a:r>
                        <a:rPr lang="en-US" b="1" dirty="0" smtClean="0"/>
                        <a:t>10Base5</a:t>
                      </a:r>
                    </a:p>
                    <a:p>
                      <a:r>
                        <a:rPr lang="en-US" b="1" dirty="0" smtClean="0"/>
                        <a:t>(</a:t>
                      </a:r>
                      <a:r>
                        <a:rPr lang="en-US" b="1" dirty="0" err="1" smtClean="0"/>
                        <a:t>Thicknet</a:t>
                      </a:r>
                      <a:r>
                        <a:rPr lang="en-US" b="1" dirty="0" smtClean="0"/>
                        <a:t>)</a:t>
                      </a:r>
                      <a:endParaRPr lang="en-US" b="1" dirty="0"/>
                    </a:p>
                  </a:txBody>
                  <a:tcPr/>
                </a:tc>
                <a:tc>
                  <a:txBody>
                    <a:bodyPr/>
                    <a:lstStyle/>
                    <a:p>
                      <a:r>
                        <a:rPr lang="en-US" b="1" dirty="0" smtClean="0"/>
                        <a:t>Thick coax</a:t>
                      </a:r>
                      <a:endParaRPr lang="en-US" b="1" dirty="0"/>
                    </a:p>
                  </a:txBody>
                  <a:tcPr/>
                </a:tc>
                <a:tc>
                  <a:txBody>
                    <a:bodyPr/>
                    <a:lstStyle/>
                    <a:p>
                      <a:r>
                        <a:rPr lang="en-US" b="1" dirty="0" smtClean="0"/>
                        <a:t>Bus</a:t>
                      </a:r>
                      <a:endParaRPr lang="en-US" b="1" dirty="0"/>
                    </a:p>
                  </a:txBody>
                  <a:tcPr/>
                </a:tc>
                <a:tc>
                  <a:txBody>
                    <a:bodyPr/>
                    <a:lstStyle/>
                    <a:p>
                      <a:r>
                        <a:rPr lang="en-US" b="1" dirty="0" smtClean="0"/>
                        <a:t>100</a:t>
                      </a:r>
                      <a:endParaRPr lang="en-US" b="1" dirty="0"/>
                    </a:p>
                  </a:txBody>
                  <a:tcPr/>
                </a:tc>
                <a:tc>
                  <a:txBody>
                    <a:bodyPr/>
                    <a:lstStyle/>
                    <a:p>
                      <a:r>
                        <a:rPr lang="en-US" sz="1800" b="1" dirty="0" smtClean="0">
                          <a:solidFill>
                            <a:srgbClr val="000066"/>
                          </a:solidFill>
                        </a:rPr>
                        <a:t>500 m with at most 4 repeaters</a:t>
                      </a:r>
                      <a:endParaRPr lang="en-US" dirty="0"/>
                    </a:p>
                  </a:txBody>
                  <a:tcPr/>
                </a:tc>
                <a:tc>
                  <a:txBody>
                    <a:bodyPr/>
                    <a:lstStyle/>
                    <a:p>
                      <a:r>
                        <a:rPr lang="en-US" b="1" dirty="0" smtClean="0"/>
                        <a:t>10mbps</a:t>
                      </a:r>
                      <a:endParaRPr lang="en-US" b="1" dirty="0"/>
                    </a:p>
                  </a:txBody>
                  <a:tcPr/>
                </a:tc>
              </a:tr>
              <a:tr h="370840">
                <a:tc>
                  <a:txBody>
                    <a:bodyPr/>
                    <a:lstStyle/>
                    <a:p>
                      <a:r>
                        <a:rPr lang="en-US" b="1" dirty="0" smtClean="0"/>
                        <a:t>10Base2</a:t>
                      </a:r>
                    </a:p>
                    <a:p>
                      <a:r>
                        <a:rPr lang="en-US" b="1" dirty="0" smtClean="0"/>
                        <a:t>(</a:t>
                      </a:r>
                      <a:r>
                        <a:rPr lang="en-US" b="1" dirty="0" err="1" smtClean="0"/>
                        <a:t>Thinnet</a:t>
                      </a:r>
                      <a:r>
                        <a:rPr lang="en-US" b="1" dirty="0" smtClean="0"/>
                        <a:t>)</a:t>
                      </a:r>
                      <a:endParaRPr lang="en-US" b="1" dirty="0"/>
                    </a:p>
                  </a:txBody>
                  <a:tcPr/>
                </a:tc>
                <a:tc>
                  <a:txBody>
                    <a:bodyPr/>
                    <a:lstStyle/>
                    <a:p>
                      <a:r>
                        <a:rPr lang="en-US" b="1" dirty="0" smtClean="0"/>
                        <a:t>Thin Coax</a:t>
                      </a:r>
                      <a:endParaRPr lang="en-US" b="1" dirty="0"/>
                    </a:p>
                  </a:txBody>
                  <a:tcPr/>
                </a:tc>
                <a:tc>
                  <a:txBody>
                    <a:bodyPr/>
                    <a:lstStyle/>
                    <a:p>
                      <a:r>
                        <a:rPr lang="en-US" b="1" dirty="0" smtClean="0"/>
                        <a:t>Bus</a:t>
                      </a:r>
                      <a:endParaRPr lang="en-US" b="1" dirty="0"/>
                    </a:p>
                  </a:txBody>
                  <a:tcPr/>
                </a:tc>
                <a:tc>
                  <a:txBody>
                    <a:bodyPr/>
                    <a:lstStyle/>
                    <a:p>
                      <a:r>
                        <a:rPr lang="en-US" b="1" dirty="0" smtClean="0"/>
                        <a:t>30</a:t>
                      </a:r>
                      <a:endParaRPr lang="en-US" b="1" dirty="0"/>
                    </a:p>
                  </a:txBody>
                  <a:tcPr/>
                </a:tc>
                <a:tc>
                  <a:txBody>
                    <a:bodyPr/>
                    <a:lstStyle/>
                    <a:p>
                      <a:r>
                        <a:rPr lang="en-US" sz="1800" b="1" dirty="0" smtClean="0">
                          <a:solidFill>
                            <a:srgbClr val="000066"/>
                          </a:solidFill>
                        </a:rPr>
                        <a:t>185 m with at most 4 repeaters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10mbps</a:t>
                      </a:r>
                    </a:p>
                    <a:p>
                      <a:endParaRPr lang="en-US" b="1" dirty="0"/>
                    </a:p>
                  </a:txBody>
                  <a:tcPr/>
                </a:tc>
              </a:tr>
              <a:tr h="370840">
                <a:tc>
                  <a:txBody>
                    <a:bodyPr/>
                    <a:lstStyle/>
                    <a:p>
                      <a:r>
                        <a:rPr lang="en-US" b="1" dirty="0" smtClean="0"/>
                        <a:t>10Base-T</a:t>
                      </a:r>
                      <a:endParaRPr lang="en-US" b="1" dirty="0"/>
                    </a:p>
                  </a:txBody>
                  <a:tcPr/>
                </a:tc>
                <a:tc>
                  <a:txBody>
                    <a:bodyPr/>
                    <a:lstStyle/>
                    <a:p>
                      <a:r>
                        <a:rPr lang="en-US" b="1" dirty="0" smtClean="0"/>
                        <a:t>Twisted pair</a:t>
                      </a:r>
                      <a:r>
                        <a:rPr lang="en-US" b="1" baseline="0" dirty="0" smtClean="0"/>
                        <a:t> UTP cat3/cat5</a:t>
                      </a:r>
                      <a:endParaRPr lang="en-US" b="1" dirty="0"/>
                    </a:p>
                  </a:txBody>
                  <a:tcPr/>
                </a:tc>
                <a:tc>
                  <a:txBody>
                    <a:bodyPr/>
                    <a:lstStyle/>
                    <a:p>
                      <a:r>
                        <a:rPr lang="en-US" b="1" dirty="0" smtClean="0"/>
                        <a:t>Star</a:t>
                      </a:r>
                      <a:endParaRPr lang="en-US" b="1" dirty="0"/>
                    </a:p>
                  </a:txBody>
                  <a:tcPr/>
                </a:tc>
                <a:tc>
                  <a:txBody>
                    <a:bodyPr/>
                    <a:lstStyle/>
                    <a:p>
                      <a:r>
                        <a:rPr lang="en-US" b="1" dirty="0" smtClean="0"/>
                        <a:t>1024</a:t>
                      </a:r>
                      <a:endParaRPr lang="en-US" b="1" dirty="0"/>
                    </a:p>
                  </a:txBody>
                  <a:tcPr/>
                </a:tc>
                <a:tc>
                  <a:txBody>
                    <a:bodyPr/>
                    <a:lstStyle/>
                    <a:p>
                      <a:r>
                        <a:rPr lang="en-US" sz="1800" b="1" dirty="0" smtClean="0">
                          <a:solidFill>
                            <a:srgbClr val="000066"/>
                          </a:solidFill>
                        </a:rPr>
                        <a:t>100 m with at most 4 hubs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10mbps</a:t>
                      </a:r>
                    </a:p>
                    <a:p>
                      <a:endParaRPr lang="en-US" b="1" dirty="0"/>
                    </a:p>
                  </a:txBody>
                  <a:tcPr/>
                </a:tc>
              </a:tr>
              <a:tr h="370840">
                <a:tc>
                  <a:txBody>
                    <a:bodyPr/>
                    <a:lstStyle/>
                    <a:p>
                      <a:r>
                        <a:rPr lang="en-US" b="1" dirty="0" smtClean="0"/>
                        <a:t>10 Base-F</a:t>
                      </a:r>
                      <a:endParaRPr lang="en-US" b="1" dirty="0"/>
                    </a:p>
                  </a:txBody>
                  <a:tcPr/>
                </a:tc>
                <a:tc>
                  <a:txBody>
                    <a:bodyPr/>
                    <a:lstStyle/>
                    <a:p>
                      <a:r>
                        <a:rPr lang="en-US" b="1" dirty="0" smtClean="0"/>
                        <a:t>Multimode/</a:t>
                      </a:r>
                      <a:r>
                        <a:rPr lang="en-US" b="1" dirty="0" err="1" smtClean="0"/>
                        <a:t>sibglemode</a:t>
                      </a:r>
                      <a:r>
                        <a:rPr lang="en-US" b="1" baseline="0" dirty="0" smtClean="0"/>
                        <a:t> Fiber optic cable</a:t>
                      </a:r>
                      <a:endParaRPr lang="en-US" b="1" dirty="0"/>
                    </a:p>
                  </a:txBody>
                  <a:tcPr/>
                </a:tc>
                <a:tc>
                  <a:txBody>
                    <a:bodyPr/>
                    <a:lstStyle/>
                    <a:p>
                      <a:r>
                        <a:rPr lang="en-US" b="1" dirty="0" smtClean="0"/>
                        <a:t>Tree</a:t>
                      </a:r>
                      <a:endParaRPr lang="en-US" b="1" dirty="0"/>
                    </a:p>
                  </a:txBody>
                  <a:tcPr/>
                </a:tc>
                <a:tc>
                  <a:txBody>
                    <a:bodyPr/>
                    <a:lstStyle/>
                    <a:p>
                      <a:r>
                        <a:rPr lang="en-US" b="1" dirty="0" smtClean="0"/>
                        <a:t>1024</a:t>
                      </a:r>
                      <a:endParaRPr lang="en-US" b="1" dirty="0"/>
                    </a:p>
                  </a:txBody>
                  <a:tcPr/>
                </a:tc>
                <a:tc>
                  <a:txBody>
                    <a:bodyPr/>
                    <a:lstStyle/>
                    <a:p>
                      <a:r>
                        <a:rPr lang="en-US" sz="1800" b="1" dirty="0" smtClean="0">
                          <a:solidFill>
                            <a:srgbClr val="000066"/>
                          </a:solidFill>
                        </a:rPr>
                        <a:t>2000m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10mbps</a:t>
                      </a:r>
                    </a:p>
                    <a:p>
                      <a:endParaRPr lang="en-US" b="1" dirty="0"/>
                    </a:p>
                  </a:txBody>
                  <a:tcPr/>
                </a:tc>
              </a:tr>
            </a:tbl>
          </a:graphicData>
        </a:graphic>
      </p:graphicFrame>
    </p:spTree>
    <p:extLst>
      <p:ext uri="{BB962C8B-B14F-4D97-AF65-F5344CB8AC3E}">
        <p14:creationId xmlns:p14="http://schemas.microsoft.com/office/powerpoint/2010/main" val="23938294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Ethernet</a:t>
            </a:r>
            <a:endParaRPr lang="en-US" dirty="0">
              <a:effectLst>
                <a:outerShdw blurRad="38100" dist="38100" dir="2700000" algn="tl">
                  <a:srgbClr val="000000">
                    <a:alpha val="43137"/>
                  </a:srgbClr>
                </a:outerShdw>
              </a:effectLst>
            </a:endParaRPr>
          </a:p>
        </p:txBody>
      </p:sp>
      <p:sp>
        <p:nvSpPr>
          <p:cNvPr id="4" name="Content Placeholder 3"/>
          <p:cNvSpPr txBox="1">
            <a:spLocks noGrp="1"/>
          </p:cNvSpPr>
          <p:nvPr>
            <p:ph idx="1"/>
          </p:nvPr>
        </p:nvSpPr>
        <p:spPr>
          <a:xfrm>
            <a:off x="838200" y="1825625"/>
            <a:ext cx="10515600" cy="5349157"/>
          </a:xfrm>
          <a:prstGeom prst="rect">
            <a:avLst/>
          </a:prstGeom>
          <a:noFill/>
        </p:spPr>
        <p:txBody>
          <a:bodyPr wrap="square" rtlCol="0">
            <a:spAutoFit/>
          </a:bodyPr>
          <a:lstStyle/>
          <a:p>
            <a:pPr marL="0" indent="0" fontAlgn="base">
              <a:buNone/>
            </a:pPr>
            <a:r>
              <a:rPr lang="en-US" sz="2400" b="1" dirty="0"/>
              <a:t>The number 10:</a:t>
            </a:r>
            <a:r>
              <a:rPr lang="en-US" sz="2400" dirty="0"/>
              <a:t> At the front of each identifier, 10 denotes the standard data transfer speed over these media - ten megabits per second (10Mbps).</a:t>
            </a:r>
          </a:p>
          <a:p>
            <a:pPr marL="0" indent="0" fontAlgn="base">
              <a:buNone/>
            </a:pPr>
            <a:r>
              <a:rPr lang="en-US" sz="2400" b="1" dirty="0" smtClean="0"/>
              <a:t>The </a:t>
            </a:r>
            <a:r>
              <a:rPr lang="en-US" sz="2400" b="1" dirty="0"/>
              <a:t>word Base:</a:t>
            </a:r>
            <a:r>
              <a:rPr lang="en-US" sz="2400" dirty="0"/>
              <a:t> Short for Baseband, this part of the identifier signifies a type of network that uses only one carrier frequency for signaling and requires all network stations to share its use.</a:t>
            </a:r>
          </a:p>
          <a:p>
            <a:pPr marL="0" indent="0" fontAlgn="base">
              <a:buNone/>
            </a:pPr>
            <a:r>
              <a:rPr lang="en-US" sz="2400" b="1" dirty="0" smtClean="0"/>
              <a:t>The </a:t>
            </a:r>
            <a:r>
              <a:rPr lang="en-US" sz="2400" b="1" dirty="0"/>
              <a:t>segment type or segment length: </a:t>
            </a:r>
            <a:r>
              <a:rPr lang="en-US" sz="2400" dirty="0"/>
              <a:t>This part of the identifier can be a digit or a letter</a:t>
            </a:r>
            <a:r>
              <a:rPr lang="en-US" sz="2400" dirty="0" smtClean="0"/>
              <a:t>:</a:t>
            </a:r>
            <a:endParaRPr lang="en-US" sz="2400" dirty="0"/>
          </a:p>
          <a:p>
            <a:pPr fontAlgn="base"/>
            <a:r>
              <a:rPr lang="en-US" sz="2400" dirty="0"/>
              <a:t>·         </a:t>
            </a:r>
            <a:r>
              <a:rPr lang="en-US" sz="2400" b="1" dirty="0"/>
              <a:t>Digit -</a:t>
            </a:r>
            <a:r>
              <a:rPr lang="en-US" sz="2400" dirty="0"/>
              <a:t> shorthand for how long (in meters) a cable segment may be before attenuation sets in. For example, a 10Base5 segment can be no more than 500 meters long.</a:t>
            </a:r>
          </a:p>
          <a:p>
            <a:pPr marL="0" indent="0" fontAlgn="base">
              <a:buNone/>
            </a:pPr>
            <a:r>
              <a:rPr lang="en-US" sz="2400" b="1" dirty="0" smtClean="0"/>
              <a:t>Letter </a:t>
            </a:r>
            <a:r>
              <a:rPr lang="en-US" sz="2400" b="1" dirty="0"/>
              <a:t>-</a:t>
            </a:r>
            <a:r>
              <a:rPr lang="en-US" sz="2400" dirty="0"/>
              <a:t> identifies a specific physical type of cable. </a:t>
            </a:r>
            <a:r>
              <a:rPr lang="en-US" dirty="0"/>
              <a:t> </a:t>
            </a:r>
          </a:p>
          <a:p>
            <a:pPr marL="0" indent="0" fontAlgn="base">
              <a:buNone/>
            </a:pPr>
            <a:r>
              <a:rPr lang="en-US" dirty="0"/>
              <a:t> </a:t>
            </a:r>
          </a:p>
          <a:p>
            <a:endParaRPr lang="en-US" dirty="0"/>
          </a:p>
        </p:txBody>
      </p:sp>
    </p:spTree>
    <p:extLst>
      <p:ext uri="{BB962C8B-B14F-4D97-AF65-F5344CB8AC3E}">
        <p14:creationId xmlns:p14="http://schemas.microsoft.com/office/powerpoint/2010/main" val="19412182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10Base5 Cabling</a:t>
            </a:r>
            <a:endParaRPr lang="en-US" dirty="0"/>
          </a:p>
        </p:txBody>
      </p:sp>
      <p:sp>
        <p:nvSpPr>
          <p:cNvPr id="3" name="Content Placeholder 2"/>
          <p:cNvSpPr>
            <a:spLocks noGrp="1"/>
          </p:cNvSpPr>
          <p:nvPr>
            <p:ph idx="1"/>
          </p:nvPr>
        </p:nvSpPr>
        <p:spPr>
          <a:xfrm>
            <a:off x="838200" y="1825625"/>
            <a:ext cx="10515600" cy="1628775"/>
          </a:xfrm>
        </p:spPr>
        <p:txBody>
          <a:bodyPr/>
          <a:lstStyle/>
          <a:p>
            <a:r>
              <a:rPr lang="en-US" dirty="0" smtClean="0"/>
              <a:t>Uses Vampire Taps.</a:t>
            </a:r>
          </a:p>
          <a:p>
            <a:r>
              <a:rPr lang="en-US" dirty="0" smtClean="0"/>
              <a:t>A pin is very carefully forced halfway into coaxial cable’s core.</a:t>
            </a:r>
          </a:p>
          <a:p>
            <a:r>
              <a:rPr lang="en-US" dirty="0" smtClean="0"/>
              <a:t>Difficult to install.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812" y="3711574"/>
            <a:ext cx="7947207" cy="2359025"/>
          </a:xfrm>
          <a:prstGeom prst="rect">
            <a:avLst/>
          </a:prstGeom>
        </p:spPr>
      </p:pic>
    </p:spTree>
    <p:extLst>
      <p:ext uri="{BB962C8B-B14F-4D97-AF65-F5344CB8AC3E}">
        <p14:creationId xmlns:p14="http://schemas.microsoft.com/office/powerpoint/2010/main" val="33403748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10Base2 Cabling</a:t>
            </a:r>
            <a:endParaRPr lang="en-US" dirty="0"/>
          </a:p>
        </p:txBody>
      </p:sp>
      <p:sp>
        <p:nvSpPr>
          <p:cNvPr id="3" name="Content Placeholder 2"/>
          <p:cNvSpPr>
            <a:spLocks noGrp="1"/>
          </p:cNvSpPr>
          <p:nvPr>
            <p:ph idx="1"/>
          </p:nvPr>
        </p:nvSpPr>
        <p:spPr/>
        <p:txBody>
          <a:bodyPr/>
          <a:lstStyle/>
          <a:p>
            <a:r>
              <a:rPr lang="en-US" dirty="0" smtClean="0"/>
              <a:t>Uses BNC connectors.</a:t>
            </a:r>
          </a:p>
          <a:p>
            <a:r>
              <a:rPr lang="en-US" dirty="0" smtClean="0"/>
              <a:t>Easier to use</a:t>
            </a:r>
          </a:p>
          <a:p>
            <a:r>
              <a:rPr lang="en-US" dirty="0" smtClean="0"/>
              <a:t>More reliable</a:t>
            </a:r>
          </a:p>
          <a:p>
            <a:r>
              <a:rPr lang="en-US" dirty="0" err="1" smtClean="0"/>
              <a:t>Thinnets</a:t>
            </a:r>
            <a:r>
              <a:rPr lang="en-US" dirty="0" smtClean="0"/>
              <a:t> are Easy to install</a:t>
            </a:r>
          </a:p>
          <a:p>
            <a:r>
              <a:rPr lang="en-US" dirty="0" smtClean="0"/>
              <a:t>But can run only 185 meter/segment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992" y="914400"/>
            <a:ext cx="2100263" cy="21002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424" y="2590800"/>
            <a:ext cx="5266641" cy="3429000"/>
          </a:xfrm>
          <a:prstGeom prst="rect">
            <a:avLst/>
          </a:prstGeom>
        </p:spPr>
      </p:pic>
    </p:spTree>
    <p:extLst>
      <p:ext uri="{BB962C8B-B14F-4D97-AF65-F5344CB8AC3E}">
        <p14:creationId xmlns:p14="http://schemas.microsoft.com/office/powerpoint/2010/main" val="13485584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10Base 2 and 10 base5 </a:t>
            </a:r>
            <a:endParaRPr lang="en-US" dirty="0"/>
          </a:p>
        </p:txBody>
      </p:sp>
      <p:sp>
        <p:nvSpPr>
          <p:cNvPr id="3" name="Content Placeholder 2"/>
          <p:cNvSpPr>
            <a:spLocks noGrp="1"/>
          </p:cNvSpPr>
          <p:nvPr>
            <p:ph idx="1"/>
          </p:nvPr>
        </p:nvSpPr>
        <p:spPr>
          <a:xfrm>
            <a:off x="838200" y="1825625"/>
            <a:ext cx="10515600" cy="3178175"/>
          </a:xfrm>
        </p:spPr>
        <p:txBody>
          <a:bodyPr/>
          <a:lstStyle/>
          <a:p>
            <a:pPr marL="0" indent="0">
              <a:buNone/>
            </a:pPr>
            <a:r>
              <a:rPr lang="en-US" dirty="0" smtClean="0"/>
              <a:t>Disadvantages</a:t>
            </a:r>
          </a:p>
          <a:p>
            <a:pPr marL="514350" indent="-514350">
              <a:buAutoNum type="arabicPeriod"/>
            </a:pPr>
            <a:r>
              <a:rPr lang="en-US" dirty="0" smtClean="0"/>
              <a:t>Detecting cable breaks is difficult</a:t>
            </a:r>
          </a:p>
          <a:p>
            <a:pPr marL="514350" indent="-514350">
              <a:buAutoNum type="arabicPeriod"/>
            </a:pPr>
            <a:r>
              <a:rPr lang="en-US" dirty="0" smtClean="0"/>
              <a:t>Excessive length</a:t>
            </a:r>
          </a:p>
          <a:p>
            <a:pPr marL="514350" indent="-514350">
              <a:buAutoNum type="arabicPeriod"/>
            </a:pPr>
            <a:r>
              <a:rPr lang="en-US" dirty="0" smtClean="0"/>
              <a:t>Bad taps or loose connectors can be a problem.</a:t>
            </a:r>
          </a:p>
          <a:p>
            <a:pPr marL="514350" indent="-514350">
              <a:buAutoNum type="arabicPeriod"/>
            </a:pPr>
            <a:r>
              <a:rPr lang="en-US" dirty="0" smtClean="0"/>
              <a:t>Installation is difficult</a:t>
            </a:r>
            <a:endParaRPr lang="en-US" dirty="0"/>
          </a:p>
        </p:txBody>
      </p:sp>
    </p:spTree>
    <p:extLst>
      <p:ext uri="{BB962C8B-B14F-4D97-AF65-F5344CB8AC3E}">
        <p14:creationId xmlns:p14="http://schemas.microsoft.com/office/powerpoint/2010/main" val="405712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10BaseT cabling</a:t>
            </a:r>
            <a:endParaRPr lang="en-US" dirty="0"/>
          </a:p>
        </p:txBody>
      </p:sp>
      <p:sp>
        <p:nvSpPr>
          <p:cNvPr id="3" name="Content Placeholder 2"/>
          <p:cNvSpPr>
            <a:spLocks noGrp="1"/>
          </p:cNvSpPr>
          <p:nvPr>
            <p:ph idx="1"/>
          </p:nvPr>
        </p:nvSpPr>
        <p:spPr>
          <a:xfrm>
            <a:off x="838200" y="1825625"/>
            <a:ext cx="6667500" cy="2733675"/>
          </a:xfrm>
        </p:spPr>
        <p:txBody>
          <a:bodyPr>
            <a:noAutofit/>
          </a:bodyPr>
          <a:lstStyle/>
          <a:p>
            <a:r>
              <a:rPr lang="en-US" dirty="0" smtClean="0"/>
              <a:t>UTP connectors (RJ -45 connectors)</a:t>
            </a:r>
          </a:p>
          <a:p>
            <a:r>
              <a:rPr lang="en-US" dirty="0" smtClean="0"/>
              <a:t>Easy to install</a:t>
            </a:r>
          </a:p>
          <a:p>
            <a:r>
              <a:rPr lang="en-US" dirty="0" smtClean="0"/>
              <a:t>Easy to maintain</a:t>
            </a:r>
          </a:p>
          <a:p>
            <a:r>
              <a:rPr lang="en-US" dirty="0" smtClean="0"/>
              <a:t>Fault detection and </a:t>
            </a:r>
          </a:p>
          <a:p>
            <a:pPr marL="0" indent="0">
              <a:buNone/>
            </a:pPr>
            <a:r>
              <a:rPr lang="en-US" dirty="0"/>
              <a:t> </a:t>
            </a:r>
            <a:r>
              <a:rPr lang="en-US" dirty="0" smtClean="0"/>
              <a:t>  Fault isolation is easy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700" y="596900"/>
            <a:ext cx="3299293" cy="2187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626" y="3048000"/>
            <a:ext cx="5340174" cy="2197100"/>
          </a:xfrm>
          <a:prstGeom prst="rect">
            <a:avLst/>
          </a:prstGeom>
        </p:spPr>
      </p:pic>
      <p:sp>
        <p:nvSpPr>
          <p:cNvPr id="6" name="TextBox 5"/>
          <p:cNvSpPr txBox="1"/>
          <p:nvPr/>
        </p:nvSpPr>
        <p:spPr>
          <a:xfrm>
            <a:off x="6540500" y="5397500"/>
            <a:ext cx="4264493" cy="461665"/>
          </a:xfrm>
          <a:prstGeom prst="rect">
            <a:avLst/>
          </a:prstGeom>
          <a:noFill/>
        </p:spPr>
        <p:txBody>
          <a:bodyPr wrap="square" rtlCol="0">
            <a:spAutoFit/>
          </a:bodyPr>
          <a:lstStyle/>
          <a:p>
            <a:r>
              <a:rPr lang="en-US" sz="2400" b="1" dirty="0" smtClean="0"/>
              <a:t>Hub with RJ-45 connectors</a:t>
            </a:r>
            <a:endParaRPr lang="en-US" sz="2400" b="1" dirty="0"/>
          </a:p>
        </p:txBody>
      </p:sp>
    </p:spTree>
    <p:extLst>
      <p:ext uri="{BB962C8B-B14F-4D97-AF65-F5344CB8AC3E}">
        <p14:creationId xmlns:p14="http://schemas.microsoft.com/office/powerpoint/2010/main" val="3081009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r>
              <a:rPr lang="en-US" altLang="en-US"/>
              <a:t>12.</a:t>
            </a:r>
            <a:fld id="{E89C6A1F-E498-454A-8FA6-7B01229B7313}" type="slidenum">
              <a:rPr lang="en-US" altLang="en-US"/>
              <a:pPr/>
              <a:t>5</a:t>
            </a:fld>
            <a:endParaRPr lang="en-US" altLang="en-US"/>
          </a:p>
        </p:txBody>
      </p:sp>
      <p:sp>
        <p:nvSpPr>
          <p:cNvPr id="565251" name="Text Box 3"/>
          <p:cNvSpPr txBox="1">
            <a:spLocks noChangeArrowheads="1"/>
          </p:cNvSpPr>
          <p:nvPr/>
        </p:nvSpPr>
        <p:spPr bwMode="auto">
          <a:xfrm>
            <a:off x="838200" y="381127"/>
            <a:ext cx="71511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smtClean="0">
                <a:effectLst>
                  <a:outerShdw blurRad="38100" dist="38100" dir="2700000" algn="tl">
                    <a:srgbClr val="C0C0C0"/>
                  </a:outerShdw>
                </a:effectLst>
                <a:latin typeface="Times" panose="02020603050405020304" pitchFamily="18" charset="0"/>
              </a:rPr>
              <a:t>RANDOM ACCESS/ Contention protocol</a:t>
            </a:r>
            <a:endParaRPr lang="en-US" altLang="en-US" sz="3200" dirty="0">
              <a:effectLst>
                <a:outerShdw blurRad="38100" dist="38100" dir="2700000" algn="tl">
                  <a:srgbClr val="C0C0C0"/>
                </a:outerShdw>
              </a:effectLst>
              <a:latin typeface="Times" panose="02020603050405020304" pitchFamily="18" charset="0"/>
            </a:endParaRPr>
          </a:p>
        </p:txBody>
      </p:sp>
      <p:sp>
        <p:nvSpPr>
          <p:cNvPr id="56525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565253" name="Rectangle 5"/>
          <p:cNvSpPr>
            <a:spLocks noChangeArrowheads="1"/>
          </p:cNvSpPr>
          <p:nvPr/>
        </p:nvSpPr>
        <p:spPr bwMode="auto">
          <a:xfrm>
            <a:off x="838200" y="1068109"/>
            <a:ext cx="1057002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just" eaLnBrk="1" hangingPunct="1">
              <a:buFont typeface="Arial" panose="020B0604020202020204" pitchFamily="34" charset="0"/>
              <a:buChar char="•"/>
            </a:pPr>
            <a:r>
              <a:rPr lang="en-US" altLang="en-US" sz="2400" dirty="0">
                <a:effectLst>
                  <a:outerShdw blurRad="38100" dist="38100" dir="2700000" algn="tl">
                    <a:srgbClr val="C0C0C0"/>
                  </a:outerShdw>
                </a:effectLst>
              </a:rPr>
              <a:t>In </a:t>
            </a:r>
            <a:r>
              <a:rPr lang="en-US" altLang="en-US" sz="2400" dirty="0">
                <a:solidFill>
                  <a:schemeClr val="hlink"/>
                </a:solidFill>
                <a:effectLst>
                  <a:outerShdw blurRad="38100" dist="38100" dir="2700000" algn="tl">
                    <a:srgbClr val="C0C0C0"/>
                  </a:outerShdw>
                </a:effectLst>
              </a:rPr>
              <a:t>random access</a:t>
            </a:r>
            <a:r>
              <a:rPr lang="en-US" altLang="en-US" sz="2400" dirty="0">
                <a:effectLst>
                  <a:outerShdw blurRad="38100" dist="38100" dir="2700000" algn="tl">
                    <a:srgbClr val="C0C0C0"/>
                  </a:outerShdw>
                </a:effectLst>
              </a:rPr>
              <a:t> or </a:t>
            </a:r>
            <a:r>
              <a:rPr lang="en-US" altLang="en-US" sz="2400" dirty="0">
                <a:solidFill>
                  <a:schemeClr val="hlink"/>
                </a:solidFill>
                <a:effectLst>
                  <a:outerShdw blurRad="38100" dist="38100" dir="2700000" algn="tl">
                    <a:srgbClr val="C0C0C0"/>
                  </a:outerShdw>
                </a:effectLst>
              </a:rPr>
              <a:t>contention</a:t>
            </a:r>
            <a:r>
              <a:rPr lang="en-US" altLang="en-US" sz="2400" dirty="0">
                <a:effectLst>
                  <a:outerShdw blurRad="38100" dist="38100" dir="2700000" algn="tl">
                    <a:srgbClr val="C0C0C0"/>
                  </a:outerShdw>
                </a:effectLst>
              </a:rPr>
              <a:t> methods, no station is superior to another station and none is assigned the control over another. </a:t>
            </a:r>
            <a:endParaRPr lang="en-US" altLang="en-US" sz="2400" dirty="0" smtClean="0">
              <a:effectLst>
                <a:outerShdw blurRad="38100" dist="38100" dir="2700000" algn="tl">
                  <a:srgbClr val="C0C0C0"/>
                </a:outerShdw>
              </a:effectLst>
            </a:endParaRPr>
          </a:p>
          <a:p>
            <a:pPr marL="342900" indent="-342900" algn="just" eaLnBrk="1" hangingPunct="1">
              <a:buFont typeface="Arial" panose="020B0604020202020204" pitchFamily="34" charset="0"/>
              <a:buChar char="•"/>
            </a:pPr>
            <a:r>
              <a:rPr lang="en-US" altLang="en-US" sz="2400" dirty="0" smtClean="0">
                <a:effectLst>
                  <a:outerShdw blurRad="38100" dist="38100" dir="2700000" algn="tl">
                    <a:srgbClr val="C0C0C0"/>
                  </a:outerShdw>
                </a:effectLst>
              </a:rPr>
              <a:t>No </a:t>
            </a:r>
            <a:r>
              <a:rPr lang="en-US" altLang="en-US" sz="2400" dirty="0">
                <a:effectLst>
                  <a:outerShdw blurRad="38100" dist="38100" dir="2700000" algn="tl">
                    <a:srgbClr val="C0C0C0"/>
                  </a:outerShdw>
                </a:effectLst>
              </a:rPr>
              <a:t>station permits, or does not permit, another station to send. </a:t>
            </a:r>
            <a:endParaRPr lang="en-US" altLang="en-US" sz="2400" dirty="0" smtClean="0">
              <a:effectLst>
                <a:outerShdw blurRad="38100" dist="38100" dir="2700000" algn="tl">
                  <a:srgbClr val="C0C0C0"/>
                </a:outerShdw>
              </a:effectLst>
            </a:endParaRPr>
          </a:p>
          <a:p>
            <a:pPr marL="342900" indent="-342900" algn="just" eaLnBrk="1" hangingPunct="1">
              <a:buFont typeface="Arial" panose="020B0604020202020204" pitchFamily="34" charset="0"/>
              <a:buChar char="•"/>
            </a:pPr>
            <a:r>
              <a:rPr lang="en-US" altLang="en-US" sz="2400" dirty="0" smtClean="0">
                <a:effectLst>
                  <a:outerShdw blurRad="38100" dist="38100" dir="2700000" algn="tl">
                    <a:srgbClr val="C0C0C0"/>
                  </a:outerShdw>
                </a:effectLst>
              </a:rPr>
              <a:t>At </a:t>
            </a:r>
            <a:r>
              <a:rPr lang="en-US" altLang="en-US" sz="2400" dirty="0">
                <a:effectLst>
                  <a:outerShdw blurRad="38100" dist="38100" dir="2700000" algn="tl">
                    <a:srgbClr val="C0C0C0"/>
                  </a:outerShdw>
                </a:effectLst>
              </a:rPr>
              <a:t>each instance, a station that has data to send uses a procedure defined by the protocol to make a decision on whether or not to send. </a:t>
            </a:r>
            <a:endParaRPr lang="en-US" altLang="en-US" sz="2400" dirty="0" smtClean="0">
              <a:effectLst>
                <a:outerShdw blurRad="38100" dist="38100" dir="2700000" algn="tl">
                  <a:srgbClr val="C0C0C0"/>
                </a:outerShdw>
              </a:effectLst>
            </a:endParaRPr>
          </a:p>
          <a:p>
            <a:pPr algn="just" eaLnBrk="1" hangingPunct="1"/>
            <a:endParaRPr lang="en-US" altLang="en-US" sz="2400" dirty="0" smtClean="0">
              <a:effectLst>
                <a:outerShdw blurRad="38100" dist="38100" dir="2700000" algn="tl">
                  <a:srgbClr val="C0C0C0"/>
                </a:outerShdw>
              </a:effectLst>
            </a:endParaRPr>
          </a:p>
          <a:p>
            <a:r>
              <a:rPr lang="en-US" sz="2400" dirty="0">
                <a:effectLst>
                  <a:outerShdw blurRad="38100" dist="38100" dir="2700000" algn="tl">
                    <a:srgbClr val="000000">
                      <a:alpha val="43137"/>
                    </a:srgbClr>
                  </a:outerShdw>
                </a:effectLst>
              </a:rPr>
              <a:t>Two terms can be explained as follows.</a:t>
            </a:r>
          </a:p>
          <a:p>
            <a:endParaRPr lang="en-US" sz="2400" dirty="0" smtClean="0">
              <a:effectLst>
                <a:outerShdw blurRad="38100" dist="38100" dir="2700000" algn="tl">
                  <a:srgbClr val="000000">
                    <a:alpha val="43137"/>
                  </a:srgbClr>
                </a:outerShdw>
              </a:effectLst>
            </a:endParaRPr>
          </a:p>
          <a:p>
            <a:r>
              <a:rPr lang="en-US" sz="2400" dirty="0" smtClean="0">
                <a:effectLst>
                  <a:outerShdw blurRad="38100" dist="38100" dir="2700000" algn="tl">
                    <a:srgbClr val="000000">
                      <a:alpha val="43137"/>
                    </a:srgbClr>
                  </a:outerShdw>
                </a:effectLst>
              </a:rPr>
              <a:t>Random </a:t>
            </a:r>
            <a:r>
              <a:rPr lang="en-US" sz="2400" dirty="0">
                <a:effectLst>
                  <a:outerShdw blurRad="38100" dist="38100" dir="2700000" algn="tl">
                    <a:srgbClr val="000000">
                      <a:alpha val="43137"/>
                    </a:srgbClr>
                  </a:outerShdw>
                </a:effectLst>
              </a:rPr>
              <a:t>access: because there is no schedule time defined for a station to transmit. Transmission is </a:t>
            </a:r>
            <a:r>
              <a:rPr lang="en-US" sz="2400" dirty="0" smtClean="0">
                <a:effectLst>
                  <a:outerShdw blurRad="38100" dist="38100" dir="2700000" algn="tl">
                    <a:srgbClr val="000000">
                      <a:alpha val="43137"/>
                    </a:srgbClr>
                  </a:outerShdw>
                </a:effectLst>
              </a:rPr>
              <a:t>random among </a:t>
            </a:r>
            <a:r>
              <a:rPr lang="en-US" sz="2400" dirty="0">
                <a:effectLst>
                  <a:outerShdw blurRad="38100" dist="38100" dir="2700000" algn="tl">
                    <a:srgbClr val="000000">
                      <a:alpha val="43137"/>
                    </a:srgbClr>
                  </a:outerShdw>
                </a:effectLst>
              </a:rPr>
              <a:t>the stations.</a:t>
            </a:r>
          </a:p>
          <a:p>
            <a:endParaRPr lang="en-US" sz="2400" dirty="0" smtClean="0">
              <a:effectLst>
                <a:outerShdw blurRad="38100" dist="38100" dir="2700000" algn="tl">
                  <a:srgbClr val="000000">
                    <a:alpha val="43137"/>
                  </a:srgbClr>
                </a:outerShdw>
              </a:effectLst>
            </a:endParaRPr>
          </a:p>
          <a:p>
            <a:r>
              <a:rPr lang="en-US" sz="2400" dirty="0" smtClean="0">
                <a:effectLst>
                  <a:outerShdw blurRad="38100" dist="38100" dir="2700000" algn="tl">
                    <a:srgbClr val="000000">
                      <a:alpha val="43137"/>
                    </a:srgbClr>
                  </a:outerShdw>
                </a:effectLst>
              </a:rPr>
              <a:t>Contention</a:t>
            </a:r>
            <a:r>
              <a:rPr lang="en-US" sz="2400" dirty="0">
                <a:effectLst>
                  <a:outerShdw blurRad="38100" dist="38100" dir="2700000" algn="tl">
                    <a:srgbClr val="000000">
                      <a:alpha val="43137"/>
                    </a:srgbClr>
                  </a:outerShdw>
                </a:effectLst>
              </a:rPr>
              <a:t>: because stations compete with each other to access the channel.</a:t>
            </a:r>
          </a:p>
          <a:p>
            <a:pPr marL="342900" indent="-342900" algn="just" eaLnBrk="1" hangingPunct="1">
              <a:buFont typeface="Arial" panose="020B0604020202020204" pitchFamily="34" charset="0"/>
              <a:buChar char="•"/>
            </a:pPr>
            <a:endParaRPr lang="en-US" altLang="en-US" sz="2400" dirty="0">
              <a:effectLst>
                <a:outerShdw blurRad="38100" dist="38100" dir="2700000" algn="tl">
                  <a:srgbClr val="C0C0C0"/>
                </a:outerShdw>
              </a:effectLst>
            </a:endParaRPr>
          </a:p>
        </p:txBody>
      </p:sp>
    </p:spTree>
    <p:extLst>
      <p:ext uri="{BB962C8B-B14F-4D97-AF65-F5344CB8AC3E}">
        <p14:creationId xmlns:p14="http://schemas.microsoft.com/office/powerpoint/2010/main" val="4483451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Cabling</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6392" y="1690687"/>
            <a:ext cx="8787407" cy="4457845"/>
          </a:xfrm>
        </p:spPr>
      </p:pic>
    </p:spTree>
    <p:extLst>
      <p:ext uri="{BB962C8B-B14F-4D97-AF65-F5344CB8AC3E}">
        <p14:creationId xmlns:p14="http://schemas.microsoft.com/office/powerpoint/2010/main" val="471920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10BaseF cabling</a:t>
            </a:r>
            <a:endParaRPr lang="en-US" dirty="0"/>
          </a:p>
        </p:txBody>
      </p:sp>
      <p:sp>
        <p:nvSpPr>
          <p:cNvPr id="3" name="Content Placeholder 2"/>
          <p:cNvSpPr>
            <a:spLocks noGrp="1"/>
          </p:cNvSpPr>
          <p:nvPr>
            <p:ph idx="1"/>
          </p:nvPr>
        </p:nvSpPr>
        <p:spPr>
          <a:xfrm>
            <a:off x="838200" y="1622425"/>
            <a:ext cx="10515600" cy="4351338"/>
          </a:xfrm>
        </p:spPr>
        <p:txBody>
          <a:bodyPr>
            <a:normAutofit/>
          </a:bodyPr>
          <a:lstStyle/>
          <a:p>
            <a:r>
              <a:rPr lang="en-US" dirty="0" smtClean="0"/>
              <a:t>A </a:t>
            </a:r>
            <a:r>
              <a:rPr lang="en-US" dirty="0"/>
              <a:t>fiber optic connector terminates the end of a fiber optic cable, and enables quicker connection and disconnection than splicing</a:t>
            </a:r>
            <a:r>
              <a:rPr lang="en-US" dirty="0" smtClean="0"/>
              <a:t>.</a:t>
            </a:r>
          </a:p>
          <a:p>
            <a:r>
              <a:rPr lang="en-US" dirty="0" smtClean="0"/>
              <a:t>It </a:t>
            </a:r>
            <a:r>
              <a:rPr lang="en-US" dirty="0"/>
              <a:t>has to be aligned properly to the microscopic glass fibers completely in order to allocate for communication. </a:t>
            </a:r>
            <a:endParaRPr lang="en-US" dirty="0" smtClean="0"/>
          </a:p>
          <a:p>
            <a:r>
              <a:rPr lang="en-US" dirty="0" smtClean="0"/>
              <a:t>In </a:t>
            </a:r>
            <a:r>
              <a:rPr lang="en-US" dirty="0"/>
              <a:t>all, there are nearly 100 fiber optic connectors in the market, but only a few represents the majority of the market — </a:t>
            </a:r>
            <a:endParaRPr lang="en-US" dirty="0" smtClean="0"/>
          </a:p>
          <a:p>
            <a:r>
              <a:rPr lang="en-US" dirty="0" smtClean="0">
                <a:solidFill>
                  <a:srgbClr val="FF0000"/>
                </a:solidFill>
              </a:rPr>
              <a:t>LC </a:t>
            </a:r>
            <a:r>
              <a:rPr lang="en-US" dirty="0">
                <a:solidFill>
                  <a:srgbClr val="FF0000"/>
                </a:solidFill>
              </a:rPr>
              <a:t>connector, SC connector, ST connector, FC connector etc</a:t>
            </a:r>
            <a:r>
              <a:rPr lang="en-US" dirty="0" smtClean="0">
                <a:solidFill>
                  <a:srgbClr val="FF0000"/>
                </a:solidFill>
              </a:rPr>
              <a:t>.</a:t>
            </a:r>
          </a:p>
          <a:p>
            <a:r>
              <a:rPr lang="en-US" dirty="0" smtClean="0"/>
              <a:t>Expensive </a:t>
            </a:r>
            <a:r>
              <a:rPr lang="en-US" dirty="0"/>
              <a:t>due to the cost of connectors and terminators.</a:t>
            </a:r>
          </a:p>
          <a:p>
            <a:r>
              <a:rPr lang="en-US" dirty="0"/>
              <a:t>But excellent noise immunity</a:t>
            </a:r>
          </a:p>
          <a:p>
            <a:endParaRPr lang="en-US" dirty="0" smtClean="0"/>
          </a:p>
          <a:p>
            <a:endParaRPr lang="en-US" dirty="0"/>
          </a:p>
        </p:txBody>
      </p:sp>
    </p:spTree>
    <p:extLst>
      <p:ext uri="{BB962C8B-B14F-4D97-AF65-F5344CB8AC3E}">
        <p14:creationId xmlns:p14="http://schemas.microsoft.com/office/powerpoint/2010/main" val="5152386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 optic Connectors</a:t>
            </a:r>
            <a:endParaRPr lang="en-US" dirty="0"/>
          </a:p>
        </p:txBody>
      </p:sp>
      <p:sp>
        <p:nvSpPr>
          <p:cNvPr id="3" name="Content Placeholder 2"/>
          <p:cNvSpPr>
            <a:spLocks noGrp="1"/>
          </p:cNvSpPr>
          <p:nvPr>
            <p:ph idx="1"/>
          </p:nvPr>
        </p:nvSpPr>
        <p:spPr/>
        <p:txBody>
          <a:bodyPr/>
          <a:lstStyle/>
          <a:p>
            <a:r>
              <a:rPr lang="en-US" dirty="0" smtClean="0"/>
              <a:t>SC - Subscriber Connector</a:t>
            </a:r>
          </a:p>
          <a:p>
            <a:r>
              <a:rPr lang="en-US" dirty="0" smtClean="0"/>
              <a:t>LC - Lucent Connector</a:t>
            </a:r>
          </a:p>
          <a:p>
            <a:r>
              <a:rPr lang="en-US" dirty="0" smtClean="0"/>
              <a:t>FC - </a:t>
            </a:r>
            <a:r>
              <a:rPr lang="en-US" dirty="0"/>
              <a:t>Ferrule </a:t>
            </a:r>
            <a:r>
              <a:rPr lang="en-US" dirty="0" smtClean="0"/>
              <a:t>Connector</a:t>
            </a:r>
          </a:p>
          <a:p>
            <a:r>
              <a:rPr lang="en-US" dirty="0" smtClean="0"/>
              <a:t>ST - </a:t>
            </a:r>
            <a:r>
              <a:rPr lang="en-US" dirty="0"/>
              <a:t>Straight Tip</a:t>
            </a:r>
          </a:p>
        </p:txBody>
      </p:sp>
    </p:spTree>
    <p:extLst>
      <p:ext uri="{BB962C8B-B14F-4D97-AF65-F5344CB8AC3E}">
        <p14:creationId xmlns:p14="http://schemas.microsoft.com/office/powerpoint/2010/main" val="42021006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 optic Connectors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50" y="2386806"/>
            <a:ext cx="4762500" cy="3228975"/>
          </a:xfrm>
        </p:spPr>
      </p:pic>
    </p:spTree>
    <p:extLst>
      <p:ext uri="{BB962C8B-B14F-4D97-AF65-F5344CB8AC3E}">
        <p14:creationId xmlns:p14="http://schemas.microsoft.com/office/powerpoint/2010/main" val="24455974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IEEE 802.3 (Ethernet) Frame format</a:t>
            </a:r>
            <a:endParaRPr lang="en-US"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629" y="2489200"/>
            <a:ext cx="10583271" cy="2421731"/>
          </a:xfrm>
        </p:spPr>
      </p:pic>
    </p:spTree>
    <p:extLst>
      <p:ext uri="{BB962C8B-B14F-4D97-AF65-F5344CB8AC3E}">
        <p14:creationId xmlns:p14="http://schemas.microsoft.com/office/powerpoint/2010/main" val="42429752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IEEE 802.3 (Ethernet) Frame format</a:t>
            </a:r>
            <a:endParaRPr lang="en-US" dirty="0"/>
          </a:p>
        </p:txBody>
      </p:sp>
      <p:sp>
        <p:nvSpPr>
          <p:cNvPr id="3" name="Content Placeholder 2"/>
          <p:cNvSpPr>
            <a:spLocks noGrp="1"/>
          </p:cNvSpPr>
          <p:nvPr>
            <p:ph idx="1"/>
          </p:nvPr>
        </p:nvSpPr>
        <p:spPr/>
        <p:txBody>
          <a:bodyPr>
            <a:normAutofit/>
          </a:bodyPr>
          <a:lstStyle/>
          <a:p>
            <a:pPr fontAlgn="base"/>
            <a:r>
              <a:rPr lang="en-US" b="1" dirty="0"/>
              <a:t>PREAMBLE – </a:t>
            </a:r>
            <a:r>
              <a:rPr lang="en-US" dirty="0"/>
              <a:t>Ethernet frame starts with 7-Bytes Preamble. This is pattern of alternative 0’s and 1’s which indicates starting of the frame and allow sender and receiver to establish bit synchronization. </a:t>
            </a:r>
            <a:endParaRPr lang="en-US" dirty="0" smtClean="0"/>
          </a:p>
          <a:p>
            <a:pPr fontAlgn="base"/>
            <a:r>
              <a:rPr lang="en-US" b="1" dirty="0" smtClean="0"/>
              <a:t>Start </a:t>
            </a:r>
            <a:r>
              <a:rPr lang="en-US" b="1" dirty="0"/>
              <a:t>of frame delimiter (SFD) –</a:t>
            </a:r>
            <a:r>
              <a:rPr lang="en-US" dirty="0"/>
              <a:t> This is a 1-Byte field which is always set to 10101011. SFD indicates that upcoming bits are starting of frame, which is destination address. </a:t>
            </a:r>
          </a:p>
        </p:txBody>
      </p:sp>
    </p:spTree>
    <p:extLst>
      <p:ext uri="{BB962C8B-B14F-4D97-AF65-F5344CB8AC3E}">
        <p14:creationId xmlns:p14="http://schemas.microsoft.com/office/powerpoint/2010/main" val="7756466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Destination Address –</a:t>
            </a:r>
            <a:r>
              <a:rPr lang="en-US" dirty="0"/>
              <a:t> This is 6-Byte field which contains the MAC address of machine for which data is destined.</a:t>
            </a:r>
          </a:p>
          <a:p>
            <a:pPr fontAlgn="base"/>
            <a:r>
              <a:rPr lang="en-US" b="1" dirty="0"/>
              <a:t>Source Address –</a:t>
            </a:r>
            <a:r>
              <a:rPr lang="en-US" dirty="0"/>
              <a:t> This is a 6-Byte field which contains the MAC address of source machine. </a:t>
            </a:r>
          </a:p>
        </p:txBody>
      </p:sp>
    </p:spTree>
    <p:extLst>
      <p:ext uri="{BB962C8B-B14F-4D97-AF65-F5344CB8AC3E}">
        <p14:creationId xmlns:p14="http://schemas.microsoft.com/office/powerpoint/2010/main" val="38032828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fontAlgn="base"/>
            <a:r>
              <a:rPr lang="en-US" b="1" dirty="0"/>
              <a:t>Length – </a:t>
            </a:r>
            <a:r>
              <a:rPr lang="en-US" dirty="0"/>
              <a:t>Length is a 2-Byte field, which indicates the length of entire Ethernet frame. This 16-bit field can hold the length value between 0 to 65534, but length can not be larger than 1500 because of some own limitations of Ethernet.</a:t>
            </a:r>
          </a:p>
          <a:p>
            <a:pPr algn="just" fontAlgn="base"/>
            <a:r>
              <a:rPr lang="en-US" b="1" dirty="0"/>
              <a:t>Data –</a:t>
            </a:r>
            <a:r>
              <a:rPr lang="en-US" dirty="0"/>
              <a:t> This is the place where actual data is inserted, also known as </a:t>
            </a:r>
            <a:r>
              <a:rPr lang="en-US" b="1" dirty="0"/>
              <a:t>Payload</a:t>
            </a:r>
            <a:r>
              <a:rPr lang="en-US" dirty="0"/>
              <a:t>. Both IP header and data will be inserted here, if Internet Protocol is used over Ethernet. The maximum data present may be as long as 1500 Bytes. In case data length is less than minimum length i.e. 46 bytes, then padding 0’s is added to meet the minimum possible length.</a:t>
            </a:r>
          </a:p>
          <a:p>
            <a:pPr fontAlgn="base"/>
            <a:r>
              <a:rPr lang="en-US" b="1" dirty="0"/>
              <a:t>Cyclic Redundancy Check (CRC) – </a:t>
            </a:r>
            <a:r>
              <a:rPr lang="en-US" dirty="0"/>
              <a:t>CRC is 4 Byte field. This field contains 32-bits hash code of data, which is generated over Destination Address, Source Address, Length and Data field. If the checksum computed by destination is not same as sent checksum value, data received is corrupted.</a:t>
            </a:r>
          </a:p>
          <a:p>
            <a:endParaRPr lang="en-US" dirty="0"/>
          </a:p>
        </p:txBody>
      </p:sp>
    </p:spTree>
    <p:extLst>
      <p:ext uri="{BB962C8B-B14F-4D97-AF65-F5344CB8AC3E}">
        <p14:creationId xmlns:p14="http://schemas.microsoft.com/office/powerpoint/2010/main" val="309766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Fast Ethernet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441325" indent="-342900" algn="just" defTabSz="414338">
              <a:lnSpc>
                <a:spcPct val="80000"/>
              </a:lnSpc>
              <a:spcBef>
                <a:spcPct val="50000"/>
              </a:spcBef>
              <a:buClr>
                <a:srgbClr val="CC0000"/>
              </a:buClr>
              <a:buFont typeface="Wingdings" panose="05000000000000000000" pitchFamily="2" charset="2"/>
              <a:buChar char="q"/>
            </a:pPr>
            <a:r>
              <a:rPr lang="en-US" b="1" dirty="0">
                <a:solidFill>
                  <a:srgbClr val="000066"/>
                </a:solidFill>
              </a:rPr>
              <a:t>100 Mbps bandwidth</a:t>
            </a:r>
          </a:p>
          <a:p>
            <a:pPr marL="441325" indent="-342900" algn="just" defTabSz="414338">
              <a:lnSpc>
                <a:spcPct val="80000"/>
              </a:lnSpc>
              <a:spcBef>
                <a:spcPct val="50000"/>
              </a:spcBef>
              <a:buClr>
                <a:srgbClr val="CC0000"/>
              </a:buClr>
              <a:buFont typeface="Wingdings" panose="05000000000000000000" pitchFamily="2" charset="2"/>
              <a:buChar char="q"/>
            </a:pPr>
            <a:r>
              <a:rPr lang="en-US" b="1" dirty="0">
                <a:solidFill>
                  <a:srgbClr val="000066"/>
                </a:solidFill>
              </a:rPr>
              <a:t>Uses same CSMA/CD media access protocol and packet format as in Ethernet.</a:t>
            </a:r>
          </a:p>
          <a:p>
            <a:pPr marL="441325" indent="-342900" algn="just" defTabSz="414338">
              <a:lnSpc>
                <a:spcPct val="80000"/>
              </a:lnSpc>
              <a:spcBef>
                <a:spcPct val="50000"/>
              </a:spcBef>
              <a:buClr>
                <a:srgbClr val="CC0000"/>
              </a:buClr>
              <a:buFont typeface="Wingdings" panose="05000000000000000000" pitchFamily="2" charset="2"/>
              <a:buChar char="q"/>
            </a:pPr>
            <a:r>
              <a:rPr lang="en-US" b="1" dirty="0">
                <a:solidFill>
                  <a:srgbClr val="000066"/>
                </a:solidFill>
              </a:rPr>
              <a:t>100BaseTX (UTP) and 100BaseFX (Fiber) standards </a:t>
            </a:r>
          </a:p>
          <a:p>
            <a:pPr marL="441325" indent="-342900" algn="just" defTabSz="414338">
              <a:lnSpc>
                <a:spcPct val="80000"/>
              </a:lnSpc>
              <a:spcBef>
                <a:spcPct val="50000"/>
              </a:spcBef>
              <a:buClr>
                <a:srgbClr val="CC0000"/>
              </a:buClr>
              <a:buFont typeface="Wingdings" panose="05000000000000000000" pitchFamily="2" charset="2"/>
              <a:buChar char="q"/>
            </a:pPr>
            <a:r>
              <a:rPr lang="en-US" b="1" dirty="0">
                <a:solidFill>
                  <a:srgbClr val="000066"/>
                </a:solidFill>
              </a:rPr>
              <a:t>Physical media  :-</a:t>
            </a:r>
          </a:p>
          <a:p>
            <a:pPr marL="1322387" lvl="2" indent="-342900" algn="just" defTabSz="414338">
              <a:lnSpc>
                <a:spcPct val="80000"/>
              </a:lnSpc>
              <a:buClr>
                <a:srgbClr val="CC0000"/>
              </a:buClr>
              <a:buFont typeface="Wingdings" panose="05000000000000000000" pitchFamily="2" charset="2"/>
              <a:buChar char="q"/>
            </a:pPr>
            <a:r>
              <a:rPr lang="en-US" sz="2400" dirty="0">
                <a:solidFill>
                  <a:srgbClr val="000066"/>
                </a:solidFill>
              </a:rPr>
              <a:t>100 </a:t>
            </a:r>
            <a:r>
              <a:rPr lang="en-US" sz="2400" dirty="0" err="1">
                <a:solidFill>
                  <a:srgbClr val="000066"/>
                </a:solidFill>
              </a:rPr>
              <a:t>BaseTX</a:t>
            </a:r>
            <a:r>
              <a:rPr lang="en-US" sz="2400" dirty="0">
                <a:solidFill>
                  <a:srgbClr val="000066"/>
                </a:solidFill>
              </a:rPr>
              <a:t>      - </a:t>
            </a:r>
            <a:r>
              <a:rPr lang="en-US" sz="2400" dirty="0" smtClean="0">
                <a:solidFill>
                  <a:srgbClr val="000066"/>
                </a:solidFill>
              </a:rPr>
              <a:t>   UTP </a:t>
            </a:r>
            <a:r>
              <a:rPr lang="en-US" sz="2400" dirty="0">
                <a:solidFill>
                  <a:srgbClr val="000066"/>
                </a:solidFill>
              </a:rPr>
              <a:t>Cat 5e</a:t>
            </a:r>
          </a:p>
          <a:p>
            <a:pPr marL="1322387" lvl="2" indent="-342900" algn="just" defTabSz="414338">
              <a:lnSpc>
                <a:spcPct val="80000"/>
              </a:lnSpc>
              <a:buClr>
                <a:srgbClr val="CC0000"/>
              </a:buClr>
              <a:buFont typeface="Wingdings" panose="05000000000000000000" pitchFamily="2" charset="2"/>
              <a:buChar char="q"/>
            </a:pPr>
            <a:r>
              <a:rPr lang="en-US" sz="2400" dirty="0">
                <a:solidFill>
                  <a:srgbClr val="000066"/>
                </a:solidFill>
              </a:rPr>
              <a:t>100 </a:t>
            </a:r>
            <a:r>
              <a:rPr lang="en-US" sz="2400" dirty="0" err="1">
                <a:solidFill>
                  <a:srgbClr val="000066"/>
                </a:solidFill>
              </a:rPr>
              <a:t>BaseFX</a:t>
            </a:r>
            <a:r>
              <a:rPr lang="en-US" sz="2400" dirty="0">
                <a:solidFill>
                  <a:srgbClr val="000066"/>
                </a:solidFill>
              </a:rPr>
              <a:t>    </a:t>
            </a:r>
            <a:r>
              <a:rPr lang="en-US" sz="2400" dirty="0" smtClean="0">
                <a:solidFill>
                  <a:srgbClr val="000066"/>
                </a:solidFill>
              </a:rPr>
              <a:t>   -   Multimode </a:t>
            </a:r>
            <a:r>
              <a:rPr lang="en-US" sz="2400" dirty="0">
                <a:solidFill>
                  <a:srgbClr val="000066"/>
                </a:solidFill>
              </a:rPr>
              <a:t>/ </a:t>
            </a:r>
            <a:r>
              <a:rPr lang="en-US" sz="2400" dirty="0" err="1">
                <a:solidFill>
                  <a:srgbClr val="000066"/>
                </a:solidFill>
              </a:rPr>
              <a:t>Singlemode</a:t>
            </a:r>
            <a:r>
              <a:rPr lang="en-US" sz="2400" dirty="0">
                <a:solidFill>
                  <a:srgbClr val="000066"/>
                </a:solidFill>
              </a:rPr>
              <a:t> Fiber</a:t>
            </a:r>
          </a:p>
          <a:p>
            <a:pPr marL="441325" indent="-342900" algn="just" defTabSz="414338">
              <a:lnSpc>
                <a:spcPct val="80000"/>
              </a:lnSpc>
              <a:spcBef>
                <a:spcPct val="50000"/>
              </a:spcBef>
              <a:buClr>
                <a:srgbClr val="CC0000"/>
              </a:buClr>
              <a:buFont typeface="Wingdings" panose="05000000000000000000" pitchFamily="2" charset="2"/>
              <a:buChar char="q"/>
            </a:pPr>
            <a:r>
              <a:rPr lang="en-US" b="1" dirty="0">
                <a:solidFill>
                  <a:srgbClr val="000066"/>
                </a:solidFill>
              </a:rPr>
              <a:t>  Full Duplex/Half Duplex operations.</a:t>
            </a:r>
          </a:p>
          <a:p>
            <a:endParaRPr lang="en-US" dirty="0"/>
          </a:p>
        </p:txBody>
      </p:sp>
    </p:spTree>
    <p:extLst>
      <p:ext uri="{BB962C8B-B14F-4D97-AF65-F5344CB8AC3E}">
        <p14:creationId xmlns:p14="http://schemas.microsoft.com/office/powerpoint/2010/main" val="3550545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Ethernet</a:t>
            </a:r>
            <a:endParaRPr lang="en-US" dirty="0"/>
          </a:p>
        </p:txBody>
      </p:sp>
      <p:sp>
        <p:nvSpPr>
          <p:cNvPr id="3" name="Content Placeholder 2"/>
          <p:cNvSpPr>
            <a:spLocks noGrp="1"/>
          </p:cNvSpPr>
          <p:nvPr>
            <p:ph idx="1"/>
          </p:nvPr>
        </p:nvSpPr>
        <p:spPr/>
        <p:txBody>
          <a:bodyPr/>
          <a:lstStyle/>
          <a:p>
            <a:pPr marL="441325" indent="-342900" algn="just" defTabSz="414338">
              <a:lnSpc>
                <a:spcPct val="80000"/>
              </a:lnSpc>
              <a:buClr>
                <a:srgbClr val="CC0000"/>
              </a:buClr>
            </a:pPr>
            <a:r>
              <a:rPr lang="en-US" sz="3200" b="1" dirty="0">
                <a:solidFill>
                  <a:srgbClr val="000066"/>
                </a:solidFill>
              </a:rPr>
              <a:t>Maximum Segment Length</a:t>
            </a:r>
          </a:p>
          <a:p>
            <a:pPr marL="1322387" lvl="2" indent="-342900" algn="just" defTabSz="414338">
              <a:lnSpc>
                <a:spcPct val="80000"/>
              </a:lnSpc>
              <a:buClr>
                <a:srgbClr val="CC0000"/>
              </a:buClr>
            </a:pPr>
            <a:r>
              <a:rPr lang="en-US" sz="2800" b="1" dirty="0">
                <a:solidFill>
                  <a:srgbClr val="000066"/>
                </a:solidFill>
              </a:rPr>
              <a:t>100 Base TX   -   100 m</a:t>
            </a:r>
          </a:p>
          <a:p>
            <a:pPr marL="1322387" lvl="2" indent="-342900" algn="just" defTabSz="414338">
              <a:lnSpc>
                <a:spcPct val="80000"/>
              </a:lnSpc>
              <a:buClr>
                <a:srgbClr val="CC0000"/>
              </a:buClr>
            </a:pPr>
            <a:r>
              <a:rPr lang="en-US" sz="2800" b="1" dirty="0">
                <a:solidFill>
                  <a:srgbClr val="000066"/>
                </a:solidFill>
              </a:rPr>
              <a:t>100 Base FX   -   2 Km (Multimode Fiber)</a:t>
            </a:r>
          </a:p>
          <a:p>
            <a:pPr marL="1322387" lvl="2" indent="-342900" algn="just" defTabSz="414338">
              <a:lnSpc>
                <a:spcPct val="80000"/>
              </a:lnSpc>
              <a:buClr>
                <a:srgbClr val="CC0000"/>
              </a:buClr>
            </a:pPr>
            <a:r>
              <a:rPr lang="en-US" sz="2800" b="1" dirty="0">
                <a:solidFill>
                  <a:srgbClr val="000066"/>
                </a:solidFill>
              </a:rPr>
              <a:t>100 Base FX   -   20 km   (</a:t>
            </a:r>
            <a:r>
              <a:rPr lang="en-US" sz="2800" b="1" dirty="0" err="1">
                <a:solidFill>
                  <a:srgbClr val="000066"/>
                </a:solidFill>
              </a:rPr>
              <a:t>Singlemode</a:t>
            </a:r>
            <a:r>
              <a:rPr lang="en-US" sz="2800" b="1" dirty="0">
                <a:solidFill>
                  <a:srgbClr val="000066"/>
                </a:solidFill>
              </a:rPr>
              <a:t> Fiber)</a:t>
            </a:r>
            <a:endParaRPr lang="en-US" sz="2800" dirty="0">
              <a:solidFill>
                <a:srgbClr val="000066"/>
              </a:solidFill>
            </a:endParaRPr>
          </a:p>
          <a:p>
            <a:endParaRPr lang="en-US" dirty="0"/>
          </a:p>
        </p:txBody>
      </p:sp>
    </p:spTree>
    <p:extLst>
      <p:ext uri="{BB962C8B-B14F-4D97-AF65-F5344CB8AC3E}">
        <p14:creationId xmlns:p14="http://schemas.microsoft.com/office/powerpoint/2010/main" val="311709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9"/>
          <p:cNvSpPr>
            <a:spLocks noChangeArrowheads="1"/>
          </p:cNvSpPr>
          <p:nvPr/>
        </p:nvSpPr>
        <p:spPr bwMode="auto">
          <a:xfrm>
            <a:off x="886094" y="1826174"/>
            <a:ext cx="9007206"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Clr>
                <a:schemeClr val="tx1"/>
              </a:buClr>
              <a:buSzPct val="117000"/>
              <a:buFont typeface="Wingdings" panose="05000000000000000000" pitchFamily="2" charset="2"/>
              <a:buNone/>
            </a:pPr>
            <a:r>
              <a:rPr lang="en-US" altLang="en-US" sz="2800" dirty="0">
                <a:solidFill>
                  <a:srgbClr val="0033CC"/>
                </a:solidFill>
                <a:effectLst>
                  <a:outerShdw blurRad="38100" dist="38100" dir="2700000" algn="tl">
                    <a:srgbClr val="000000">
                      <a:alpha val="43137"/>
                    </a:srgbClr>
                  </a:outerShdw>
                </a:effectLst>
              </a:rPr>
              <a:t>ALOHA</a:t>
            </a:r>
            <a:r>
              <a:rPr lang="fr-FR" altLang="en-US" sz="2800" dirty="0">
                <a:solidFill>
                  <a:srgbClr val="0033CC"/>
                </a:solidFill>
                <a:effectLst>
                  <a:outerShdw blurRad="38100" dist="38100" dir="2700000" algn="tl">
                    <a:srgbClr val="000000">
                      <a:alpha val="43137"/>
                    </a:srgbClr>
                  </a:outerShdw>
                </a:effectLst>
              </a:rPr>
              <a:t/>
            </a:r>
            <a:br>
              <a:rPr lang="fr-FR" altLang="en-US" sz="2800" dirty="0">
                <a:solidFill>
                  <a:srgbClr val="0033CC"/>
                </a:solidFill>
                <a:effectLst>
                  <a:outerShdw blurRad="38100" dist="38100" dir="2700000" algn="tl">
                    <a:srgbClr val="000000">
                      <a:alpha val="43137"/>
                    </a:srgbClr>
                  </a:outerShdw>
                </a:effectLst>
              </a:rPr>
            </a:br>
            <a:r>
              <a:rPr lang="en-US" altLang="en-US" sz="2800" dirty="0">
                <a:solidFill>
                  <a:srgbClr val="0033CC"/>
                </a:solidFill>
                <a:effectLst>
                  <a:outerShdw blurRad="38100" dist="38100" dir="2700000" algn="tl">
                    <a:srgbClr val="000000">
                      <a:alpha val="43137"/>
                    </a:srgbClr>
                  </a:outerShdw>
                </a:effectLst>
              </a:rPr>
              <a:t>Carrier Sense Multiple Access</a:t>
            </a:r>
          </a:p>
          <a:p>
            <a:pPr>
              <a:lnSpc>
                <a:spcPct val="150000"/>
              </a:lnSpc>
              <a:buClr>
                <a:schemeClr val="tx1"/>
              </a:buClr>
              <a:buSzPct val="117000"/>
              <a:buFont typeface="Wingdings" panose="05000000000000000000" pitchFamily="2" charset="2"/>
              <a:buNone/>
            </a:pPr>
            <a:r>
              <a:rPr lang="en-US" altLang="en-US" sz="2800" dirty="0">
                <a:solidFill>
                  <a:srgbClr val="0033CC"/>
                </a:solidFill>
                <a:effectLst>
                  <a:outerShdw blurRad="38100" dist="38100" dir="2700000" algn="tl">
                    <a:srgbClr val="000000">
                      <a:alpha val="43137"/>
                    </a:srgbClr>
                  </a:outerShdw>
                </a:effectLst>
              </a:rPr>
              <a:t>Carrier Sense Multiple Access with Collision Detection</a:t>
            </a:r>
          </a:p>
          <a:p>
            <a:pPr>
              <a:lnSpc>
                <a:spcPct val="150000"/>
              </a:lnSpc>
              <a:buClr>
                <a:schemeClr val="tx1"/>
              </a:buClr>
              <a:buSzPct val="117000"/>
              <a:buFont typeface="Wingdings" panose="05000000000000000000" pitchFamily="2" charset="2"/>
              <a:buNone/>
            </a:pPr>
            <a:r>
              <a:rPr lang="en-US" altLang="en-US" sz="2800" dirty="0">
                <a:solidFill>
                  <a:srgbClr val="0033CC"/>
                </a:solidFill>
                <a:effectLst>
                  <a:outerShdw blurRad="38100" dist="38100" dir="2700000" algn="tl">
                    <a:srgbClr val="000000">
                      <a:alpha val="43137"/>
                    </a:srgbClr>
                  </a:outerShdw>
                </a:effectLst>
              </a:rPr>
              <a:t>Carrier Sense Multiple Access with Collision Avoidance</a:t>
            </a:r>
          </a:p>
        </p:txBody>
      </p:sp>
      <p:sp>
        <p:nvSpPr>
          <p:cNvPr id="4" name="TextBox 3"/>
          <p:cNvSpPr txBox="1"/>
          <p:nvPr/>
        </p:nvSpPr>
        <p:spPr>
          <a:xfrm>
            <a:off x="886094" y="520700"/>
            <a:ext cx="6187806" cy="646331"/>
          </a:xfrm>
          <a:prstGeom prst="rect">
            <a:avLst/>
          </a:prstGeom>
          <a:noFill/>
        </p:spPr>
        <p:txBody>
          <a:bodyPr wrap="square" rtlCol="0">
            <a:spAutoFit/>
          </a:bodyPr>
          <a:lstStyle/>
          <a:p>
            <a:r>
              <a:rPr lang="en-US" sz="3600" b="1" dirty="0" smtClean="0">
                <a:effectLst>
                  <a:outerShdw blurRad="38100" dist="38100" dir="2700000" algn="tl">
                    <a:srgbClr val="000000">
                      <a:alpha val="43137"/>
                    </a:srgbClr>
                  </a:outerShdw>
                </a:effectLst>
              </a:rPr>
              <a:t>Four Random access protocols</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88671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Gigabit Ethernet</a:t>
            </a:r>
            <a:endParaRPr lang="en-US" dirty="0"/>
          </a:p>
        </p:txBody>
      </p:sp>
      <p:sp>
        <p:nvSpPr>
          <p:cNvPr id="3" name="Content Placeholder 2"/>
          <p:cNvSpPr>
            <a:spLocks noGrp="1"/>
          </p:cNvSpPr>
          <p:nvPr>
            <p:ph idx="1"/>
          </p:nvPr>
        </p:nvSpPr>
        <p:spPr/>
        <p:txBody>
          <a:bodyPr/>
          <a:lstStyle/>
          <a:p>
            <a:pPr marL="441325" indent="-342900" algn="just" defTabSz="414338">
              <a:lnSpc>
                <a:spcPct val="80000"/>
              </a:lnSpc>
              <a:spcBef>
                <a:spcPct val="50000"/>
              </a:spcBef>
              <a:buClr>
                <a:srgbClr val="CC0000"/>
              </a:buClr>
            </a:pPr>
            <a:r>
              <a:rPr lang="en-US" sz="2400" b="1" dirty="0">
                <a:solidFill>
                  <a:srgbClr val="000066"/>
                </a:solidFill>
              </a:rPr>
              <a:t>1 </a:t>
            </a:r>
            <a:r>
              <a:rPr lang="en-US" sz="2400" b="1" dirty="0" err="1">
                <a:solidFill>
                  <a:srgbClr val="000066"/>
                </a:solidFill>
              </a:rPr>
              <a:t>Gbps</a:t>
            </a:r>
            <a:r>
              <a:rPr lang="en-US" sz="2400" b="1" dirty="0">
                <a:solidFill>
                  <a:srgbClr val="000066"/>
                </a:solidFill>
              </a:rPr>
              <a:t> bandwidth.</a:t>
            </a:r>
          </a:p>
          <a:p>
            <a:pPr marL="441325" indent="-342900" algn="just" defTabSz="414338">
              <a:lnSpc>
                <a:spcPct val="80000"/>
              </a:lnSpc>
              <a:spcBef>
                <a:spcPct val="50000"/>
              </a:spcBef>
              <a:buClr>
                <a:srgbClr val="CC0000"/>
              </a:buClr>
            </a:pPr>
            <a:r>
              <a:rPr lang="en-US" sz="2400" b="1" dirty="0">
                <a:solidFill>
                  <a:srgbClr val="000066"/>
                </a:solidFill>
              </a:rPr>
              <a:t>Uses same CSMA/CD media access protocol as in Ethernet and is backward compatible (10/100/100 modules are available).</a:t>
            </a:r>
          </a:p>
          <a:p>
            <a:pPr marL="441325" indent="-342900" algn="just" defTabSz="414338">
              <a:lnSpc>
                <a:spcPct val="80000"/>
              </a:lnSpc>
              <a:spcBef>
                <a:spcPct val="50000"/>
              </a:spcBef>
              <a:buClr>
                <a:srgbClr val="CC0000"/>
              </a:buClr>
            </a:pPr>
            <a:r>
              <a:rPr lang="en-US" sz="2400" b="1" dirty="0">
                <a:solidFill>
                  <a:srgbClr val="000066"/>
                </a:solidFill>
              </a:rPr>
              <a:t>1000BaseT (UTP), 1000BaseSX (Multimode Fiber) and 1000BaseLX (Multimode/</a:t>
            </a:r>
            <a:r>
              <a:rPr lang="en-US" sz="2400" b="1" dirty="0" err="1">
                <a:solidFill>
                  <a:srgbClr val="000066"/>
                </a:solidFill>
              </a:rPr>
              <a:t>Singlemode</a:t>
            </a:r>
            <a:r>
              <a:rPr lang="en-US" sz="2400" b="1" dirty="0">
                <a:solidFill>
                  <a:srgbClr val="000066"/>
                </a:solidFill>
              </a:rPr>
              <a:t> Fiber) standards.</a:t>
            </a:r>
          </a:p>
          <a:p>
            <a:pPr marL="441325" indent="-342900" algn="just" defTabSz="414338">
              <a:lnSpc>
                <a:spcPct val="80000"/>
              </a:lnSpc>
              <a:spcBef>
                <a:spcPct val="50000"/>
              </a:spcBef>
              <a:buClr>
                <a:srgbClr val="CC0000"/>
              </a:buClr>
            </a:pPr>
            <a:r>
              <a:rPr lang="en-US" sz="2400" b="1" dirty="0">
                <a:solidFill>
                  <a:srgbClr val="000066"/>
                </a:solidFill>
              </a:rPr>
              <a:t>Maximum Segment Length</a:t>
            </a:r>
          </a:p>
          <a:p>
            <a:pPr marL="1322387" lvl="2" indent="-342900" algn="just" defTabSz="414338">
              <a:lnSpc>
                <a:spcPct val="80000"/>
              </a:lnSpc>
              <a:buClr>
                <a:srgbClr val="CC0000"/>
              </a:buClr>
            </a:pPr>
            <a:r>
              <a:rPr lang="en-US" dirty="0">
                <a:solidFill>
                  <a:srgbClr val="000066"/>
                </a:solidFill>
              </a:rPr>
              <a:t>1000 Base T        -   100m (Cat 5e/6)</a:t>
            </a:r>
          </a:p>
          <a:p>
            <a:pPr marL="1322387" lvl="2" indent="-342900" algn="just" defTabSz="414338">
              <a:lnSpc>
                <a:spcPct val="80000"/>
              </a:lnSpc>
              <a:buClr>
                <a:srgbClr val="CC0000"/>
              </a:buClr>
            </a:pPr>
            <a:r>
              <a:rPr lang="en-US" dirty="0">
                <a:solidFill>
                  <a:srgbClr val="000066"/>
                </a:solidFill>
              </a:rPr>
              <a:t>1000 Base SX     -   275 m (Multimode Fiber)</a:t>
            </a:r>
          </a:p>
          <a:p>
            <a:pPr marL="1322387" lvl="2" indent="-342900" algn="just" defTabSz="414338">
              <a:lnSpc>
                <a:spcPct val="80000"/>
              </a:lnSpc>
              <a:buClr>
                <a:srgbClr val="CC0000"/>
              </a:buClr>
            </a:pPr>
            <a:r>
              <a:rPr lang="en-US" dirty="0">
                <a:solidFill>
                  <a:srgbClr val="000066"/>
                </a:solidFill>
              </a:rPr>
              <a:t>1000 Base LX     -   512 m (Multimode Fiber) </a:t>
            </a:r>
          </a:p>
          <a:p>
            <a:pPr marL="1322387" lvl="2" indent="-342900" algn="just" defTabSz="414338">
              <a:lnSpc>
                <a:spcPct val="80000"/>
              </a:lnSpc>
              <a:buClr>
                <a:srgbClr val="CC0000"/>
              </a:buClr>
            </a:pPr>
            <a:r>
              <a:rPr lang="en-US" dirty="0">
                <a:solidFill>
                  <a:srgbClr val="000066"/>
                </a:solidFill>
              </a:rPr>
              <a:t>1000 Base LX     -   20 Km (</a:t>
            </a:r>
            <a:r>
              <a:rPr lang="en-US" dirty="0" err="1">
                <a:solidFill>
                  <a:srgbClr val="000066"/>
                </a:solidFill>
              </a:rPr>
              <a:t>Singlemode</a:t>
            </a:r>
            <a:r>
              <a:rPr lang="en-US" dirty="0">
                <a:solidFill>
                  <a:srgbClr val="000066"/>
                </a:solidFill>
              </a:rPr>
              <a:t> Fiber)</a:t>
            </a:r>
          </a:p>
          <a:p>
            <a:pPr marL="1322387" lvl="2" indent="-342900" algn="just" defTabSz="414338">
              <a:lnSpc>
                <a:spcPct val="80000"/>
              </a:lnSpc>
              <a:buClr>
                <a:srgbClr val="CC0000"/>
              </a:buClr>
            </a:pPr>
            <a:r>
              <a:rPr lang="en-US" dirty="0">
                <a:solidFill>
                  <a:srgbClr val="000066"/>
                </a:solidFill>
              </a:rPr>
              <a:t>1000 Base LH     -   80 Km (</a:t>
            </a:r>
            <a:r>
              <a:rPr lang="en-US" dirty="0" err="1">
                <a:solidFill>
                  <a:srgbClr val="000066"/>
                </a:solidFill>
              </a:rPr>
              <a:t>Singlemode</a:t>
            </a:r>
            <a:r>
              <a:rPr lang="en-US" dirty="0">
                <a:solidFill>
                  <a:srgbClr val="000066"/>
                </a:solidFill>
              </a:rPr>
              <a:t> Fiber)</a:t>
            </a:r>
          </a:p>
          <a:p>
            <a:pPr marL="392113" indent="-293688" defTabSz="414338">
              <a:lnSpc>
                <a:spcPct val="80000"/>
              </a:lnSpc>
              <a:spcBef>
                <a:spcPct val="50000"/>
              </a:spcBef>
              <a:buClr>
                <a:srgbClr val="CC0000"/>
              </a:buClr>
              <a:buFont typeface="Wingdings" panose="05000000000000000000" pitchFamily="2" charset="2"/>
              <a:buBlip>
                <a:blip r:embed="rId2"/>
              </a:buBlip>
            </a:pPr>
            <a:endParaRPr lang="en-US" sz="2400" b="1" dirty="0">
              <a:solidFill>
                <a:srgbClr val="000066"/>
              </a:solidFill>
            </a:endParaRPr>
          </a:p>
          <a:p>
            <a:endParaRPr lang="en-US" dirty="0"/>
          </a:p>
        </p:txBody>
      </p:sp>
    </p:spTree>
    <p:extLst>
      <p:ext uri="{BB962C8B-B14F-4D97-AF65-F5344CB8AC3E}">
        <p14:creationId xmlns:p14="http://schemas.microsoft.com/office/powerpoint/2010/main" val="19970019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Gig Ethernet</a:t>
            </a:r>
            <a:endParaRPr lang="en-US" dirty="0"/>
          </a:p>
        </p:txBody>
      </p:sp>
      <p:sp>
        <p:nvSpPr>
          <p:cNvPr id="3" name="Content Placeholder 2"/>
          <p:cNvSpPr>
            <a:spLocks noGrp="1"/>
          </p:cNvSpPr>
          <p:nvPr>
            <p:ph idx="1"/>
          </p:nvPr>
        </p:nvSpPr>
        <p:spPr/>
        <p:txBody>
          <a:bodyPr/>
          <a:lstStyle/>
          <a:p>
            <a:pPr marL="441325" indent="-342900" algn="just" defTabSz="414338">
              <a:spcBef>
                <a:spcPct val="50000"/>
              </a:spcBef>
              <a:buClr>
                <a:srgbClr val="CC0000"/>
              </a:buClr>
            </a:pPr>
            <a:r>
              <a:rPr lang="en-US" sz="2400" b="1" dirty="0">
                <a:solidFill>
                  <a:srgbClr val="000066"/>
                </a:solidFill>
              </a:rPr>
              <a:t>10 </a:t>
            </a:r>
            <a:r>
              <a:rPr lang="en-US" sz="2400" b="1" dirty="0" err="1">
                <a:solidFill>
                  <a:srgbClr val="000066"/>
                </a:solidFill>
              </a:rPr>
              <a:t>Gbps</a:t>
            </a:r>
            <a:r>
              <a:rPr lang="en-US" sz="2400" b="1" dirty="0">
                <a:solidFill>
                  <a:srgbClr val="000066"/>
                </a:solidFill>
              </a:rPr>
              <a:t> bandwidth.</a:t>
            </a:r>
          </a:p>
          <a:p>
            <a:pPr marL="441325" indent="-342900" algn="just" defTabSz="414338">
              <a:spcBef>
                <a:spcPct val="50000"/>
              </a:spcBef>
              <a:buClr>
                <a:srgbClr val="CC0000"/>
              </a:buClr>
            </a:pPr>
            <a:r>
              <a:rPr lang="en-US" sz="2400" b="1" dirty="0">
                <a:solidFill>
                  <a:srgbClr val="000066"/>
                </a:solidFill>
              </a:rPr>
              <a:t>Uses same CSMA/CD media access protocol as in Ethernet.</a:t>
            </a:r>
          </a:p>
          <a:p>
            <a:pPr marL="441325" indent="-342900" algn="just" defTabSz="414338">
              <a:spcBef>
                <a:spcPct val="50000"/>
              </a:spcBef>
              <a:buClr>
                <a:srgbClr val="CC0000"/>
              </a:buClr>
            </a:pPr>
            <a:r>
              <a:rPr lang="en-US" sz="2400" b="1" dirty="0">
                <a:solidFill>
                  <a:srgbClr val="000066"/>
                </a:solidFill>
              </a:rPr>
              <a:t>Propositioned for Metro-Ethernet</a:t>
            </a:r>
          </a:p>
          <a:p>
            <a:pPr marL="441325" indent="-342900" algn="just" defTabSz="414338">
              <a:spcBef>
                <a:spcPct val="50000"/>
              </a:spcBef>
              <a:buClr>
                <a:srgbClr val="CC0000"/>
              </a:buClr>
            </a:pPr>
            <a:r>
              <a:rPr lang="en-US" sz="2400" b="1" dirty="0">
                <a:solidFill>
                  <a:srgbClr val="000066"/>
                </a:solidFill>
              </a:rPr>
              <a:t>Maximum Segment Length</a:t>
            </a:r>
          </a:p>
          <a:p>
            <a:pPr marL="1322387" lvl="2" indent="-342900" algn="just" defTabSz="414338">
              <a:buClr>
                <a:srgbClr val="CC0000"/>
              </a:buClr>
            </a:pPr>
            <a:r>
              <a:rPr lang="en-US" dirty="0">
                <a:solidFill>
                  <a:srgbClr val="000066"/>
                </a:solidFill>
              </a:rPr>
              <a:t>1000 Base-T        -   Not available</a:t>
            </a:r>
          </a:p>
          <a:p>
            <a:pPr marL="1322387" lvl="2" indent="-342900" algn="just" defTabSz="414338">
              <a:buClr>
                <a:srgbClr val="CC0000"/>
              </a:buClr>
            </a:pPr>
            <a:r>
              <a:rPr lang="en-US" dirty="0">
                <a:solidFill>
                  <a:srgbClr val="000066"/>
                </a:solidFill>
              </a:rPr>
              <a:t>10GBase-LR        -  10 Km (</a:t>
            </a:r>
            <a:r>
              <a:rPr lang="en-US" dirty="0" err="1">
                <a:solidFill>
                  <a:srgbClr val="000066"/>
                </a:solidFill>
              </a:rPr>
              <a:t>Singlemode</a:t>
            </a:r>
            <a:r>
              <a:rPr lang="en-US" dirty="0">
                <a:solidFill>
                  <a:srgbClr val="000066"/>
                </a:solidFill>
              </a:rPr>
              <a:t> Fiber)</a:t>
            </a:r>
          </a:p>
          <a:p>
            <a:pPr marL="1322387" lvl="2" indent="-342900" algn="just" defTabSz="414338">
              <a:buClr>
                <a:srgbClr val="CC0000"/>
              </a:buClr>
            </a:pPr>
            <a:r>
              <a:rPr lang="en-US" dirty="0">
                <a:solidFill>
                  <a:srgbClr val="000066"/>
                </a:solidFill>
              </a:rPr>
              <a:t>10GBase-ER       -   40 Km (</a:t>
            </a:r>
            <a:r>
              <a:rPr lang="en-US" dirty="0" err="1">
                <a:solidFill>
                  <a:srgbClr val="000066"/>
                </a:solidFill>
              </a:rPr>
              <a:t>Singlemode</a:t>
            </a:r>
            <a:r>
              <a:rPr lang="en-US" dirty="0">
                <a:solidFill>
                  <a:srgbClr val="000066"/>
                </a:solidFill>
              </a:rPr>
              <a:t> Fiber)</a:t>
            </a:r>
          </a:p>
          <a:p>
            <a:endParaRPr lang="en-US" dirty="0"/>
          </a:p>
        </p:txBody>
      </p:sp>
    </p:spTree>
    <p:extLst>
      <p:ext uri="{BB962C8B-B14F-4D97-AF65-F5344CB8AC3E}">
        <p14:creationId xmlns:p14="http://schemas.microsoft.com/office/powerpoint/2010/main" val="31003939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46172" y="2342607"/>
            <a:ext cx="3770811" cy="615553"/>
          </a:xfrm>
          <a:prstGeom prst="rect">
            <a:avLst/>
          </a:prstGeom>
          <a:noFill/>
        </p:spPr>
        <p:txBody>
          <a:bodyPr wrap="square" rtlCol="0">
            <a:spAutoFit/>
          </a:bodyPr>
          <a:lstStyle/>
          <a:p>
            <a:r>
              <a:rPr lang="en-US" sz="3400" b="1" dirty="0" smtClean="0"/>
              <a:t>End of MAC</a:t>
            </a:r>
            <a:endParaRPr lang="en-US" sz="3400" b="1" dirty="0"/>
          </a:p>
        </p:txBody>
      </p:sp>
    </p:spTree>
    <p:extLst>
      <p:ext uri="{BB962C8B-B14F-4D97-AF65-F5344CB8AC3E}">
        <p14:creationId xmlns:p14="http://schemas.microsoft.com/office/powerpoint/2010/main" val="8871221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817" y="539931"/>
            <a:ext cx="5765074" cy="553998"/>
          </a:xfrm>
          <a:prstGeom prst="rect">
            <a:avLst/>
          </a:prstGeom>
          <a:noFill/>
        </p:spPr>
        <p:txBody>
          <a:bodyPr wrap="square" rtlCol="0">
            <a:spAutoFit/>
          </a:bodyPr>
          <a:lstStyle/>
          <a:p>
            <a:r>
              <a:rPr lang="en-US" sz="3000" b="1" dirty="0" smtClean="0"/>
              <a:t>Lets take a Quiz</a:t>
            </a:r>
            <a:endParaRPr lang="en-US" sz="3000" b="1" dirty="0"/>
          </a:p>
        </p:txBody>
      </p:sp>
      <p:sp>
        <p:nvSpPr>
          <p:cNvPr id="3" name="Rectangle 2"/>
          <p:cNvSpPr/>
          <p:nvPr/>
        </p:nvSpPr>
        <p:spPr>
          <a:xfrm>
            <a:off x="1071154" y="1498100"/>
            <a:ext cx="9727474" cy="1754326"/>
          </a:xfrm>
          <a:prstGeom prst="rect">
            <a:avLst/>
          </a:prstGeom>
        </p:spPr>
        <p:txBody>
          <a:bodyPr wrap="square">
            <a:spAutoFit/>
          </a:bodyPr>
          <a:lstStyle/>
          <a:p>
            <a:r>
              <a:rPr lang="en-US" b="0" i="0" dirty="0" smtClean="0">
                <a:solidFill>
                  <a:srgbClr val="555555"/>
                </a:solidFill>
                <a:effectLst/>
                <a:latin typeface="Arial" panose="020B0604020202020204" pitchFamily="34" charset="0"/>
              </a:rPr>
              <a:t>1. The data link layer takes the packets from _________ and encapsulates them into frames for transmission.</a:t>
            </a:r>
            <a:r>
              <a:rPr lang="en-US" dirty="0" smtClean="0"/>
              <a:t/>
            </a:r>
            <a:br>
              <a:rPr lang="en-US" dirty="0" smtClean="0"/>
            </a:br>
            <a:r>
              <a:rPr lang="en-US" b="0" i="0" dirty="0" smtClean="0">
                <a:solidFill>
                  <a:srgbClr val="555555"/>
                </a:solidFill>
                <a:effectLst/>
                <a:latin typeface="Arial" panose="020B0604020202020204" pitchFamily="34" charset="0"/>
              </a:rPr>
              <a:t>a) network layer</a:t>
            </a:r>
            <a:r>
              <a:rPr lang="en-US" dirty="0" smtClean="0"/>
              <a:t/>
            </a:r>
            <a:br>
              <a:rPr lang="en-US" dirty="0" smtClean="0"/>
            </a:br>
            <a:r>
              <a:rPr lang="en-US" b="0" i="0" dirty="0" smtClean="0">
                <a:solidFill>
                  <a:srgbClr val="555555"/>
                </a:solidFill>
                <a:effectLst/>
                <a:latin typeface="Arial" panose="020B0604020202020204" pitchFamily="34" charset="0"/>
              </a:rPr>
              <a:t>b) physical layer</a:t>
            </a:r>
            <a:r>
              <a:rPr lang="en-US" dirty="0" smtClean="0"/>
              <a:t/>
            </a:r>
            <a:br>
              <a:rPr lang="en-US" dirty="0" smtClean="0"/>
            </a:br>
            <a:r>
              <a:rPr lang="en-US" b="0" i="0" dirty="0" smtClean="0">
                <a:solidFill>
                  <a:srgbClr val="555555"/>
                </a:solidFill>
                <a:effectLst/>
                <a:latin typeface="Arial" panose="020B0604020202020204" pitchFamily="34" charset="0"/>
              </a:rPr>
              <a:t>c) transport layer</a:t>
            </a:r>
            <a:r>
              <a:rPr lang="en-US" dirty="0" smtClean="0"/>
              <a:t/>
            </a:r>
            <a:br>
              <a:rPr lang="en-US" dirty="0" smtClean="0"/>
            </a:br>
            <a:r>
              <a:rPr lang="en-US" b="0" i="0" dirty="0" smtClean="0">
                <a:solidFill>
                  <a:srgbClr val="555555"/>
                </a:solidFill>
                <a:effectLst/>
                <a:latin typeface="Arial" panose="020B0604020202020204" pitchFamily="34" charset="0"/>
              </a:rPr>
              <a:t>d) application layer</a:t>
            </a:r>
            <a:endParaRPr lang="en-US" dirty="0"/>
          </a:p>
        </p:txBody>
      </p:sp>
      <p:sp>
        <p:nvSpPr>
          <p:cNvPr id="5" name="Rectangle 4"/>
          <p:cNvSpPr/>
          <p:nvPr/>
        </p:nvSpPr>
        <p:spPr>
          <a:xfrm>
            <a:off x="1071154" y="3656597"/>
            <a:ext cx="9509760" cy="1477328"/>
          </a:xfrm>
          <a:prstGeom prst="rect">
            <a:avLst/>
          </a:prstGeom>
        </p:spPr>
        <p:txBody>
          <a:bodyPr wrap="square">
            <a:spAutoFit/>
          </a:bodyPr>
          <a:lstStyle/>
          <a:p>
            <a:r>
              <a:rPr lang="en-US" b="0" i="0" dirty="0" smtClean="0">
                <a:solidFill>
                  <a:srgbClr val="555555"/>
                </a:solidFill>
                <a:effectLst/>
                <a:latin typeface="Arial" panose="020B0604020202020204" pitchFamily="34" charset="0"/>
              </a:rPr>
              <a:t>2. Which one of the following task is not done by data link layer?</a:t>
            </a:r>
            <a:r>
              <a:rPr lang="en-US" dirty="0" smtClean="0"/>
              <a:t/>
            </a:r>
            <a:br>
              <a:rPr lang="en-US" dirty="0" smtClean="0"/>
            </a:br>
            <a:r>
              <a:rPr lang="en-US" b="0" i="0" dirty="0" smtClean="0">
                <a:solidFill>
                  <a:srgbClr val="555555"/>
                </a:solidFill>
                <a:effectLst/>
                <a:latin typeface="Arial" panose="020B0604020202020204" pitchFamily="34" charset="0"/>
              </a:rPr>
              <a:t>a) framing</a:t>
            </a:r>
            <a:r>
              <a:rPr lang="en-US" dirty="0" smtClean="0"/>
              <a:t/>
            </a:r>
            <a:br>
              <a:rPr lang="en-US" dirty="0" smtClean="0"/>
            </a:br>
            <a:r>
              <a:rPr lang="en-US" b="0" i="0" dirty="0" smtClean="0">
                <a:solidFill>
                  <a:srgbClr val="555555"/>
                </a:solidFill>
                <a:effectLst/>
                <a:latin typeface="Arial" panose="020B0604020202020204" pitchFamily="34" charset="0"/>
              </a:rPr>
              <a:t>b) error control</a:t>
            </a:r>
            <a:r>
              <a:rPr lang="en-US" dirty="0" smtClean="0"/>
              <a:t/>
            </a:r>
            <a:br>
              <a:rPr lang="en-US" dirty="0" smtClean="0"/>
            </a:br>
            <a:r>
              <a:rPr lang="en-US" b="0" i="0" dirty="0" smtClean="0">
                <a:solidFill>
                  <a:srgbClr val="555555"/>
                </a:solidFill>
                <a:effectLst/>
                <a:latin typeface="Arial" panose="020B0604020202020204" pitchFamily="34" charset="0"/>
              </a:rPr>
              <a:t>c) flow control</a:t>
            </a:r>
            <a:r>
              <a:rPr lang="en-US" dirty="0" smtClean="0"/>
              <a:t/>
            </a:r>
            <a:br>
              <a:rPr lang="en-US" dirty="0" smtClean="0"/>
            </a:br>
            <a:r>
              <a:rPr lang="en-US" b="0" i="0" dirty="0" smtClean="0">
                <a:solidFill>
                  <a:srgbClr val="555555"/>
                </a:solidFill>
                <a:effectLst/>
                <a:latin typeface="Arial" panose="020B0604020202020204" pitchFamily="34" charset="0"/>
              </a:rPr>
              <a:t>d) channel coding</a:t>
            </a:r>
            <a:endParaRPr lang="en-US" dirty="0"/>
          </a:p>
        </p:txBody>
      </p:sp>
    </p:spTree>
    <p:extLst>
      <p:ext uri="{BB962C8B-B14F-4D97-AF65-F5344CB8AC3E}">
        <p14:creationId xmlns:p14="http://schemas.microsoft.com/office/powerpoint/2010/main" val="2791305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068" y="905917"/>
            <a:ext cx="9405258" cy="1754326"/>
          </a:xfrm>
          <a:prstGeom prst="rect">
            <a:avLst/>
          </a:prstGeom>
        </p:spPr>
        <p:txBody>
          <a:bodyPr wrap="square">
            <a:spAutoFit/>
          </a:bodyPr>
          <a:lstStyle/>
          <a:p>
            <a:r>
              <a:rPr lang="en-US" b="0" i="0" dirty="0" smtClean="0">
                <a:solidFill>
                  <a:srgbClr val="555555"/>
                </a:solidFill>
                <a:effectLst/>
                <a:latin typeface="Arial" panose="020B0604020202020204" pitchFamily="34" charset="0"/>
              </a:rPr>
              <a:t>3. Which sublayer of the data link layer performs data link functions that depend upon the type of medium?</a:t>
            </a:r>
            <a:r>
              <a:rPr lang="en-US" dirty="0" smtClean="0"/>
              <a:t/>
            </a:r>
            <a:br>
              <a:rPr lang="en-US" dirty="0" smtClean="0"/>
            </a:br>
            <a:r>
              <a:rPr lang="en-US" b="0" i="0" dirty="0" smtClean="0">
                <a:solidFill>
                  <a:srgbClr val="555555"/>
                </a:solidFill>
                <a:effectLst/>
                <a:latin typeface="Arial" panose="020B0604020202020204" pitchFamily="34" charset="0"/>
              </a:rPr>
              <a:t>a) logical link control sublayer</a:t>
            </a:r>
            <a:r>
              <a:rPr lang="en-US" dirty="0" smtClean="0"/>
              <a:t/>
            </a:r>
            <a:br>
              <a:rPr lang="en-US" dirty="0" smtClean="0"/>
            </a:br>
            <a:r>
              <a:rPr lang="en-US" b="0" i="0" dirty="0" smtClean="0">
                <a:solidFill>
                  <a:srgbClr val="555555"/>
                </a:solidFill>
                <a:effectLst/>
                <a:latin typeface="Arial" panose="020B0604020202020204" pitchFamily="34" charset="0"/>
              </a:rPr>
              <a:t>b) media access control sublayer</a:t>
            </a:r>
            <a:r>
              <a:rPr lang="en-US" dirty="0" smtClean="0"/>
              <a:t/>
            </a:r>
            <a:br>
              <a:rPr lang="en-US" dirty="0" smtClean="0"/>
            </a:br>
            <a:r>
              <a:rPr lang="en-US" b="0" i="0" dirty="0" smtClean="0">
                <a:solidFill>
                  <a:srgbClr val="555555"/>
                </a:solidFill>
                <a:effectLst/>
                <a:latin typeface="Arial" panose="020B0604020202020204" pitchFamily="34" charset="0"/>
              </a:rPr>
              <a:t>c) network interface control sublayer</a:t>
            </a:r>
            <a:r>
              <a:rPr lang="en-US" dirty="0" smtClean="0"/>
              <a:t/>
            </a:r>
            <a:br>
              <a:rPr lang="en-US" dirty="0" smtClean="0"/>
            </a:br>
            <a:r>
              <a:rPr lang="en-US" b="0" i="0" dirty="0" smtClean="0">
                <a:solidFill>
                  <a:srgbClr val="555555"/>
                </a:solidFill>
                <a:effectLst/>
                <a:latin typeface="Arial" panose="020B0604020202020204" pitchFamily="34" charset="0"/>
              </a:rPr>
              <a:t>d) none of the mentioned</a:t>
            </a:r>
            <a:endParaRPr lang="en-US" dirty="0"/>
          </a:p>
        </p:txBody>
      </p:sp>
      <p:sp>
        <p:nvSpPr>
          <p:cNvPr id="3" name="Rectangle 2"/>
          <p:cNvSpPr/>
          <p:nvPr/>
        </p:nvSpPr>
        <p:spPr>
          <a:xfrm>
            <a:off x="984067" y="2934176"/>
            <a:ext cx="8821783" cy="1477328"/>
          </a:xfrm>
          <a:prstGeom prst="rect">
            <a:avLst/>
          </a:prstGeom>
        </p:spPr>
        <p:txBody>
          <a:bodyPr wrap="square">
            <a:spAutoFit/>
          </a:bodyPr>
          <a:lstStyle/>
          <a:p>
            <a:r>
              <a:rPr lang="en-US" b="0" i="0" dirty="0" smtClean="0">
                <a:solidFill>
                  <a:srgbClr val="555555"/>
                </a:solidFill>
                <a:effectLst/>
                <a:latin typeface="Arial" panose="020B0604020202020204" pitchFamily="34" charset="0"/>
              </a:rPr>
              <a:t>4. Header of a frame generally contains</a:t>
            </a:r>
            <a:r>
              <a:rPr lang="en-US" dirty="0" smtClean="0"/>
              <a:t/>
            </a:r>
            <a:br>
              <a:rPr lang="en-US" dirty="0" smtClean="0"/>
            </a:br>
            <a:r>
              <a:rPr lang="en-US" b="0" i="0" dirty="0" smtClean="0">
                <a:solidFill>
                  <a:srgbClr val="555555"/>
                </a:solidFill>
                <a:effectLst/>
                <a:latin typeface="Arial" panose="020B0604020202020204" pitchFamily="34" charset="0"/>
              </a:rPr>
              <a:t>a) synchronization bytes</a:t>
            </a:r>
            <a:r>
              <a:rPr lang="en-US" dirty="0" smtClean="0"/>
              <a:t/>
            </a:r>
            <a:br>
              <a:rPr lang="en-US" dirty="0" smtClean="0"/>
            </a:br>
            <a:r>
              <a:rPr lang="en-US" b="0" i="0" dirty="0" smtClean="0">
                <a:solidFill>
                  <a:srgbClr val="555555"/>
                </a:solidFill>
                <a:effectLst/>
                <a:latin typeface="Arial" panose="020B0604020202020204" pitchFamily="34" charset="0"/>
              </a:rPr>
              <a:t>b) addresses</a:t>
            </a:r>
            <a:r>
              <a:rPr lang="en-US" dirty="0" smtClean="0"/>
              <a:t/>
            </a:r>
            <a:br>
              <a:rPr lang="en-US" dirty="0" smtClean="0"/>
            </a:br>
            <a:r>
              <a:rPr lang="en-US" b="0" i="0" dirty="0" smtClean="0">
                <a:solidFill>
                  <a:srgbClr val="555555"/>
                </a:solidFill>
                <a:effectLst/>
                <a:latin typeface="Arial" panose="020B0604020202020204" pitchFamily="34" charset="0"/>
              </a:rPr>
              <a:t>c) frame identifier</a:t>
            </a:r>
            <a:r>
              <a:rPr lang="en-US" dirty="0" smtClean="0"/>
              <a:t/>
            </a:r>
            <a:br>
              <a:rPr lang="en-US" dirty="0" smtClean="0"/>
            </a:br>
            <a:r>
              <a:rPr lang="en-US" b="0" i="0" dirty="0" smtClean="0">
                <a:solidFill>
                  <a:srgbClr val="555555"/>
                </a:solidFill>
                <a:effectLst/>
                <a:latin typeface="Arial" panose="020B0604020202020204" pitchFamily="34" charset="0"/>
              </a:rPr>
              <a:t>d) all of the mentioned</a:t>
            </a:r>
            <a:endParaRPr lang="en-US" dirty="0"/>
          </a:p>
        </p:txBody>
      </p:sp>
    </p:spTree>
    <p:extLst>
      <p:ext uri="{BB962C8B-B14F-4D97-AF65-F5344CB8AC3E}">
        <p14:creationId xmlns:p14="http://schemas.microsoft.com/office/powerpoint/2010/main" val="2066746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9531" y="670786"/>
            <a:ext cx="9109165" cy="1477328"/>
          </a:xfrm>
          <a:prstGeom prst="rect">
            <a:avLst/>
          </a:prstGeom>
        </p:spPr>
        <p:txBody>
          <a:bodyPr wrap="square">
            <a:spAutoFit/>
          </a:bodyPr>
          <a:lstStyle/>
          <a:p>
            <a:r>
              <a:rPr lang="en-US" b="0" i="0" dirty="0" smtClean="0">
                <a:solidFill>
                  <a:srgbClr val="555555"/>
                </a:solidFill>
                <a:effectLst/>
                <a:latin typeface="Arial" panose="020B0604020202020204" pitchFamily="34" charset="0"/>
              </a:rPr>
              <a:t>5. Automatic repeat request error management mechanism is provided by</a:t>
            </a:r>
            <a:r>
              <a:rPr lang="en-US" dirty="0" smtClean="0"/>
              <a:t/>
            </a:r>
            <a:br>
              <a:rPr lang="en-US" dirty="0" smtClean="0"/>
            </a:br>
            <a:r>
              <a:rPr lang="en-US" b="0" i="0" dirty="0" smtClean="0">
                <a:solidFill>
                  <a:srgbClr val="555555"/>
                </a:solidFill>
                <a:effectLst/>
                <a:latin typeface="Arial" panose="020B0604020202020204" pitchFamily="34" charset="0"/>
              </a:rPr>
              <a:t>a) logical link control sublayer</a:t>
            </a:r>
            <a:r>
              <a:rPr lang="en-US" dirty="0" smtClean="0"/>
              <a:t/>
            </a:r>
            <a:br>
              <a:rPr lang="en-US" dirty="0" smtClean="0"/>
            </a:br>
            <a:r>
              <a:rPr lang="en-US" b="0" i="0" dirty="0" smtClean="0">
                <a:solidFill>
                  <a:srgbClr val="555555"/>
                </a:solidFill>
                <a:effectLst/>
                <a:latin typeface="Arial" panose="020B0604020202020204" pitchFamily="34" charset="0"/>
              </a:rPr>
              <a:t>b) media access control sublayer</a:t>
            </a:r>
            <a:r>
              <a:rPr lang="en-US" dirty="0" smtClean="0"/>
              <a:t/>
            </a:r>
            <a:br>
              <a:rPr lang="en-US" dirty="0" smtClean="0"/>
            </a:br>
            <a:r>
              <a:rPr lang="en-US" b="0" i="0" dirty="0" smtClean="0">
                <a:solidFill>
                  <a:srgbClr val="555555"/>
                </a:solidFill>
                <a:effectLst/>
                <a:latin typeface="Arial" panose="020B0604020202020204" pitchFamily="34" charset="0"/>
              </a:rPr>
              <a:t>c) network interface control sublayer</a:t>
            </a:r>
            <a:r>
              <a:rPr lang="en-US" dirty="0" smtClean="0"/>
              <a:t/>
            </a:r>
            <a:br>
              <a:rPr lang="en-US" dirty="0" smtClean="0"/>
            </a:br>
            <a:r>
              <a:rPr lang="en-US" b="0" i="0" dirty="0" smtClean="0">
                <a:solidFill>
                  <a:srgbClr val="555555"/>
                </a:solidFill>
                <a:effectLst/>
                <a:latin typeface="Arial" panose="020B0604020202020204" pitchFamily="34" charset="0"/>
              </a:rPr>
              <a:t>d) none of the mentioned</a:t>
            </a:r>
            <a:endParaRPr lang="en-US" dirty="0"/>
          </a:p>
        </p:txBody>
      </p:sp>
      <p:sp>
        <p:nvSpPr>
          <p:cNvPr id="4" name="Rectangle 3"/>
          <p:cNvSpPr/>
          <p:nvPr/>
        </p:nvSpPr>
        <p:spPr>
          <a:xfrm>
            <a:off x="1149531" y="2533581"/>
            <a:ext cx="9413966" cy="1477328"/>
          </a:xfrm>
          <a:prstGeom prst="rect">
            <a:avLst/>
          </a:prstGeom>
        </p:spPr>
        <p:txBody>
          <a:bodyPr wrap="square">
            <a:spAutoFit/>
          </a:bodyPr>
          <a:lstStyle/>
          <a:p>
            <a:r>
              <a:rPr lang="en-US" dirty="0">
                <a:solidFill>
                  <a:srgbClr val="555555"/>
                </a:solidFill>
                <a:latin typeface="Arial" panose="020B0604020202020204" pitchFamily="34" charset="0"/>
              </a:rPr>
              <a:t>6</a:t>
            </a:r>
            <a:r>
              <a:rPr lang="en-US" b="0" i="0" dirty="0" smtClean="0">
                <a:solidFill>
                  <a:srgbClr val="555555"/>
                </a:solidFill>
                <a:effectLst/>
                <a:latin typeface="Arial" panose="020B0604020202020204" pitchFamily="34" charset="0"/>
              </a:rPr>
              <a:t>. Which one of the following is a data link protocol?</a:t>
            </a:r>
            <a:r>
              <a:rPr lang="en-US" dirty="0" smtClean="0"/>
              <a:t/>
            </a:r>
            <a:br>
              <a:rPr lang="en-US" dirty="0" smtClean="0"/>
            </a:br>
            <a:r>
              <a:rPr lang="en-US" b="0" i="0" dirty="0" smtClean="0">
                <a:solidFill>
                  <a:srgbClr val="555555"/>
                </a:solidFill>
                <a:effectLst/>
                <a:latin typeface="Arial" panose="020B0604020202020204" pitchFamily="34" charset="0"/>
              </a:rPr>
              <a:t>a) </a:t>
            </a:r>
            <a:r>
              <a:rPr lang="en-US" b="0" i="0" dirty="0" err="1" smtClean="0">
                <a:solidFill>
                  <a:srgbClr val="555555"/>
                </a:solidFill>
                <a:effectLst/>
                <a:latin typeface="Arial" panose="020B0604020202020204" pitchFamily="34" charset="0"/>
              </a:rPr>
              <a:t>ethernet</a:t>
            </a:r>
            <a:r>
              <a:rPr lang="en-US" dirty="0" smtClean="0"/>
              <a:t/>
            </a:r>
            <a:br>
              <a:rPr lang="en-US" dirty="0" smtClean="0"/>
            </a:br>
            <a:r>
              <a:rPr lang="en-US" b="0" i="0" dirty="0" smtClean="0">
                <a:solidFill>
                  <a:srgbClr val="555555"/>
                </a:solidFill>
                <a:effectLst/>
                <a:latin typeface="Arial" panose="020B0604020202020204" pitchFamily="34" charset="0"/>
              </a:rPr>
              <a:t>b) point to point protocol</a:t>
            </a:r>
            <a:r>
              <a:rPr lang="en-US" dirty="0" smtClean="0"/>
              <a:t/>
            </a:r>
            <a:br>
              <a:rPr lang="en-US" dirty="0" smtClean="0"/>
            </a:br>
            <a:r>
              <a:rPr lang="en-US" b="0" i="0" dirty="0" smtClean="0">
                <a:solidFill>
                  <a:srgbClr val="555555"/>
                </a:solidFill>
                <a:effectLst/>
                <a:latin typeface="Arial" panose="020B0604020202020204" pitchFamily="34" charset="0"/>
              </a:rPr>
              <a:t>c) </a:t>
            </a:r>
            <a:r>
              <a:rPr lang="en-US" b="0" i="0" dirty="0" err="1" smtClean="0">
                <a:solidFill>
                  <a:srgbClr val="555555"/>
                </a:solidFill>
                <a:effectLst/>
                <a:latin typeface="Arial" panose="020B0604020202020204" pitchFamily="34" charset="0"/>
              </a:rPr>
              <a:t>hdlc</a:t>
            </a:r>
            <a:r>
              <a:rPr lang="en-US" dirty="0" smtClean="0"/>
              <a:t/>
            </a:r>
            <a:br>
              <a:rPr lang="en-US" dirty="0" smtClean="0"/>
            </a:br>
            <a:r>
              <a:rPr lang="en-US" b="0" i="0" dirty="0" smtClean="0">
                <a:solidFill>
                  <a:srgbClr val="555555"/>
                </a:solidFill>
                <a:effectLst/>
                <a:latin typeface="Arial" panose="020B0604020202020204" pitchFamily="34" charset="0"/>
              </a:rPr>
              <a:t>d) all of the mentioned</a:t>
            </a:r>
            <a:endParaRPr lang="en-US" dirty="0"/>
          </a:p>
        </p:txBody>
      </p:sp>
      <p:sp>
        <p:nvSpPr>
          <p:cNvPr id="5" name="Rectangle 4"/>
          <p:cNvSpPr/>
          <p:nvPr/>
        </p:nvSpPr>
        <p:spPr>
          <a:xfrm>
            <a:off x="1149530" y="4216012"/>
            <a:ext cx="9605555" cy="1754326"/>
          </a:xfrm>
          <a:prstGeom prst="rect">
            <a:avLst/>
          </a:prstGeom>
        </p:spPr>
        <p:txBody>
          <a:bodyPr wrap="square">
            <a:spAutoFit/>
          </a:bodyPr>
          <a:lstStyle/>
          <a:p>
            <a:r>
              <a:rPr lang="en-US" dirty="0">
                <a:solidFill>
                  <a:srgbClr val="555555"/>
                </a:solidFill>
                <a:latin typeface="Arial" panose="020B0604020202020204" pitchFamily="34" charset="0"/>
              </a:rPr>
              <a:t>7</a:t>
            </a:r>
            <a:r>
              <a:rPr lang="en-US" b="0" i="0" dirty="0" smtClean="0">
                <a:solidFill>
                  <a:srgbClr val="555555"/>
                </a:solidFill>
                <a:effectLst/>
                <a:latin typeface="Arial" panose="020B0604020202020204" pitchFamily="34" charset="0"/>
              </a:rPr>
              <a:t>. The technique of temporarily delaying outgoing </a:t>
            </a:r>
            <a:r>
              <a:rPr lang="en-US" b="0" i="0" dirty="0" smtClean="0">
                <a:solidFill>
                  <a:srgbClr val="555555"/>
                </a:solidFill>
                <a:effectLst/>
                <a:latin typeface="Arial" panose="020B0604020202020204" pitchFamily="34" charset="0"/>
              </a:rPr>
              <a:t>acknowledgements </a:t>
            </a:r>
            <a:r>
              <a:rPr lang="en-US" b="0" i="0" dirty="0" smtClean="0">
                <a:solidFill>
                  <a:srgbClr val="555555"/>
                </a:solidFill>
                <a:effectLst/>
                <a:latin typeface="Arial" panose="020B0604020202020204" pitchFamily="34" charset="0"/>
              </a:rPr>
              <a:t>so that they can be hooked onto the next outgoing data frame is called</a:t>
            </a:r>
            <a:r>
              <a:rPr lang="en-US" dirty="0" smtClean="0"/>
              <a:t/>
            </a:r>
            <a:br>
              <a:rPr lang="en-US" dirty="0" smtClean="0"/>
            </a:br>
            <a:r>
              <a:rPr lang="en-US" b="0" i="0" dirty="0" smtClean="0">
                <a:solidFill>
                  <a:srgbClr val="555555"/>
                </a:solidFill>
                <a:effectLst/>
                <a:latin typeface="Arial" panose="020B0604020202020204" pitchFamily="34" charset="0"/>
              </a:rPr>
              <a:t>a) piggybacking</a:t>
            </a:r>
            <a:r>
              <a:rPr lang="en-US" dirty="0" smtClean="0"/>
              <a:t/>
            </a:r>
            <a:br>
              <a:rPr lang="en-US" dirty="0" smtClean="0"/>
            </a:br>
            <a:r>
              <a:rPr lang="en-US" b="0" i="0" dirty="0" smtClean="0">
                <a:solidFill>
                  <a:srgbClr val="555555"/>
                </a:solidFill>
                <a:effectLst/>
                <a:latin typeface="Arial" panose="020B0604020202020204" pitchFamily="34" charset="0"/>
              </a:rPr>
              <a:t>b) cyclic redundancy check</a:t>
            </a:r>
            <a:r>
              <a:rPr lang="en-US" dirty="0" smtClean="0"/>
              <a:t/>
            </a:r>
            <a:br>
              <a:rPr lang="en-US" dirty="0" smtClean="0"/>
            </a:br>
            <a:r>
              <a:rPr lang="en-US" b="0" i="0" dirty="0" smtClean="0">
                <a:solidFill>
                  <a:srgbClr val="555555"/>
                </a:solidFill>
                <a:effectLst/>
                <a:latin typeface="Arial" panose="020B0604020202020204" pitchFamily="34" charset="0"/>
              </a:rPr>
              <a:t>c) fletcher’s checksum</a:t>
            </a:r>
            <a:r>
              <a:rPr lang="en-US" dirty="0" smtClean="0"/>
              <a:t/>
            </a:r>
            <a:br>
              <a:rPr lang="en-US" dirty="0" smtClean="0"/>
            </a:br>
            <a:r>
              <a:rPr lang="en-US" b="0" i="0" dirty="0" smtClean="0">
                <a:solidFill>
                  <a:srgbClr val="555555"/>
                </a:solidFill>
                <a:effectLst/>
                <a:latin typeface="Arial" panose="020B0604020202020204" pitchFamily="34" charset="0"/>
              </a:rPr>
              <a:t>d) none of the mentioned</a:t>
            </a:r>
            <a:endParaRPr lang="en-US" dirty="0"/>
          </a:p>
        </p:txBody>
      </p:sp>
    </p:spTree>
    <p:extLst>
      <p:ext uri="{BB962C8B-B14F-4D97-AF65-F5344CB8AC3E}">
        <p14:creationId xmlns:p14="http://schemas.microsoft.com/office/powerpoint/2010/main" val="1165473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0" y="603631"/>
            <a:ext cx="10519954" cy="2031325"/>
          </a:xfrm>
          <a:prstGeom prst="rect">
            <a:avLst/>
          </a:prstGeom>
        </p:spPr>
        <p:txBody>
          <a:bodyPr wrap="square">
            <a:spAutoFit/>
          </a:bodyPr>
          <a:lstStyle/>
          <a:p>
            <a:r>
              <a:rPr lang="en-US" b="1" dirty="0">
                <a:solidFill>
                  <a:srgbClr val="000000"/>
                </a:solidFill>
                <a:latin typeface="Helvetica" panose="020B0604020202020204" pitchFamily="34" charset="0"/>
              </a:rPr>
              <a:t>8</a:t>
            </a:r>
            <a:r>
              <a:rPr lang="en-US" b="1" i="0" dirty="0" smtClean="0">
                <a:solidFill>
                  <a:srgbClr val="000000"/>
                </a:solidFill>
                <a:effectLst/>
                <a:latin typeface="Helvetica" panose="020B0604020202020204" pitchFamily="34" charset="0"/>
              </a:rPr>
              <a:t>. </a:t>
            </a:r>
            <a:r>
              <a:rPr lang="en-US" b="1" i="0" dirty="0" smtClean="0">
                <a:solidFill>
                  <a:srgbClr val="000000"/>
                </a:solidFill>
                <a:effectLst/>
                <a:latin typeface="Helvetica" panose="020B0604020202020204" pitchFamily="34" charset="0"/>
              </a:rPr>
              <a:t>When does the station B send a positive acknowledgement (ACK) to station A in Stop and Wait protocol?</a:t>
            </a:r>
            <a:r>
              <a:rPr lang="en-US" dirty="0" smtClean="0"/>
              <a:t/>
            </a:r>
            <a:br>
              <a:rPr lang="en-US" dirty="0" smtClean="0"/>
            </a:br>
            <a:r>
              <a:rPr lang="en-US" dirty="0" smtClean="0"/>
              <a:t/>
            </a:r>
            <a:br>
              <a:rPr lang="en-US" dirty="0" smtClean="0"/>
            </a:br>
            <a:r>
              <a:rPr lang="en-US" b="0" i="0" dirty="0" smtClean="0">
                <a:solidFill>
                  <a:srgbClr val="000000"/>
                </a:solidFill>
                <a:effectLst/>
                <a:latin typeface="Helvetica" panose="020B0604020202020204" pitchFamily="34" charset="0"/>
              </a:rPr>
              <a:t>a. only when no error occurs at the transmission level </a:t>
            </a:r>
            <a:r>
              <a:rPr lang="en-US" dirty="0" smtClean="0"/>
              <a:t/>
            </a:r>
            <a:br>
              <a:rPr lang="en-US" dirty="0" smtClean="0"/>
            </a:br>
            <a:r>
              <a:rPr lang="en-US" b="0" i="0" dirty="0" smtClean="0">
                <a:solidFill>
                  <a:srgbClr val="000000"/>
                </a:solidFill>
                <a:effectLst/>
                <a:latin typeface="Helvetica" panose="020B0604020202020204" pitchFamily="34" charset="0"/>
              </a:rPr>
              <a:t>b. when retransmission of old packet in a novel frame is necessary</a:t>
            </a:r>
            <a:r>
              <a:rPr lang="en-US" dirty="0" smtClean="0"/>
              <a:t/>
            </a:r>
            <a:br>
              <a:rPr lang="en-US" dirty="0" smtClean="0"/>
            </a:br>
            <a:r>
              <a:rPr lang="en-US" b="0" i="0" dirty="0" smtClean="0">
                <a:solidFill>
                  <a:srgbClr val="000000"/>
                </a:solidFill>
                <a:effectLst/>
                <a:latin typeface="Helvetica" panose="020B0604020202020204" pitchFamily="34" charset="0"/>
              </a:rPr>
              <a:t>c. only when station B receives frame with errors</a:t>
            </a:r>
            <a:r>
              <a:rPr lang="en-US" dirty="0" smtClean="0"/>
              <a:t/>
            </a:r>
            <a:br>
              <a:rPr lang="en-US" dirty="0" smtClean="0"/>
            </a:br>
            <a:r>
              <a:rPr lang="en-US" b="0" i="0" dirty="0" smtClean="0">
                <a:solidFill>
                  <a:srgbClr val="000000"/>
                </a:solidFill>
                <a:effectLst/>
                <a:latin typeface="Helvetica" panose="020B0604020202020204" pitchFamily="34" charset="0"/>
              </a:rPr>
              <a:t>d. all of the above</a:t>
            </a:r>
            <a:endParaRPr lang="en-US" dirty="0"/>
          </a:p>
        </p:txBody>
      </p:sp>
      <p:sp>
        <p:nvSpPr>
          <p:cNvPr id="3" name="Rectangle 2"/>
          <p:cNvSpPr/>
          <p:nvPr/>
        </p:nvSpPr>
        <p:spPr>
          <a:xfrm>
            <a:off x="731520" y="2844245"/>
            <a:ext cx="11068594" cy="2585323"/>
          </a:xfrm>
          <a:prstGeom prst="rect">
            <a:avLst/>
          </a:prstGeom>
        </p:spPr>
        <p:txBody>
          <a:bodyPr wrap="square">
            <a:spAutoFit/>
          </a:bodyPr>
          <a:lstStyle/>
          <a:p>
            <a:r>
              <a:rPr lang="en-US" b="1" i="0" dirty="0" smtClean="0">
                <a:solidFill>
                  <a:srgbClr val="000000"/>
                </a:solidFill>
                <a:effectLst/>
                <a:latin typeface="Helvetica" panose="020B0604020202020204" pitchFamily="34" charset="0"/>
              </a:rPr>
              <a:t>9.Which </a:t>
            </a:r>
            <a:r>
              <a:rPr lang="en-US" b="1" i="0" dirty="0" smtClean="0">
                <a:solidFill>
                  <a:srgbClr val="000000"/>
                </a:solidFill>
                <a:effectLst/>
                <a:latin typeface="Helvetica" panose="020B0604020202020204" pitchFamily="34" charset="0"/>
              </a:rPr>
              <a:t>provision can resolve / overcome the shortcomings associated with duplication or failure condition of Stop and Wait Automatic Repeat Request protocol especially due to loss of data frames or non-reception of acknowledgement?</a:t>
            </a:r>
            <a:r>
              <a:rPr lang="en-US" dirty="0" smtClean="0"/>
              <a:t/>
            </a:r>
            <a:br>
              <a:rPr lang="en-US" dirty="0" smtClean="0"/>
            </a:br>
            <a:r>
              <a:rPr lang="en-US" dirty="0" smtClean="0"/>
              <a:t/>
            </a:r>
            <a:br>
              <a:rPr lang="en-US" dirty="0" smtClean="0"/>
            </a:br>
            <a:r>
              <a:rPr lang="en-US" b="0" i="0" dirty="0" smtClean="0">
                <a:solidFill>
                  <a:srgbClr val="000000"/>
                </a:solidFill>
                <a:effectLst/>
                <a:latin typeface="Helvetica" panose="020B0604020202020204" pitchFamily="34" charset="0"/>
              </a:rPr>
              <a:t>a. Provision of sequence number in the header of message </a:t>
            </a:r>
            <a:r>
              <a:rPr lang="en-US" dirty="0" smtClean="0"/>
              <a:t/>
            </a:r>
            <a:br>
              <a:rPr lang="en-US" dirty="0" smtClean="0"/>
            </a:br>
            <a:r>
              <a:rPr lang="en-US" b="0" i="0" dirty="0" smtClean="0">
                <a:solidFill>
                  <a:srgbClr val="000000"/>
                </a:solidFill>
                <a:effectLst/>
                <a:latin typeface="Helvetica" panose="020B0604020202020204" pitchFamily="34" charset="0"/>
              </a:rPr>
              <a:t>b. Provision of checksum computation</a:t>
            </a:r>
            <a:r>
              <a:rPr lang="en-US" dirty="0" smtClean="0"/>
              <a:t/>
            </a:r>
            <a:br>
              <a:rPr lang="en-US" dirty="0" smtClean="0"/>
            </a:br>
            <a:r>
              <a:rPr lang="en-US" b="0" i="0" dirty="0" smtClean="0">
                <a:solidFill>
                  <a:srgbClr val="000000"/>
                </a:solidFill>
                <a:effectLst/>
                <a:latin typeface="Helvetica" panose="020B0604020202020204" pitchFamily="34" charset="0"/>
              </a:rPr>
              <a:t>c. Both a &amp; b</a:t>
            </a:r>
            <a:r>
              <a:rPr lang="en-US" dirty="0" smtClean="0"/>
              <a:t/>
            </a:r>
            <a:br>
              <a:rPr lang="en-US" dirty="0" smtClean="0"/>
            </a:br>
            <a:r>
              <a:rPr lang="en-US" b="0" i="0" dirty="0" smtClean="0">
                <a:solidFill>
                  <a:srgbClr val="000000"/>
                </a:solidFill>
                <a:effectLst/>
                <a:latin typeface="Helvetica" panose="020B0604020202020204" pitchFamily="34" charset="0"/>
              </a:rPr>
              <a:t>d. None of the above</a:t>
            </a:r>
            <a:r>
              <a:rPr lang="en-US" dirty="0" smtClean="0"/>
              <a:t/>
            </a:r>
            <a:br>
              <a:rPr lang="en-US" dirty="0" smtClean="0"/>
            </a:br>
            <a:endParaRPr lang="en-US" dirty="0"/>
          </a:p>
        </p:txBody>
      </p:sp>
    </p:spTree>
    <p:extLst>
      <p:ext uri="{BB962C8B-B14F-4D97-AF65-F5344CB8AC3E}">
        <p14:creationId xmlns:p14="http://schemas.microsoft.com/office/powerpoint/2010/main" val="29308520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680332"/>
            <a:ext cx="10162903" cy="1754326"/>
          </a:xfrm>
          <a:prstGeom prst="rect">
            <a:avLst/>
          </a:prstGeom>
        </p:spPr>
        <p:txBody>
          <a:bodyPr wrap="square">
            <a:spAutoFit/>
          </a:bodyPr>
          <a:lstStyle/>
          <a:p>
            <a:r>
              <a:rPr lang="en-US" b="1" i="0" dirty="0" smtClean="0">
                <a:solidFill>
                  <a:srgbClr val="000000"/>
                </a:solidFill>
                <a:effectLst/>
                <a:latin typeface="Helvetica" panose="020B0604020202020204" pitchFamily="34" charset="0"/>
              </a:rPr>
              <a:t>What are the frames issued by the secondary station of HDLC ,known as?</a:t>
            </a:r>
            <a:r>
              <a:rPr lang="en-US" dirty="0" smtClean="0"/>
              <a:t/>
            </a:r>
            <a:br>
              <a:rPr lang="en-US" dirty="0" smtClean="0"/>
            </a:br>
            <a:r>
              <a:rPr lang="en-US" dirty="0" smtClean="0"/>
              <a:t/>
            </a:r>
            <a:br>
              <a:rPr lang="en-US" dirty="0" smtClean="0"/>
            </a:br>
            <a:r>
              <a:rPr lang="en-US" b="0" i="0" dirty="0" smtClean="0">
                <a:solidFill>
                  <a:srgbClr val="000000"/>
                </a:solidFill>
                <a:effectLst/>
                <a:latin typeface="Helvetica" panose="020B0604020202020204" pitchFamily="34" charset="0"/>
              </a:rPr>
              <a:t>a. Link</a:t>
            </a:r>
            <a:r>
              <a:rPr lang="en-US" dirty="0" smtClean="0"/>
              <a:t/>
            </a:r>
            <a:br>
              <a:rPr lang="en-US" dirty="0" smtClean="0"/>
            </a:br>
            <a:r>
              <a:rPr lang="en-US" b="0" i="0" dirty="0" smtClean="0">
                <a:solidFill>
                  <a:srgbClr val="000000"/>
                </a:solidFill>
                <a:effectLst/>
                <a:latin typeface="Helvetica" panose="020B0604020202020204" pitchFamily="34" charset="0"/>
              </a:rPr>
              <a:t>b. Command</a:t>
            </a:r>
            <a:r>
              <a:rPr lang="en-US" dirty="0" smtClean="0"/>
              <a:t/>
            </a:r>
            <a:br>
              <a:rPr lang="en-US" dirty="0" smtClean="0"/>
            </a:br>
            <a:r>
              <a:rPr lang="en-US" b="0" i="0" dirty="0" smtClean="0">
                <a:solidFill>
                  <a:srgbClr val="000000"/>
                </a:solidFill>
                <a:effectLst/>
                <a:latin typeface="Helvetica" panose="020B0604020202020204" pitchFamily="34" charset="0"/>
              </a:rPr>
              <a:t>c. Response </a:t>
            </a:r>
            <a:r>
              <a:rPr lang="en-US" dirty="0" smtClean="0"/>
              <a:t/>
            </a:r>
            <a:br>
              <a:rPr lang="en-US" dirty="0" smtClean="0"/>
            </a:br>
            <a:r>
              <a:rPr lang="en-US" b="0" i="0" dirty="0" smtClean="0">
                <a:solidFill>
                  <a:srgbClr val="000000"/>
                </a:solidFill>
                <a:effectLst/>
                <a:latin typeface="Helvetica" panose="020B0604020202020204" pitchFamily="34" charset="0"/>
              </a:rPr>
              <a:t>d. None of the above</a:t>
            </a:r>
            <a:endParaRPr lang="en-US" dirty="0"/>
          </a:p>
        </p:txBody>
      </p:sp>
    </p:spTree>
    <p:extLst>
      <p:ext uri="{BB962C8B-B14F-4D97-AF65-F5344CB8AC3E}">
        <p14:creationId xmlns:p14="http://schemas.microsoft.com/office/powerpoint/2010/main" val="336957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ALOHA – meaning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0900" y="1690688"/>
            <a:ext cx="10515600" cy="4351338"/>
          </a:xfrm>
        </p:spPr>
        <p:txBody>
          <a:bodyPr/>
          <a:lstStyle/>
          <a:p>
            <a:r>
              <a:rPr lang="en-US" dirty="0" smtClean="0">
                <a:effectLst>
                  <a:outerShdw blurRad="38100" dist="38100" dir="2700000" algn="tl">
                    <a:srgbClr val="000000">
                      <a:alpha val="43137"/>
                    </a:srgbClr>
                  </a:outerShdw>
                </a:effectLst>
              </a:rPr>
              <a:t>Was developed at the university of Hawaii in early 1970</a:t>
            </a:r>
          </a:p>
          <a:p>
            <a:r>
              <a:rPr lang="en-US" dirty="0" smtClean="0">
                <a:effectLst>
                  <a:outerShdw blurRad="38100" dist="38100" dir="2700000" algn="tl">
                    <a:srgbClr val="000000">
                      <a:alpha val="43137"/>
                    </a:srgbClr>
                  </a:outerShdw>
                </a:effectLst>
              </a:rPr>
              <a:t>Derived from a compound word of the Hawaiian words</a:t>
            </a:r>
          </a:p>
          <a:p>
            <a:r>
              <a:rPr lang="en-US" dirty="0" smtClean="0">
                <a:solidFill>
                  <a:srgbClr val="FF0000"/>
                </a:solidFill>
                <a:effectLst>
                  <a:outerShdw blurRad="38100" dist="38100" dir="2700000" algn="tl">
                    <a:srgbClr val="000000">
                      <a:alpha val="43137"/>
                    </a:srgbClr>
                  </a:outerShdw>
                </a:effectLst>
              </a:rPr>
              <a:t>ALO</a:t>
            </a:r>
            <a:r>
              <a:rPr lang="en-US" dirty="0" smtClean="0">
                <a:effectLst>
                  <a:outerShdw blurRad="38100" dist="38100" dir="2700000" algn="tl">
                    <a:srgbClr val="000000">
                      <a:alpha val="43137"/>
                    </a:srgbClr>
                  </a:outerShdw>
                </a:effectLst>
              </a:rPr>
              <a:t> means “share”</a:t>
            </a:r>
          </a:p>
          <a:p>
            <a:r>
              <a:rPr lang="en-US" dirty="0" smtClean="0">
                <a:solidFill>
                  <a:srgbClr val="FF0000"/>
                </a:solidFill>
                <a:effectLst>
                  <a:outerShdw blurRad="38100" dist="38100" dir="2700000" algn="tl">
                    <a:srgbClr val="000000">
                      <a:alpha val="43137"/>
                    </a:srgbClr>
                  </a:outerShdw>
                </a:effectLst>
              </a:rPr>
              <a:t>Ha</a:t>
            </a:r>
            <a:r>
              <a:rPr lang="en-US" dirty="0" smtClean="0">
                <a:effectLst>
                  <a:outerShdw blurRad="38100" dist="38100" dir="2700000" algn="tl">
                    <a:srgbClr val="000000">
                      <a:alpha val="43137"/>
                    </a:srgbClr>
                  </a:outerShdw>
                </a:effectLst>
              </a:rPr>
              <a:t> means “ essence of life”</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5950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Pure ALOHA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736725"/>
            <a:ext cx="10515600" cy="4351338"/>
          </a:xfrm>
        </p:spPr>
        <p:txBody>
          <a:bodyPr>
            <a:normAutofit/>
          </a:bodyPr>
          <a:lstStyle/>
          <a:p>
            <a:r>
              <a:rPr lang="en-US" dirty="0" smtClean="0"/>
              <a:t>This is a simple and elegant protocol</a:t>
            </a:r>
          </a:p>
          <a:p>
            <a:r>
              <a:rPr lang="en-US" dirty="0" smtClean="0"/>
              <a:t>Each station sends a frame whenever it has a frame to send.</a:t>
            </a:r>
          </a:p>
          <a:p>
            <a:r>
              <a:rPr lang="en-US" dirty="0" smtClean="0"/>
              <a:t>However , the channel is shared among all the stations, there are chances of collision between frames from different stations.</a:t>
            </a:r>
          </a:p>
          <a:p>
            <a:r>
              <a:rPr lang="en-US" dirty="0" smtClean="0"/>
              <a:t>After sending frame, the station simply wait for an ack. </a:t>
            </a:r>
          </a:p>
          <a:p>
            <a:r>
              <a:rPr lang="en-US" dirty="0" smtClean="0"/>
              <a:t>If the acknowledgement does not arrive after a time-out-period expires, the station retransmits the frame.</a:t>
            </a:r>
          </a:p>
          <a:p>
            <a:r>
              <a:rPr lang="en-US" dirty="0" smtClean="0"/>
              <a:t>A collision involves two or more stations. If all of them again retransmit then there will be collision again.</a:t>
            </a:r>
          </a:p>
          <a:p>
            <a:endParaRPr lang="en-US" sz="2400" dirty="0"/>
          </a:p>
        </p:txBody>
      </p:sp>
    </p:spTree>
    <p:extLst>
      <p:ext uri="{BB962C8B-B14F-4D97-AF65-F5344CB8AC3E}">
        <p14:creationId xmlns:p14="http://schemas.microsoft.com/office/powerpoint/2010/main" val="3500958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Pure ALOHA (1)</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46225"/>
            <a:ext cx="10515600" cy="4351338"/>
          </a:xfrm>
        </p:spPr>
        <p:txBody>
          <a:bodyPr/>
          <a:lstStyle/>
          <a:p>
            <a:pPr marL="0" indent="0">
              <a:buNone/>
            </a:pPr>
            <a:r>
              <a:rPr lang="en-US" dirty="0" smtClean="0">
                <a:solidFill>
                  <a:schemeClr val="accent5"/>
                </a:solidFill>
              </a:rPr>
              <a:t>Improvement 1:</a:t>
            </a:r>
            <a:r>
              <a:rPr lang="en-US" dirty="0" smtClean="0"/>
              <a:t> </a:t>
            </a:r>
          </a:p>
          <a:p>
            <a:r>
              <a:rPr lang="en-US" dirty="0" smtClean="0"/>
              <a:t>After a time-out period, wait for a random amount of time and then try again.</a:t>
            </a:r>
          </a:p>
          <a:p>
            <a:r>
              <a:rPr lang="en-US" dirty="0" smtClean="0"/>
              <a:t>This randomness will help avoid more collisions. </a:t>
            </a:r>
          </a:p>
          <a:p>
            <a:r>
              <a:rPr lang="en-US" dirty="0" smtClean="0"/>
              <a:t>This random time is called back-off Time. Tb</a:t>
            </a:r>
          </a:p>
          <a:p>
            <a:pPr marL="0" indent="0">
              <a:buNone/>
            </a:pPr>
            <a:r>
              <a:rPr lang="en-US" dirty="0" smtClean="0">
                <a:solidFill>
                  <a:schemeClr val="accent5"/>
                </a:solidFill>
              </a:rPr>
              <a:t>Improvement  2:</a:t>
            </a:r>
            <a:r>
              <a:rPr lang="en-US" dirty="0" smtClean="0"/>
              <a:t> </a:t>
            </a:r>
          </a:p>
          <a:p>
            <a:pPr marL="0" indent="0">
              <a:buNone/>
            </a:pPr>
            <a:r>
              <a:rPr lang="en-US" dirty="0" smtClean="0"/>
              <a:t>After a number of retransmissions attempts </a:t>
            </a:r>
            <a:r>
              <a:rPr lang="en-US" dirty="0" err="1" smtClean="0"/>
              <a:t>Kmax</a:t>
            </a:r>
            <a:r>
              <a:rPr lang="en-US" dirty="0" smtClean="0"/>
              <a:t>, a station must give up and try later.</a:t>
            </a:r>
          </a:p>
          <a:p>
            <a:r>
              <a:rPr lang="en-US" dirty="0" smtClean="0"/>
              <a:t>Usually </a:t>
            </a:r>
            <a:r>
              <a:rPr lang="en-US" dirty="0" err="1" smtClean="0"/>
              <a:t>Kmax</a:t>
            </a:r>
            <a:r>
              <a:rPr lang="en-US" dirty="0" smtClean="0"/>
              <a:t> = 15</a:t>
            </a:r>
            <a:endParaRPr lang="en-US" dirty="0"/>
          </a:p>
        </p:txBody>
      </p:sp>
    </p:spTree>
    <p:extLst>
      <p:ext uri="{BB962C8B-B14F-4D97-AF65-F5344CB8AC3E}">
        <p14:creationId xmlns:p14="http://schemas.microsoft.com/office/powerpoint/2010/main" val="2403035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3023</Words>
  <Application>Microsoft Office PowerPoint</Application>
  <PresentationFormat>Widescreen</PresentationFormat>
  <Paragraphs>394</Paragraphs>
  <Slides>67</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Calibri</vt:lpstr>
      <vt:lpstr>Calibri Light</vt:lpstr>
      <vt:lpstr>Comic Sans MS</vt:lpstr>
      <vt:lpstr>Helvetica</vt:lpstr>
      <vt:lpstr>Tahoma</vt:lpstr>
      <vt:lpstr>Times</vt:lpstr>
      <vt:lpstr>Times New Roman</vt:lpstr>
      <vt:lpstr>Wingdings</vt:lpstr>
      <vt:lpstr>Office Theme</vt:lpstr>
      <vt:lpstr>PowerPoint Presentation</vt:lpstr>
      <vt:lpstr>PowerPoint Presentation</vt:lpstr>
      <vt:lpstr>Multiple Access</vt:lpstr>
      <vt:lpstr>PowerPoint Presentation</vt:lpstr>
      <vt:lpstr>PowerPoint Presentation</vt:lpstr>
      <vt:lpstr>PowerPoint Presentation</vt:lpstr>
      <vt:lpstr>ALOHA – meaning </vt:lpstr>
      <vt:lpstr>Pure ALOHA</vt:lpstr>
      <vt:lpstr>Pure ALOHA (1)</vt:lpstr>
      <vt:lpstr>Pure ALOHA (2)</vt:lpstr>
      <vt:lpstr>Pure ALOHA(3)</vt:lpstr>
      <vt:lpstr>PowerPoint Presentation</vt:lpstr>
      <vt:lpstr>PowerPoint Presentation</vt:lpstr>
      <vt:lpstr>PowerPoint Presentation</vt:lpstr>
      <vt:lpstr>Pure ALOHA (7) </vt:lpstr>
      <vt:lpstr>PowerPoint Presentation</vt:lpstr>
      <vt:lpstr>PowerPoint Presentation</vt:lpstr>
      <vt:lpstr>PowerPoint Presentation</vt:lpstr>
      <vt:lpstr>Random Access – Slotted ALOHA</vt:lpstr>
      <vt:lpstr>PowerPoint Presentation</vt:lpstr>
      <vt:lpstr>PowerPoint Presentation</vt:lpstr>
      <vt:lpstr>PowerPoint Presentation</vt:lpstr>
      <vt:lpstr>PowerPoint Presentation</vt:lpstr>
      <vt:lpstr>PowerPoint Presentation</vt:lpstr>
      <vt:lpstr>Random Access – Carrier Sense Multiple Access (CSMA)</vt:lpstr>
      <vt:lpstr>CSMA</vt:lpstr>
      <vt:lpstr>PowerPoint Presentation</vt:lpstr>
      <vt:lpstr>Types of CSMA Protocols</vt:lpstr>
      <vt:lpstr>PowerPoint Presentation</vt:lpstr>
      <vt:lpstr>PowerPoint Presentation</vt:lpstr>
      <vt:lpstr>PowerPoint Presentation</vt:lpstr>
      <vt:lpstr>PowerPoint Presentation</vt:lpstr>
      <vt:lpstr>PowerPoint Presentation</vt:lpstr>
      <vt:lpstr>PowerPoint Presentation</vt:lpstr>
      <vt:lpstr>CSMA/CD Protocol</vt:lpstr>
      <vt:lpstr>CSMA/CD</vt:lpstr>
      <vt:lpstr>CSMA/CD</vt:lpstr>
      <vt:lpstr>Exponential Backoff Algorithm </vt:lpstr>
      <vt:lpstr>PowerPoint Presentation</vt:lpstr>
      <vt:lpstr>Exponential Backoff Algorithm…… </vt:lpstr>
      <vt:lpstr>Performance of Random Access Protocols</vt:lpstr>
      <vt:lpstr>Ethernet – 802.3</vt:lpstr>
      <vt:lpstr>Ethernet Addresses</vt:lpstr>
      <vt:lpstr>Ethernet</vt:lpstr>
      <vt:lpstr>Ethernet</vt:lpstr>
      <vt:lpstr>10Base5 Cabling</vt:lpstr>
      <vt:lpstr>10Base2 Cabling</vt:lpstr>
      <vt:lpstr>10Base 2 and 10 base5 </vt:lpstr>
      <vt:lpstr>10BaseT cabling</vt:lpstr>
      <vt:lpstr>Cabling</vt:lpstr>
      <vt:lpstr>10BaseF cabling</vt:lpstr>
      <vt:lpstr>Fiber optic Connectors</vt:lpstr>
      <vt:lpstr>Fiber optic Connectors</vt:lpstr>
      <vt:lpstr>IEEE 802.3 (Ethernet) Frame format</vt:lpstr>
      <vt:lpstr>IEEE 802.3 (Ethernet) Frame format</vt:lpstr>
      <vt:lpstr>PowerPoint Presentation</vt:lpstr>
      <vt:lpstr>PowerPoint Presentation</vt:lpstr>
      <vt:lpstr>Fast Ethernet</vt:lpstr>
      <vt:lpstr>Fast Ethernet</vt:lpstr>
      <vt:lpstr>Gigabit Ethernet</vt:lpstr>
      <vt:lpstr>10 Gig Ethernet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aakar</cp:lastModifiedBy>
  <cp:revision>53</cp:revision>
  <dcterms:created xsi:type="dcterms:W3CDTF">2018-08-08T17:31:59Z</dcterms:created>
  <dcterms:modified xsi:type="dcterms:W3CDTF">2018-08-24T08:47:48Z</dcterms:modified>
</cp:coreProperties>
</file>