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8E7"/>
    <a:srgbClr val="E1CDCC"/>
    <a:srgbClr val="AAA09F"/>
    <a:srgbClr val="FA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94" autoAdjust="0"/>
    <p:restoredTop sz="94660"/>
  </p:normalViewPr>
  <p:slideViewPr>
    <p:cSldViewPr snapToGrid="0">
      <p:cViewPr varScale="1">
        <p:scale>
          <a:sx n="86" d="100"/>
          <a:sy n="86" d="100"/>
        </p:scale>
        <p:origin x="40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12/8/2021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08184" y="544476"/>
            <a:ext cx="8915399" cy="3529026"/>
          </a:xfrm>
        </p:spPr>
        <p:txBody>
          <a:bodyPr>
            <a:normAutofit/>
          </a:bodyPr>
          <a:lstStyle/>
          <a:p>
            <a:r>
              <a:rPr lang="en-US" sz="4800" b="1" i="1" dirty="0"/>
              <a:t>Audio Processing using Pattern Recognition for Music Genre Classification </a:t>
            </a:r>
          </a:p>
        </p:txBody>
      </p:sp>
      <p:sp>
        <p:nvSpPr>
          <p:cNvPr id="3" name="Subtitle 2"/>
          <p:cNvSpPr>
            <a:spLocks noGrp="1"/>
          </p:cNvSpPr>
          <p:nvPr>
            <p:ph type="subTitle" idx="1"/>
          </p:nvPr>
        </p:nvSpPr>
        <p:spPr>
          <a:xfrm>
            <a:off x="2589213" y="4777379"/>
            <a:ext cx="9186669" cy="1126283"/>
          </a:xfrm>
        </p:spPr>
        <p:txBody>
          <a:bodyPr>
            <a:noAutofit/>
          </a:bodyPr>
          <a:lstStyle/>
          <a:p>
            <a:r>
              <a:rPr lang="en-US" sz="2000" i="1" dirty="0"/>
              <a:t>Under the guidance of - Dr. Arijit Ghoshal, and co-mentor Ranjit Ghoshal,</a:t>
            </a:r>
          </a:p>
          <a:p>
            <a:r>
              <a:rPr lang="en-US" sz="2000" i="1" dirty="0"/>
              <a:t>Associate Professors, Department of Information Technology,</a:t>
            </a:r>
          </a:p>
          <a:p>
            <a:r>
              <a:rPr lang="en-US" sz="2000" i="1" dirty="0"/>
              <a:t> St. Thomas’ College of Engineering &amp; Technology</a:t>
            </a:r>
          </a:p>
        </p:txBody>
      </p:sp>
    </p:spTree>
    <p:extLst>
      <p:ext uri="{BB962C8B-B14F-4D97-AF65-F5344CB8AC3E}">
        <p14:creationId xmlns:p14="http://schemas.microsoft.com/office/powerpoint/2010/main" val="1207138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t>Pert Chart</a:t>
            </a:r>
          </a:p>
        </p:txBody>
      </p:sp>
      <p:graphicFrame>
        <p:nvGraphicFramePr>
          <p:cNvPr id="4" name="Table 4">
            <a:extLst>
              <a:ext uri="{FF2B5EF4-FFF2-40B4-BE49-F238E27FC236}">
                <a16:creationId xmlns:a16="http://schemas.microsoft.com/office/drawing/2014/main" id="{FB8E728A-B190-41DE-AF54-B31053CBE300}"/>
              </a:ext>
            </a:extLst>
          </p:cNvPr>
          <p:cNvGraphicFramePr>
            <a:graphicFrameLocks noGrp="1"/>
          </p:cNvGraphicFramePr>
          <p:nvPr>
            <p:ph idx="1"/>
            <p:extLst>
              <p:ext uri="{D42A27DB-BD31-4B8C-83A1-F6EECF244321}">
                <p14:modId xmlns:p14="http://schemas.microsoft.com/office/powerpoint/2010/main" val="953355841"/>
              </p:ext>
            </p:extLst>
          </p:nvPr>
        </p:nvGraphicFramePr>
        <p:xfrm>
          <a:off x="687387" y="2388093"/>
          <a:ext cx="11341855" cy="3773009"/>
        </p:xfrm>
        <a:graphic>
          <a:graphicData uri="http://schemas.openxmlformats.org/drawingml/2006/table">
            <a:tbl>
              <a:tblPr firstRow="1" bandRow="1">
                <a:tableStyleId>{5C22544A-7EE6-4342-B048-85BDC9FD1C3A}</a:tableStyleId>
              </a:tblPr>
              <a:tblGrid>
                <a:gridCol w="2230306">
                  <a:extLst>
                    <a:ext uri="{9D8B030D-6E8A-4147-A177-3AD203B41FA5}">
                      <a16:colId xmlns:a16="http://schemas.microsoft.com/office/drawing/2014/main" val="1689344230"/>
                    </a:ext>
                  </a:extLst>
                </a:gridCol>
                <a:gridCol w="1012588">
                  <a:extLst>
                    <a:ext uri="{9D8B030D-6E8A-4147-A177-3AD203B41FA5}">
                      <a16:colId xmlns:a16="http://schemas.microsoft.com/office/drawing/2014/main" val="2055607930"/>
                    </a:ext>
                  </a:extLst>
                </a:gridCol>
                <a:gridCol w="1054629">
                  <a:extLst>
                    <a:ext uri="{9D8B030D-6E8A-4147-A177-3AD203B41FA5}">
                      <a16:colId xmlns:a16="http://schemas.microsoft.com/office/drawing/2014/main" val="1514487818"/>
                    </a:ext>
                  </a:extLst>
                </a:gridCol>
                <a:gridCol w="1027024">
                  <a:extLst>
                    <a:ext uri="{9D8B030D-6E8A-4147-A177-3AD203B41FA5}">
                      <a16:colId xmlns:a16="http://schemas.microsoft.com/office/drawing/2014/main" val="1799139363"/>
                    </a:ext>
                  </a:extLst>
                </a:gridCol>
                <a:gridCol w="987524">
                  <a:extLst>
                    <a:ext uri="{9D8B030D-6E8A-4147-A177-3AD203B41FA5}">
                      <a16:colId xmlns:a16="http://schemas.microsoft.com/office/drawing/2014/main" val="139668835"/>
                    </a:ext>
                  </a:extLst>
                </a:gridCol>
                <a:gridCol w="1000690">
                  <a:extLst>
                    <a:ext uri="{9D8B030D-6E8A-4147-A177-3AD203B41FA5}">
                      <a16:colId xmlns:a16="http://schemas.microsoft.com/office/drawing/2014/main" val="1079460265"/>
                    </a:ext>
                  </a:extLst>
                </a:gridCol>
                <a:gridCol w="987523">
                  <a:extLst>
                    <a:ext uri="{9D8B030D-6E8A-4147-A177-3AD203B41FA5}">
                      <a16:colId xmlns:a16="http://schemas.microsoft.com/office/drawing/2014/main" val="3617358176"/>
                    </a:ext>
                  </a:extLst>
                </a:gridCol>
                <a:gridCol w="1079692">
                  <a:extLst>
                    <a:ext uri="{9D8B030D-6E8A-4147-A177-3AD203B41FA5}">
                      <a16:colId xmlns:a16="http://schemas.microsoft.com/office/drawing/2014/main" val="1846990877"/>
                    </a:ext>
                  </a:extLst>
                </a:gridCol>
                <a:gridCol w="1013858">
                  <a:extLst>
                    <a:ext uri="{9D8B030D-6E8A-4147-A177-3AD203B41FA5}">
                      <a16:colId xmlns:a16="http://schemas.microsoft.com/office/drawing/2014/main" val="2056838226"/>
                    </a:ext>
                  </a:extLst>
                </a:gridCol>
                <a:gridCol w="948021">
                  <a:extLst>
                    <a:ext uri="{9D8B030D-6E8A-4147-A177-3AD203B41FA5}">
                      <a16:colId xmlns:a16="http://schemas.microsoft.com/office/drawing/2014/main" val="1914991289"/>
                    </a:ext>
                  </a:extLst>
                </a:gridCol>
              </a:tblGrid>
              <a:tr h="689591">
                <a:tc>
                  <a:txBody>
                    <a:bodyPr/>
                    <a:lstStyle/>
                    <a:p>
                      <a:r>
                        <a:rPr lang="en-IN" dirty="0"/>
                        <a:t>Name of Module</a:t>
                      </a:r>
                    </a:p>
                  </a:txBody>
                  <a:tcPr/>
                </a:tc>
                <a:tc>
                  <a:txBody>
                    <a:bodyPr/>
                    <a:lstStyle/>
                    <a:p>
                      <a:r>
                        <a:rPr lang="en-IN" dirty="0"/>
                        <a:t>Sept 2021</a:t>
                      </a:r>
                    </a:p>
                  </a:txBody>
                  <a:tcPr/>
                </a:tc>
                <a:tc>
                  <a:txBody>
                    <a:bodyPr/>
                    <a:lstStyle/>
                    <a:p>
                      <a:r>
                        <a:rPr lang="en-IN" dirty="0"/>
                        <a:t>Oct 2021</a:t>
                      </a:r>
                    </a:p>
                  </a:txBody>
                  <a:tcPr/>
                </a:tc>
                <a:tc>
                  <a:txBody>
                    <a:bodyPr/>
                    <a:lstStyle/>
                    <a:p>
                      <a:r>
                        <a:rPr lang="en-IN" dirty="0"/>
                        <a:t>Nov 2021</a:t>
                      </a:r>
                    </a:p>
                  </a:txBody>
                  <a:tcPr/>
                </a:tc>
                <a:tc>
                  <a:txBody>
                    <a:bodyPr/>
                    <a:lstStyle/>
                    <a:p>
                      <a:r>
                        <a:rPr lang="en-IN" dirty="0"/>
                        <a:t>Dec 2021</a:t>
                      </a:r>
                    </a:p>
                  </a:txBody>
                  <a:tcPr/>
                </a:tc>
                <a:tc>
                  <a:txBody>
                    <a:bodyPr/>
                    <a:lstStyle/>
                    <a:p>
                      <a:r>
                        <a:rPr lang="en-IN" dirty="0"/>
                        <a:t>Jan 2022</a:t>
                      </a:r>
                    </a:p>
                  </a:txBody>
                  <a:tcPr/>
                </a:tc>
                <a:tc>
                  <a:txBody>
                    <a:bodyPr/>
                    <a:lstStyle/>
                    <a:p>
                      <a:r>
                        <a:rPr lang="en-IN" dirty="0"/>
                        <a:t>Feb 2022</a:t>
                      </a:r>
                    </a:p>
                  </a:txBody>
                  <a:tcPr/>
                </a:tc>
                <a:tc>
                  <a:txBody>
                    <a:bodyPr/>
                    <a:lstStyle/>
                    <a:p>
                      <a:r>
                        <a:rPr lang="en-IN" dirty="0"/>
                        <a:t>Mar 2022</a:t>
                      </a:r>
                    </a:p>
                  </a:txBody>
                  <a:tcPr/>
                </a:tc>
                <a:tc>
                  <a:txBody>
                    <a:bodyPr/>
                    <a:lstStyle/>
                    <a:p>
                      <a:r>
                        <a:rPr lang="en-IN" dirty="0"/>
                        <a:t>Apr 2022</a:t>
                      </a:r>
                    </a:p>
                  </a:txBody>
                  <a:tcPr/>
                </a:tc>
                <a:tc>
                  <a:txBody>
                    <a:bodyPr/>
                    <a:lstStyle/>
                    <a:p>
                      <a:r>
                        <a:rPr lang="en-IN" dirty="0"/>
                        <a:t>May 2022</a:t>
                      </a:r>
                    </a:p>
                  </a:txBody>
                  <a:tcPr/>
                </a:tc>
                <a:extLst>
                  <a:ext uri="{0D108BD9-81ED-4DB2-BD59-A6C34878D82A}">
                    <a16:rowId xmlns:a16="http://schemas.microsoft.com/office/drawing/2014/main" val="190536455"/>
                  </a:ext>
                </a:extLst>
              </a:tr>
              <a:tr h="689591">
                <a:tc>
                  <a:txBody>
                    <a:bodyPr/>
                    <a:lstStyle/>
                    <a:p>
                      <a:r>
                        <a:rPr lang="en-IN" dirty="0"/>
                        <a:t>Requirement </a:t>
                      </a:r>
                    </a:p>
                    <a:p>
                      <a:r>
                        <a:rPr lang="en-IN" dirty="0"/>
                        <a:t>Analysis</a:t>
                      </a:r>
                    </a:p>
                  </a:txBody>
                  <a:tcPr/>
                </a:tc>
                <a:tc>
                  <a:txBody>
                    <a:bodyPr/>
                    <a:lstStyle/>
                    <a:p>
                      <a:endParaRPr lang="en-IN" dirty="0"/>
                    </a:p>
                  </a:txBody>
                  <a:tcPr>
                    <a:solidFill>
                      <a:srgbClr val="002060"/>
                    </a:solidFill>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999439689"/>
                  </a:ext>
                </a:extLst>
              </a:tr>
              <a:tr h="414745">
                <a:tc>
                  <a:txBody>
                    <a:bodyPr/>
                    <a:lstStyle/>
                    <a:p>
                      <a:r>
                        <a:rPr lang="en-IN" dirty="0"/>
                        <a:t>Feasibility</a:t>
                      </a:r>
                    </a:p>
                  </a:txBody>
                  <a:tcPr/>
                </a:tc>
                <a:tc>
                  <a:txBody>
                    <a:bodyPr/>
                    <a:lstStyle/>
                    <a:p>
                      <a:endParaRPr lang="en-IN"/>
                    </a:p>
                  </a:txBody>
                  <a:tcPr/>
                </a:tc>
                <a:tc>
                  <a:txBody>
                    <a:bodyPr/>
                    <a:lstStyle/>
                    <a:p>
                      <a:endParaRPr lang="en-IN" dirty="0"/>
                    </a:p>
                  </a:txBody>
                  <a:tcPr>
                    <a:solidFill>
                      <a:srgbClr val="002060"/>
                    </a:solidFill>
                  </a:tcPr>
                </a:tc>
                <a:tc>
                  <a:txBody>
                    <a:bodyPr/>
                    <a:lstStyle/>
                    <a:p>
                      <a:endParaRPr lang="en-IN" dirty="0"/>
                    </a:p>
                  </a:txBody>
                  <a:tcPr>
                    <a:solidFill>
                      <a:srgbClr val="002060"/>
                    </a:solidFill>
                  </a:tcPr>
                </a:tc>
                <a:tc>
                  <a:txBody>
                    <a:bodyPr/>
                    <a:lstStyle/>
                    <a:p>
                      <a:endParaRPr lang="en-IN" dirty="0"/>
                    </a:p>
                  </a:txBody>
                  <a:tcPr>
                    <a:solidFill>
                      <a:srgbClr val="F0E8E7"/>
                    </a:solidFill>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349882873"/>
                  </a:ext>
                </a:extLst>
              </a:tr>
              <a:tr h="380982">
                <a:tc>
                  <a:txBody>
                    <a:bodyPr/>
                    <a:lstStyle/>
                    <a:p>
                      <a:r>
                        <a:rPr lang="en-IN" dirty="0"/>
                        <a:t>Literature Survey</a:t>
                      </a:r>
                    </a:p>
                  </a:txBody>
                  <a:tcPr/>
                </a:tc>
                <a:tc>
                  <a:txBody>
                    <a:bodyPr/>
                    <a:lstStyle/>
                    <a:p>
                      <a:endParaRPr lang="en-IN" dirty="0"/>
                    </a:p>
                  </a:txBody>
                  <a:tcPr/>
                </a:tc>
                <a:tc>
                  <a:txBody>
                    <a:bodyPr/>
                    <a:lstStyle/>
                    <a:p>
                      <a:endParaRPr lang="en-IN" dirty="0"/>
                    </a:p>
                  </a:txBody>
                  <a:tcPr>
                    <a:solidFill>
                      <a:srgbClr val="E1CDCC"/>
                    </a:solidFill>
                  </a:tcPr>
                </a:tc>
                <a:tc>
                  <a:txBody>
                    <a:bodyPr/>
                    <a:lstStyle/>
                    <a:p>
                      <a:endParaRPr lang="en-IN" dirty="0"/>
                    </a:p>
                  </a:txBody>
                  <a:tcPr>
                    <a:solidFill>
                      <a:srgbClr val="002060"/>
                    </a:solidFill>
                  </a:tcPr>
                </a:tc>
                <a:tc>
                  <a:txBody>
                    <a:bodyPr/>
                    <a:lstStyle/>
                    <a:p>
                      <a:endParaRPr lang="en-IN" dirty="0"/>
                    </a:p>
                  </a:txBody>
                  <a:tcPr>
                    <a:solidFill>
                      <a:srgbClr val="002060"/>
                    </a:solidFill>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896098544"/>
                  </a:ext>
                </a:extLst>
              </a:tr>
              <a:tr h="399525">
                <a:tc>
                  <a:txBody>
                    <a:bodyPr/>
                    <a:lstStyle/>
                    <a:p>
                      <a:r>
                        <a:rPr lang="en-IN" dirty="0"/>
                        <a:t>Design</a:t>
                      </a: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solidFill>
                      <a:srgbClr val="002060"/>
                    </a:solidFill>
                  </a:tcPr>
                </a:tc>
                <a:tc>
                  <a:txBody>
                    <a:bodyPr/>
                    <a:lstStyle/>
                    <a:p>
                      <a:endParaRPr lang="en-IN" dirty="0"/>
                    </a:p>
                  </a:txBody>
                  <a:tcPr>
                    <a:solidFill>
                      <a:srgbClr val="002060"/>
                    </a:solidFill>
                  </a:tcPr>
                </a:tc>
                <a:tc>
                  <a:txBody>
                    <a:bodyPr/>
                    <a:lstStyle/>
                    <a:p>
                      <a:endParaRPr lang="en-IN" dirty="0"/>
                    </a:p>
                  </a:txBody>
                  <a:tcPr>
                    <a:solidFill>
                      <a:srgbClr val="002060"/>
                    </a:solidFill>
                  </a:tcPr>
                </a:tc>
                <a:tc>
                  <a:txBody>
                    <a:bodyPr/>
                    <a:lstStyle/>
                    <a:p>
                      <a:endParaRPr lang="en-IN" dirty="0"/>
                    </a:p>
                  </a:txBody>
                  <a:tcPr>
                    <a:solidFill>
                      <a:srgbClr val="002060"/>
                    </a:solidFill>
                  </a:tcPr>
                </a:tc>
                <a:tc>
                  <a:txBody>
                    <a:bodyPr/>
                    <a:lstStyle/>
                    <a:p>
                      <a:endParaRPr lang="en-IN"/>
                    </a:p>
                  </a:txBody>
                  <a:tcPr/>
                </a:tc>
                <a:extLst>
                  <a:ext uri="{0D108BD9-81ED-4DB2-BD59-A6C34878D82A}">
                    <a16:rowId xmlns:a16="http://schemas.microsoft.com/office/drawing/2014/main" val="1982634312"/>
                  </a:ext>
                </a:extLst>
              </a:tr>
              <a:tr h="399525">
                <a:tc>
                  <a:txBody>
                    <a:bodyPr/>
                    <a:lstStyle/>
                    <a:p>
                      <a:r>
                        <a:rPr lang="en-IN" dirty="0"/>
                        <a:t>Training</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solidFill>
                      <a:srgbClr val="002060"/>
                    </a:solidFill>
                  </a:tcPr>
                </a:tc>
                <a:tc>
                  <a:txBody>
                    <a:bodyPr/>
                    <a:lstStyle/>
                    <a:p>
                      <a:endParaRPr lang="en-IN"/>
                    </a:p>
                  </a:txBody>
                  <a:tcPr/>
                </a:tc>
                <a:extLst>
                  <a:ext uri="{0D108BD9-81ED-4DB2-BD59-A6C34878D82A}">
                    <a16:rowId xmlns:a16="http://schemas.microsoft.com/office/drawing/2014/main" val="1371946792"/>
                  </a:ext>
                </a:extLst>
              </a:tr>
              <a:tr h="399525">
                <a:tc>
                  <a:txBody>
                    <a:bodyPr/>
                    <a:lstStyle/>
                    <a:p>
                      <a:r>
                        <a:rPr lang="en-IN" dirty="0"/>
                        <a:t>Testing</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solidFill>
                      <a:srgbClr val="002060"/>
                    </a:solidFill>
                  </a:tcPr>
                </a:tc>
                <a:extLst>
                  <a:ext uri="{0D108BD9-81ED-4DB2-BD59-A6C34878D82A}">
                    <a16:rowId xmlns:a16="http://schemas.microsoft.com/office/drawing/2014/main" val="2088648208"/>
                  </a:ext>
                </a:extLst>
              </a:tr>
              <a:tr h="399525">
                <a:tc>
                  <a:txBody>
                    <a:bodyPr/>
                    <a:lstStyle/>
                    <a:p>
                      <a:r>
                        <a:rPr lang="en-IN" dirty="0"/>
                        <a:t>Report Writing</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solidFill>
                      <a:srgbClr val="002060"/>
                    </a:solidFill>
                  </a:tcPr>
                </a:tc>
                <a:extLst>
                  <a:ext uri="{0D108BD9-81ED-4DB2-BD59-A6C34878D82A}">
                    <a16:rowId xmlns:a16="http://schemas.microsoft.com/office/drawing/2014/main" val="2433708245"/>
                  </a:ext>
                </a:extLst>
              </a:tr>
            </a:tbl>
          </a:graphicData>
        </a:graphic>
      </p:graphicFrame>
      <p:sp>
        <p:nvSpPr>
          <p:cNvPr id="3" name="TextBox 2">
            <a:extLst>
              <a:ext uri="{FF2B5EF4-FFF2-40B4-BE49-F238E27FC236}">
                <a16:creationId xmlns:a16="http://schemas.microsoft.com/office/drawing/2014/main" id="{F739BCD6-A21F-447B-9871-92B920FCBE1E}"/>
              </a:ext>
            </a:extLst>
          </p:cNvPr>
          <p:cNvSpPr txBox="1"/>
          <p:nvPr/>
        </p:nvSpPr>
        <p:spPr>
          <a:xfrm>
            <a:off x="1979618" y="1644050"/>
            <a:ext cx="10138299" cy="461665"/>
          </a:xfrm>
          <a:prstGeom prst="rect">
            <a:avLst/>
          </a:prstGeom>
          <a:noFill/>
        </p:spPr>
        <p:txBody>
          <a:bodyPr wrap="square" rtlCol="0">
            <a:spAutoFit/>
          </a:bodyPr>
          <a:lstStyle/>
          <a:p>
            <a:r>
              <a:rPr lang="en-IN" sz="2400" b="1" u="sng" dirty="0"/>
              <a:t>Current status- Literature Survey is on-going.</a:t>
            </a:r>
          </a:p>
        </p:txBody>
      </p:sp>
    </p:spTree>
    <p:extLst>
      <p:ext uri="{BB962C8B-B14F-4D97-AF65-F5344CB8AC3E}">
        <p14:creationId xmlns:p14="http://schemas.microsoft.com/office/powerpoint/2010/main" val="454665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t>Group Members</a:t>
            </a:r>
          </a:p>
        </p:txBody>
      </p:sp>
      <p:sp>
        <p:nvSpPr>
          <p:cNvPr id="3" name="Content Placeholder 2"/>
          <p:cNvSpPr>
            <a:spLocks noGrp="1"/>
          </p:cNvSpPr>
          <p:nvPr>
            <p:ph idx="1"/>
          </p:nvPr>
        </p:nvSpPr>
        <p:spPr/>
        <p:txBody>
          <a:bodyPr/>
          <a:lstStyle/>
          <a:p>
            <a:r>
              <a:rPr lang="en-US" dirty="0" err="1"/>
              <a:t>Avik</a:t>
            </a:r>
            <a:r>
              <a:rPr lang="en-US" dirty="0"/>
              <a:t> Bose (Roll no. 15)</a:t>
            </a:r>
          </a:p>
          <a:p>
            <a:r>
              <a:rPr lang="en-US" dirty="0" err="1"/>
              <a:t>Sivangi</a:t>
            </a:r>
            <a:r>
              <a:rPr lang="en-US" dirty="0"/>
              <a:t> Chatterjee (Roll no. 19)</a:t>
            </a:r>
          </a:p>
          <a:p>
            <a:r>
              <a:rPr lang="en-US" dirty="0" err="1"/>
              <a:t>Srishti</a:t>
            </a:r>
            <a:r>
              <a:rPr lang="en-US" dirty="0"/>
              <a:t> </a:t>
            </a:r>
            <a:r>
              <a:rPr lang="en-US" dirty="0" err="1"/>
              <a:t>Ganguly</a:t>
            </a:r>
            <a:r>
              <a:rPr lang="en-US" dirty="0"/>
              <a:t> (Roll no. 30)</a:t>
            </a:r>
          </a:p>
          <a:p>
            <a:r>
              <a:rPr lang="en-US" dirty="0" err="1"/>
              <a:t>Hrithik</a:t>
            </a:r>
            <a:r>
              <a:rPr lang="en-US" dirty="0"/>
              <a:t> Raj Prasad (Roll no. 45)</a:t>
            </a:r>
          </a:p>
        </p:txBody>
      </p:sp>
    </p:spTree>
    <p:extLst>
      <p:ext uri="{BB962C8B-B14F-4D97-AF65-F5344CB8AC3E}">
        <p14:creationId xmlns:p14="http://schemas.microsoft.com/office/powerpoint/2010/main" val="3578785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t>Project Objective</a:t>
            </a:r>
          </a:p>
        </p:txBody>
      </p:sp>
      <p:sp>
        <p:nvSpPr>
          <p:cNvPr id="3" name="Content Placeholder 2"/>
          <p:cNvSpPr>
            <a:spLocks noGrp="1"/>
          </p:cNvSpPr>
          <p:nvPr>
            <p:ph idx="1"/>
          </p:nvPr>
        </p:nvSpPr>
        <p:spPr/>
        <p:txBody>
          <a:bodyPr/>
          <a:lstStyle/>
          <a:p>
            <a:r>
              <a:rPr lang="en-US" dirty="0"/>
              <a:t>A music genre is a category that identifies music as belonging to different styles. It is the art of performing instrumental or vocal tunes in a structured manner that gives the music distinctive properties.</a:t>
            </a:r>
          </a:p>
          <a:p>
            <a:r>
              <a:rPr lang="en-US" dirty="0"/>
              <a:t>Artistic composition belonging to same music genres share similarities in form or style.</a:t>
            </a:r>
          </a:p>
          <a:p>
            <a:r>
              <a:rPr lang="en-US" dirty="0"/>
              <a:t>In today’s world of ever growing playlist of music, being able to identify and recognize music genres according to one’s taste is the need of the hour.</a:t>
            </a:r>
          </a:p>
          <a:p>
            <a:r>
              <a:rPr lang="en-US" dirty="0"/>
              <a:t>Thus, the objective of this project is to identify and distinguish among music </a:t>
            </a:r>
            <a:r>
              <a:rPr lang="en-US"/>
              <a:t>of five different genres that is country , disco, hiphop ,reggae and rock</a:t>
            </a:r>
            <a:endParaRPr lang="en-US" dirty="0"/>
          </a:p>
        </p:txBody>
      </p:sp>
    </p:spTree>
    <p:extLst>
      <p:ext uri="{BB962C8B-B14F-4D97-AF65-F5344CB8AC3E}">
        <p14:creationId xmlns:p14="http://schemas.microsoft.com/office/powerpoint/2010/main" val="1392729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1" y="624110"/>
            <a:ext cx="8915401" cy="1280890"/>
          </a:xfrm>
        </p:spPr>
        <p:txBody>
          <a:bodyPr>
            <a:noAutofit/>
          </a:bodyPr>
          <a:lstStyle/>
          <a:p>
            <a:r>
              <a:rPr lang="en-US" b="1" u="sng" dirty="0"/>
              <a:t>Basic Structure of Pattern Recognition</a:t>
            </a:r>
          </a:p>
        </p:txBody>
      </p:sp>
      <p:sp>
        <p:nvSpPr>
          <p:cNvPr id="3" name="Content Placeholder 2"/>
          <p:cNvSpPr>
            <a:spLocks noGrp="1"/>
          </p:cNvSpPr>
          <p:nvPr>
            <p:ph idx="1"/>
          </p:nvPr>
        </p:nvSpPr>
        <p:spPr/>
        <p:txBody>
          <a:bodyPr>
            <a:normAutofit/>
          </a:bodyPr>
          <a:lstStyle/>
          <a:p>
            <a:r>
              <a:rPr lang="en-US" dirty="0"/>
              <a:t>Pattern Recognition is a scientific technique to distinguish data or objects (in general pattern) into different categories or classes based on key features.</a:t>
            </a:r>
          </a:p>
          <a:p>
            <a:r>
              <a:rPr lang="en-US" dirty="0"/>
              <a:t>The field of pattern recognition is concerned with the automatic discovery of regularities in data through the use of computer algorithms and with the use of these regularities to take actions such as classifying the data into different categories.</a:t>
            </a:r>
          </a:p>
          <a:p>
            <a:r>
              <a:rPr lang="en-US" dirty="0"/>
              <a:t>Many pattern recognition systems can be thought to consist of five stages: 1. Sensing (measurement)  2. Pre-processing and segmentation  3. Feature extraction 4. Classification  5. Post-processing;</a:t>
            </a:r>
          </a:p>
        </p:txBody>
      </p:sp>
    </p:spTree>
    <p:extLst>
      <p:ext uri="{BB962C8B-B14F-4D97-AF65-F5344CB8AC3E}">
        <p14:creationId xmlns:p14="http://schemas.microsoft.com/office/powerpoint/2010/main" val="2283086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t>Sensing</a:t>
            </a:r>
          </a:p>
        </p:txBody>
      </p:sp>
      <p:sp>
        <p:nvSpPr>
          <p:cNvPr id="3" name="Content Placeholder 2"/>
          <p:cNvSpPr>
            <a:spLocks noGrp="1"/>
          </p:cNvSpPr>
          <p:nvPr>
            <p:ph idx="1"/>
          </p:nvPr>
        </p:nvSpPr>
        <p:spPr/>
        <p:txBody>
          <a:bodyPr/>
          <a:lstStyle/>
          <a:p>
            <a:r>
              <a:rPr lang="en-US" dirty="0"/>
              <a:t>Sensing refers to some measurement or observation about the object to be classified. </a:t>
            </a:r>
          </a:p>
          <a:p>
            <a:r>
              <a:rPr lang="en-US" dirty="0"/>
              <a:t>For example, the sensing equipment for data that consists of sound can be a microphone array.</a:t>
            </a:r>
          </a:p>
          <a:p>
            <a:r>
              <a:rPr lang="en-US" dirty="0"/>
              <a:t>Often one measurement (e.g. sound) includes information about several objects to be classified.</a:t>
            </a:r>
          </a:p>
          <a:p>
            <a:endParaRPr lang="en-US" dirty="0"/>
          </a:p>
        </p:txBody>
      </p:sp>
    </p:spTree>
    <p:extLst>
      <p:ext uri="{BB962C8B-B14F-4D97-AF65-F5344CB8AC3E}">
        <p14:creationId xmlns:p14="http://schemas.microsoft.com/office/powerpoint/2010/main" val="798566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t>Pre-processing and segmentation</a:t>
            </a:r>
          </a:p>
        </p:txBody>
      </p:sp>
      <p:sp>
        <p:nvSpPr>
          <p:cNvPr id="3" name="Content Placeholder 2"/>
          <p:cNvSpPr>
            <a:spLocks noGrp="1"/>
          </p:cNvSpPr>
          <p:nvPr>
            <p:ph idx="1"/>
          </p:nvPr>
        </p:nvSpPr>
        <p:spPr/>
        <p:txBody>
          <a:bodyPr/>
          <a:lstStyle/>
          <a:p>
            <a:r>
              <a:rPr lang="en-US" dirty="0"/>
              <a:t>Pre-processing is the filtering of raw data to improve its quality.</a:t>
            </a:r>
          </a:p>
          <a:p>
            <a:r>
              <a:rPr lang="en-US" dirty="0"/>
              <a:t>Segmentation is done after pre-processing.</a:t>
            </a:r>
          </a:p>
          <a:p>
            <a:r>
              <a:rPr lang="en-US" dirty="0"/>
              <a:t>It is the partitioning of the measured data into singular objects.</a:t>
            </a:r>
          </a:p>
          <a:p>
            <a:r>
              <a:rPr lang="en-US" dirty="0"/>
              <a:t>The partitioned data is called pattern vector.</a:t>
            </a:r>
          </a:p>
          <a:p>
            <a:r>
              <a:rPr lang="en-US" dirty="0"/>
              <a:t>Data loss is possible in this phase.</a:t>
            </a:r>
          </a:p>
          <a:p>
            <a:endParaRPr lang="en-US" dirty="0"/>
          </a:p>
        </p:txBody>
      </p:sp>
    </p:spTree>
    <p:extLst>
      <p:ext uri="{BB962C8B-B14F-4D97-AF65-F5344CB8AC3E}">
        <p14:creationId xmlns:p14="http://schemas.microsoft.com/office/powerpoint/2010/main" val="3179582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t>Feature Extraction</a:t>
            </a:r>
          </a:p>
        </p:txBody>
      </p:sp>
      <p:sp>
        <p:nvSpPr>
          <p:cNvPr id="3" name="Content Placeholder 2"/>
          <p:cNvSpPr>
            <a:spLocks noGrp="1"/>
          </p:cNvSpPr>
          <p:nvPr>
            <p:ph idx="1"/>
          </p:nvPr>
        </p:nvSpPr>
        <p:spPr/>
        <p:txBody>
          <a:bodyPr/>
          <a:lstStyle/>
          <a:p>
            <a:r>
              <a:rPr lang="en-US" sz="1800" dirty="0">
                <a:solidFill>
                  <a:schemeClr val="tx1"/>
                </a:solidFill>
              </a:rPr>
              <a:t>A typical audio processing process involves the extraction of features relevant to the task at hand, from the digital audio . In this project </a:t>
            </a:r>
            <a:r>
              <a:rPr lang="en-US" sz="1800" dirty="0" err="1">
                <a:solidFill>
                  <a:schemeClr val="tx1"/>
                </a:solidFill>
              </a:rPr>
              <a:t>Librosa</a:t>
            </a:r>
            <a:r>
              <a:rPr lang="en-US" sz="1800" dirty="0">
                <a:solidFill>
                  <a:schemeClr val="tx1"/>
                </a:solidFill>
              </a:rPr>
              <a:t> has been used to read the digital audio .wav files</a:t>
            </a:r>
            <a:r>
              <a:rPr lang="en-US" sz="1800" dirty="0">
                <a:solidFill>
                  <a:schemeClr val="tx1"/>
                </a:solidFill>
                <a:cs typeface="Poppins ExtraLight" panose="00000300000000000000" pitchFamily="2" charset="0"/>
              </a:rPr>
              <a:t>.</a:t>
            </a:r>
          </a:p>
          <a:p>
            <a:pPr marL="0" indent="0">
              <a:buNone/>
            </a:pPr>
            <a:r>
              <a:rPr lang="en-US" sz="1800" dirty="0">
                <a:solidFill>
                  <a:schemeClr val="tx1"/>
                </a:solidFill>
                <a:cs typeface="Poppins ExtraLight" panose="00000300000000000000" pitchFamily="2" charset="0"/>
              </a:rPr>
              <a:t>      Following features has been considered :</a:t>
            </a:r>
          </a:p>
          <a:p>
            <a:pPr lvl="1">
              <a:buFont typeface="Wingdings" panose="05000000000000000000" pitchFamily="2" charset="2"/>
              <a:buChar char="q"/>
            </a:pPr>
            <a:r>
              <a:rPr lang="en-US" sz="1800" dirty="0">
                <a:solidFill>
                  <a:schemeClr val="tx1"/>
                </a:solidFill>
                <a:cs typeface="Poppins ExtraLight" panose="00000300000000000000" pitchFamily="2" charset="0"/>
              </a:rPr>
              <a:t>Zero Crossing rate</a:t>
            </a:r>
          </a:p>
          <a:p>
            <a:pPr lvl="1">
              <a:buFont typeface="Wingdings" panose="05000000000000000000" pitchFamily="2" charset="2"/>
              <a:buChar char="q"/>
            </a:pPr>
            <a:r>
              <a:rPr lang="en-US" sz="1800" dirty="0">
                <a:solidFill>
                  <a:schemeClr val="tx1"/>
                </a:solidFill>
                <a:cs typeface="Poppins ExtraLight" panose="00000300000000000000" pitchFamily="2" charset="0"/>
              </a:rPr>
              <a:t>Spectral Centroid and Roll-off</a:t>
            </a:r>
          </a:p>
          <a:p>
            <a:pPr lvl="1">
              <a:buFont typeface="Wingdings" panose="05000000000000000000" pitchFamily="2" charset="2"/>
              <a:buChar char="q"/>
            </a:pPr>
            <a:r>
              <a:rPr lang="en-US" sz="1800" dirty="0">
                <a:solidFill>
                  <a:schemeClr val="tx1"/>
                </a:solidFill>
                <a:cs typeface="Poppins ExtraLight" panose="00000300000000000000" pitchFamily="2" charset="0"/>
              </a:rPr>
              <a:t>Mel-frequency Cepstral Coefficient</a:t>
            </a:r>
          </a:p>
          <a:p>
            <a:pPr lvl="1">
              <a:buFont typeface="Wingdings" panose="05000000000000000000" pitchFamily="2" charset="2"/>
              <a:buChar char="q"/>
            </a:pPr>
            <a:r>
              <a:rPr lang="en-US" sz="1800" dirty="0">
                <a:solidFill>
                  <a:schemeClr val="tx1"/>
                </a:solidFill>
                <a:cs typeface="Poppins ExtraLight" panose="00000300000000000000" pitchFamily="2" charset="0"/>
              </a:rPr>
              <a:t>Chroma Features</a:t>
            </a:r>
          </a:p>
          <a:p>
            <a:pPr lvl="1">
              <a:buFont typeface="Wingdings" panose="05000000000000000000" pitchFamily="2" charset="2"/>
              <a:buChar char="q"/>
            </a:pPr>
            <a:r>
              <a:rPr lang="en-US" sz="1800" dirty="0">
                <a:solidFill>
                  <a:schemeClr val="tx1"/>
                </a:solidFill>
                <a:cs typeface="Poppins ExtraLight" panose="00000300000000000000" pitchFamily="2" charset="0"/>
              </a:rPr>
              <a:t>Mel-spectrogram</a:t>
            </a:r>
            <a:endParaRPr lang="en-US" sz="1800" dirty="0">
              <a:solidFill>
                <a:schemeClr val="tx1"/>
              </a:solidFill>
            </a:endParaRPr>
          </a:p>
          <a:p>
            <a:pPr marL="0" indent="0">
              <a:buNone/>
            </a:pPr>
            <a:endParaRPr lang="en-US" dirty="0"/>
          </a:p>
        </p:txBody>
      </p:sp>
    </p:spTree>
    <p:extLst>
      <p:ext uri="{BB962C8B-B14F-4D97-AF65-F5344CB8AC3E}">
        <p14:creationId xmlns:p14="http://schemas.microsoft.com/office/powerpoint/2010/main" val="2391459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t>Classification</a:t>
            </a:r>
          </a:p>
        </p:txBody>
      </p:sp>
      <p:sp>
        <p:nvSpPr>
          <p:cNvPr id="3" name="Content Placeholder 2"/>
          <p:cNvSpPr>
            <a:spLocks noGrp="1"/>
          </p:cNvSpPr>
          <p:nvPr>
            <p:ph idx="1"/>
          </p:nvPr>
        </p:nvSpPr>
        <p:spPr>
          <a:xfrm>
            <a:off x="2589212" y="2556770"/>
            <a:ext cx="8915400" cy="3354452"/>
          </a:xfrm>
        </p:spPr>
        <p:txBody>
          <a:bodyPr/>
          <a:lstStyle/>
          <a:p>
            <a:pPr marL="533400" indent="-457200">
              <a:buFont typeface="+mj-lt"/>
              <a:buAutoNum type="arabicParenR"/>
            </a:pPr>
            <a:r>
              <a:rPr lang="en-IN" sz="1800" dirty="0">
                <a:latin typeface="+mn-lt"/>
              </a:rPr>
              <a:t>K-nearest Neighbours </a:t>
            </a:r>
          </a:p>
          <a:p>
            <a:pPr marL="533400" indent="-457200">
              <a:buFont typeface="+mj-lt"/>
              <a:buAutoNum type="arabicParenR"/>
            </a:pPr>
            <a:r>
              <a:rPr lang="en-IN" sz="1800" dirty="0">
                <a:latin typeface="+mn-lt"/>
              </a:rPr>
              <a:t>Logistic Regression</a:t>
            </a:r>
          </a:p>
          <a:p>
            <a:pPr marL="533400" indent="-457200">
              <a:buFont typeface="+mj-lt"/>
              <a:buAutoNum type="arabicParenR"/>
            </a:pPr>
            <a:r>
              <a:rPr lang="en-IN" sz="1800" dirty="0">
                <a:latin typeface="+mn-lt"/>
              </a:rPr>
              <a:t>Support Vector Machine</a:t>
            </a:r>
          </a:p>
          <a:p>
            <a:pPr marL="533400" indent="-457200">
              <a:buFont typeface="+mj-lt"/>
              <a:buAutoNum type="arabicParenR"/>
            </a:pPr>
            <a:r>
              <a:rPr lang="en-IN" sz="1800" dirty="0">
                <a:latin typeface="+mn-lt"/>
              </a:rPr>
              <a:t>Decision Tree</a:t>
            </a:r>
          </a:p>
          <a:p>
            <a:pPr marL="533400" indent="-457200">
              <a:buFont typeface="+mj-lt"/>
              <a:buAutoNum type="arabicParenR"/>
            </a:pPr>
            <a:r>
              <a:rPr lang="en-IN" sz="1800" dirty="0">
                <a:latin typeface="+mn-lt"/>
              </a:rPr>
              <a:t>Random Forest</a:t>
            </a:r>
          </a:p>
          <a:p>
            <a:pPr marL="533400" indent="-457200">
              <a:buFont typeface="+mj-lt"/>
              <a:buAutoNum type="arabicParenR"/>
            </a:pPr>
            <a:r>
              <a:rPr lang="en-IN" sz="1800" dirty="0">
                <a:latin typeface="+mn-lt"/>
              </a:rPr>
              <a:t>Artificial Neural Network</a:t>
            </a:r>
          </a:p>
          <a:p>
            <a:pPr marL="533400" indent="-457200">
              <a:buFont typeface="+mj-lt"/>
              <a:buAutoNum type="arabicParenR"/>
            </a:pPr>
            <a:r>
              <a:rPr lang="en-IN" sz="1800" dirty="0">
                <a:latin typeface="+mn-lt"/>
              </a:rPr>
              <a:t>Convolutional Neural Network</a:t>
            </a:r>
          </a:p>
          <a:p>
            <a:endParaRPr lang="en-US" dirty="0"/>
          </a:p>
        </p:txBody>
      </p:sp>
      <p:sp>
        <p:nvSpPr>
          <p:cNvPr id="4" name="TextBox 3">
            <a:extLst>
              <a:ext uri="{FF2B5EF4-FFF2-40B4-BE49-F238E27FC236}">
                <a16:creationId xmlns:a16="http://schemas.microsoft.com/office/drawing/2014/main" id="{4F084C73-6FD3-4236-814D-13A57BB36D9A}"/>
              </a:ext>
            </a:extLst>
          </p:cNvPr>
          <p:cNvSpPr txBox="1"/>
          <p:nvPr/>
        </p:nvSpPr>
        <p:spPr>
          <a:xfrm>
            <a:off x="2592925" y="1624614"/>
            <a:ext cx="8273343" cy="369332"/>
          </a:xfrm>
          <a:prstGeom prst="rect">
            <a:avLst/>
          </a:prstGeom>
          <a:noFill/>
        </p:spPr>
        <p:txBody>
          <a:bodyPr wrap="square" rtlCol="0">
            <a:spAutoFit/>
          </a:bodyPr>
          <a:lstStyle/>
          <a:p>
            <a:r>
              <a:rPr lang="en-IN" dirty="0"/>
              <a:t>The different classification models we plan to use are:</a:t>
            </a:r>
          </a:p>
        </p:txBody>
      </p:sp>
    </p:spTree>
    <p:extLst>
      <p:ext uri="{BB962C8B-B14F-4D97-AF65-F5344CB8AC3E}">
        <p14:creationId xmlns:p14="http://schemas.microsoft.com/office/powerpoint/2010/main" val="1761810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t>Post Processing</a:t>
            </a:r>
          </a:p>
        </p:txBody>
      </p:sp>
      <p:sp>
        <p:nvSpPr>
          <p:cNvPr id="3" name="Content Placeholder 2"/>
          <p:cNvSpPr>
            <a:spLocks noGrp="1"/>
          </p:cNvSpPr>
          <p:nvPr>
            <p:ph idx="1"/>
          </p:nvPr>
        </p:nvSpPr>
        <p:spPr/>
        <p:txBody>
          <a:bodyPr/>
          <a:lstStyle/>
          <a:p>
            <a:r>
              <a:rPr lang="en-US" dirty="0"/>
              <a:t>The final task of the pattern recognition system is to decide upon an action based on the classification result(s).</a:t>
            </a:r>
          </a:p>
          <a:p>
            <a:r>
              <a:rPr lang="en-US" dirty="0"/>
              <a:t>We can have several interdependent classification results in our hands. Different actions can have also different costs associated with them.</a:t>
            </a:r>
          </a:p>
          <a:p>
            <a:r>
              <a:rPr lang="en-US" dirty="0"/>
              <a:t>For example,</a:t>
            </a:r>
          </a:p>
          <a:p>
            <a:pPr lvl="1">
              <a:buFont typeface="Wingdings" panose="05000000000000000000" pitchFamily="2" charset="2"/>
              <a:buChar char="q"/>
            </a:pPr>
            <a:r>
              <a:rPr lang="en-US" sz="1800" dirty="0"/>
              <a:t>A bottle recycling machine places bottles and cans to correct boxes for further proc</a:t>
            </a:r>
            <a:r>
              <a:rPr lang="en-US" sz="2000" dirty="0"/>
              <a:t>essi</a:t>
            </a:r>
            <a:r>
              <a:rPr lang="en-US" sz="1800" dirty="0"/>
              <a:t>ng. </a:t>
            </a:r>
          </a:p>
          <a:p>
            <a:pPr lvl="1">
              <a:buFont typeface="Wingdings" panose="05000000000000000000" pitchFamily="2" charset="2"/>
              <a:buChar char="q"/>
            </a:pPr>
            <a:r>
              <a:rPr lang="en-US" sz="1800" dirty="0"/>
              <a:t>An address recognition task, where the classification results for multiple characters and the task is to decide upon the address that these characters form.</a:t>
            </a:r>
          </a:p>
        </p:txBody>
      </p:sp>
    </p:spTree>
    <p:extLst>
      <p:ext uri="{BB962C8B-B14F-4D97-AF65-F5344CB8AC3E}">
        <p14:creationId xmlns:p14="http://schemas.microsoft.com/office/powerpoint/2010/main" val="188016131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158</TotalTime>
  <Words>612</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Wingdings</vt:lpstr>
      <vt:lpstr>Wingdings 3</vt:lpstr>
      <vt:lpstr>Wisp</vt:lpstr>
      <vt:lpstr>Audio Processing using Pattern Recognition for Music Genre Classification </vt:lpstr>
      <vt:lpstr>Group Members</vt:lpstr>
      <vt:lpstr>Project Objective</vt:lpstr>
      <vt:lpstr>Basic Structure of Pattern Recognition</vt:lpstr>
      <vt:lpstr>Sensing</vt:lpstr>
      <vt:lpstr>Pre-processing and segmentation</vt:lpstr>
      <vt:lpstr>Feature Extraction</vt:lpstr>
      <vt:lpstr>Classification</vt:lpstr>
      <vt:lpstr>Post Processing</vt:lpstr>
      <vt:lpstr>Pert Chart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Processing using Pattern Recognition for Music Genre Classification</dc:title>
  <dc:creator>Microsoft account</dc:creator>
  <cp:lastModifiedBy>avikbose26@gmail.com</cp:lastModifiedBy>
  <cp:revision>16</cp:revision>
  <dcterms:created xsi:type="dcterms:W3CDTF">2021-12-06T19:15:19Z</dcterms:created>
  <dcterms:modified xsi:type="dcterms:W3CDTF">2021-12-08T13:46:52Z</dcterms:modified>
</cp:coreProperties>
</file>