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0"/>
  </p:notesMasterIdLst>
  <p:sldIdLst>
    <p:sldId id="256" r:id="rId3"/>
    <p:sldId id="314" r:id="rId4"/>
    <p:sldId id="302" r:id="rId5"/>
    <p:sldId id="315" r:id="rId6"/>
    <p:sldId id="317" r:id="rId7"/>
    <p:sldId id="319" r:id="rId8"/>
    <p:sldId id="318" r:id="rId9"/>
    <p:sldId id="333" r:id="rId10"/>
    <p:sldId id="320" r:id="rId11"/>
    <p:sldId id="341" r:id="rId12"/>
    <p:sldId id="344" r:id="rId13"/>
    <p:sldId id="346" r:id="rId14"/>
    <p:sldId id="352" r:id="rId15"/>
    <p:sldId id="345" r:id="rId16"/>
    <p:sldId id="324" r:id="rId17"/>
    <p:sldId id="322" r:id="rId18"/>
    <p:sldId id="325" r:id="rId19"/>
    <p:sldId id="323" r:id="rId20"/>
    <p:sldId id="326" r:id="rId21"/>
    <p:sldId id="350" r:id="rId22"/>
    <p:sldId id="327" r:id="rId23"/>
    <p:sldId id="328" r:id="rId24"/>
    <p:sldId id="351" r:id="rId25"/>
    <p:sldId id="340" r:id="rId26"/>
    <p:sldId id="347" r:id="rId27"/>
    <p:sldId id="353" r:id="rId28"/>
    <p:sldId id="313" r:id="rId2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FFFFCC"/>
    <a:srgbClr val="FF3300"/>
    <a:srgbClr val="FFFF99"/>
    <a:srgbClr val="FFFF00"/>
    <a:srgbClr val="FFFF66"/>
    <a:srgbClr val="EAEAE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9" autoAdjust="0"/>
    <p:restoredTop sz="94665"/>
  </p:normalViewPr>
  <p:slideViewPr>
    <p:cSldViewPr>
      <p:cViewPr>
        <p:scale>
          <a:sx n="96" d="100"/>
          <a:sy n="96" d="100"/>
        </p:scale>
        <p:origin x="-642" y="-6"/>
      </p:cViewPr>
      <p:guideLst>
        <p:guide orient="horz" pos="1620"/>
        <p:guide pos="2880"/>
      </p:guideLst>
    </p:cSldViewPr>
  </p:slideViewPr>
  <p:notesTextViewPr>
    <p:cViewPr>
      <p:scale>
        <a:sx n="3" d="2"/>
        <a:sy n="3" d="2"/>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C1887-F3FB-4C1F-9467-E714A5B32718}" type="datetimeFigureOut">
              <a:rPr lang="en-IN" smtClean="0"/>
              <a:pPr/>
              <a:t>30-06-2021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B46A8-549F-41A7-9B71-E792E51A3035}" type="slidenum">
              <a:rPr lang="en-IN" smtClean="0"/>
              <a:pPr/>
              <a:t>‹#›</a:t>
            </a:fld>
            <a:endParaRPr lang="en-IN" dirty="0"/>
          </a:p>
        </p:txBody>
      </p:sp>
    </p:spTree>
    <p:extLst>
      <p:ext uri="{BB962C8B-B14F-4D97-AF65-F5344CB8AC3E}">
        <p14:creationId xmlns:p14="http://schemas.microsoft.com/office/powerpoint/2010/main" xmlns="" val="132999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241b05a1b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5241b05a1b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83967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6/30/2021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dirty="0"/>
          </a:p>
        </p:txBody>
      </p:sp>
    </p:spTree>
    <p:extLst>
      <p:ext uri="{BB962C8B-B14F-4D97-AF65-F5344CB8AC3E}">
        <p14:creationId xmlns:p14="http://schemas.microsoft.com/office/powerpoint/2010/main" xmlns="" val="115051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6/30/2021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dirty="0"/>
          </a:p>
        </p:txBody>
      </p:sp>
    </p:spTree>
    <p:extLst>
      <p:ext uri="{BB962C8B-B14F-4D97-AF65-F5344CB8AC3E}">
        <p14:creationId xmlns:p14="http://schemas.microsoft.com/office/powerpoint/2010/main" xmlns="" val="240353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dirty="0"/>
          </a:p>
        </p:txBody>
      </p:sp>
    </p:spTree>
    <p:extLst>
      <p:ext uri="{BB962C8B-B14F-4D97-AF65-F5344CB8AC3E}">
        <p14:creationId xmlns:p14="http://schemas.microsoft.com/office/powerpoint/2010/main" xmlns="" val="501824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dirty="0"/>
          </a:p>
        </p:txBody>
      </p:sp>
    </p:spTree>
    <p:extLst>
      <p:ext uri="{BB962C8B-B14F-4D97-AF65-F5344CB8AC3E}">
        <p14:creationId xmlns:p14="http://schemas.microsoft.com/office/powerpoint/2010/main" xmlns="" val="722440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dirty="0"/>
          </a:p>
        </p:txBody>
      </p:sp>
    </p:spTree>
    <p:extLst>
      <p:ext uri="{BB962C8B-B14F-4D97-AF65-F5344CB8AC3E}">
        <p14:creationId xmlns:p14="http://schemas.microsoft.com/office/powerpoint/2010/main" xmlns="" val="2810871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dirty="0"/>
          </a:p>
        </p:txBody>
      </p:sp>
    </p:spTree>
    <p:extLst>
      <p:ext uri="{BB962C8B-B14F-4D97-AF65-F5344CB8AC3E}">
        <p14:creationId xmlns:p14="http://schemas.microsoft.com/office/powerpoint/2010/main" xmlns=""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987574"/>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664245"/>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xmlns=""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xmlns=""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2_Title and Conten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44641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dirty="0"/>
          </a:p>
        </p:txBody>
      </p:sp>
    </p:spTree>
    <p:extLst>
      <p:ext uri="{BB962C8B-B14F-4D97-AF65-F5344CB8AC3E}">
        <p14:creationId xmlns:p14="http://schemas.microsoft.com/office/powerpoint/2010/main" xmlns="" val="189595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dirty="0"/>
          </a:p>
        </p:txBody>
      </p:sp>
    </p:spTree>
    <p:extLst>
      <p:ext uri="{BB962C8B-B14F-4D97-AF65-F5344CB8AC3E}">
        <p14:creationId xmlns:p14="http://schemas.microsoft.com/office/powerpoint/2010/main" xmlns="" val="8151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dirty="0"/>
          </a:p>
        </p:txBody>
      </p:sp>
    </p:spTree>
    <p:extLst>
      <p:ext uri="{BB962C8B-B14F-4D97-AF65-F5344CB8AC3E}">
        <p14:creationId xmlns:p14="http://schemas.microsoft.com/office/powerpoint/2010/main" xmlns="" val="18604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dirty="0"/>
          </a:p>
        </p:txBody>
      </p:sp>
    </p:spTree>
    <p:extLst>
      <p:ext uri="{BB962C8B-B14F-4D97-AF65-F5344CB8AC3E}">
        <p14:creationId xmlns:p14="http://schemas.microsoft.com/office/powerpoint/2010/main" xmlns="" val="350580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6/30/2021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dirty="0"/>
          </a:p>
        </p:txBody>
      </p:sp>
    </p:spTree>
    <p:extLst>
      <p:ext uri="{BB962C8B-B14F-4D97-AF65-F5344CB8AC3E}">
        <p14:creationId xmlns:p14="http://schemas.microsoft.com/office/powerpoint/2010/main" xmlns="" val="3538794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jpe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3" r:id="rId4"/>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6/30/2021</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dirty="0"/>
          </a:p>
        </p:txBody>
      </p:sp>
    </p:spTree>
    <p:extLst>
      <p:ext uri="{BB962C8B-B14F-4D97-AF65-F5344CB8AC3E}">
        <p14:creationId xmlns:p14="http://schemas.microsoft.com/office/powerpoint/2010/main" xmlns=""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9.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10.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11.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12.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13.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14.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15.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16.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17.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18.v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19.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20.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21.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22.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23.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6.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7.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8.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538"/>
            <a:ext cx="9144000" cy="5092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1st page 2.jpg"/>
          <p:cNvPicPr>
            <a:picLocks noChangeAspect="1"/>
          </p:cNvPicPr>
          <p:nvPr/>
        </p:nvPicPr>
        <p:blipFill>
          <a:blip r:embed="rId2"/>
          <a:stretch>
            <a:fillRect/>
          </a:stretch>
        </p:blipFill>
        <p:spPr>
          <a:xfrm>
            <a:off x="0" y="1978192"/>
            <a:ext cx="9144000" cy="2307364"/>
          </a:xfrm>
          <a:prstGeom prst="rect">
            <a:avLst/>
          </a:prstGeom>
        </p:spPr>
      </p:pic>
      <p:pic>
        <p:nvPicPr>
          <p:cNvPr id="4" name="Picture 3" descr="logo.jpg"/>
          <p:cNvPicPr>
            <a:picLocks noChangeAspect="1"/>
          </p:cNvPicPr>
          <p:nvPr/>
        </p:nvPicPr>
        <p:blipFill>
          <a:blip r:embed="rId3"/>
          <a:stretch>
            <a:fillRect/>
          </a:stretch>
        </p:blipFill>
        <p:spPr>
          <a:xfrm>
            <a:off x="3581400" y="246956"/>
            <a:ext cx="1524000" cy="1437409"/>
          </a:xfrm>
          <a:prstGeom prst="rect">
            <a:avLst/>
          </a:prstGeom>
        </p:spPr>
      </p:pic>
      <p:sp>
        <p:nvSpPr>
          <p:cNvPr id="6" name="Rectangle 5"/>
          <p:cNvSpPr/>
          <p:nvPr/>
        </p:nvSpPr>
        <p:spPr>
          <a:xfrm>
            <a:off x="1187624" y="3579862"/>
            <a:ext cx="6912768"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xmlns="" id="{EA377F4A-BCA5-4F77-BA9A-9E5E8ADACC44}"/>
              </a:ext>
            </a:extLst>
          </p:cNvPr>
          <p:cNvGrpSpPr/>
          <p:nvPr/>
        </p:nvGrpSpPr>
        <p:grpSpPr>
          <a:xfrm>
            <a:off x="1214518" y="4334135"/>
            <a:ext cx="2191320" cy="688777"/>
            <a:chOff x="3210495" y="4092773"/>
            <a:chExt cx="2867025" cy="947507"/>
          </a:xfrm>
        </p:grpSpPr>
        <p:pic>
          <p:nvPicPr>
            <p:cNvPr id="8" name="Picture 7">
              <a:extLst>
                <a:ext uri="{FF2B5EF4-FFF2-40B4-BE49-F238E27FC236}">
                  <a16:creationId xmlns:a16="http://schemas.microsoft.com/office/drawing/2014/main" xmlns="" id="{F201682F-EF84-43C1-8FD1-20FE22136A89}"/>
                </a:ext>
              </a:extLst>
            </p:cNvPr>
            <p:cNvPicPr>
              <a:picLocks noChangeAspect="1"/>
            </p:cNvPicPr>
            <p:nvPr/>
          </p:nvPicPr>
          <p:blipFill>
            <a:blip r:embed="rId4"/>
            <a:stretch>
              <a:fillRect/>
            </a:stretch>
          </p:blipFill>
          <p:spPr>
            <a:xfrm>
              <a:off x="3210495" y="4449730"/>
              <a:ext cx="2867025" cy="590550"/>
            </a:xfrm>
            <a:prstGeom prst="rect">
              <a:avLst/>
            </a:prstGeom>
          </p:spPr>
        </p:pic>
        <p:sp>
          <p:nvSpPr>
            <p:cNvPr id="9" name="TextBox 8">
              <a:extLst>
                <a:ext uri="{FF2B5EF4-FFF2-40B4-BE49-F238E27FC236}">
                  <a16:creationId xmlns:a16="http://schemas.microsoft.com/office/drawing/2014/main" xmlns="" id="{81858A81-7FA7-4689-AFE4-B38825982DB9}"/>
                </a:ext>
              </a:extLst>
            </p:cNvPr>
            <p:cNvSpPr txBox="1"/>
            <p:nvPr/>
          </p:nvSpPr>
          <p:spPr>
            <a:xfrm>
              <a:off x="3505200" y="4092773"/>
              <a:ext cx="2286000" cy="307777"/>
            </a:xfrm>
            <a:prstGeom prst="rect">
              <a:avLst/>
            </a:prstGeom>
            <a:noFill/>
          </p:spPr>
          <p:txBody>
            <a:bodyPr wrap="square" rtlCol="0">
              <a:spAutoFit/>
            </a:bodyPr>
            <a:lstStyle/>
            <a:p>
              <a:pPr algn="ctr"/>
              <a:r>
                <a:rPr lang="en-IN" sz="1400" dirty="0">
                  <a:latin typeface="Calibri" panose="020F0502020204030204" pitchFamily="34" charset="0"/>
                  <a:cs typeface="Calibri" panose="020F0502020204030204" pitchFamily="34" charset="0"/>
                </a:rPr>
                <a:t>Funded by:</a:t>
              </a:r>
            </a:p>
          </p:txBody>
        </p:sp>
      </p:grpSp>
      <p:pic>
        <p:nvPicPr>
          <p:cNvPr id="14" name="Picture 13" descr="A blue and yellow logo&#10;&#10;Description automatically generated with low confidence">
            <a:extLst>
              <a:ext uri="{FF2B5EF4-FFF2-40B4-BE49-F238E27FC236}">
                <a16:creationId xmlns:a16="http://schemas.microsoft.com/office/drawing/2014/main" xmlns="" id="{981CD160-B008-4EC2-B5AB-8D802FF1E044}"/>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172045" y="4620056"/>
            <a:ext cx="1757437" cy="365877"/>
          </a:xfrm>
          <a:prstGeom prst="rect">
            <a:avLst/>
          </a:prstGeom>
        </p:spPr>
      </p:pic>
      <p:sp>
        <p:nvSpPr>
          <p:cNvPr id="15" name="TextBox 14">
            <a:extLst>
              <a:ext uri="{FF2B5EF4-FFF2-40B4-BE49-F238E27FC236}">
                <a16:creationId xmlns:a16="http://schemas.microsoft.com/office/drawing/2014/main" xmlns="" id="{3F169EB2-8993-494E-BFAC-E0A0A991E1A0}"/>
              </a:ext>
            </a:extLst>
          </p:cNvPr>
          <p:cNvSpPr txBox="1"/>
          <p:nvPr/>
        </p:nvSpPr>
        <p:spPr>
          <a:xfrm>
            <a:off x="6172045" y="4295055"/>
            <a:ext cx="1747232" cy="307777"/>
          </a:xfrm>
          <a:prstGeom prst="rect">
            <a:avLst/>
          </a:prstGeom>
          <a:noFill/>
        </p:spPr>
        <p:txBody>
          <a:bodyPr wrap="square" rtlCol="0">
            <a:spAutoFit/>
          </a:bodyPr>
          <a:lstStyle/>
          <a:p>
            <a:pPr algn="ctr"/>
            <a:r>
              <a:rPr lang="en-IN" sz="1400" dirty="0">
                <a:latin typeface="Calibri" panose="020F0502020204030204" pitchFamily="34" charset="0"/>
                <a:cs typeface="Calibri" panose="020F0502020204030204" pitchFamily="34" charset="0"/>
              </a:rPr>
              <a:t>Partnered with:</a:t>
            </a:r>
          </a:p>
        </p:txBody>
      </p:sp>
    </p:spTree>
    <p:extLst>
      <p:ext uri="{BB962C8B-B14F-4D97-AF65-F5344CB8AC3E}">
        <p14:creationId xmlns:p14="http://schemas.microsoft.com/office/powerpoint/2010/main" xmlns=""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438150"/>
            <a:ext cx="8763000" cy="4156472"/>
          </a:xfrm>
        </p:spPr>
        <p:txBody>
          <a:bodyPr/>
          <a:lstStyle/>
          <a:p>
            <a:pPr>
              <a:buNone/>
            </a:pPr>
            <a:r>
              <a:rPr lang="en-US" sz="1800" dirty="0" smtClean="0">
                <a:latin typeface="Calibri" pitchFamily="34" charset="0"/>
                <a:cs typeface="Calibri" pitchFamily="34" charset="0"/>
              </a:rPr>
              <a:t>8 friends P,Q,R,S,T,U,V,W are sitting on a circular table facing towards centre. </a:t>
            </a:r>
          </a:p>
          <a:p>
            <a:pPr>
              <a:buNone/>
            </a:pPr>
            <a:r>
              <a:rPr lang="en-US" sz="1800" dirty="0" smtClean="0">
                <a:latin typeface="Calibri" pitchFamily="34" charset="0"/>
                <a:cs typeface="Calibri" pitchFamily="34" charset="0"/>
              </a:rPr>
              <a:t>Q is between V &amp; S</a:t>
            </a:r>
          </a:p>
          <a:p>
            <a:pPr>
              <a:buNone/>
            </a:pPr>
            <a:r>
              <a:rPr lang="en-US" sz="1800" dirty="0" smtClean="0">
                <a:latin typeface="Calibri" pitchFamily="34" charset="0"/>
                <a:cs typeface="Calibri" pitchFamily="34" charset="0"/>
              </a:rPr>
              <a:t>W is sitting second left to Q and second right to U.</a:t>
            </a:r>
          </a:p>
          <a:p>
            <a:pPr>
              <a:buNone/>
            </a:pPr>
            <a:r>
              <a:rPr lang="en-US" sz="1800" dirty="0" smtClean="0">
                <a:latin typeface="Calibri" pitchFamily="34" charset="0"/>
                <a:cs typeface="Calibri" pitchFamily="34" charset="0"/>
              </a:rPr>
              <a:t>R is sitting between P &amp; V </a:t>
            </a:r>
          </a:p>
          <a:p>
            <a:pPr>
              <a:buNone/>
            </a:pPr>
            <a:r>
              <a:rPr lang="en-US" sz="1800" dirty="0" smtClean="0">
                <a:latin typeface="Calibri" pitchFamily="34" charset="0"/>
                <a:cs typeface="Calibri" pitchFamily="34" charset="0"/>
              </a:rPr>
              <a:t>Q &amp; T are not sitting infront of </a:t>
            </a:r>
            <a:r>
              <a:rPr lang="en-US" sz="1800" dirty="0" smtClean="0">
                <a:latin typeface="Calibri" pitchFamily="34" charset="0"/>
                <a:cs typeface="Calibri" pitchFamily="34" charset="0"/>
              </a:rPr>
              <a:t>each other</a:t>
            </a: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endParaRPr lang="en-US" sz="1800" dirty="0" smtClean="0">
              <a:latin typeface="Calibri" pitchFamily="34" charset="0"/>
              <a:cs typeface="Calibri" pitchFamily="34" charset="0"/>
            </a:endParaRPr>
          </a:p>
          <a:p>
            <a:pPr>
              <a:buNone/>
            </a:pPr>
            <a:r>
              <a:rPr lang="en-US" sz="1800" dirty="0" smtClean="0">
                <a:latin typeface="Calibri" pitchFamily="34" charset="0"/>
                <a:cs typeface="Calibri" pitchFamily="34" charset="0"/>
              </a:rPr>
              <a:t>1) Who is sitting opposite to P?</a:t>
            </a:r>
          </a:p>
          <a:p>
            <a:pPr marL="628650" indent="-514350">
              <a:buNone/>
            </a:pPr>
            <a:r>
              <a:rPr lang="en-US" sz="1800" dirty="0" smtClean="0">
                <a:latin typeface="Calibri" pitchFamily="34" charset="0"/>
                <a:cs typeface="Calibri" pitchFamily="34" charset="0"/>
              </a:rPr>
              <a:t>a) R    b) S     c) U    d) V</a:t>
            </a:r>
          </a:p>
          <a:p>
            <a:pPr marL="628650" indent="-514350">
              <a:buNone/>
            </a:pPr>
            <a:r>
              <a:rPr lang="en-US" sz="1800" dirty="0" smtClean="0">
                <a:latin typeface="Calibri" pitchFamily="34" charset="0"/>
                <a:cs typeface="Calibri" pitchFamily="34" charset="0"/>
              </a:rPr>
              <a:t>2) Who are neighbours of Q?</a:t>
            </a:r>
          </a:p>
          <a:p>
            <a:pPr marL="628650" indent="-514350">
              <a:buNone/>
            </a:pPr>
            <a:r>
              <a:rPr lang="en-US" sz="1800" dirty="0" smtClean="0">
                <a:latin typeface="Calibri" pitchFamily="34" charset="0"/>
                <a:cs typeface="Calibri" pitchFamily="34" charset="0"/>
              </a:rPr>
              <a:t>a) R,S      b) S,V     c) P,U     d) R,V</a:t>
            </a:r>
          </a:p>
          <a:p>
            <a:pPr>
              <a:buNone/>
            </a:pP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361950"/>
            <a:ext cx="8915400" cy="3962400"/>
          </a:xfrm>
        </p:spPr>
        <p:txBody>
          <a:bodyPr/>
          <a:lstStyle/>
          <a:p>
            <a:pPr>
              <a:buNone/>
            </a:pPr>
            <a:r>
              <a:rPr lang="en-US" sz="2000" dirty="0" smtClean="0">
                <a:latin typeface="Calibri" pitchFamily="34" charset="0"/>
                <a:cs typeface="Calibri" pitchFamily="34" charset="0"/>
              </a:rPr>
              <a:t>Six friends Preethi, Rupesh, Ashwini, Deepa, Rishi and Sachin are sitting in a circular table  facing inwards.</a:t>
            </a:r>
          </a:p>
          <a:p>
            <a:pPr>
              <a:buNone/>
            </a:pPr>
            <a:r>
              <a:rPr lang="en-US" sz="2000" dirty="0" smtClean="0">
                <a:latin typeface="Calibri" pitchFamily="34" charset="0"/>
                <a:cs typeface="Calibri" pitchFamily="34" charset="0"/>
              </a:rPr>
              <a:t>Preethi and Ashwini are exactly opposite to each other</a:t>
            </a:r>
          </a:p>
          <a:p>
            <a:pPr>
              <a:buNone/>
            </a:pPr>
            <a:r>
              <a:rPr lang="en-US" sz="2000" dirty="0" smtClean="0">
                <a:latin typeface="Calibri" pitchFamily="34" charset="0"/>
                <a:cs typeface="Calibri" pitchFamily="34" charset="0"/>
              </a:rPr>
              <a:t>Sachin is in between Preethi and Deepa</a:t>
            </a:r>
          </a:p>
          <a:p>
            <a:pPr>
              <a:buNone/>
            </a:pPr>
            <a:r>
              <a:rPr lang="en-US" sz="2000" dirty="0" smtClean="0">
                <a:latin typeface="Calibri" pitchFamily="34" charset="0"/>
                <a:cs typeface="Calibri" pitchFamily="34" charset="0"/>
              </a:rPr>
              <a:t>Deepa is immediate left to Ashwini</a:t>
            </a:r>
          </a:p>
          <a:p>
            <a:pPr>
              <a:buNone/>
            </a:pPr>
            <a:r>
              <a:rPr lang="en-US" sz="2000" dirty="0" smtClean="0">
                <a:latin typeface="Calibri" pitchFamily="34" charset="0"/>
                <a:cs typeface="Calibri" pitchFamily="34" charset="0"/>
              </a:rPr>
              <a:t>Rishi is not exactly opposite to </a:t>
            </a:r>
            <a:r>
              <a:rPr lang="en-US" sz="2000" dirty="0" err="1" smtClean="0">
                <a:latin typeface="Calibri" pitchFamily="34" charset="0"/>
                <a:cs typeface="Calibri" pitchFamily="34" charset="0"/>
              </a:rPr>
              <a:t>Deepa</a:t>
            </a:r>
            <a:endParaRPr lang="en-US" sz="2000" dirty="0" smtClean="0">
              <a:latin typeface="Calibri" pitchFamily="34" charset="0"/>
              <a:cs typeface="Calibri" pitchFamily="34" charset="0"/>
            </a:endParaRPr>
          </a:p>
          <a:p>
            <a:pPr>
              <a:buNone/>
            </a:pPr>
            <a:endParaRPr lang="en-US" sz="2000" dirty="0" smtClean="0">
              <a:latin typeface="Calibri" pitchFamily="34" charset="0"/>
              <a:cs typeface="Calibri" pitchFamily="34" charset="0"/>
            </a:endParaRPr>
          </a:p>
          <a:p>
            <a:pPr>
              <a:buNone/>
            </a:pPr>
            <a:endParaRPr lang="en-US" sz="2000" dirty="0" smtClean="0">
              <a:latin typeface="Calibri" pitchFamily="34" charset="0"/>
              <a:cs typeface="Calibri" pitchFamily="34" charset="0"/>
            </a:endParaRPr>
          </a:p>
          <a:p>
            <a:pPr>
              <a:buNone/>
            </a:pP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95350"/>
            <a:ext cx="8229600" cy="3775472"/>
          </a:xfrm>
        </p:spPr>
        <p:txBody>
          <a:bodyPr/>
          <a:lstStyle/>
          <a:p>
            <a:pPr>
              <a:buAutoNum type="arabicParenR"/>
            </a:pPr>
            <a:r>
              <a:rPr lang="en-US" sz="2000" dirty="0" smtClean="0">
                <a:latin typeface="Calibri" pitchFamily="34" charset="0"/>
                <a:cs typeface="Calibri" pitchFamily="34" charset="0"/>
              </a:rPr>
              <a:t>Who are neighbours of </a:t>
            </a:r>
            <a:r>
              <a:rPr lang="en-US" sz="2000" dirty="0" err="1" smtClean="0">
                <a:latin typeface="Calibri" pitchFamily="34" charset="0"/>
                <a:cs typeface="Calibri" pitchFamily="34" charset="0"/>
              </a:rPr>
              <a:t>Deepa</a:t>
            </a:r>
            <a:r>
              <a:rPr lang="en-US" sz="2000" dirty="0" smtClean="0">
                <a:latin typeface="Calibri" pitchFamily="34" charset="0"/>
                <a:cs typeface="Calibri" pitchFamily="34" charset="0"/>
              </a:rPr>
              <a:t>?</a:t>
            </a:r>
          </a:p>
          <a:p>
            <a:pPr marL="571500" indent="-457200">
              <a:buAutoNum type="alphaLcParenR"/>
            </a:pPr>
            <a:r>
              <a:rPr lang="en-US" sz="2000" dirty="0" err="1" smtClean="0">
                <a:latin typeface="Calibri" pitchFamily="34" charset="0"/>
                <a:cs typeface="Calibri" pitchFamily="34" charset="0"/>
              </a:rPr>
              <a:t>Sachin,Ashwini</a:t>
            </a:r>
            <a:r>
              <a:rPr lang="en-US" sz="2000" dirty="0" smtClean="0">
                <a:latin typeface="Calibri" pitchFamily="34" charset="0"/>
                <a:cs typeface="Calibri" pitchFamily="34" charset="0"/>
              </a:rPr>
              <a:t>     b) </a:t>
            </a:r>
            <a:r>
              <a:rPr lang="en-US" sz="2000" dirty="0" err="1" smtClean="0">
                <a:latin typeface="Calibri" pitchFamily="34" charset="0"/>
                <a:cs typeface="Calibri" pitchFamily="34" charset="0"/>
              </a:rPr>
              <a:t>Sachin,Rishi</a:t>
            </a:r>
            <a:r>
              <a:rPr lang="en-US" sz="2000" dirty="0" smtClean="0">
                <a:latin typeface="Calibri" pitchFamily="34" charset="0"/>
                <a:cs typeface="Calibri" pitchFamily="34" charset="0"/>
              </a:rPr>
              <a:t>     c) </a:t>
            </a:r>
            <a:r>
              <a:rPr lang="en-US" sz="2000" dirty="0" err="1" smtClean="0">
                <a:latin typeface="Calibri" pitchFamily="34" charset="0"/>
                <a:cs typeface="Calibri" pitchFamily="34" charset="0"/>
              </a:rPr>
              <a:t>Preethi,Ashwini</a:t>
            </a:r>
            <a:r>
              <a:rPr lang="en-US" sz="2000" dirty="0" smtClean="0">
                <a:latin typeface="Calibri" pitchFamily="34" charset="0"/>
                <a:cs typeface="Calibri" pitchFamily="34" charset="0"/>
              </a:rPr>
              <a:t>      d) none</a:t>
            </a:r>
          </a:p>
          <a:p>
            <a:pPr marL="571500" indent="-457200">
              <a:buNone/>
            </a:pPr>
            <a:endParaRPr lang="en-US" sz="2000" dirty="0" smtClean="0">
              <a:latin typeface="Calibri" pitchFamily="34" charset="0"/>
              <a:cs typeface="Calibri" pitchFamily="34" charset="0"/>
            </a:endParaRPr>
          </a:p>
          <a:p>
            <a:pPr>
              <a:buNone/>
            </a:pPr>
            <a:r>
              <a:rPr lang="en-US" sz="2000" dirty="0" smtClean="0">
                <a:latin typeface="Calibri" pitchFamily="34" charset="0"/>
                <a:cs typeface="Calibri" pitchFamily="34" charset="0"/>
              </a:rPr>
              <a:t>2) Who is sitting opposite to </a:t>
            </a:r>
            <a:r>
              <a:rPr lang="en-US" sz="2000" dirty="0" err="1" smtClean="0">
                <a:latin typeface="Calibri" pitchFamily="34" charset="0"/>
                <a:cs typeface="Calibri" pitchFamily="34" charset="0"/>
              </a:rPr>
              <a:t>Deepa</a:t>
            </a:r>
            <a:r>
              <a:rPr lang="en-US" sz="2000" dirty="0" smtClean="0">
                <a:latin typeface="Calibri" pitchFamily="34" charset="0"/>
                <a:cs typeface="Calibri" pitchFamily="34" charset="0"/>
              </a:rPr>
              <a:t>?</a:t>
            </a:r>
          </a:p>
          <a:p>
            <a:pPr>
              <a:buAutoNum type="alphaLcParenR"/>
            </a:pPr>
            <a:r>
              <a:rPr lang="en-US" sz="2000" dirty="0" err="1" smtClean="0">
                <a:latin typeface="Calibri" pitchFamily="34" charset="0"/>
                <a:cs typeface="Calibri" pitchFamily="34" charset="0"/>
              </a:rPr>
              <a:t>Preethi</a:t>
            </a:r>
            <a:r>
              <a:rPr lang="en-US" sz="2000" dirty="0" smtClean="0">
                <a:latin typeface="Calibri" pitchFamily="34" charset="0"/>
                <a:cs typeface="Calibri" pitchFamily="34" charset="0"/>
              </a:rPr>
              <a:t>    b) </a:t>
            </a:r>
            <a:r>
              <a:rPr lang="en-US" sz="2000" dirty="0" err="1" smtClean="0">
                <a:latin typeface="Calibri" pitchFamily="34" charset="0"/>
                <a:cs typeface="Calibri" pitchFamily="34" charset="0"/>
              </a:rPr>
              <a:t>Rupesh</a:t>
            </a:r>
            <a:r>
              <a:rPr lang="en-US" sz="2000" dirty="0" smtClean="0">
                <a:latin typeface="Calibri" pitchFamily="34" charset="0"/>
                <a:cs typeface="Calibri" pitchFamily="34" charset="0"/>
              </a:rPr>
              <a:t>      c) </a:t>
            </a:r>
            <a:r>
              <a:rPr lang="en-US" sz="2000" dirty="0" err="1" smtClean="0">
                <a:latin typeface="Calibri" pitchFamily="34" charset="0"/>
                <a:cs typeface="Calibri" pitchFamily="34" charset="0"/>
              </a:rPr>
              <a:t>Sachin</a:t>
            </a:r>
            <a:r>
              <a:rPr lang="en-US" sz="2000" dirty="0" smtClean="0">
                <a:latin typeface="Calibri" pitchFamily="34" charset="0"/>
                <a:cs typeface="Calibri" pitchFamily="34" charset="0"/>
              </a:rPr>
              <a:t>     d)</a:t>
            </a:r>
            <a:r>
              <a:rPr lang="en-US" sz="2000" dirty="0" err="1" smtClean="0">
                <a:latin typeface="Calibri" pitchFamily="34" charset="0"/>
                <a:cs typeface="Calibri" pitchFamily="34" charset="0"/>
              </a:rPr>
              <a:t>Ashwini</a:t>
            </a:r>
            <a:endParaRPr lang="en-US" sz="2000" dirty="0" smtClean="0">
              <a:latin typeface="Calibri" pitchFamily="34" charset="0"/>
              <a:cs typeface="Calibri" pitchFamily="34" charset="0"/>
            </a:endParaRPr>
          </a:p>
          <a:p>
            <a:pPr>
              <a:buNone/>
            </a:pPr>
            <a:endParaRPr lang="en-US" sz="2000" dirty="0" smtClean="0">
              <a:latin typeface="Calibri" pitchFamily="34" charset="0"/>
              <a:cs typeface="Calibri" pitchFamily="34" charset="0"/>
            </a:endParaRPr>
          </a:p>
          <a:p>
            <a:pPr>
              <a:buNone/>
            </a:pPr>
            <a:r>
              <a:rPr lang="en-US" sz="2000" dirty="0" smtClean="0">
                <a:latin typeface="Calibri" pitchFamily="34" charset="0"/>
                <a:cs typeface="Calibri" pitchFamily="34" charset="0"/>
              </a:rPr>
              <a:t>3) Who is immediate right of </a:t>
            </a:r>
            <a:r>
              <a:rPr lang="en-US" sz="2000" dirty="0" err="1" smtClean="0">
                <a:latin typeface="Calibri" pitchFamily="34" charset="0"/>
                <a:cs typeface="Calibri" pitchFamily="34" charset="0"/>
              </a:rPr>
              <a:t>Ashwini</a:t>
            </a:r>
            <a:r>
              <a:rPr lang="en-US" sz="2000" dirty="0" smtClean="0">
                <a:latin typeface="Calibri" pitchFamily="34" charset="0"/>
                <a:cs typeface="Calibri" pitchFamily="34" charset="0"/>
              </a:rPr>
              <a:t>?</a:t>
            </a:r>
          </a:p>
          <a:p>
            <a:pPr>
              <a:buNone/>
            </a:pPr>
            <a:r>
              <a:rPr lang="en-US" sz="2000" dirty="0" smtClean="0">
                <a:latin typeface="Calibri" pitchFamily="34" charset="0"/>
                <a:cs typeface="Calibri" pitchFamily="34" charset="0"/>
              </a:rPr>
              <a:t>a) </a:t>
            </a:r>
            <a:r>
              <a:rPr lang="en-US" sz="2000" dirty="0" err="1" smtClean="0">
                <a:latin typeface="Calibri" pitchFamily="34" charset="0"/>
                <a:cs typeface="Calibri" pitchFamily="34" charset="0"/>
              </a:rPr>
              <a:t>Sachin</a:t>
            </a:r>
            <a:r>
              <a:rPr lang="en-US" sz="2000" dirty="0" smtClean="0">
                <a:latin typeface="Calibri" pitchFamily="34" charset="0"/>
                <a:cs typeface="Calibri" pitchFamily="34" charset="0"/>
              </a:rPr>
              <a:t>     b) </a:t>
            </a:r>
            <a:r>
              <a:rPr lang="en-US" sz="2000" dirty="0" err="1" smtClean="0">
                <a:latin typeface="Calibri" pitchFamily="34" charset="0"/>
                <a:cs typeface="Calibri" pitchFamily="34" charset="0"/>
              </a:rPr>
              <a:t>Preethi</a:t>
            </a:r>
            <a:r>
              <a:rPr lang="en-US" sz="2000" dirty="0" smtClean="0">
                <a:latin typeface="Calibri" pitchFamily="34" charset="0"/>
                <a:cs typeface="Calibri" pitchFamily="34" charset="0"/>
              </a:rPr>
              <a:t>      c) </a:t>
            </a:r>
            <a:r>
              <a:rPr lang="en-US" sz="2000" dirty="0" err="1" smtClean="0">
                <a:latin typeface="Calibri" pitchFamily="34" charset="0"/>
                <a:cs typeface="Calibri" pitchFamily="34" charset="0"/>
              </a:rPr>
              <a:t>Rupesh</a:t>
            </a:r>
            <a:r>
              <a:rPr lang="en-US" sz="2000" dirty="0" smtClean="0">
                <a:latin typeface="Calibri" pitchFamily="34" charset="0"/>
                <a:cs typeface="Calibri" pitchFamily="34" charset="0"/>
              </a:rPr>
              <a:t>      d) </a:t>
            </a:r>
            <a:r>
              <a:rPr lang="en-US" sz="2000" dirty="0" err="1" smtClean="0">
                <a:latin typeface="Calibri" pitchFamily="34" charset="0"/>
                <a:cs typeface="Calibri" pitchFamily="34" charset="0"/>
              </a:rPr>
              <a:t>Rishi</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514350"/>
            <a:ext cx="8229600" cy="3394472"/>
          </a:xfrm>
        </p:spPr>
        <p:txBody>
          <a:bodyPr/>
          <a:lstStyle/>
          <a:p>
            <a:pPr>
              <a:buNone/>
            </a:pPr>
            <a:r>
              <a:rPr lang="en-US" sz="1800" dirty="0" smtClean="0">
                <a:latin typeface="Calibri" pitchFamily="34" charset="0"/>
                <a:cs typeface="Calibri" pitchFamily="34" charset="0"/>
              </a:rPr>
              <a:t> Six friends are sitting in a row and watching a film.</a:t>
            </a:r>
          </a:p>
          <a:p>
            <a:pPr>
              <a:buNone/>
            </a:pPr>
            <a:r>
              <a:rPr lang="en-US" sz="1800" dirty="0" smtClean="0">
                <a:latin typeface="Calibri" pitchFamily="34" charset="0"/>
                <a:cs typeface="Calibri" pitchFamily="34" charset="0"/>
              </a:rPr>
              <a:t> A is to the left of D, but on the right of E.</a:t>
            </a:r>
          </a:p>
          <a:p>
            <a:pPr>
              <a:buNone/>
            </a:pPr>
            <a:r>
              <a:rPr lang="en-US" sz="1800" dirty="0" smtClean="0">
                <a:latin typeface="Calibri" pitchFamily="34" charset="0"/>
                <a:cs typeface="Calibri" pitchFamily="34" charset="0"/>
              </a:rPr>
              <a:t>C is to the right of D, but is on the left of B, who is to the left of F. </a:t>
            </a:r>
          </a:p>
          <a:p>
            <a:pPr>
              <a:buNone/>
            </a:pPr>
            <a:r>
              <a:rPr lang="en-US" sz="1800" dirty="0" smtClean="0">
                <a:latin typeface="Calibri" pitchFamily="34" charset="0"/>
                <a:cs typeface="Calibri" pitchFamily="34" charset="0"/>
              </a:rPr>
              <a:t>Which two friends are sitting towards the two extreme ends of the row?</a:t>
            </a:r>
          </a:p>
          <a:p>
            <a:pPr>
              <a:buNone/>
            </a:pPr>
            <a:endParaRPr lang="en-US" sz="1800" dirty="0" smtClean="0">
              <a:latin typeface="Calibri" pitchFamily="34" charset="0"/>
              <a:cs typeface="Calibri" pitchFamily="34" charset="0"/>
            </a:endParaRPr>
          </a:p>
          <a:p>
            <a:pPr>
              <a:buNone/>
            </a:pPr>
            <a:r>
              <a:rPr lang="en-US" sz="1800" dirty="0" smtClean="0">
                <a:latin typeface="Calibri" pitchFamily="34" charset="0"/>
                <a:cs typeface="Calibri" pitchFamily="34" charset="0"/>
              </a:rPr>
              <a:t>a. E and F                   b. A and B</a:t>
            </a:r>
          </a:p>
          <a:p>
            <a:pPr>
              <a:buNone/>
            </a:pPr>
            <a:r>
              <a:rPr lang="en-US" sz="1800" dirty="0" smtClean="0">
                <a:latin typeface="Calibri" pitchFamily="34" charset="0"/>
                <a:cs typeface="Calibri" pitchFamily="34" charset="0"/>
              </a:rPr>
              <a:t>c. C and D                   </a:t>
            </a:r>
            <a:r>
              <a:rPr lang="en-US" sz="1800" dirty="0" err="1" smtClean="0">
                <a:latin typeface="Calibri" pitchFamily="34" charset="0"/>
                <a:cs typeface="Calibri" pitchFamily="34" charset="0"/>
              </a:rPr>
              <a:t>d</a:t>
            </a:r>
            <a:r>
              <a:rPr lang="en-US" sz="1800" dirty="0" smtClean="0">
                <a:latin typeface="Calibri" pitchFamily="34" charset="0"/>
                <a:cs typeface="Calibri" pitchFamily="34" charset="0"/>
              </a:rPr>
              <a:t>. B and F </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438150"/>
            <a:ext cx="8763000" cy="4191000"/>
          </a:xfrm>
        </p:spPr>
        <p:txBody>
          <a:bodyPr/>
          <a:lstStyle/>
          <a:p>
            <a:pPr>
              <a:buNone/>
            </a:pPr>
            <a:r>
              <a:rPr lang="en-US" sz="1600" b="1" dirty="0" smtClean="0">
                <a:latin typeface="Calibri" pitchFamily="34" charset="0"/>
                <a:cs typeface="Calibri" pitchFamily="34" charset="0"/>
              </a:rPr>
              <a:t> 6 chemicals A,B,C,D,E and F are kept in different bottles of different colours green, red, blue, white, pink and violet and not necessarily in same order and arranged from left to right not necessarily in same order</a:t>
            </a:r>
          </a:p>
          <a:p>
            <a:pPr>
              <a:buNone/>
            </a:pPr>
            <a:r>
              <a:rPr lang="en-US" sz="1600" b="1" dirty="0" smtClean="0">
                <a:latin typeface="Calibri" pitchFamily="34" charset="0"/>
                <a:cs typeface="Calibri" pitchFamily="34" charset="0"/>
              </a:rPr>
              <a:t>     Chemical B is kept in white bottle. </a:t>
            </a:r>
          </a:p>
          <a:p>
            <a:pPr>
              <a:buNone/>
            </a:pPr>
            <a:r>
              <a:rPr lang="en-US" sz="1600" b="1" dirty="0" smtClean="0">
                <a:latin typeface="Calibri" pitchFamily="34" charset="0"/>
                <a:cs typeface="Calibri" pitchFamily="34" charset="0"/>
              </a:rPr>
              <a:t>     A is not kept in green bottle and is kept to immediate left of violet bottle.</a:t>
            </a:r>
          </a:p>
          <a:p>
            <a:pPr>
              <a:buNone/>
            </a:pPr>
            <a:r>
              <a:rPr lang="en-US" sz="1600" b="1" dirty="0" smtClean="0">
                <a:latin typeface="Calibri" pitchFamily="34" charset="0"/>
                <a:cs typeface="Calibri" pitchFamily="34" charset="0"/>
              </a:rPr>
              <a:t>     C is kept is blue bottle and in between the bottles chemical A and B. </a:t>
            </a:r>
          </a:p>
          <a:p>
            <a:pPr>
              <a:buNone/>
            </a:pPr>
            <a:r>
              <a:rPr lang="en-US" sz="1600" b="1" dirty="0" smtClean="0">
                <a:latin typeface="Calibri" pitchFamily="34" charset="0"/>
                <a:cs typeface="Calibri" pitchFamily="34" charset="0"/>
              </a:rPr>
              <a:t>     The red bottle is kept at extreme left end. </a:t>
            </a:r>
          </a:p>
          <a:p>
            <a:pPr>
              <a:buNone/>
            </a:pPr>
            <a:r>
              <a:rPr lang="en-US" sz="1600" b="1" dirty="0" smtClean="0">
                <a:latin typeface="Calibri" pitchFamily="34" charset="0"/>
                <a:cs typeface="Calibri" pitchFamily="34" charset="0"/>
              </a:rPr>
              <a:t>    The bottle containing chemical E is not kept at any ends. </a:t>
            </a:r>
          </a:p>
          <a:p>
            <a:pPr>
              <a:buNone/>
            </a:pPr>
            <a:r>
              <a:rPr lang="en-US" sz="1600" b="1" dirty="0" smtClean="0">
                <a:latin typeface="Calibri" pitchFamily="34" charset="0"/>
                <a:cs typeface="Calibri" pitchFamily="34" charset="0"/>
              </a:rPr>
              <a:t>    The green bottle is kept at extreme right end.</a:t>
            </a:r>
          </a:p>
          <a:p>
            <a:pPr>
              <a:buNone/>
            </a:pPr>
            <a:r>
              <a:rPr lang="en-US" sz="1600" b="1" dirty="0" smtClean="0">
                <a:latin typeface="Calibri" pitchFamily="34" charset="0"/>
                <a:cs typeface="Calibri" pitchFamily="34" charset="0"/>
              </a:rPr>
              <a:t>    Chemical D is not kept near to white bottle</a:t>
            </a:r>
          </a:p>
          <a:p>
            <a:pPr>
              <a:buNone/>
            </a:pPr>
            <a:r>
              <a:rPr lang="en-US" sz="1600" b="1" dirty="0" smtClean="0">
                <a:latin typeface="Calibri" pitchFamily="34" charset="0"/>
                <a:cs typeface="Calibri" pitchFamily="34" charset="0"/>
              </a:rPr>
              <a:t/>
            </a:r>
            <a:br>
              <a:rPr lang="en-US" sz="1600" b="1" dirty="0" smtClean="0">
                <a:latin typeface="Calibri" pitchFamily="34" charset="0"/>
                <a:cs typeface="Calibri" pitchFamily="34" charset="0"/>
              </a:rPr>
            </a:br>
            <a:endParaRPr lang="en-US" sz="1600" b="1" dirty="0" smtClean="0">
              <a:latin typeface="Calibri" pitchFamily="34" charset="0"/>
              <a:cs typeface="Calibri" pitchFamily="34" charset="0"/>
            </a:endParaRPr>
          </a:p>
          <a:p>
            <a:pPr>
              <a:buNone/>
            </a:pPr>
            <a:endParaRPr lang="en-US" sz="1600" b="1" dirty="0" smtClean="0">
              <a:latin typeface="Calibri" pitchFamily="34" charset="0"/>
              <a:cs typeface="Calibri" pitchFamily="34" charset="0"/>
            </a:endParaRPr>
          </a:p>
          <a:p>
            <a:pPr>
              <a:buNone/>
            </a:pPr>
            <a:endParaRPr lang="en-US" sz="1600" b="1" dirty="0" smtClean="0">
              <a:latin typeface="Calibri" pitchFamily="34" charset="0"/>
              <a:cs typeface="Calibri" pitchFamily="34" charset="0"/>
            </a:endParaRPr>
          </a:p>
          <a:p>
            <a:pPr>
              <a:buNone/>
            </a:pPr>
            <a:endParaRPr lang="en-US" sz="16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514350"/>
            <a:ext cx="8229600" cy="3962400"/>
          </a:xfrm>
        </p:spPr>
        <p:txBody>
          <a:bodyPr/>
          <a:lstStyle/>
          <a:p>
            <a:pPr algn="just">
              <a:buNone/>
            </a:pPr>
            <a:r>
              <a:rPr lang="en-US" sz="1400" b="1" dirty="0" smtClean="0"/>
              <a:t>1. Which bottle contain chemical A?   </a:t>
            </a:r>
            <a:endParaRPr lang="en-US" sz="1400" dirty="0" smtClean="0"/>
          </a:p>
          <a:p>
            <a:pPr algn="just">
              <a:buNone/>
            </a:pPr>
            <a:r>
              <a:rPr lang="en-US" sz="1400" b="1" dirty="0" smtClean="0"/>
              <a:t>  i) green   ii) red    iii) pink    iv)  white</a:t>
            </a:r>
          </a:p>
          <a:p>
            <a:pPr algn="just">
              <a:buNone/>
            </a:pPr>
            <a:endParaRPr lang="en-US" sz="1400" dirty="0" smtClean="0"/>
          </a:p>
          <a:p>
            <a:pPr algn="just">
              <a:buNone/>
            </a:pPr>
            <a:r>
              <a:rPr lang="en-US" sz="1400" b="1" dirty="0" smtClean="0"/>
              <a:t> 2. Which bottle contain chemical E?  </a:t>
            </a:r>
            <a:endParaRPr lang="en-US" sz="1400" dirty="0" smtClean="0"/>
          </a:p>
          <a:p>
            <a:pPr algn="just">
              <a:buNone/>
            </a:pPr>
            <a:r>
              <a:rPr lang="en-US" sz="1400" b="1" dirty="0" smtClean="0"/>
              <a:t>  i) pink   ii) red    iii) blue    iv)  violet</a:t>
            </a:r>
            <a:endParaRPr lang="en-US" sz="1400" dirty="0" smtClean="0"/>
          </a:p>
          <a:p>
            <a:pPr algn="just">
              <a:buNone/>
            </a:pPr>
            <a:endParaRPr lang="en-US" sz="1400" b="1" dirty="0" smtClean="0"/>
          </a:p>
          <a:p>
            <a:pPr algn="just">
              <a:buNone/>
            </a:pPr>
            <a:r>
              <a:rPr lang="en-US" sz="1400" b="1" dirty="0" smtClean="0"/>
              <a:t> 3. Which bottle contain chemical B? </a:t>
            </a:r>
            <a:endParaRPr lang="en-US" sz="1400" dirty="0" smtClean="0"/>
          </a:p>
          <a:p>
            <a:pPr algn="just">
              <a:buNone/>
            </a:pPr>
            <a:r>
              <a:rPr lang="en-US" sz="1400" b="1" dirty="0" smtClean="0"/>
              <a:t>  i) pink  ii) red    iii) blue    iv)  white</a:t>
            </a:r>
            <a:endParaRPr lang="en-US" sz="1400" dirty="0" smtClean="0"/>
          </a:p>
          <a:p>
            <a:pPr algn="just">
              <a:buNone/>
            </a:pPr>
            <a:endParaRPr lang="en-US" sz="1400" b="1" dirty="0" smtClean="0"/>
          </a:p>
          <a:p>
            <a:pPr algn="just">
              <a:buNone/>
            </a:pPr>
            <a:r>
              <a:rPr lang="en-US" sz="1400" b="1" dirty="0" smtClean="0"/>
              <a:t> 4. Which bottle is kept at the right end?</a:t>
            </a:r>
            <a:endParaRPr lang="en-US" sz="1400" dirty="0" smtClean="0"/>
          </a:p>
          <a:p>
            <a:pPr algn="just">
              <a:buNone/>
            </a:pPr>
            <a:r>
              <a:rPr lang="en-US" sz="1400" b="1" dirty="0" smtClean="0"/>
              <a:t>  i) E   ii) D    iii)  B   iv)  A</a:t>
            </a:r>
          </a:p>
          <a:p>
            <a:pPr algn="just">
              <a:buNone/>
            </a:pPr>
            <a:endParaRPr lang="en-US" sz="1400" b="1" dirty="0" smtClean="0"/>
          </a:p>
          <a:p>
            <a:pPr>
              <a:buNone/>
            </a:pPr>
            <a:r>
              <a:rPr lang="en-US" sz="1400" dirty="0" smtClean="0"/>
              <a:t/>
            </a:r>
            <a:br>
              <a:rPr lang="en-US" sz="1400" dirty="0" smtClean="0"/>
            </a:br>
            <a:endParaRPr lang="en-US"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38150"/>
            <a:ext cx="8229600" cy="4038600"/>
          </a:xfrm>
        </p:spPr>
        <p:txBody>
          <a:bodyPr/>
          <a:lstStyle/>
          <a:p>
            <a:pPr>
              <a:buNone/>
            </a:pPr>
            <a:r>
              <a:rPr lang="en-US" sz="1600" b="1" dirty="0" smtClean="0">
                <a:latin typeface="Calibri" pitchFamily="34" charset="0"/>
                <a:cs typeface="Calibri" pitchFamily="34" charset="0"/>
              </a:rPr>
              <a:t> A,B,C,D,E, F, G and H are sitting around a table facing at the centre. </a:t>
            </a:r>
          </a:p>
          <a:p>
            <a:pPr>
              <a:buNone/>
            </a:pPr>
            <a:r>
              <a:rPr lang="en-US" sz="1600" b="1" dirty="0" smtClean="0">
                <a:latin typeface="Calibri" pitchFamily="34" charset="0"/>
                <a:cs typeface="Calibri" pitchFamily="34" charset="0"/>
              </a:rPr>
              <a:t>A is an immediate neighbour of E and B</a:t>
            </a:r>
          </a:p>
          <a:p>
            <a:pPr>
              <a:buNone/>
            </a:pPr>
            <a:r>
              <a:rPr lang="en-US" sz="1600" b="1" dirty="0" smtClean="0">
                <a:latin typeface="Calibri" pitchFamily="34" charset="0"/>
                <a:cs typeface="Calibri" pitchFamily="34" charset="0"/>
              </a:rPr>
              <a:t> D is second to the left of E </a:t>
            </a:r>
          </a:p>
          <a:p>
            <a:pPr>
              <a:buNone/>
            </a:pPr>
            <a:r>
              <a:rPr lang="en-US" sz="1600" b="1" dirty="0" smtClean="0">
                <a:latin typeface="Calibri" pitchFamily="34" charset="0"/>
                <a:cs typeface="Calibri" pitchFamily="34" charset="0"/>
              </a:rPr>
              <a:t> F is second to the right of B</a:t>
            </a:r>
          </a:p>
          <a:p>
            <a:pPr>
              <a:buNone/>
            </a:pPr>
            <a:r>
              <a:rPr lang="en-US" sz="1600" b="1" dirty="0" smtClean="0">
                <a:latin typeface="Calibri" pitchFamily="34" charset="0"/>
                <a:cs typeface="Calibri" pitchFamily="34" charset="0"/>
              </a:rPr>
              <a:t> C is not an immediate neighbour of F</a:t>
            </a:r>
          </a:p>
          <a:p>
            <a:pPr>
              <a:buNone/>
            </a:pPr>
            <a:r>
              <a:rPr lang="en-US" sz="1600" b="1" dirty="0" smtClean="0">
                <a:latin typeface="Calibri" pitchFamily="34" charset="0"/>
                <a:cs typeface="Calibri" pitchFamily="34" charset="0"/>
              </a:rPr>
              <a:t> There are two persons between B and H.     </a:t>
            </a:r>
          </a:p>
          <a:p>
            <a:pPr>
              <a:buNone/>
            </a:pPr>
            <a:r>
              <a:rPr lang="en-US" sz="900" dirty="0" smtClean="0">
                <a:latin typeface="Calibri" pitchFamily="34" charset="0"/>
                <a:cs typeface="Calibri" pitchFamily="34" charset="0"/>
              </a:rPr>
              <a:t/>
            </a:r>
            <a:br>
              <a:rPr lang="en-US" sz="900" dirty="0" smtClean="0">
                <a:latin typeface="Calibri" pitchFamily="34" charset="0"/>
                <a:cs typeface="Calibri" pitchFamily="34" charset="0"/>
              </a:rPr>
            </a:br>
            <a:endParaRPr lang="en-US" sz="900" dirty="0" smtClean="0">
              <a:latin typeface="Calibri" pitchFamily="34" charset="0"/>
              <a:cs typeface="Calibri" pitchFamily="34" charset="0"/>
            </a:endParaRPr>
          </a:p>
          <a:p>
            <a:pPr>
              <a:buNone/>
            </a:pPr>
            <a:r>
              <a:rPr lang="en-US" sz="900" b="1" dirty="0" smtClean="0">
                <a:latin typeface="Calibri" pitchFamily="34" charset="0"/>
                <a:cs typeface="Calibri" pitchFamily="34" charset="0"/>
              </a:rPr>
              <a:t> </a:t>
            </a:r>
            <a:r>
              <a:rPr lang="en-US" sz="900" dirty="0" smtClean="0">
                <a:latin typeface="Calibri" pitchFamily="34" charset="0"/>
                <a:cs typeface="Calibri" pitchFamily="34" charset="0"/>
              </a:rPr>
              <a:t/>
            </a:r>
            <a:br>
              <a:rPr lang="en-US" sz="900" dirty="0" smtClean="0">
                <a:latin typeface="Calibri" pitchFamily="34" charset="0"/>
                <a:cs typeface="Calibri" pitchFamily="34" charset="0"/>
              </a:rPr>
            </a:br>
            <a:endParaRPr lang="en-US" sz="9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361950"/>
            <a:ext cx="8229600" cy="4343400"/>
          </a:xfrm>
        </p:spPr>
        <p:txBody>
          <a:bodyPr/>
          <a:lstStyle/>
          <a:p>
            <a:pPr>
              <a:buNone/>
            </a:pPr>
            <a:r>
              <a:rPr lang="en-US" sz="1600" b="1" dirty="0" smtClean="0">
                <a:latin typeface="Calibri" pitchFamily="34" charset="0"/>
                <a:cs typeface="Calibri" pitchFamily="34" charset="0"/>
              </a:rPr>
              <a:t>A) Who is immediate left of F?  </a:t>
            </a:r>
            <a:endParaRPr lang="en-US" sz="1600"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      i ) G     ii) D    iii) E     iv) H     v) F</a:t>
            </a:r>
          </a:p>
          <a:p>
            <a:pPr>
              <a:buNone/>
            </a:pPr>
            <a:endParaRPr lang="en-US" sz="1600" b="1"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B) Who is immediate left of C? </a:t>
            </a:r>
            <a:endParaRPr lang="en-US" sz="1600"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      i ) H     ii) D     iii) E     iv) H     v) F</a:t>
            </a:r>
          </a:p>
          <a:p>
            <a:pPr>
              <a:buNone/>
            </a:pPr>
            <a:endParaRPr lang="en-US" sz="1600" b="1"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 C) What is H position with respect to D?   </a:t>
            </a:r>
            <a:endParaRPr lang="en-US" sz="1600"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      i ) immediate right     ii) immediate left     iii) 2nd Right     iv) 1st Right</a:t>
            </a:r>
          </a:p>
          <a:p>
            <a:pPr>
              <a:buNone/>
            </a:pPr>
            <a:endParaRPr lang="en-US" sz="1600" b="1"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D) How many persons are b/w G and C ? </a:t>
            </a:r>
            <a:endParaRPr lang="en-US" sz="1600"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      i ) 2    ii) 3     iii) 4     iv) 5    v) 1</a:t>
            </a:r>
            <a:endParaRPr lang="en-US" sz="1600" dirty="0" smtClean="0">
              <a:latin typeface="Calibri" pitchFamily="34" charset="0"/>
              <a:cs typeface="Calibri" pitchFamily="34" charset="0"/>
            </a:endParaRPr>
          </a:p>
          <a:p>
            <a:pPr>
              <a:buNone/>
            </a:pP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61950"/>
            <a:ext cx="8229600" cy="4004072"/>
          </a:xfrm>
        </p:spPr>
        <p:txBody>
          <a:bodyPr>
            <a:noAutofit/>
          </a:bodyPr>
          <a:lstStyle/>
          <a:p>
            <a:pPr>
              <a:buNone/>
            </a:pPr>
            <a:r>
              <a:rPr lang="en-US" sz="1600" b="1" dirty="0" smtClean="0">
                <a:latin typeface="Calibri" pitchFamily="34" charset="0"/>
                <a:cs typeface="Calibri" pitchFamily="34" charset="0"/>
              </a:rPr>
              <a:t> A,B,C,D,E, F, G and H are sitting around a  circular table facing centre. Each of them are from  different countries. Viz India, Pakistan, Japan, Austria, UK, France, UAE, Australia.    </a:t>
            </a:r>
          </a:p>
          <a:p>
            <a:pPr>
              <a:buNone/>
            </a:pPr>
            <a:r>
              <a:rPr lang="en-US" sz="1600" b="1" dirty="0" smtClean="0">
                <a:latin typeface="Calibri" pitchFamily="34" charset="0"/>
                <a:cs typeface="Calibri" pitchFamily="34" charset="0"/>
              </a:rPr>
              <a:t> A who represents Australia, sits 3rd to the left of E. </a:t>
            </a:r>
          </a:p>
          <a:p>
            <a:pPr>
              <a:buNone/>
            </a:pPr>
            <a:r>
              <a:rPr lang="en-US" sz="1600" b="1" dirty="0" smtClean="0">
                <a:latin typeface="Calibri" pitchFamily="34" charset="0"/>
                <a:cs typeface="Calibri" pitchFamily="34" charset="0"/>
              </a:rPr>
              <a:t>The one who is from UAE sits on the immediate right of A,</a:t>
            </a:r>
          </a:p>
          <a:p>
            <a:pPr>
              <a:buNone/>
            </a:pPr>
            <a:r>
              <a:rPr lang="en-US" sz="1600" b="1" dirty="0" smtClean="0">
                <a:latin typeface="Calibri" pitchFamily="34" charset="0"/>
                <a:cs typeface="Calibri" pitchFamily="34" charset="0"/>
              </a:rPr>
              <a:t> D, who is from Japan, sits second to the right of B</a:t>
            </a:r>
          </a:p>
          <a:p>
            <a:pPr>
              <a:buNone/>
            </a:pPr>
            <a:r>
              <a:rPr lang="en-US" sz="1600" b="1" dirty="0" smtClean="0">
                <a:latin typeface="Calibri" pitchFamily="34" charset="0"/>
                <a:cs typeface="Calibri" pitchFamily="34" charset="0"/>
              </a:rPr>
              <a:t> B is not an immediate neighbour of E. </a:t>
            </a:r>
          </a:p>
          <a:p>
            <a:pPr>
              <a:buNone/>
            </a:pPr>
            <a:r>
              <a:rPr lang="en-US" sz="1600" b="1" dirty="0" smtClean="0">
                <a:latin typeface="Calibri" pitchFamily="34" charset="0"/>
                <a:cs typeface="Calibri" pitchFamily="34" charset="0"/>
              </a:rPr>
              <a:t>C, who is from France, sits exactly middle of the people representing UK and UAE. </a:t>
            </a:r>
          </a:p>
          <a:p>
            <a:pPr>
              <a:buNone/>
            </a:pPr>
            <a:r>
              <a:rPr lang="en-US" sz="1600" b="1" dirty="0" smtClean="0">
                <a:latin typeface="Calibri" pitchFamily="34" charset="0"/>
                <a:cs typeface="Calibri" pitchFamily="34" charset="0"/>
              </a:rPr>
              <a:t>G the representative of Pakistan sits second to the left of H, who is from India.</a:t>
            </a:r>
            <a:endParaRPr lang="en-US" sz="1600" dirty="0" smtClean="0">
              <a:latin typeface="Calibri" pitchFamily="34" charset="0"/>
              <a:cs typeface="Calibri" pitchFamily="34" charset="0"/>
            </a:endParaRPr>
          </a:p>
          <a:p>
            <a:pPr>
              <a:buNone/>
            </a:pPr>
            <a:endParaRPr lang="en-US" sz="1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85750"/>
            <a:ext cx="8229600" cy="4308872"/>
          </a:xfrm>
        </p:spPr>
        <p:txBody>
          <a:bodyPr/>
          <a:lstStyle/>
          <a:p>
            <a:pPr>
              <a:buNone/>
            </a:pPr>
            <a:r>
              <a:rPr lang="en-US" sz="1600" b="1" dirty="0" smtClean="0">
                <a:latin typeface="Calibri" pitchFamily="34" charset="0"/>
                <a:cs typeface="Calibri" pitchFamily="34" charset="0"/>
              </a:rPr>
              <a:t>A) Who sits b/w H and G?   </a:t>
            </a:r>
            <a:endParaRPr lang="en-US" sz="1600"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    i ) D    ii) B     iii) A    iv) F</a:t>
            </a:r>
          </a:p>
          <a:p>
            <a:pPr>
              <a:buNone/>
            </a:pPr>
            <a:endParaRPr lang="en-US" sz="1600"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B) From which country H came?   </a:t>
            </a:r>
            <a:endParaRPr lang="en-US" sz="1600"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    i ) Austria    ii) India     iii) Japan      iv) France</a:t>
            </a:r>
          </a:p>
          <a:p>
            <a:pPr>
              <a:buNone/>
            </a:pPr>
            <a:endParaRPr lang="en-US" sz="1600"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c) What is the position of A from G?   </a:t>
            </a:r>
            <a:endParaRPr lang="en-US" sz="1600"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    i ) fourth to right   ii) fourth to left    iii) either i or ii      iv) Only ii</a:t>
            </a:r>
          </a:p>
          <a:p>
            <a:pPr>
              <a:buNone/>
            </a:pPr>
            <a:endParaRPr lang="en-US" sz="1600"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D) Who sits b/w Pakistan and France?   </a:t>
            </a:r>
            <a:endParaRPr lang="en-US" sz="1600"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    i ) UK    ii) Austria     iii) Japan     iv) India</a:t>
            </a:r>
          </a:p>
          <a:p>
            <a:pPr>
              <a:buNone/>
            </a:pPr>
            <a:endParaRPr lang="en-US" sz="1600"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E) Who among them from UAE?  </a:t>
            </a:r>
            <a:endParaRPr lang="en-US" sz="1600"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    i ) H    ii) D     iii) E     iv) F</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809750"/>
            <a:ext cx="9005094"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SEATING ARRANGEMENTS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030" name="Picture 6" descr="Logical Reasoning Video: Linear Seating Arrangement Shortcuts"/>
          <p:cNvPicPr>
            <a:picLocks noChangeAspect="1" noChangeArrowheads="1"/>
          </p:cNvPicPr>
          <p:nvPr/>
        </p:nvPicPr>
        <p:blipFill>
          <a:blip r:embed="rId3"/>
          <a:srcRect/>
          <a:stretch>
            <a:fillRect/>
          </a:stretch>
        </p:blipFill>
        <p:spPr bwMode="auto">
          <a:xfrm>
            <a:off x="2362200" y="2952750"/>
            <a:ext cx="4267200" cy="1905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666750"/>
            <a:ext cx="8229600" cy="3927872"/>
          </a:xfrm>
        </p:spPr>
        <p:txBody>
          <a:bodyPr/>
          <a:lstStyle/>
          <a:p>
            <a:pPr>
              <a:buNone/>
            </a:pPr>
            <a:r>
              <a:rPr lang="en-US" sz="2000" dirty="0" smtClean="0">
                <a:latin typeface="Calibri" pitchFamily="34" charset="0"/>
                <a:cs typeface="Calibri" pitchFamily="34" charset="0"/>
              </a:rPr>
              <a:t>A,B,C,D,E,F,G, and H are sitting around a circle facing centre. </a:t>
            </a:r>
          </a:p>
          <a:p>
            <a:pPr>
              <a:buNone/>
            </a:pPr>
            <a:r>
              <a:rPr lang="en-US" sz="2000" dirty="0" smtClean="0">
                <a:latin typeface="Calibri" pitchFamily="34" charset="0"/>
                <a:cs typeface="Calibri" pitchFamily="34" charset="0"/>
              </a:rPr>
              <a:t>H is fourth to the left of B and second to the right of F.</a:t>
            </a:r>
          </a:p>
          <a:p>
            <a:pPr>
              <a:buNone/>
            </a:pPr>
            <a:r>
              <a:rPr lang="en-US" sz="2000" dirty="0" smtClean="0">
                <a:latin typeface="Calibri" pitchFamily="34" charset="0"/>
                <a:cs typeface="Calibri" pitchFamily="34" charset="0"/>
              </a:rPr>
              <a:t> A is third to the left of C, who is not an immediate neighbour of F. </a:t>
            </a:r>
          </a:p>
          <a:p>
            <a:pPr>
              <a:buNone/>
            </a:pPr>
            <a:r>
              <a:rPr lang="en-US" sz="2000" dirty="0" smtClean="0">
                <a:latin typeface="Calibri" pitchFamily="34" charset="0"/>
                <a:cs typeface="Calibri" pitchFamily="34" charset="0"/>
              </a:rPr>
              <a:t>G is second to the left of A. </a:t>
            </a:r>
          </a:p>
          <a:p>
            <a:pPr>
              <a:buNone/>
            </a:pPr>
            <a:r>
              <a:rPr lang="en-US" sz="2000" dirty="0" smtClean="0">
                <a:latin typeface="Calibri" pitchFamily="34" charset="0"/>
                <a:cs typeface="Calibri" pitchFamily="34" charset="0"/>
              </a:rPr>
              <a:t>D is second to the right of E.</a:t>
            </a:r>
          </a:p>
          <a:p>
            <a:pPr>
              <a:buNone/>
            </a:pPr>
            <a:endParaRPr lang="en-US" sz="2000" dirty="0" smtClean="0">
              <a:latin typeface="Calibri" pitchFamily="34" charset="0"/>
              <a:cs typeface="Calibri" pitchFamily="34" charset="0"/>
            </a:endParaRPr>
          </a:p>
          <a:p>
            <a:pPr>
              <a:buNone/>
            </a:pPr>
            <a:r>
              <a:rPr lang="en-US" sz="2000" dirty="0" smtClean="0">
                <a:latin typeface="Calibri" pitchFamily="34" charset="0"/>
                <a:cs typeface="Calibri" pitchFamily="34" charset="0"/>
              </a:rPr>
              <a:t>Who  are immediate neighbours of D?</a:t>
            </a:r>
          </a:p>
          <a:p>
            <a:pPr>
              <a:buNone/>
            </a:pPr>
            <a:r>
              <a:rPr lang="en-US" sz="2000" dirty="0" smtClean="0">
                <a:latin typeface="Calibri" pitchFamily="34" charset="0"/>
                <a:cs typeface="Calibri" pitchFamily="34" charset="0"/>
              </a:rPr>
              <a:t>a) B,G         b) B,C      c) A,F       d) C,H</a:t>
            </a:r>
          </a:p>
          <a:p>
            <a:pPr>
              <a:buNone/>
            </a:pP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590550"/>
            <a:ext cx="8458200" cy="3394472"/>
          </a:xfrm>
        </p:spPr>
        <p:txBody>
          <a:bodyPr/>
          <a:lstStyle/>
          <a:p>
            <a:pPr>
              <a:buNone/>
            </a:pPr>
            <a:r>
              <a:rPr lang="en-US" sz="1600" b="1" dirty="0" smtClean="0">
                <a:latin typeface="Calibri" pitchFamily="34" charset="0"/>
                <a:cs typeface="Calibri" pitchFamily="34" charset="0"/>
              </a:rPr>
              <a:t>P,Q,R,S,T,V,W,Z are sitting around a circular table facing centre but not  necessarily in same order.</a:t>
            </a:r>
          </a:p>
          <a:p>
            <a:pPr>
              <a:buNone/>
            </a:pPr>
            <a:r>
              <a:rPr lang="en-US" sz="1600" b="1" dirty="0" smtClean="0">
                <a:latin typeface="Calibri" pitchFamily="34" charset="0"/>
                <a:cs typeface="Calibri" pitchFamily="34" charset="0"/>
              </a:rPr>
              <a:t>S is second to the right of P</a:t>
            </a:r>
          </a:p>
          <a:p>
            <a:pPr>
              <a:buNone/>
            </a:pPr>
            <a:r>
              <a:rPr lang="en-US" sz="1600" b="1" dirty="0" smtClean="0">
                <a:latin typeface="Calibri" pitchFamily="34" charset="0"/>
                <a:cs typeface="Calibri" pitchFamily="34" charset="0"/>
              </a:rPr>
              <a:t>P is second to the right of V</a:t>
            </a:r>
          </a:p>
          <a:p>
            <a:pPr>
              <a:buNone/>
            </a:pPr>
            <a:r>
              <a:rPr lang="en-US" sz="1600" b="1" dirty="0" smtClean="0">
                <a:latin typeface="Calibri" pitchFamily="34" charset="0"/>
                <a:cs typeface="Calibri" pitchFamily="34" charset="0"/>
              </a:rPr>
              <a:t>R is second to the left of v and third to the right of Q</a:t>
            </a:r>
          </a:p>
          <a:p>
            <a:pPr>
              <a:buNone/>
            </a:pPr>
            <a:r>
              <a:rPr lang="en-US" sz="1600" b="1" dirty="0" smtClean="0">
                <a:latin typeface="Calibri" pitchFamily="34" charset="0"/>
                <a:cs typeface="Calibri" pitchFamily="34" charset="0"/>
              </a:rPr>
              <a:t>W is not an immediate neighbour of V</a:t>
            </a:r>
          </a:p>
          <a:p>
            <a:pPr>
              <a:buNone/>
            </a:pPr>
            <a:r>
              <a:rPr lang="en-US" sz="1600" b="1" dirty="0" smtClean="0">
                <a:latin typeface="Calibri" pitchFamily="34" charset="0"/>
                <a:cs typeface="Calibri" pitchFamily="34" charset="0"/>
              </a:rPr>
              <a:t>Z is second to the right of T</a:t>
            </a:r>
          </a:p>
          <a:p>
            <a:pPr>
              <a:buNone/>
            </a:pPr>
            <a:endParaRPr lang="en-US" sz="1600" b="1"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Who is third to the left of P?</a:t>
            </a:r>
          </a:p>
          <a:p>
            <a:pPr>
              <a:buNone/>
            </a:pPr>
            <a:r>
              <a:rPr lang="en-US" sz="1600" b="1" dirty="0" smtClean="0">
                <a:latin typeface="Calibri" pitchFamily="34" charset="0"/>
                <a:cs typeface="Calibri" pitchFamily="34" charset="0"/>
              </a:rPr>
              <a:t>a) Z    b)V    c)T     d)R</a:t>
            </a:r>
            <a:endParaRPr lang="en-US" sz="16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361950"/>
            <a:ext cx="8839200" cy="4080272"/>
          </a:xfrm>
        </p:spPr>
        <p:txBody>
          <a:bodyPr/>
          <a:lstStyle/>
          <a:p>
            <a:pPr>
              <a:buNone/>
            </a:pPr>
            <a:r>
              <a:rPr lang="en-US" sz="1600" b="1" dirty="0" smtClean="0">
                <a:latin typeface="Calibri" pitchFamily="34" charset="0"/>
                <a:cs typeface="Calibri" pitchFamily="34" charset="0"/>
              </a:rPr>
              <a:t>    A,B,C,D,E,F,G are seven members of a club. Each of them has different Profession, viz. lawyer,           teacher, architect, CA, engineer, doctor and scientist. Each of them has different favourite sport   viz. lawn tennis, table tennis, badminton, snooker, volleyball, basketball, </a:t>
            </a:r>
            <a:r>
              <a:rPr lang="en-US" sz="1600" b="1" dirty="0" err="1" smtClean="0">
                <a:latin typeface="Calibri" pitchFamily="34" charset="0"/>
                <a:cs typeface="Calibri" pitchFamily="34" charset="0"/>
              </a:rPr>
              <a:t>Carrom</a:t>
            </a:r>
            <a:r>
              <a:rPr lang="en-US" sz="1600" b="1" dirty="0" smtClean="0">
                <a:latin typeface="Calibri" pitchFamily="34" charset="0"/>
                <a:cs typeface="Calibri" pitchFamily="34" charset="0"/>
              </a:rPr>
              <a:t>. The individuals, the professions and the sports given above are not necessarily in same order</a:t>
            </a:r>
          </a:p>
          <a:p>
            <a:pPr algn="just">
              <a:buNone/>
            </a:pPr>
            <a:endParaRPr lang="en-US" sz="1600" b="1"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B’s favourite sport is lawn tennis and he is not a CA </a:t>
            </a:r>
          </a:p>
          <a:p>
            <a:pPr>
              <a:buNone/>
            </a:pPr>
            <a:r>
              <a:rPr lang="en-US" sz="1600" b="1" dirty="0" smtClean="0">
                <a:latin typeface="Calibri" pitchFamily="34" charset="0"/>
                <a:cs typeface="Calibri" pitchFamily="34" charset="0"/>
              </a:rPr>
              <a:t>D is architect and he doesn’t like basketball</a:t>
            </a:r>
          </a:p>
          <a:p>
            <a:pPr>
              <a:buNone/>
            </a:pPr>
            <a:r>
              <a:rPr lang="en-US" sz="1600" b="1" dirty="0" smtClean="0">
                <a:latin typeface="Calibri" pitchFamily="34" charset="0"/>
                <a:cs typeface="Calibri" pitchFamily="34" charset="0"/>
              </a:rPr>
              <a:t>The doctor’s favourite sport is carrom</a:t>
            </a:r>
          </a:p>
          <a:p>
            <a:pPr>
              <a:buNone/>
            </a:pPr>
            <a:r>
              <a:rPr lang="en-US" sz="1600" b="1" dirty="0" smtClean="0">
                <a:latin typeface="Calibri" pitchFamily="34" charset="0"/>
                <a:cs typeface="Calibri" pitchFamily="34" charset="0"/>
              </a:rPr>
              <a:t>The teacher’s favourite sport is volleyball</a:t>
            </a:r>
          </a:p>
          <a:p>
            <a:pPr>
              <a:buNone/>
            </a:pPr>
            <a:r>
              <a:rPr lang="en-US" sz="1600" b="1" dirty="0" smtClean="0">
                <a:latin typeface="Calibri" pitchFamily="34" charset="0"/>
                <a:cs typeface="Calibri" pitchFamily="34" charset="0"/>
              </a:rPr>
              <a:t>E is the scientist. C, the lawyer likes badminton.</a:t>
            </a:r>
          </a:p>
          <a:p>
            <a:pPr>
              <a:buNone/>
            </a:pPr>
            <a:r>
              <a:rPr lang="en-US" sz="1600" b="1" dirty="0" smtClean="0">
                <a:latin typeface="Calibri" pitchFamily="34" charset="0"/>
                <a:cs typeface="Calibri" pitchFamily="34" charset="0"/>
              </a:rPr>
              <a:t> A likes Table tennis. F’s favourite sport is volley ball</a:t>
            </a:r>
            <a:endParaRPr lang="en-US" sz="16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90550"/>
            <a:ext cx="8229600" cy="4004072"/>
          </a:xfrm>
        </p:spPr>
        <p:txBody>
          <a:bodyPr/>
          <a:lstStyle/>
          <a:p>
            <a:pPr marL="628650" indent="-514350">
              <a:buNone/>
            </a:pPr>
            <a:r>
              <a:rPr lang="en-US" sz="1800" dirty="0" smtClean="0">
                <a:latin typeface="Calibri" pitchFamily="34" charset="0"/>
                <a:cs typeface="Calibri" pitchFamily="34" charset="0"/>
              </a:rPr>
              <a:t>1)  What is A’s profession?</a:t>
            </a:r>
          </a:p>
          <a:p>
            <a:pPr marL="628650" indent="-514350">
              <a:buNone/>
            </a:pPr>
            <a:r>
              <a:rPr lang="en-US" sz="1800" dirty="0" smtClean="0">
                <a:latin typeface="Calibri" pitchFamily="34" charset="0"/>
                <a:cs typeface="Calibri" pitchFamily="34" charset="0"/>
              </a:rPr>
              <a:t>a)  Scientist    b) lawyer    c) CA    d) teacher</a:t>
            </a:r>
          </a:p>
          <a:p>
            <a:pPr marL="628650" indent="-514350">
              <a:buNone/>
            </a:pPr>
            <a:r>
              <a:rPr lang="en-US" sz="1800" dirty="0" smtClean="0">
                <a:latin typeface="Calibri" pitchFamily="34" charset="0"/>
                <a:cs typeface="Calibri" pitchFamily="34" charset="0"/>
              </a:rPr>
              <a:t>2) What is D’s favourite game?</a:t>
            </a:r>
          </a:p>
          <a:p>
            <a:pPr marL="628650" indent="-514350">
              <a:buNone/>
            </a:pPr>
            <a:r>
              <a:rPr lang="en-US" sz="1800" dirty="0" smtClean="0">
                <a:latin typeface="Calibri" pitchFamily="34" charset="0"/>
                <a:cs typeface="Calibri" pitchFamily="34" charset="0"/>
              </a:rPr>
              <a:t>a) Snooker    b) volleyball    c) table tennis    d) carroms</a:t>
            </a:r>
          </a:p>
          <a:p>
            <a:pPr marL="628650" indent="-514350">
              <a:buNone/>
            </a:pPr>
            <a:r>
              <a:rPr lang="en-US" sz="1800" dirty="0" smtClean="0">
                <a:latin typeface="Calibri" pitchFamily="34" charset="0"/>
                <a:cs typeface="Calibri" pitchFamily="34" charset="0"/>
              </a:rPr>
              <a:t>3) who’s favourite game is lawn tennis?</a:t>
            </a:r>
          </a:p>
          <a:p>
            <a:pPr marL="628650" indent="-514350">
              <a:buAutoNum type="alphaLcParenR"/>
            </a:pPr>
            <a:r>
              <a:rPr lang="en-US" sz="1800" dirty="0" smtClean="0">
                <a:latin typeface="Calibri" pitchFamily="34" charset="0"/>
                <a:cs typeface="Calibri" pitchFamily="34" charset="0"/>
              </a:rPr>
              <a:t>A       b) C      </a:t>
            </a:r>
            <a:r>
              <a:rPr lang="en-US" sz="1800" dirty="0" err="1" smtClean="0">
                <a:latin typeface="Calibri" pitchFamily="34" charset="0"/>
                <a:cs typeface="Calibri" pitchFamily="34" charset="0"/>
              </a:rPr>
              <a:t>c</a:t>
            </a:r>
            <a:r>
              <a:rPr lang="en-US" sz="1800" dirty="0" smtClean="0">
                <a:latin typeface="Calibri" pitchFamily="34" charset="0"/>
                <a:cs typeface="Calibri" pitchFamily="34" charset="0"/>
              </a:rPr>
              <a:t>) B    d) G</a:t>
            </a:r>
          </a:p>
          <a:p>
            <a:pPr marL="628650" indent="-514350">
              <a:buNone/>
            </a:pPr>
            <a:r>
              <a:rPr lang="en-US" sz="1800" dirty="0" smtClean="0">
                <a:latin typeface="Calibri" pitchFamily="34" charset="0"/>
                <a:cs typeface="Calibri" pitchFamily="34" charset="0"/>
              </a:rPr>
              <a:t>4) Who’s profession is doctor?</a:t>
            </a:r>
          </a:p>
          <a:p>
            <a:pPr marL="628650" indent="-514350">
              <a:buNone/>
            </a:pPr>
            <a:r>
              <a:rPr lang="en-US" sz="1800" dirty="0" smtClean="0">
                <a:latin typeface="Calibri" pitchFamily="34" charset="0"/>
                <a:cs typeface="Calibri" pitchFamily="34" charset="0"/>
              </a:rPr>
              <a:t>a) B      </a:t>
            </a:r>
            <a:r>
              <a:rPr lang="en-US" sz="1800" dirty="0" err="1" smtClean="0">
                <a:latin typeface="Calibri" pitchFamily="34" charset="0"/>
                <a:cs typeface="Calibri" pitchFamily="34" charset="0"/>
              </a:rPr>
              <a:t>b</a:t>
            </a:r>
            <a:r>
              <a:rPr lang="en-US" sz="1800" dirty="0" smtClean="0">
                <a:latin typeface="Calibri" pitchFamily="34" charset="0"/>
                <a:cs typeface="Calibri" pitchFamily="34" charset="0"/>
              </a:rPr>
              <a:t>) A       c) C        d) G</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1733550"/>
            <a:ext cx="5763117"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itchFamily="34" charset="0"/>
                <a:cs typeface="Calibri" pitchFamily="34" charset="0"/>
              </a:rPr>
              <a:t>MIND BENDER</a:t>
            </a:r>
            <a:endParaRPr lang="en-US"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14350"/>
            <a:ext cx="8229600" cy="4114800"/>
          </a:xfrm>
        </p:spPr>
        <p:txBody>
          <a:bodyPr/>
          <a:lstStyle/>
          <a:p>
            <a:pPr algn="just">
              <a:buNone/>
            </a:pPr>
            <a:r>
              <a:rPr lang="en-US" sz="1400" b="1" dirty="0" smtClean="0"/>
              <a:t>  A,B,C,D,F,G,H are seven football players each playing for different teams GREEN,RED and    BLUE  with atleast two of them in each of these teams. Each of them likes a fruit -       APPLE,GUAVA, BANANA,ORANGE, MANGO, PAPAYA and WATERMELON not necessarily  in same order </a:t>
            </a:r>
          </a:p>
          <a:p>
            <a:pPr algn="just">
              <a:buNone/>
            </a:pPr>
            <a:endParaRPr lang="en-US" sz="1400" b="1" dirty="0" smtClean="0"/>
          </a:p>
          <a:p>
            <a:pPr>
              <a:buNone/>
            </a:pPr>
            <a:r>
              <a:rPr lang="en-US" sz="1400" b="1" dirty="0" smtClean="0"/>
              <a:t>B plays with F in team BLUE and he likes MANGO</a:t>
            </a:r>
          </a:p>
          <a:p>
            <a:pPr>
              <a:buNone/>
            </a:pPr>
            <a:r>
              <a:rPr lang="en-US" sz="1400" b="1" dirty="0" smtClean="0"/>
              <a:t>None of them who play for either team RED or team GREEN likes either GUAVA or BANANA</a:t>
            </a:r>
          </a:p>
          <a:p>
            <a:pPr>
              <a:buNone/>
            </a:pPr>
            <a:r>
              <a:rPr lang="en-US" sz="1400" b="1" dirty="0" smtClean="0"/>
              <a:t>D plays with only one who likes WATERMELON</a:t>
            </a:r>
          </a:p>
          <a:p>
            <a:pPr>
              <a:buNone/>
            </a:pPr>
            <a:r>
              <a:rPr lang="en-US" sz="1400" b="1" dirty="0" smtClean="0"/>
              <a:t>G likes PAPAYA and he plays in team RED</a:t>
            </a:r>
          </a:p>
          <a:p>
            <a:pPr>
              <a:buNone/>
            </a:pPr>
            <a:r>
              <a:rPr lang="en-US" sz="1400" b="1" dirty="0" smtClean="0"/>
              <a:t>The one who likes ORANGE doesn’t play in team RED</a:t>
            </a:r>
          </a:p>
          <a:p>
            <a:pPr>
              <a:buNone/>
            </a:pPr>
            <a:r>
              <a:rPr lang="en-US" sz="1400" b="1" dirty="0" smtClean="0"/>
              <a:t>H likes WATERMELON and he plays for team GREEN</a:t>
            </a:r>
          </a:p>
          <a:p>
            <a:pPr>
              <a:buNone/>
            </a:pPr>
            <a:r>
              <a:rPr lang="en-US" sz="1400" b="1" dirty="0" smtClean="0"/>
              <a:t>A likes APPLE and he plays for team RED</a:t>
            </a:r>
          </a:p>
          <a:p>
            <a:pPr>
              <a:buNone/>
            </a:pPr>
            <a:r>
              <a:rPr lang="en-US" sz="1400" b="1" dirty="0" smtClean="0"/>
              <a:t>C doesn’t like GUAVA</a:t>
            </a:r>
            <a:endParaRPr lang="en-US" sz="14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38150"/>
            <a:ext cx="8229600" cy="4156472"/>
          </a:xfrm>
        </p:spPr>
        <p:txBody>
          <a:bodyPr/>
          <a:lstStyle/>
          <a:p>
            <a:pPr>
              <a:buNone/>
            </a:pPr>
            <a:r>
              <a:rPr lang="en-US" sz="2000" dirty="0" smtClean="0">
                <a:latin typeface="Calibri" pitchFamily="34" charset="0"/>
                <a:cs typeface="Calibri" pitchFamily="34" charset="0"/>
              </a:rPr>
              <a:t>Which fruit does C like?</a:t>
            </a:r>
          </a:p>
          <a:p>
            <a:pPr marL="628650" indent="-514350">
              <a:buNone/>
            </a:pPr>
            <a:r>
              <a:rPr lang="en-US" sz="2000" dirty="0" smtClean="0">
                <a:latin typeface="Calibri" pitchFamily="34" charset="0"/>
                <a:cs typeface="Calibri" pitchFamily="34" charset="0"/>
              </a:rPr>
              <a:t>a)Apple b) mango   c) banana    d) guava</a:t>
            </a:r>
          </a:p>
          <a:p>
            <a:pPr marL="628650" indent="-514350">
              <a:buNone/>
            </a:pPr>
            <a:endParaRPr lang="en-US" sz="2000" dirty="0" smtClean="0">
              <a:latin typeface="Calibri" pitchFamily="34" charset="0"/>
              <a:cs typeface="Calibri" pitchFamily="34" charset="0"/>
            </a:endParaRPr>
          </a:p>
          <a:p>
            <a:pPr marL="628650" indent="-514350">
              <a:buNone/>
            </a:pPr>
            <a:r>
              <a:rPr lang="en-US" sz="2000" dirty="0" smtClean="0">
                <a:latin typeface="Calibri" pitchFamily="34" charset="0"/>
                <a:cs typeface="Calibri" pitchFamily="34" charset="0"/>
              </a:rPr>
              <a:t>Which team does D play for?</a:t>
            </a:r>
          </a:p>
          <a:p>
            <a:pPr marL="628650" indent="-514350">
              <a:buNone/>
            </a:pPr>
            <a:r>
              <a:rPr lang="en-US" sz="2000" dirty="0" smtClean="0">
                <a:latin typeface="Calibri" pitchFamily="34" charset="0"/>
                <a:cs typeface="Calibri" pitchFamily="34" charset="0"/>
              </a:rPr>
              <a:t>a) Red     b) blue    c) green</a:t>
            </a:r>
          </a:p>
          <a:p>
            <a:pPr marL="628650" indent="-514350">
              <a:buNone/>
            </a:pPr>
            <a:endParaRPr lang="en-US" sz="2000" dirty="0" smtClean="0">
              <a:latin typeface="Calibri" pitchFamily="34" charset="0"/>
              <a:cs typeface="Calibri" pitchFamily="34" charset="0"/>
            </a:endParaRPr>
          </a:p>
          <a:p>
            <a:pPr marL="628650" indent="-514350">
              <a:buNone/>
            </a:pPr>
            <a:r>
              <a:rPr lang="en-US" sz="2000" dirty="0" smtClean="0">
                <a:latin typeface="Calibri" pitchFamily="34" charset="0"/>
                <a:cs typeface="Calibri" pitchFamily="34" charset="0"/>
              </a:rPr>
              <a:t>Which player eats orange?</a:t>
            </a:r>
          </a:p>
          <a:p>
            <a:pPr marL="628650" indent="-514350">
              <a:buNone/>
            </a:pPr>
            <a:r>
              <a:rPr lang="en-US" sz="2000" dirty="0" smtClean="0">
                <a:latin typeface="Calibri" pitchFamily="34" charset="0"/>
                <a:cs typeface="Calibri" pitchFamily="34" charset="0"/>
              </a:rPr>
              <a:t>a)A     b) C     </a:t>
            </a:r>
            <a:r>
              <a:rPr lang="en-US" sz="2000" dirty="0" err="1" smtClean="0">
                <a:latin typeface="Calibri" pitchFamily="34" charset="0"/>
                <a:cs typeface="Calibri" pitchFamily="34" charset="0"/>
              </a:rPr>
              <a:t>c</a:t>
            </a:r>
            <a:r>
              <a:rPr lang="en-US" sz="2000" dirty="0" smtClean="0">
                <a:latin typeface="Calibri" pitchFamily="34" charset="0"/>
                <a:cs typeface="Calibri" pitchFamily="34" charset="0"/>
              </a:rPr>
              <a:t>) D    </a:t>
            </a:r>
            <a:r>
              <a:rPr lang="en-US" sz="2000" dirty="0" err="1" smtClean="0">
                <a:latin typeface="Calibri" pitchFamily="34" charset="0"/>
                <a:cs typeface="Calibri" pitchFamily="34" charset="0"/>
              </a:rPr>
              <a:t>d</a:t>
            </a:r>
            <a:r>
              <a:rPr lang="en-US" sz="2000" dirty="0" smtClean="0">
                <a:latin typeface="Calibri" pitchFamily="34" charset="0"/>
                <a:cs typeface="Calibri" pitchFamily="34" charset="0"/>
              </a:rPr>
              <a:t>) H  </a:t>
            </a:r>
          </a:p>
          <a:p>
            <a:pPr marL="628650" indent="-514350">
              <a:buNone/>
            </a:pPr>
            <a:r>
              <a:rPr lang="en-US" sz="2000" dirty="0" smtClean="0">
                <a:latin typeface="Calibri" pitchFamily="34" charset="0"/>
                <a:cs typeface="Calibri" pitchFamily="34" charset="0"/>
              </a:rPr>
              <a:t>      </a:t>
            </a:r>
          </a:p>
          <a:p>
            <a:pPr marL="628650" indent="-514350">
              <a:buNone/>
            </a:pPr>
            <a:r>
              <a:rPr lang="en-US" sz="2000" dirty="0" smtClean="0">
                <a:latin typeface="Calibri" pitchFamily="34" charset="0"/>
                <a:cs typeface="Calibri" pitchFamily="34" charset="0"/>
              </a:rPr>
              <a:t>How many players play for team blue?</a:t>
            </a:r>
          </a:p>
          <a:p>
            <a:pPr marL="628650" indent="-514350">
              <a:buNone/>
            </a:pPr>
            <a:r>
              <a:rPr lang="en-US" sz="2000" dirty="0" smtClean="0">
                <a:latin typeface="Calibri" pitchFamily="34" charset="0"/>
                <a:cs typeface="Calibri" pitchFamily="34" charset="0"/>
              </a:rPr>
              <a:t>a) 3       b) 2        c) 1     </a:t>
            </a:r>
          </a:p>
          <a:p>
            <a:pPr marL="628650" indent="-514350">
              <a:buNone/>
            </a:pPr>
            <a:endParaRPr lang="en-US" sz="2000" dirty="0" smtClean="0">
              <a:latin typeface="Calibri" pitchFamily="34" charset="0"/>
              <a:cs typeface="Calibri" pitchFamily="34" charset="0"/>
            </a:endParaRPr>
          </a:p>
          <a:p>
            <a:pPr marL="628650" indent="-514350">
              <a:buNone/>
            </a:pPr>
            <a:endParaRPr lang="en-US" sz="2000" dirty="0" smtClean="0">
              <a:latin typeface="Calibri" pitchFamily="34" charset="0"/>
              <a:cs typeface="Calibri" pitchFamily="34" charset="0"/>
            </a:endParaRPr>
          </a:p>
          <a:p>
            <a:pPr marL="628650" indent="-514350">
              <a:buNone/>
            </a:pPr>
            <a:endParaRPr lang="en-US" sz="2000" dirty="0" smtClean="0">
              <a:latin typeface="Calibri" pitchFamily="34" charset="0"/>
              <a:cs typeface="Calibri" pitchFamily="34" charset="0"/>
            </a:endParaRPr>
          </a:p>
          <a:p>
            <a:pPr marL="628650" indent="-514350">
              <a:buNone/>
            </a:pPr>
            <a:endParaRPr lang="en-US"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B8CFC7E-6AF7-4A90-A368-70699D3865E2}"/>
              </a:ext>
            </a:extLst>
          </p:cNvPr>
          <p:cNvSpPr txBox="1"/>
          <p:nvPr/>
        </p:nvSpPr>
        <p:spPr>
          <a:xfrm>
            <a:off x="1702768" y="1885950"/>
            <a:ext cx="5688632" cy="707886"/>
          </a:xfrm>
          <a:prstGeom prst="rect">
            <a:avLst/>
          </a:prstGeom>
          <a:noFill/>
        </p:spPr>
        <p:txBody>
          <a:bodyPr wrap="square" rtlCol="0">
            <a:spAutoFit/>
          </a:bodyPr>
          <a:lstStyle/>
          <a:p>
            <a:pPr algn="ctr"/>
            <a:r>
              <a:rPr lang="en-US" sz="4000" b="1" dirty="0">
                <a:latin typeface="Calibri" pitchFamily="34" charset="0"/>
                <a:cs typeface="Calibri" pitchFamily="34" charset="0"/>
              </a:rPr>
              <a:t>Thank You</a:t>
            </a:r>
          </a:p>
        </p:txBody>
      </p:sp>
      <p:sp>
        <p:nvSpPr>
          <p:cNvPr id="6" name="TextBox 5">
            <a:extLst>
              <a:ext uri="{FF2B5EF4-FFF2-40B4-BE49-F238E27FC236}">
                <a16:creationId xmlns:a16="http://schemas.microsoft.com/office/drawing/2014/main" xmlns="" id="{C87A514C-EBF4-417D-A65D-50C22FF746D0}"/>
              </a:ext>
            </a:extLst>
          </p:cNvPr>
          <p:cNvSpPr txBox="1"/>
          <p:nvPr/>
        </p:nvSpPr>
        <p:spPr>
          <a:xfrm>
            <a:off x="1763688" y="4473773"/>
            <a:ext cx="5688632" cy="307777"/>
          </a:xfrm>
          <a:prstGeom prst="rect">
            <a:avLst/>
          </a:prstGeom>
          <a:noFill/>
        </p:spPr>
        <p:txBody>
          <a:bodyPr wrap="square" rtlCol="0">
            <a:spAutoFit/>
          </a:bodyPr>
          <a:lstStyle/>
          <a:p>
            <a:pPr algn="ctr"/>
            <a:r>
              <a:rPr lang="en-US" sz="1400" dirty="0">
                <a:solidFill>
                  <a:srgbClr val="C00000"/>
                </a:solidFill>
                <a:latin typeface="Calibri" pitchFamily="34" charset="0"/>
                <a:cs typeface="Calibri" pitchFamily="34" charset="0"/>
              </a:rPr>
              <a:t>Best ahead!!</a:t>
            </a:r>
            <a:endParaRPr lang="en-US" sz="3200"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xmlns="" val="3878797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extBox 1"/>
          <p:cNvSpPr txBox="1"/>
          <p:nvPr/>
        </p:nvSpPr>
        <p:spPr>
          <a:xfrm>
            <a:off x="838200" y="666750"/>
            <a:ext cx="7315200" cy="4278094"/>
          </a:xfrm>
          <a:prstGeom prst="rect">
            <a:avLst/>
          </a:prstGeom>
          <a:noFill/>
        </p:spPr>
        <p:txBody>
          <a:bodyPr wrap="square" rtlCol="0">
            <a:spAutoFit/>
          </a:bodyPr>
          <a:lstStyle/>
          <a:p>
            <a:r>
              <a:rPr lang="en-US" sz="1600" b="1" dirty="0" smtClean="0">
                <a:latin typeface="Calibri" pitchFamily="34" charset="0"/>
                <a:cs typeface="Calibri" pitchFamily="34" charset="0"/>
              </a:rPr>
              <a:t> Six swimmers A,B,C,D,E and F compete in a race. The outcome is as follows:</a:t>
            </a:r>
            <a:endParaRPr lang="en-US" sz="1600" dirty="0" smtClean="0">
              <a:latin typeface="Calibri" pitchFamily="34" charset="0"/>
              <a:cs typeface="Calibri" pitchFamily="34" charset="0"/>
            </a:endParaRPr>
          </a:p>
          <a:p>
            <a:r>
              <a:rPr lang="en-US" sz="1600" b="1" dirty="0" smtClean="0">
                <a:latin typeface="Calibri" pitchFamily="34" charset="0"/>
                <a:cs typeface="Calibri" pitchFamily="34" charset="0"/>
              </a:rPr>
              <a:t>  </a:t>
            </a:r>
            <a:endParaRPr lang="en-US" sz="1600" dirty="0" smtClean="0">
              <a:latin typeface="Calibri" pitchFamily="34" charset="0"/>
              <a:cs typeface="Calibri" pitchFamily="34" charset="0"/>
            </a:endParaRPr>
          </a:p>
          <a:p>
            <a:pPr>
              <a:buFont typeface="Arial" pitchFamily="34" charset="0"/>
              <a:buChar char="•"/>
            </a:pPr>
            <a:r>
              <a:rPr lang="en-US" sz="1600" b="1" dirty="0" smtClean="0">
                <a:latin typeface="Calibri" pitchFamily="34" charset="0"/>
                <a:cs typeface="Calibri" pitchFamily="34" charset="0"/>
              </a:rPr>
              <a:t>   Exactly two swimmers finish ahead of B</a:t>
            </a:r>
            <a:endParaRPr lang="en-US" sz="1600" dirty="0" smtClean="0">
              <a:latin typeface="Calibri" pitchFamily="34" charset="0"/>
              <a:cs typeface="Calibri" pitchFamily="34" charset="0"/>
            </a:endParaRPr>
          </a:p>
          <a:p>
            <a:pPr>
              <a:buFont typeface="Arial" pitchFamily="34" charset="0"/>
              <a:buChar char="•"/>
            </a:pPr>
            <a:r>
              <a:rPr lang="en-US" sz="1600" b="1" dirty="0" smtClean="0">
                <a:latin typeface="Calibri" pitchFamily="34" charset="0"/>
                <a:cs typeface="Calibri" pitchFamily="34" charset="0"/>
              </a:rPr>
              <a:t>   Only 2 swimmers separate E and D</a:t>
            </a:r>
            <a:endParaRPr lang="en-US" sz="1600" dirty="0" smtClean="0">
              <a:latin typeface="Calibri" pitchFamily="34" charset="0"/>
              <a:cs typeface="Calibri" pitchFamily="34" charset="0"/>
            </a:endParaRPr>
          </a:p>
          <a:p>
            <a:pPr>
              <a:buFont typeface="Arial" pitchFamily="34" charset="0"/>
              <a:buChar char="•"/>
            </a:pPr>
            <a:r>
              <a:rPr lang="en-US" sz="1600" b="1" dirty="0" smtClean="0">
                <a:latin typeface="Calibri" pitchFamily="34" charset="0"/>
                <a:cs typeface="Calibri" pitchFamily="34" charset="0"/>
              </a:rPr>
              <a:t>   A is behind D and E</a:t>
            </a:r>
            <a:endParaRPr lang="en-US" sz="1600" dirty="0" smtClean="0">
              <a:latin typeface="Calibri" pitchFamily="34" charset="0"/>
              <a:cs typeface="Calibri" pitchFamily="34" charset="0"/>
            </a:endParaRPr>
          </a:p>
          <a:p>
            <a:pPr>
              <a:buFont typeface="Arial" pitchFamily="34" charset="0"/>
              <a:buChar char="•"/>
            </a:pPr>
            <a:r>
              <a:rPr lang="en-US" sz="1600" b="1" dirty="0" smtClean="0">
                <a:latin typeface="Calibri" pitchFamily="34" charset="0"/>
                <a:cs typeface="Calibri" pitchFamily="34" charset="0"/>
              </a:rPr>
              <a:t>   B is ahead of E, with one swimmer in-between</a:t>
            </a:r>
            <a:endParaRPr lang="en-US" sz="1600" dirty="0" smtClean="0">
              <a:latin typeface="Calibri" pitchFamily="34" charset="0"/>
              <a:cs typeface="Calibri" pitchFamily="34" charset="0"/>
            </a:endParaRPr>
          </a:p>
          <a:p>
            <a:pPr>
              <a:buFont typeface="Arial" pitchFamily="34" charset="0"/>
              <a:buChar char="•"/>
            </a:pPr>
            <a:r>
              <a:rPr lang="en-US" sz="1600" b="1" dirty="0" smtClean="0">
                <a:latin typeface="Calibri" pitchFamily="34" charset="0"/>
                <a:cs typeface="Calibri" pitchFamily="34" charset="0"/>
              </a:rPr>
              <a:t>   F is ahead of D</a:t>
            </a:r>
            <a:endParaRPr lang="en-US" sz="1600" dirty="0" smtClean="0">
              <a:latin typeface="Calibri" pitchFamily="34" charset="0"/>
              <a:cs typeface="Calibri" pitchFamily="34" charset="0"/>
            </a:endParaRPr>
          </a:p>
          <a:p>
            <a:r>
              <a:rPr lang="en-US" sz="1600" dirty="0" smtClean="0">
                <a:latin typeface="Calibri" pitchFamily="34" charset="0"/>
                <a:cs typeface="Calibri" pitchFamily="34" charset="0"/>
              </a:rPr>
              <a:t/>
            </a:r>
            <a:br>
              <a:rPr lang="en-US" sz="1600" dirty="0" smtClean="0">
                <a:latin typeface="Calibri" pitchFamily="34" charset="0"/>
                <a:cs typeface="Calibri" pitchFamily="34" charset="0"/>
              </a:rPr>
            </a:br>
            <a:endParaRPr lang="en-US" sz="1600" dirty="0" smtClean="0">
              <a:latin typeface="Calibri" pitchFamily="34" charset="0"/>
              <a:cs typeface="Calibri" pitchFamily="34" charset="0"/>
            </a:endParaRPr>
          </a:p>
          <a:p>
            <a:r>
              <a:rPr lang="en-US" sz="1600" b="1" dirty="0" smtClean="0">
                <a:latin typeface="Calibri" pitchFamily="34" charset="0"/>
                <a:cs typeface="Calibri" pitchFamily="34" charset="0"/>
              </a:rPr>
              <a:t>a) who stood fifth in race? </a:t>
            </a:r>
            <a:endParaRPr lang="en-US" sz="1600" dirty="0" smtClean="0">
              <a:latin typeface="Calibri" pitchFamily="34" charset="0"/>
              <a:cs typeface="Calibri" pitchFamily="34" charset="0"/>
            </a:endParaRPr>
          </a:p>
          <a:p>
            <a:r>
              <a:rPr lang="en-US" sz="1600" b="1" dirty="0" smtClean="0">
                <a:latin typeface="Calibri" pitchFamily="34" charset="0"/>
                <a:cs typeface="Calibri" pitchFamily="34" charset="0"/>
              </a:rPr>
              <a:t>    i) A   ii) B    iii) C    iv) D    v)E</a:t>
            </a:r>
            <a:endParaRPr lang="en-US" sz="1600" dirty="0" smtClean="0">
              <a:latin typeface="Calibri" pitchFamily="34" charset="0"/>
              <a:cs typeface="Calibri" pitchFamily="34" charset="0"/>
            </a:endParaRPr>
          </a:p>
          <a:p>
            <a:r>
              <a:rPr lang="en-US" sz="1600" dirty="0" smtClean="0">
                <a:latin typeface="Calibri" pitchFamily="34" charset="0"/>
                <a:cs typeface="Calibri" pitchFamily="34" charset="0"/>
              </a:rPr>
              <a:t/>
            </a:r>
            <a:br>
              <a:rPr lang="en-US" sz="1600" dirty="0" smtClean="0">
                <a:latin typeface="Calibri" pitchFamily="34" charset="0"/>
                <a:cs typeface="Calibri" pitchFamily="34" charset="0"/>
              </a:rPr>
            </a:br>
            <a:endParaRPr lang="en-US" sz="1600" dirty="0" smtClean="0">
              <a:latin typeface="Calibri" pitchFamily="34" charset="0"/>
              <a:cs typeface="Calibri" pitchFamily="34" charset="0"/>
            </a:endParaRPr>
          </a:p>
          <a:p>
            <a:r>
              <a:rPr lang="en-US" sz="1600" b="1" dirty="0" smtClean="0">
                <a:latin typeface="Calibri" pitchFamily="34" charset="0"/>
                <a:cs typeface="Calibri" pitchFamily="34" charset="0"/>
              </a:rPr>
              <a:t>B) How many swimmers separate A &amp; F? </a:t>
            </a:r>
            <a:endParaRPr lang="en-US" sz="1600" dirty="0" smtClean="0">
              <a:latin typeface="Calibri" pitchFamily="34" charset="0"/>
              <a:cs typeface="Calibri" pitchFamily="34" charset="0"/>
            </a:endParaRPr>
          </a:p>
          <a:p>
            <a:r>
              <a:rPr lang="en-US" sz="1600" b="1" dirty="0" smtClean="0">
                <a:latin typeface="Calibri" pitchFamily="34" charset="0"/>
                <a:cs typeface="Calibri" pitchFamily="34" charset="0"/>
              </a:rPr>
              <a:t>  i) 1   ii) 2    iii) 3    iv) 4    v)Cannot be done</a:t>
            </a:r>
            <a:endParaRPr lang="en-US" sz="1600" dirty="0" smtClean="0">
              <a:latin typeface="Calibri" pitchFamily="34" charset="0"/>
              <a:cs typeface="Calibri" pitchFamily="34" charset="0"/>
            </a:endParaRPr>
          </a:p>
          <a:p>
            <a:r>
              <a:rPr lang="en-US" sz="1600" dirty="0" smtClean="0">
                <a:latin typeface="Calibri" pitchFamily="34" charset="0"/>
                <a:cs typeface="Calibri" pitchFamily="34" charset="0"/>
              </a:rPr>
              <a:t/>
            </a:r>
            <a:br>
              <a:rPr lang="en-US" sz="1600" dirty="0" smtClean="0">
                <a:latin typeface="Calibri" pitchFamily="34" charset="0"/>
                <a:cs typeface="Calibri" pitchFamily="34" charset="0"/>
              </a:rPr>
            </a:b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xmlns="" val="2623495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438150"/>
            <a:ext cx="8229600" cy="3394472"/>
          </a:xfrm>
        </p:spPr>
        <p:txBody>
          <a:bodyPr/>
          <a:lstStyle/>
          <a:p>
            <a:pPr>
              <a:buNone/>
            </a:pPr>
            <a:r>
              <a:rPr lang="en-US" sz="1600" b="1" dirty="0" smtClean="0">
                <a:latin typeface="Calibri" pitchFamily="34" charset="0"/>
                <a:cs typeface="Calibri" pitchFamily="34" charset="0"/>
              </a:rPr>
              <a:t>P,Q,R,S,T,U,V and W are sitting in circle, facing centre following information is also known</a:t>
            </a:r>
          </a:p>
          <a:p>
            <a:r>
              <a:rPr lang="en-US" sz="1600" b="1" dirty="0" smtClean="0">
                <a:latin typeface="Calibri" pitchFamily="34" charset="0"/>
                <a:cs typeface="Calibri" pitchFamily="34" charset="0"/>
              </a:rPr>
              <a:t>P is second to the right of T, who is neighbour of R and V</a:t>
            </a:r>
          </a:p>
          <a:p>
            <a:r>
              <a:rPr lang="en-US" sz="1600" b="1" dirty="0" smtClean="0">
                <a:latin typeface="Calibri" pitchFamily="34" charset="0"/>
                <a:cs typeface="Calibri" pitchFamily="34" charset="0"/>
              </a:rPr>
              <a:t>S is not neighbour of P</a:t>
            </a:r>
          </a:p>
          <a:p>
            <a:r>
              <a:rPr lang="en-US" sz="1600" b="1" dirty="0" smtClean="0">
                <a:latin typeface="Calibri" pitchFamily="34" charset="0"/>
                <a:cs typeface="Calibri" pitchFamily="34" charset="0"/>
              </a:rPr>
              <a:t>V is neighbour of U</a:t>
            </a:r>
          </a:p>
          <a:p>
            <a:r>
              <a:rPr lang="en-US" sz="1600" b="1" dirty="0" smtClean="0">
                <a:latin typeface="Calibri" pitchFamily="34" charset="0"/>
                <a:cs typeface="Calibri" pitchFamily="34" charset="0"/>
              </a:rPr>
              <a:t>Q is not b/w S and W</a:t>
            </a:r>
          </a:p>
          <a:p>
            <a:r>
              <a:rPr lang="en-US" sz="1600" b="1" dirty="0" smtClean="0">
                <a:latin typeface="Calibri" pitchFamily="34" charset="0"/>
                <a:cs typeface="Calibri" pitchFamily="34" charset="0"/>
              </a:rPr>
              <a:t>W is not b/w U and S</a:t>
            </a:r>
          </a:p>
          <a:p>
            <a:pPr>
              <a:buNone/>
            </a:pPr>
            <a:endParaRPr lang="en-US" sz="1600" b="1"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a) which of the following pairs are not neighbours? </a:t>
            </a:r>
          </a:p>
          <a:p>
            <a:pPr>
              <a:buNone/>
            </a:pPr>
            <a:r>
              <a:rPr lang="en-US" sz="1600" b="1" dirty="0" smtClean="0">
                <a:latin typeface="Calibri" pitchFamily="34" charset="0"/>
                <a:cs typeface="Calibri" pitchFamily="34" charset="0"/>
              </a:rPr>
              <a:t>        i) RV    ii) UV    iii) RP    iv) SW</a:t>
            </a:r>
          </a:p>
          <a:p>
            <a:pPr>
              <a:buNone/>
            </a:pPr>
            <a:endParaRPr lang="en-US" sz="1600" b="1" dirty="0" smtClean="0">
              <a:latin typeface="Calibri" pitchFamily="34" charset="0"/>
              <a:cs typeface="Calibri" pitchFamily="34" charset="0"/>
            </a:endParaRPr>
          </a:p>
          <a:p>
            <a:pPr>
              <a:buNone/>
            </a:pPr>
            <a:r>
              <a:rPr lang="en-US" sz="1600" b="1" dirty="0" smtClean="0">
                <a:latin typeface="Calibri" pitchFamily="34" charset="0"/>
                <a:cs typeface="Calibri" pitchFamily="34" charset="0"/>
              </a:rPr>
              <a:t>b) who is immediate right of V ?  </a:t>
            </a:r>
          </a:p>
          <a:p>
            <a:pPr>
              <a:buNone/>
            </a:pPr>
            <a:r>
              <a:rPr lang="en-US" sz="1600" b="1" dirty="0" smtClean="0">
                <a:latin typeface="Calibri" pitchFamily="34" charset="0"/>
                <a:cs typeface="Calibri" pitchFamily="34" charset="0"/>
              </a:rPr>
              <a:t>      i) P    ii) U    iii) R    iv) T</a:t>
            </a:r>
          </a:p>
          <a:p>
            <a:pPr>
              <a:buNone/>
            </a:pPr>
            <a:r>
              <a:rPr lang="en-US" sz="1600" dirty="0" smtClean="0">
                <a:latin typeface="Calibri" pitchFamily="34" charset="0"/>
                <a:cs typeface="Calibri" pitchFamily="34" charset="0"/>
              </a:rPr>
              <a:t/>
            </a:r>
            <a:br>
              <a:rPr lang="en-US" sz="1600" dirty="0" smtClean="0">
                <a:latin typeface="Calibri" pitchFamily="34" charset="0"/>
                <a:cs typeface="Calibri" pitchFamily="34" charset="0"/>
              </a:rPr>
            </a:br>
            <a:endParaRPr lang="en-US" sz="16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285750"/>
            <a:ext cx="8229600" cy="3394472"/>
          </a:xfrm>
        </p:spPr>
        <p:txBody>
          <a:bodyPr/>
          <a:lstStyle/>
          <a:p>
            <a:pPr>
              <a:buNone/>
            </a:pPr>
            <a:r>
              <a:rPr lang="en-US" sz="1800" b="1" dirty="0" smtClean="0">
                <a:latin typeface="Calibri" pitchFamily="34" charset="0"/>
                <a:cs typeface="Calibri" pitchFamily="34" charset="0"/>
              </a:rPr>
              <a:t>There are 5 different houses, P to T in a row.</a:t>
            </a:r>
          </a:p>
          <a:p>
            <a:pPr>
              <a:buNone/>
            </a:pPr>
            <a:r>
              <a:rPr lang="en-US" sz="1800" b="1" dirty="0" smtClean="0">
                <a:latin typeface="Calibri" pitchFamily="34" charset="0"/>
                <a:cs typeface="Calibri" pitchFamily="34" charset="0"/>
              </a:rPr>
              <a:t> P is to the right of Q</a:t>
            </a:r>
          </a:p>
          <a:p>
            <a:pPr>
              <a:buNone/>
            </a:pPr>
            <a:r>
              <a:rPr lang="en-US" sz="1800" b="1" dirty="0" smtClean="0">
                <a:latin typeface="Calibri" pitchFamily="34" charset="0"/>
                <a:cs typeface="Calibri" pitchFamily="34" charset="0"/>
              </a:rPr>
              <a:t> T is to the left of R and right of P</a:t>
            </a:r>
          </a:p>
          <a:p>
            <a:pPr>
              <a:buNone/>
            </a:pPr>
            <a:r>
              <a:rPr lang="en-US" sz="1800" b="1" dirty="0" smtClean="0">
                <a:latin typeface="Calibri" pitchFamily="34" charset="0"/>
                <a:cs typeface="Calibri" pitchFamily="34" charset="0"/>
              </a:rPr>
              <a:t> Q is to right of S. Which house is in the middle?       </a:t>
            </a:r>
          </a:p>
          <a:p>
            <a:pPr>
              <a:buNone/>
            </a:pPr>
            <a:r>
              <a:rPr lang="en-US" sz="1800" b="1" dirty="0" smtClean="0">
                <a:latin typeface="Calibri" pitchFamily="34" charset="0"/>
                <a:cs typeface="Calibri" pitchFamily="34" charset="0"/>
              </a:rPr>
              <a:t>                                        </a:t>
            </a:r>
          </a:p>
          <a:p>
            <a:pPr>
              <a:buNone/>
            </a:pPr>
            <a:r>
              <a:rPr lang="en-US" sz="1800" b="1" dirty="0" smtClean="0">
                <a:latin typeface="Calibri" pitchFamily="34" charset="0"/>
                <a:cs typeface="Calibri" pitchFamily="34" charset="0"/>
              </a:rPr>
              <a:t>      i) P   ii) R    iii) S    iv) T</a:t>
            </a:r>
            <a:endParaRPr lang="en-US" sz="1800" dirty="0" smtClean="0">
              <a:latin typeface="Calibri" pitchFamily="34" charset="0"/>
              <a:cs typeface="Calibri" pitchFamily="34" charset="0"/>
            </a:endParaRPr>
          </a:p>
          <a:p>
            <a:pPr>
              <a:buNone/>
            </a:pPr>
            <a:r>
              <a:rPr lang="en-US" sz="1800" dirty="0" smtClean="0">
                <a:latin typeface="Calibri" pitchFamily="34" charset="0"/>
                <a:cs typeface="Calibri" pitchFamily="34" charset="0"/>
              </a:rPr>
              <a:t/>
            </a:r>
            <a:br>
              <a:rPr lang="en-US" sz="1800" dirty="0" smtClean="0">
                <a:latin typeface="Calibri" pitchFamily="34" charset="0"/>
                <a:cs typeface="Calibri" pitchFamily="34" charset="0"/>
              </a:rPr>
            </a:b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85750"/>
            <a:ext cx="8458200" cy="3394472"/>
          </a:xfrm>
        </p:spPr>
        <p:txBody>
          <a:bodyPr/>
          <a:lstStyle/>
          <a:p>
            <a:pPr>
              <a:buNone/>
            </a:pPr>
            <a:r>
              <a:rPr lang="en-US" sz="1800" b="1" dirty="0" smtClean="0">
                <a:latin typeface="Calibri" pitchFamily="34" charset="0"/>
                <a:cs typeface="Calibri" pitchFamily="34" charset="0"/>
              </a:rPr>
              <a:t> Five girls are sitting in a row. Meena is not adjacent to Teena or Beena. Leena is not </a:t>
            </a:r>
            <a:r>
              <a:rPr lang="en-US" sz="1800" b="1" dirty="0" smtClean="0">
                <a:latin typeface="Calibri" pitchFamily="34" charset="0"/>
                <a:cs typeface="Calibri" pitchFamily="34" charset="0"/>
              </a:rPr>
              <a:t>  adjacent </a:t>
            </a:r>
            <a:r>
              <a:rPr lang="en-US" sz="1800" b="1" dirty="0" smtClean="0">
                <a:latin typeface="Calibri" pitchFamily="34" charset="0"/>
                <a:cs typeface="Calibri" pitchFamily="34" charset="0"/>
              </a:rPr>
              <a:t>to Teena. Meena is  adjacent to Reena. Reena is in the middle of the row. Who is  adjacent to Leena?</a:t>
            </a:r>
            <a:endParaRPr lang="en-US" sz="1800" dirty="0" smtClean="0">
              <a:latin typeface="Calibri" pitchFamily="34" charset="0"/>
              <a:cs typeface="Calibri" pitchFamily="34" charset="0"/>
            </a:endParaRPr>
          </a:p>
          <a:p>
            <a:pPr>
              <a:buNone/>
            </a:pPr>
            <a:r>
              <a:rPr lang="en-US" sz="1800" dirty="0" smtClean="0">
                <a:latin typeface="Calibri" pitchFamily="34" charset="0"/>
                <a:cs typeface="Calibri" pitchFamily="34" charset="0"/>
              </a:rPr>
              <a:t/>
            </a:r>
            <a:br>
              <a:rPr lang="en-US" sz="1800" dirty="0" smtClean="0">
                <a:latin typeface="Calibri" pitchFamily="34" charset="0"/>
                <a:cs typeface="Calibri" pitchFamily="34" charset="0"/>
              </a:rPr>
            </a:br>
            <a:endParaRPr lang="en-US" sz="1800" dirty="0" smtClean="0">
              <a:latin typeface="Calibri" pitchFamily="34" charset="0"/>
              <a:cs typeface="Calibri" pitchFamily="34" charset="0"/>
            </a:endParaRPr>
          </a:p>
          <a:p>
            <a:pPr>
              <a:buNone/>
            </a:pPr>
            <a:r>
              <a:rPr lang="en-US" sz="1800" b="1" dirty="0" smtClean="0">
                <a:latin typeface="Calibri" pitchFamily="34" charset="0"/>
                <a:cs typeface="Calibri" pitchFamily="34" charset="0"/>
              </a:rPr>
              <a:t>     i) Meena    ii) Teena    iii) Beena    iv) Cannot be determined</a:t>
            </a:r>
            <a:endParaRPr lang="en-US" sz="1800" dirty="0" smtClean="0">
              <a:latin typeface="Calibri" pitchFamily="34" charset="0"/>
              <a:cs typeface="Calibri" pitchFamily="34" charset="0"/>
            </a:endParaRPr>
          </a:p>
          <a:p>
            <a:pPr>
              <a:buNone/>
            </a:pP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209550"/>
            <a:ext cx="8229600" cy="4004072"/>
          </a:xfrm>
        </p:spPr>
        <p:txBody>
          <a:bodyPr/>
          <a:lstStyle/>
          <a:p>
            <a:pPr algn="just">
              <a:buNone/>
            </a:pPr>
            <a:r>
              <a:rPr lang="en-US" sz="1800" b="1" dirty="0" smtClean="0">
                <a:latin typeface="Calibri" pitchFamily="34" charset="0"/>
                <a:cs typeface="Calibri" pitchFamily="34" charset="0"/>
              </a:rPr>
              <a:t>A,B,C,D,E and F are seated in a circle facing centre. </a:t>
            </a:r>
          </a:p>
          <a:p>
            <a:pPr algn="just">
              <a:buNone/>
            </a:pPr>
            <a:r>
              <a:rPr lang="en-US" sz="1800" b="1" dirty="0" smtClean="0">
                <a:latin typeface="Calibri" pitchFamily="34" charset="0"/>
                <a:cs typeface="Calibri" pitchFamily="34" charset="0"/>
              </a:rPr>
              <a:t>A and C are seated adjacent to each other</a:t>
            </a:r>
          </a:p>
          <a:p>
            <a:pPr algn="just">
              <a:buNone/>
            </a:pPr>
            <a:r>
              <a:rPr lang="en-US" sz="1800" b="1" dirty="0" smtClean="0">
                <a:latin typeface="Calibri" pitchFamily="34" charset="0"/>
                <a:cs typeface="Calibri" pitchFamily="34" charset="0"/>
              </a:rPr>
              <a:t>E&amp;B are also adjacent to each other. </a:t>
            </a:r>
          </a:p>
          <a:p>
            <a:pPr algn="just">
              <a:buNone/>
            </a:pPr>
            <a:r>
              <a:rPr lang="en-US" sz="1800" b="1" dirty="0" smtClean="0">
                <a:latin typeface="Calibri" pitchFamily="34" charset="0"/>
                <a:cs typeface="Calibri" pitchFamily="34" charset="0"/>
              </a:rPr>
              <a:t>B is the immediate left of F. </a:t>
            </a:r>
          </a:p>
          <a:p>
            <a:pPr algn="just">
              <a:buNone/>
            </a:pPr>
            <a:r>
              <a:rPr lang="en-US" sz="1800" b="1" dirty="0" smtClean="0">
                <a:latin typeface="Calibri" pitchFamily="34" charset="0"/>
                <a:cs typeface="Calibri" pitchFamily="34" charset="0"/>
              </a:rPr>
              <a:t>There are two persons b/w D and E. </a:t>
            </a:r>
          </a:p>
          <a:p>
            <a:pPr algn="just">
              <a:buNone/>
            </a:pPr>
            <a:r>
              <a:rPr lang="en-US" sz="1800" b="1" dirty="0" smtClean="0">
                <a:latin typeface="Calibri" pitchFamily="34" charset="0"/>
                <a:cs typeface="Calibri" pitchFamily="34" charset="0"/>
              </a:rPr>
              <a:t>A is not seated adjacent to E. Who is to the immediate left of E?</a:t>
            </a:r>
            <a:endParaRPr lang="en-US" sz="1800" dirty="0" smtClean="0">
              <a:latin typeface="Calibri" pitchFamily="34" charset="0"/>
              <a:cs typeface="Calibri" pitchFamily="34" charset="0"/>
            </a:endParaRPr>
          </a:p>
          <a:p>
            <a:pPr>
              <a:buNone/>
            </a:pPr>
            <a:endParaRPr lang="en-US" sz="1800" b="1" dirty="0" smtClean="0">
              <a:latin typeface="Calibri" pitchFamily="34" charset="0"/>
              <a:cs typeface="Calibri" pitchFamily="34" charset="0"/>
            </a:endParaRPr>
          </a:p>
          <a:p>
            <a:pPr>
              <a:buNone/>
            </a:pPr>
            <a:r>
              <a:rPr lang="en-US" sz="1800" b="1" dirty="0" smtClean="0">
                <a:latin typeface="Calibri" pitchFamily="34" charset="0"/>
                <a:cs typeface="Calibri" pitchFamily="34" charset="0"/>
              </a:rPr>
              <a:t> i) C    ii) B    iii) F    iv) Cannot be determined</a:t>
            </a:r>
            <a:endParaRPr lang="en-US" sz="1800" dirty="0" smtClean="0">
              <a:latin typeface="Calibri" pitchFamily="34" charset="0"/>
              <a:cs typeface="Calibri" pitchFamily="34" charset="0"/>
            </a:endParaRPr>
          </a:p>
          <a:p>
            <a:pPr>
              <a:buNone/>
            </a:pP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66750"/>
            <a:ext cx="8915400" cy="3394472"/>
          </a:xfrm>
          <a:effectLst/>
        </p:spPr>
        <p:txBody>
          <a:bodyPr/>
          <a:lstStyle/>
          <a:p>
            <a:pPr>
              <a:buNone/>
            </a:pPr>
            <a:r>
              <a:rPr lang="en-US" sz="1800" b="1" dirty="0" smtClean="0">
                <a:latin typeface="Calibri" pitchFamily="34" charset="0"/>
                <a:cs typeface="Calibri" pitchFamily="34" charset="0"/>
              </a:rPr>
              <a:t>There are 5 buildings called V, W, X, Y, Z in a row (not necessarily in order). V is to the West of W, Z is to the East of X and the West of V.  W is to West of Y. Which building is in the middle?</a:t>
            </a:r>
            <a:endParaRPr lang="en-IN" sz="1800" b="1" dirty="0" smtClean="0">
              <a:latin typeface="Calibri" pitchFamily="34" charset="0"/>
              <a:cs typeface="Calibri" pitchFamily="34" charset="0"/>
            </a:endParaRPr>
          </a:p>
          <a:p>
            <a:pPr>
              <a:buNone/>
            </a:pPr>
            <a:r>
              <a:rPr lang="en-US" sz="1800" b="1" dirty="0" smtClean="0">
                <a:latin typeface="Calibri" pitchFamily="34" charset="0"/>
                <a:cs typeface="Calibri" pitchFamily="34" charset="0"/>
              </a:rPr>
              <a:t>     A) V		B) W		C) X		D) Y</a:t>
            </a:r>
          </a:p>
          <a:p>
            <a:pPr>
              <a:buNone/>
            </a:pPr>
            <a:endParaRPr lang="en-US" sz="18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514350"/>
            <a:ext cx="8382000" cy="3394472"/>
          </a:xfrm>
        </p:spPr>
        <p:txBody>
          <a:bodyPr/>
          <a:lstStyle/>
          <a:p>
            <a:pPr>
              <a:buNone/>
            </a:pPr>
            <a:r>
              <a:rPr lang="en-US" sz="1800" b="1" dirty="0" smtClean="0">
                <a:latin typeface="Calibri" pitchFamily="34" charset="0"/>
                <a:cs typeface="Calibri" pitchFamily="34" charset="0"/>
              </a:rPr>
              <a:t>In a March past, seven persons are standing in a row. Q is standing left of R but right of P. O  is standing right of N and left of P. S is standing right of R and left of T. </a:t>
            </a:r>
            <a:r>
              <a:rPr lang="en-US" sz="1800" b="1" dirty="0" smtClean="0">
                <a:latin typeface="Calibri" pitchFamily="34" charset="0"/>
                <a:cs typeface="Calibri" pitchFamily="34" charset="0"/>
              </a:rPr>
              <a:t>      Find </a:t>
            </a:r>
            <a:r>
              <a:rPr lang="en-US" sz="1800" b="1" dirty="0" smtClean="0">
                <a:latin typeface="Calibri" pitchFamily="34" charset="0"/>
                <a:cs typeface="Calibri" pitchFamily="34" charset="0"/>
              </a:rPr>
              <a:t>out who is  standing in the middle.  </a:t>
            </a:r>
            <a:r>
              <a:rPr lang="en-US" sz="1800" dirty="0" smtClean="0">
                <a:latin typeface="Calibri" pitchFamily="34" charset="0"/>
                <a:cs typeface="Calibri" pitchFamily="34" charset="0"/>
              </a:rPr>
              <a:t> </a:t>
            </a:r>
          </a:p>
          <a:p>
            <a:pPr>
              <a:buNone/>
            </a:pPr>
            <a:r>
              <a:rPr lang="en-US" sz="1800" b="1" dirty="0" smtClean="0">
                <a:latin typeface="Calibri" pitchFamily="34" charset="0"/>
                <a:cs typeface="Calibri" pitchFamily="34" charset="0"/>
              </a:rPr>
              <a:t> </a:t>
            </a:r>
            <a:endParaRPr lang="en-US" sz="1800" dirty="0" smtClean="0">
              <a:latin typeface="Calibri" pitchFamily="34" charset="0"/>
              <a:cs typeface="Calibri" pitchFamily="34" charset="0"/>
            </a:endParaRPr>
          </a:p>
          <a:p>
            <a:pPr>
              <a:buNone/>
            </a:pPr>
            <a:r>
              <a:rPr lang="en-US" sz="1800" b="1" dirty="0" smtClean="0">
                <a:latin typeface="Calibri" pitchFamily="34" charset="0"/>
                <a:cs typeface="Calibri" pitchFamily="34" charset="0"/>
              </a:rPr>
              <a:t>     i) P   ii) Q    iii) T    iv) O</a:t>
            </a:r>
            <a:endParaRPr lang="en-US" sz="1800" dirty="0" smtClean="0">
              <a:latin typeface="Calibri" pitchFamily="34" charset="0"/>
              <a:cs typeface="Calibri" pitchFamily="34" charset="0"/>
            </a:endParaRPr>
          </a:p>
          <a:p>
            <a:pPr>
              <a:buNone/>
            </a:pPr>
            <a:r>
              <a:rPr lang="en-US" sz="1800" dirty="0" smtClean="0">
                <a:latin typeface="Calibri" pitchFamily="34" charset="0"/>
                <a:cs typeface="Calibri" pitchFamily="34" charset="0"/>
              </a:rPr>
              <a:t/>
            </a:r>
            <a:br>
              <a:rPr lang="en-US" sz="1800" dirty="0" smtClean="0">
                <a:latin typeface="Calibri" pitchFamily="34" charset="0"/>
                <a:cs typeface="Calibri" pitchFamily="34" charset="0"/>
              </a:rPr>
            </a:b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CA0BB05D8A5F4A819CF37E6FE23610" ma:contentTypeVersion="4" ma:contentTypeDescription="Create a new document." ma:contentTypeScope="" ma:versionID="dbcf652baf29075910a31af34177d5cb">
  <xsd:schema xmlns:xsd="http://www.w3.org/2001/XMLSchema" xmlns:xs="http://www.w3.org/2001/XMLSchema" xmlns:p="http://schemas.microsoft.com/office/2006/metadata/properties" xmlns:ns2="81cbaeb9-6a93-4b38-bd2e-07d45af0ba21" targetNamespace="http://schemas.microsoft.com/office/2006/metadata/properties" ma:root="true" ma:fieldsID="be743504a297c7508e1e5e925efcf54e" ns2:_="">
    <xsd:import namespace="81cbaeb9-6a93-4b38-bd2e-07d45af0ba2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cbaeb9-6a93-4b38-bd2e-07d45af0ba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04A115-96E0-4CAE-9A45-75E632C4CB2B}"/>
</file>

<file path=customXml/itemProps2.xml><?xml version="1.0" encoding="utf-8"?>
<ds:datastoreItem xmlns:ds="http://schemas.openxmlformats.org/officeDocument/2006/customXml" ds:itemID="{0CC95D36-99CE-4827-987D-44A7D613A5EC}"/>
</file>

<file path=customXml/itemProps3.xml><?xml version="1.0" encoding="utf-8"?>
<ds:datastoreItem xmlns:ds="http://schemas.openxmlformats.org/officeDocument/2006/customXml" ds:itemID="{4095A44D-1147-4F02-95B0-5252BC2B7B47}"/>
</file>

<file path=docProps/app.xml><?xml version="1.0" encoding="utf-8"?>
<Properties xmlns="http://schemas.openxmlformats.org/officeDocument/2006/extended-properties" xmlns:vt="http://schemas.openxmlformats.org/officeDocument/2006/docPropsVTypes">
  <TotalTime>6087</TotalTime>
  <Words>1160</Words>
  <Application>Microsoft Office PowerPoint</Application>
  <PresentationFormat>On-screen Show (16:9)</PresentationFormat>
  <Paragraphs>209</Paragraphs>
  <Slides>27</Slides>
  <Notes>1</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Cantilever Labs</dc:creator>
  <cp:lastModifiedBy>Lenovo</cp:lastModifiedBy>
  <cp:revision>850</cp:revision>
  <dcterms:created xsi:type="dcterms:W3CDTF">2020-04-01T01:37:06Z</dcterms:created>
  <dcterms:modified xsi:type="dcterms:W3CDTF">2021-06-30T15:46:44Z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0x0101002FCA0BB05D8A5F4A819CF37E6FE23610</vt:lpwstr>
  </property>
</Properties>
</file>