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4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ita Banerji" userId="47b77157-8c50-49c1-a34b-e4af5ecddd52" providerId="ADAL" clId="{FCE6E0FC-302D-4409-B93A-553F473F20BC}"/>
    <pc:docChg chg="modSld">
      <pc:chgData name="Sushmita Banerji" userId="47b77157-8c50-49c1-a34b-e4af5ecddd52" providerId="ADAL" clId="{FCE6E0FC-302D-4409-B93A-553F473F20BC}" dt="2024-08-01T09:42:51.624" v="57" actId="6549"/>
      <pc:docMkLst>
        <pc:docMk/>
      </pc:docMkLst>
      <pc:sldChg chg="modSp mod">
        <pc:chgData name="Sushmita Banerji" userId="47b77157-8c50-49c1-a34b-e4af5ecddd52" providerId="ADAL" clId="{FCE6E0FC-302D-4409-B93A-553F473F20BC}" dt="2024-08-01T09:41:23.789" v="38" actId="20577"/>
        <pc:sldMkLst>
          <pc:docMk/>
          <pc:sldMk cId="2720042960" sldId="257"/>
        </pc:sldMkLst>
        <pc:spChg chg="mod">
          <ac:chgData name="Sushmita Banerji" userId="47b77157-8c50-49c1-a34b-e4af5ecddd52" providerId="ADAL" clId="{FCE6E0FC-302D-4409-B93A-553F473F20BC}" dt="2024-08-01T09:41:23.789" v="38" actId="20577"/>
          <ac:spMkLst>
            <pc:docMk/>
            <pc:sldMk cId="2720042960" sldId="257"/>
            <ac:spMk id="3" creationId="{D5CEB26A-92E6-4E74-B8C2-E8DE7EEFA765}"/>
          </ac:spMkLst>
        </pc:spChg>
      </pc:sldChg>
      <pc:sldChg chg="modSp mod">
        <pc:chgData name="Sushmita Banerji" userId="47b77157-8c50-49c1-a34b-e4af5ecddd52" providerId="ADAL" clId="{FCE6E0FC-302D-4409-B93A-553F473F20BC}" dt="2024-08-01T09:42:01.039" v="44" actId="20577"/>
        <pc:sldMkLst>
          <pc:docMk/>
          <pc:sldMk cId="2443719643" sldId="259"/>
        </pc:sldMkLst>
        <pc:spChg chg="mod">
          <ac:chgData name="Sushmita Banerji" userId="47b77157-8c50-49c1-a34b-e4af5ecddd52" providerId="ADAL" clId="{FCE6E0FC-302D-4409-B93A-553F473F20BC}" dt="2024-08-01T09:42:01.039" v="44" actId="20577"/>
          <ac:spMkLst>
            <pc:docMk/>
            <pc:sldMk cId="2443719643" sldId="259"/>
            <ac:spMk id="3" creationId="{36C00ED6-1CCD-43E0-8FE9-07F8A8A77714}"/>
          </ac:spMkLst>
        </pc:spChg>
      </pc:sldChg>
      <pc:sldChg chg="modSp mod">
        <pc:chgData name="Sushmita Banerji" userId="47b77157-8c50-49c1-a34b-e4af5ecddd52" providerId="ADAL" clId="{FCE6E0FC-302D-4409-B93A-553F473F20BC}" dt="2024-08-01T09:42:51.624" v="57" actId="6549"/>
        <pc:sldMkLst>
          <pc:docMk/>
          <pc:sldMk cId="1997745337" sldId="261"/>
        </pc:sldMkLst>
        <pc:spChg chg="mod">
          <ac:chgData name="Sushmita Banerji" userId="47b77157-8c50-49c1-a34b-e4af5ecddd52" providerId="ADAL" clId="{FCE6E0FC-302D-4409-B93A-553F473F20BC}" dt="2024-08-01T09:42:51.624" v="57" actId="6549"/>
          <ac:spMkLst>
            <pc:docMk/>
            <pc:sldMk cId="1997745337" sldId="261"/>
            <ac:spMk id="3" creationId="{609A92DB-3CF8-4408-B1D8-9D7842C9F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0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94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5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303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5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47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68F9EB-0A01-42CD-94CB-3EFB66D05DC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69E836-BFCF-437C-9971-B2F3C6F5BAC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7726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C0A-9F31-4968-8F09-03BF3DB4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Film Studies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B26A-92E6-4E74-B8C2-E8DE7EEF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Your Tas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Adhiraj</a:t>
            </a:r>
            <a:r>
              <a:rPr lang="en-US" dirty="0"/>
              <a:t> Deshmukh</a:t>
            </a:r>
          </a:p>
          <a:p>
            <a:r>
              <a:rPr lang="en-US" dirty="0" err="1"/>
              <a:t>Vanshpreet</a:t>
            </a:r>
            <a:r>
              <a:rPr lang="en-US" dirty="0"/>
              <a:t> Kohli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04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A5C6-8F51-480E-98E2-3D5A82B5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8A84-09C2-4F76-84D6-C9C51A63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close-up – Part objects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3B1C-5C6A-44D0-B090-C3FFD3B6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580640"/>
            <a:ext cx="6238240" cy="37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4876-6F90-4BCB-944E-C64F9D23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Close-Up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7F33D-4A53-4513-AD78-0B03FEEB9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666240"/>
            <a:ext cx="7345680" cy="4734560"/>
          </a:xfrm>
        </p:spPr>
      </p:pic>
    </p:spTree>
    <p:extLst>
      <p:ext uri="{BB962C8B-B14F-4D97-AF65-F5344CB8AC3E}">
        <p14:creationId xmlns:p14="http://schemas.microsoft.com/office/powerpoint/2010/main" val="2324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5E2A-EC72-449A-BFD1-1705EB26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9E05C-8847-4BF5-B6A9-0A21207F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1295400"/>
            <a:ext cx="7010399" cy="5562600"/>
          </a:xfrm>
        </p:spPr>
      </p:pic>
    </p:spTree>
    <p:extLst>
      <p:ext uri="{BB962C8B-B14F-4D97-AF65-F5344CB8AC3E}">
        <p14:creationId xmlns:p14="http://schemas.microsoft.com/office/powerpoint/2010/main" val="72017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9B48-4F5C-424E-B6EC-9FD3626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Close-up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79D7E-48E7-4806-A957-E9B3504FC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4" y="1554163"/>
            <a:ext cx="8043011" cy="4525962"/>
          </a:xfrm>
        </p:spPr>
      </p:pic>
    </p:spTree>
    <p:extLst>
      <p:ext uri="{BB962C8B-B14F-4D97-AF65-F5344CB8AC3E}">
        <p14:creationId xmlns:p14="http://schemas.microsoft.com/office/powerpoint/2010/main" val="60422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3E7-5F94-4346-9600-EB0E1F0E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Cowboy/American Mid-shot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A6494-EF0C-4519-ADC3-D880B108B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66" y="1554163"/>
            <a:ext cx="6780467" cy="4525962"/>
          </a:xfrm>
        </p:spPr>
      </p:pic>
    </p:spTree>
    <p:extLst>
      <p:ext uri="{BB962C8B-B14F-4D97-AF65-F5344CB8AC3E}">
        <p14:creationId xmlns:p14="http://schemas.microsoft.com/office/powerpoint/2010/main" val="327439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51D-B922-401B-84E8-F5AC400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245C1-D013-4310-AF50-112314E2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37920"/>
            <a:ext cx="8686800" cy="5435600"/>
          </a:xfrm>
        </p:spPr>
      </p:pic>
    </p:spTree>
    <p:extLst>
      <p:ext uri="{BB962C8B-B14F-4D97-AF65-F5344CB8AC3E}">
        <p14:creationId xmlns:p14="http://schemas.microsoft.com/office/powerpoint/2010/main" val="287175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C348-F92E-4D37-825E-A9C50D60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98195-26FE-4C77-8D4F-0155E665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91599" cy="5328920"/>
          </a:xfrm>
        </p:spPr>
      </p:pic>
    </p:spTree>
    <p:extLst>
      <p:ext uri="{BB962C8B-B14F-4D97-AF65-F5344CB8AC3E}">
        <p14:creationId xmlns:p14="http://schemas.microsoft.com/office/powerpoint/2010/main" val="22374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E293-8CE4-4724-8EB6-EBD9640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Long-shot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1042A-3699-4295-9C1F-56BADDE5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37920"/>
            <a:ext cx="8534400" cy="5262880"/>
          </a:xfrm>
        </p:spPr>
      </p:pic>
    </p:spTree>
    <p:extLst>
      <p:ext uri="{BB962C8B-B14F-4D97-AF65-F5344CB8AC3E}">
        <p14:creationId xmlns:p14="http://schemas.microsoft.com/office/powerpoint/2010/main" val="343297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3E50-E49E-4271-B0F8-4D451D67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Shot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D35E07-1B48-443B-A134-6A26CC33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86800" cy="5278120"/>
          </a:xfrm>
        </p:spPr>
      </p:pic>
    </p:spTree>
    <p:extLst>
      <p:ext uri="{BB962C8B-B14F-4D97-AF65-F5344CB8AC3E}">
        <p14:creationId xmlns:p14="http://schemas.microsoft.com/office/powerpoint/2010/main" val="118196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1047-E683-443B-8897-92F157CA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3D98C-C422-4609-B732-C69AC7B9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534400" cy="5237480"/>
          </a:xfrm>
        </p:spPr>
      </p:pic>
    </p:spTree>
    <p:extLst>
      <p:ext uri="{BB962C8B-B14F-4D97-AF65-F5344CB8AC3E}">
        <p14:creationId xmlns:p14="http://schemas.microsoft.com/office/powerpoint/2010/main" val="11826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A2A8-3A22-4599-873A-38D4B9E1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Plan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AD21-49E9-44DE-BD90-2074E806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       			10%</a:t>
            </a:r>
          </a:p>
          <a:p>
            <a:r>
              <a:rPr lang="en-US" dirty="0"/>
              <a:t>Mid Sem Exam		20%</a:t>
            </a:r>
          </a:p>
          <a:p>
            <a:r>
              <a:rPr lang="en-US" dirty="0"/>
              <a:t>Quiz 2				10%</a:t>
            </a:r>
          </a:p>
          <a:p>
            <a:r>
              <a:rPr lang="en-US" dirty="0"/>
              <a:t>Assignment 1			30%</a:t>
            </a:r>
          </a:p>
          <a:p>
            <a:r>
              <a:rPr lang="en-US" dirty="0"/>
              <a:t>Assignment 2  		30%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1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71CF-82A0-4004-9947-BC2AEF2B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0ED6-1CCD-43E0-8FE9-07F8A8A7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hangingPunct="0"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 grades for going beyond what is expected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B grades for meeting expectations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 grades for doing less than expected</a:t>
            </a:r>
          </a:p>
          <a:p>
            <a:pPr marL="0" indent="0" hangingPunct="0"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 automatic F for the assignment and the course in cases of plagiarism an AI (over 20%).</a:t>
            </a:r>
          </a:p>
          <a:p>
            <a:pPr marL="0" indent="0" hangingPunct="0">
              <a:spcBef>
                <a:spcPts val="0"/>
              </a:spcBef>
              <a:buNone/>
            </a:pPr>
            <a:endParaRPr lang="en-IN" sz="36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IN" sz="3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Credit will be given for creative thinking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IN" sz="3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No one gets full marks in the Human Sciences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71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20AB-17E1-4B74-ACC5-7DDFE6BB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cinema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FBC1-ECBA-4B55-B8C0-9DCA7789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Cinema is a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 system, grammar, layers of meanings</a:t>
            </a:r>
          </a:p>
          <a:p>
            <a:endParaRPr lang="en-US" dirty="0"/>
          </a:p>
          <a:p>
            <a:r>
              <a:rPr lang="en-US" dirty="0"/>
              <a:t>More than the sum of its parts</a:t>
            </a:r>
          </a:p>
          <a:p>
            <a:endParaRPr lang="en-US" dirty="0"/>
          </a:p>
          <a:p>
            <a:r>
              <a:rPr lang="en-US" dirty="0"/>
              <a:t>Poetry, prose, Serialized fiction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47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E66E-F0AB-429D-A4EC-E044B133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92DB-3CF8-4408-B1D8-9D7842C9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Diegesis – the world of the movie (</a:t>
            </a:r>
            <a:r>
              <a:rPr lang="en-US" i="1" dirty="0"/>
              <a:t>X-men</a:t>
            </a:r>
            <a:r>
              <a:rPr lang="en-US" dirty="0"/>
              <a:t> vs. </a:t>
            </a:r>
            <a:r>
              <a:rPr lang="en-US" i="1" dirty="0"/>
              <a:t>Barbie vs Kalki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Mise-</a:t>
            </a:r>
            <a:r>
              <a:rPr lang="en-US" dirty="0" err="1"/>
              <a:t>en</a:t>
            </a:r>
            <a:r>
              <a:rPr lang="en-US" dirty="0"/>
              <a:t>-scène – everything in front of the camera –properties, actors, blocking, scene/stage-design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Shot size – distance from the camera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Take – an uninterrupted run of film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4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A4DA-CD16-47DB-9FBD-34279B0B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489D-FFB4-4739-978C-0BB8D420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Cinematography</a:t>
            </a:r>
          </a:p>
          <a:p>
            <a:endParaRPr lang="en-US" dirty="0"/>
          </a:p>
          <a:p>
            <a:r>
              <a:rPr lang="en-US" dirty="0"/>
              <a:t>Editing</a:t>
            </a:r>
          </a:p>
          <a:p>
            <a:endParaRPr lang="en-US" dirty="0"/>
          </a:p>
          <a:p>
            <a:r>
              <a:rPr lang="en-US" dirty="0"/>
              <a:t>Sound</a:t>
            </a:r>
          </a:p>
          <a:p>
            <a:endParaRPr lang="en-US" dirty="0"/>
          </a:p>
          <a:p>
            <a:r>
              <a:rPr lang="en-US" dirty="0"/>
              <a:t>Narrative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5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D8E-2533-4472-9201-ABCC5C7E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Cinematography – Basic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8ADF-3B6D-4803-84A7-1948A86A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Shot Sizes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Camera Movements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Lighting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Aspect Ratio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61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933-D3B2-48E3-AC76-8D04D06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Shot/Shot Size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5BE2-238B-454C-A58F-4992768D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size – what and how much is seen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Extreme close-up to extreme long shot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EXTREME Close-up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Close-up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1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6F85-6C08-44E6-84F6-8FCD12F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7B1A-865D-4249-8861-3CD73CB2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Mid-shot/American Mid-shot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Full Shot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Long Shot, EXTREME Long Shot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Establishing shot, Master Shot, Bird’s eye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9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ustom 2">
      <a:dk1>
        <a:sysClr val="windowText" lastClr="000000"/>
      </a:dk1>
      <a:lt1>
        <a:srgbClr val="DAE3FA"/>
      </a:lt1>
      <a:dk2>
        <a:srgbClr val="454551"/>
      </a:dk2>
      <a:lt2>
        <a:srgbClr val="D8D9DC"/>
      </a:lt2>
      <a:accent1>
        <a:srgbClr val="AD2751"/>
      </a:accent1>
      <a:accent2>
        <a:srgbClr val="600000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Gender and Soc 8.3</Template>
  <TotalTime>135</TotalTime>
  <Words>263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DejaVu Sans</vt:lpstr>
      <vt:lpstr>Franklin Gothic Book</vt:lpstr>
      <vt:lpstr>Franklin Gothic Medium</vt:lpstr>
      <vt:lpstr>Wingdings 2</vt:lpstr>
      <vt:lpstr>Trek</vt:lpstr>
      <vt:lpstr>Introduction to Film Studies</vt:lpstr>
      <vt:lpstr>Grading Plan  </vt:lpstr>
      <vt:lpstr>PowerPoint Presentation</vt:lpstr>
      <vt:lpstr>Why study cinema</vt:lpstr>
      <vt:lpstr>Some terms</vt:lpstr>
      <vt:lpstr>Four aspects</vt:lpstr>
      <vt:lpstr>Cinematography – Basic terms</vt:lpstr>
      <vt:lpstr>Shot/Shot Size</vt:lpstr>
      <vt:lpstr>PowerPoint Presentation</vt:lpstr>
      <vt:lpstr>PowerPoint Presentation</vt:lpstr>
      <vt:lpstr>Close-Up</vt:lpstr>
      <vt:lpstr>Medium Shot</vt:lpstr>
      <vt:lpstr>Medium Close-up</vt:lpstr>
      <vt:lpstr>Cowboy/American Mid-shot</vt:lpstr>
      <vt:lpstr>Long Shot</vt:lpstr>
      <vt:lpstr>Full shot</vt:lpstr>
      <vt:lpstr>Extreme Long-shot</vt:lpstr>
      <vt:lpstr>Establishing 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Film Studies</dc:title>
  <dc:creator>Sushmita Banerji</dc:creator>
  <cp:lastModifiedBy>Sushmita Banerji</cp:lastModifiedBy>
  <cp:revision>14</cp:revision>
  <dcterms:created xsi:type="dcterms:W3CDTF">2019-08-01T05:17:36Z</dcterms:created>
  <dcterms:modified xsi:type="dcterms:W3CDTF">2024-08-01T09:43:00Z</dcterms:modified>
</cp:coreProperties>
</file>