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BC6968F-C760-47FA-B4ED-E9753A7AD15C}" type="datetimeFigureOut">
              <a:rPr lang="en-IN" smtClean="0"/>
              <a:t>03-09-2019</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10972800" y="6473952"/>
            <a:ext cx="1011936" cy="246888"/>
          </a:xfrm>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388674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6968F-C760-47FA-B4ED-E9753A7AD15C}"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100614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C6968F-C760-47FA-B4ED-E9753A7AD15C}"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28489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BC6968F-C760-47FA-B4ED-E9753A7AD15C}" type="datetimeFigureOut">
              <a:rPr lang="en-IN" smtClean="0"/>
              <a:t>03-09-2019</a:t>
            </a:fld>
            <a:endParaRPr lang="en-IN"/>
          </a:p>
        </p:txBody>
      </p:sp>
      <p:sp>
        <p:nvSpPr>
          <p:cNvPr id="19" name="Footer Placeholder 18"/>
          <p:cNvSpPr>
            <a:spLocks noGrp="1"/>
          </p:cNvSpPr>
          <p:nvPr>
            <p:ph type="ftr" sz="quarter" idx="11"/>
          </p:nvPr>
        </p:nvSpPr>
        <p:spPr>
          <a:xfrm>
            <a:off x="4775200" y="76201"/>
            <a:ext cx="3860800" cy="288925"/>
          </a:xfrm>
        </p:spPr>
        <p:txBody>
          <a:bodyPr/>
          <a:lstStyle/>
          <a:p>
            <a:endParaRPr lang="en-IN"/>
          </a:p>
        </p:txBody>
      </p:sp>
      <p:sp>
        <p:nvSpPr>
          <p:cNvPr id="16" name="Slide Number Placeholder 15"/>
          <p:cNvSpPr>
            <a:spLocks noGrp="1"/>
          </p:cNvSpPr>
          <p:nvPr>
            <p:ph type="sldNum" sz="quarter" idx="12"/>
          </p:nvPr>
        </p:nvSpPr>
        <p:spPr>
          <a:xfrm>
            <a:off x="10972800" y="6473952"/>
            <a:ext cx="1011936" cy="246888"/>
          </a:xfrm>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273526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BC6968F-C760-47FA-B4ED-E9753A7AD15C}" type="datetimeFigureOut">
              <a:rPr lang="en-IN" smtClean="0"/>
              <a:t>03-09-2019</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7BDBD149-D2FD-4736-BA78-E2B7C7DDE382}" type="slidenum">
              <a:rPr lang="en-IN" smtClean="0"/>
              <a:t>‹#›</a:t>
            </a:fld>
            <a:endParaRPr lang="en-IN"/>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extLst>
      <p:ext uri="{BB962C8B-B14F-4D97-AF65-F5344CB8AC3E}">
        <p14:creationId xmlns:p14="http://schemas.microsoft.com/office/powerpoint/2010/main" val="293279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BC6968F-C760-47FA-B4ED-E9753A7AD15C}" type="datetimeFigureOut">
              <a:rPr lang="en-IN" smtClean="0"/>
              <a:t>03-09-2019</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426015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BC6968F-C760-47FA-B4ED-E9753A7AD15C}"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972800" y="6477000"/>
            <a:ext cx="1016000" cy="246888"/>
          </a:xfrm>
        </p:spPr>
        <p:txBody>
          <a:bodyPr/>
          <a:lstStyle/>
          <a:p>
            <a:fld id="{7BDBD149-D2FD-4736-BA78-E2B7C7DDE382}" type="slidenum">
              <a:rPr lang="en-IN" smtClean="0"/>
              <a:t>‹#›</a:t>
            </a:fld>
            <a:endParaRPr lang="en-IN"/>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176367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BC6968F-C760-47FA-B4ED-E9753A7AD15C}" type="datetimeFigureOut">
              <a:rPr lang="en-IN" smtClean="0"/>
              <a:t>03-09-2019</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227228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C6968F-C760-47FA-B4ED-E9753A7AD15C}" type="datetimeFigureOut">
              <a:rPr lang="en-IN" smtClean="0"/>
              <a:t>03-09-2019</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261388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BC6968F-C760-47FA-B4ED-E9753A7AD15C}" type="datetimeFigureOut">
              <a:rPr lang="en-IN" smtClean="0"/>
              <a:t>03-09-2019</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BD149-D2FD-4736-BA78-E2B7C7DDE382}" type="slidenum">
              <a:rPr lang="en-IN" smtClean="0"/>
              <a:t>‹#›</a:t>
            </a:fld>
            <a:endParaRPr lang="en-IN"/>
          </a:p>
        </p:txBody>
      </p:sp>
    </p:spTree>
    <p:extLst>
      <p:ext uri="{BB962C8B-B14F-4D97-AF65-F5344CB8AC3E}">
        <p14:creationId xmlns:p14="http://schemas.microsoft.com/office/powerpoint/2010/main" val="234180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1BC6968F-C760-47FA-B4ED-E9753A7AD15C}"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7BDBD149-D2FD-4736-BA78-E2B7C7DDE382}" type="slidenum">
              <a:rPr lang="en-IN" smtClean="0"/>
              <a:t>‹#›</a:t>
            </a:fld>
            <a:endParaRPr lang="en-IN"/>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39896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BC6968F-C760-47FA-B4ED-E9753A7AD15C}" type="datetimeFigureOut">
              <a:rPr lang="en-IN" smtClean="0"/>
              <a:t>03-09-2019</a:t>
            </a:fld>
            <a:endParaRPr lang="en-IN"/>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BDBD149-D2FD-4736-BA78-E2B7C7DDE382}" type="slidenum">
              <a:rPr lang="en-IN" smtClean="0"/>
              <a:t>‹#›</a:t>
            </a:fld>
            <a:endParaRPr lang="en-IN"/>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1247088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DE72-548F-44F9-8A37-FC7E8806A0EB}"/>
              </a:ext>
            </a:extLst>
          </p:cNvPr>
          <p:cNvSpPr>
            <a:spLocks noGrp="1"/>
          </p:cNvSpPr>
          <p:nvPr>
            <p:ph type="ctrTitle"/>
          </p:nvPr>
        </p:nvSpPr>
        <p:spPr/>
        <p:txBody>
          <a:bodyPr/>
          <a:lstStyle/>
          <a:p>
            <a:r>
              <a:rPr lang="en-US" dirty="0"/>
              <a:t>Edit </a:t>
            </a:r>
            <a:r>
              <a:rPr lang="en-US" dirty="0" err="1"/>
              <a:t>Edit</a:t>
            </a:r>
            <a:endParaRPr lang="en-IN" dirty="0"/>
          </a:p>
        </p:txBody>
      </p:sp>
      <p:sp>
        <p:nvSpPr>
          <p:cNvPr id="3" name="Subtitle 2">
            <a:extLst>
              <a:ext uri="{FF2B5EF4-FFF2-40B4-BE49-F238E27FC236}">
                <a16:creationId xmlns:a16="http://schemas.microsoft.com/office/drawing/2014/main" id="{6B43E6A9-310C-4961-AAED-6F8794A73E8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371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C017-8119-44C7-ADB4-49B274F27CDA}"/>
              </a:ext>
            </a:extLst>
          </p:cNvPr>
          <p:cNvSpPr>
            <a:spLocks noGrp="1"/>
          </p:cNvSpPr>
          <p:nvPr>
            <p:ph type="title"/>
          </p:nvPr>
        </p:nvSpPr>
        <p:spPr/>
        <p:txBody>
          <a:bodyPr/>
          <a:lstStyle/>
          <a:p>
            <a:r>
              <a:rPr lang="en-US" dirty="0"/>
              <a:t>Editing terms</a:t>
            </a:r>
            <a:endParaRPr lang="en-IN" dirty="0"/>
          </a:p>
        </p:txBody>
      </p:sp>
      <p:sp>
        <p:nvSpPr>
          <p:cNvPr id="3" name="Content Placeholder 2">
            <a:extLst>
              <a:ext uri="{FF2B5EF4-FFF2-40B4-BE49-F238E27FC236}">
                <a16:creationId xmlns:a16="http://schemas.microsoft.com/office/drawing/2014/main" id="{516F0F33-E928-4EA4-98E5-9BA69F3815F9}"/>
              </a:ext>
            </a:extLst>
          </p:cNvPr>
          <p:cNvSpPr>
            <a:spLocks noGrp="1"/>
          </p:cNvSpPr>
          <p:nvPr>
            <p:ph idx="1"/>
          </p:nvPr>
        </p:nvSpPr>
        <p:spPr/>
        <p:txBody>
          <a:bodyPr/>
          <a:lstStyle/>
          <a:p>
            <a:pPr>
              <a:buFont typeface="Arial" panose="020B0604020202020204" pitchFamily="34" charset="0"/>
              <a:buChar char="•"/>
            </a:pPr>
            <a:r>
              <a:rPr lang="en-US" dirty="0"/>
              <a:t>EDITING – The process of taking raw footage to select and combine shots </a:t>
            </a:r>
          </a:p>
          <a:p>
            <a:pPr marL="0" indent="0">
              <a:buNone/>
            </a:pPr>
            <a:endParaRPr lang="en-US" dirty="0"/>
          </a:p>
          <a:p>
            <a:pPr>
              <a:buFont typeface="Arial" panose="020B0604020202020204" pitchFamily="34" charset="0"/>
              <a:buChar char="•"/>
            </a:pPr>
            <a:r>
              <a:rPr lang="en-US" dirty="0"/>
              <a:t>Continuity Editing – Visual/Aural editing where shots are cut together in a clear and linear flow of uninterrupted action. Seeks to maintain a continuous sense of time and space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36014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4DEC-8786-4427-9266-94FDCDEC8F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1F43F0-1970-48C7-9A56-8A68AB90C5D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Cut -- </a:t>
            </a:r>
            <a:r>
              <a:rPr lang="en-US" dirty="0"/>
              <a:t>A transition where one shot is instantly followed by another</a:t>
            </a:r>
          </a:p>
          <a:p>
            <a:pPr marL="0" indent="0">
              <a:buNone/>
            </a:pPr>
            <a:endParaRPr lang="en-US" dirty="0"/>
          </a:p>
          <a:p>
            <a:pPr>
              <a:buFont typeface="Arial" panose="020B0604020202020204" pitchFamily="34" charset="0"/>
              <a:buChar char="•"/>
            </a:pPr>
            <a:r>
              <a:rPr lang="en-US" b="1" dirty="0"/>
              <a:t>Cross Cutting -- </a:t>
            </a:r>
            <a:r>
              <a:rPr lang="en-US" dirty="0"/>
              <a:t>Technique used to give the illusion that two story- lines of action are happening at the same time by rapidly cutting back and forth between them (</a:t>
            </a:r>
            <a:r>
              <a:rPr lang="en-US" i="1" dirty="0"/>
              <a:t>Godfather</a:t>
            </a:r>
            <a:r>
              <a:rPr lang="en-US" dirty="0"/>
              <a:t>)</a:t>
            </a:r>
          </a:p>
          <a:p>
            <a:pPr marL="0" indent="0">
              <a:buNone/>
            </a:pPr>
            <a:r>
              <a:rPr lang="en-US" dirty="0"/>
              <a:t>Parallel editing is a technique used to portray multiple lines of action, occurring in different places, simultaneously.  In most but not all cases of this technique, these lines of action are occurring at the same time.  </a:t>
            </a:r>
            <a:r>
              <a:rPr lang="en-US"/>
              <a:t>These different sequences of events are shown simultaneously because there is usually some type of connection between them.</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19722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ACB6-10CA-4646-ADEF-1E6A46009B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83EC28-4C00-424A-8DD2-35A38472F1C6}"/>
              </a:ext>
            </a:extLst>
          </p:cNvPr>
          <p:cNvSpPr>
            <a:spLocks noGrp="1"/>
          </p:cNvSpPr>
          <p:nvPr>
            <p:ph idx="1"/>
          </p:nvPr>
        </p:nvSpPr>
        <p:spPr/>
        <p:txBody>
          <a:bodyPr/>
          <a:lstStyle/>
          <a:p>
            <a:pPr>
              <a:buFont typeface="Arial" panose="020B0604020202020204" pitchFamily="34" charset="0"/>
              <a:buChar char="•"/>
            </a:pPr>
            <a:r>
              <a:rPr lang="en-US" b="1" dirty="0"/>
              <a:t>Line of Axis </a:t>
            </a:r>
            <a:r>
              <a:rPr lang="en-US" dirty="0"/>
              <a:t>– A 180-degree line not to be crossed to maintain continuity</a:t>
            </a:r>
          </a:p>
          <a:p>
            <a:pPr>
              <a:buFont typeface="Arial" panose="020B0604020202020204" pitchFamily="34" charset="0"/>
              <a:buChar char="•"/>
            </a:pPr>
            <a:endParaRPr lang="en-US" dirty="0"/>
          </a:p>
          <a:p>
            <a:pPr>
              <a:buFont typeface="Arial" panose="020B0604020202020204" pitchFamily="34" charset="0"/>
              <a:buChar char="•"/>
            </a:pPr>
            <a:r>
              <a:rPr lang="en-US" b="1" dirty="0"/>
              <a:t>CUTAWAYS -- </a:t>
            </a:r>
            <a:r>
              <a:rPr lang="en-US" dirty="0"/>
              <a:t>This is when you cut away from your actors to a shot that has no established orientation, thus resetting the 180-degree line.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54661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4D35-F843-4BE6-BAD2-A4FC6BDE0D0A}"/>
              </a:ext>
            </a:extLst>
          </p:cNvPr>
          <p:cNvSpPr>
            <a:spLocks noGrp="1"/>
          </p:cNvSpPr>
          <p:nvPr>
            <p:ph type="title"/>
          </p:nvPr>
        </p:nvSpPr>
        <p:spPr/>
        <p:txBody>
          <a:bodyPr/>
          <a:lstStyle/>
          <a:p>
            <a:r>
              <a:rPr lang="en-US" dirty="0"/>
              <a:t>F for Fake</a:t>
            </a:r>
            <a:endParaRPr lang="en-IN" dirty="0"/>
          </a:p>
        </p:txBody>
      </p:sp>
      <p:sp>
        <p:nvSpPr>
          <p:cNvPr id="3" name="Content Placeholder 2">
            <a:extLst>
              <a:ext uri="{FF2B5EF4-FFF2-40B4-BE49-F238E27FC236}">
                <a16:creationId xmlns:a16="http://schemas.microsoft.com/office/drawing/2014/main" id="{06B6A621-8000-4E2E-8929-2B4D826AB8BB}"/>
              </a:ext>
            </a:extLst>
          </p:cNvPr>
          <p:cNvSpPr>
            <a:spLocks noGrp="1"/>
          </p:cNvSpPr>
          <p:nvPr>
            <p:ph idx="1"/>
          </p:nvPr>
        </p:nvSpPr>
        <p:spPr/>
        <p:txBody>
          <a:bodyPr>
            <a:normAutofit/>
          </a:bodyPr>
          <a:lstStyle/>
          <a:p>
            <a:pPr>
              <a:buFont typeface="Arial" panose="020B0604020202020204" pitchFamily="34" charset="0"/>
              <a:buChar char="•"/>
            </a:pPr>
            <a:r>
              <a:rPr lang="en-US" b="1" dirty="0"/>
              <a:t>Eyeline Match -- </a:t>
            </a:r>
            <a:r>
              <a:rPr lang="en-US" dirty="0"/>
              <a:t>A technique based on the idea that viewers want to see what on-screen characters are seeing. For example, if a character is looking intently at an off-screen object, the following shot will be of that object. Matching eye-lines in two adjoining shots</a:t>
            </a:r>
          </a:p>
          <a:p>
            <a:pPr>
              <a:buFont typeface="Arial" panose="020B0604020202020204" pitchFamily="34" charset="0"/>
              <a:buChar char="•"/>
            </a:pPr>
            <a:r>
              <a:rPr lang="en-US" b="1" i="1" dirty="0"/>
              <a:t>Rhythm</a:t>
            </a:r>
            <a:r>
              <a:rPr lang="en-US" dirty="0"/>
              <a:t> editing describes an assembling of shots and/or sequences according to a rhythmic pattern of some kind, usually dictated by music.</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23268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D258-1918-4D9B-AD9D-CA243210B7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887270-417F-4605-8892-3120B26E55FC}"/>
              </a:ext>
            </a:extLst>
          </p:cNvPr>
          <p:cNvSpPr>
            <a:spLocks noGrp="1"/>
          </p:cNvSpPr>
          <p:nvPr>
            <p:ph idx="1"/>
          </p:nvPr>
        </p:nvSpPr>
        <p:spPr/>
        <p:txBody>
          <a:bodyPr/>
          <a:lstStyle/>
          <a:p>
            <a:pPr>
              <a:buFont typeface="Arial" panose="020B0604020202020204" pitchFamily="34" charset="0"/>
              <a:buChar char="•"/>
            </a:pPr>
            <a:r>
              <a:rPr lang="en-US" b="1" dirty="0"/>
              <a:t>matched cut  -- </a:t>
            </a:r>
            <a:r>
              <a:rPr lang="en-US" dirty="0"/>
              <a:t>A cut joining two shots whose compositional elements match, helping to establish strong continuity of action.</a:t>
            </a:r>
          </a:p>
          <a:p>
            <a:pPr>
              <a:buFont typeface="Arial" panose="020B0604020202020204" pitchFamily="34" charset="0"/>
              <a:buChar char="•"/>
            </a:pPr>
            <a:endParaRPr lang="en-US" dirty="0"/>
          </a:p>
          <a:p>
            <a:pPr>
              <a:buFont typeface="Arial" panose="020B0604020202020204" pitchFamily="34" charset="0"/>
              <a:buChar char="•"/>
            </a:pPr>
            <a:r>
              <a:rPr lang="en-US" b="1" dirty="0"/>
              <a:t>shot reverse shot cutting -- </a:t>
            </a:r>
            <a:r>
              <a:rPr lang="en-US" dirty="0"/>
              <a:t>Usually used for conversation scenes, this technique alternates between over-the-shoulder shots showing each character speaking. </a:t>
            </a:r>
            <a:endParaRPr lang="en-IN" dirty="0"/>
          </a:p>
        </p:txBody>
      </p:sp>
    </p:spTree>
    <p:extLst>
      <p:ext uri="{BB962C8B-B14F-4D97-AF65-F5344CB8AC3E}">
        <p14:creationId xmlns:p14="http://schemas.microsoft.com/office/powerpoint/2010/main" val="18613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56A1-E0E5-4C08-AB3B-C5C3D18197C0}"/>
              </a:ext>
            </a:extLst>
          </p:cNvPr>
          <p:cNvSpPr>
            <a:spLocks noGrp="1"/>
          </p:cNvSpPr>
          <p:nvPr>
            <p:ph type="title"/>
          </p:nvPr>
        </p:nvSpPr>
        <p:spPr/>
        <p:txBody>
          <a:bodyPr/>
          <a:lstStyle/>
          <a:p>
            <a:r>
              <a:rPr lang="en-US" dirty="0"/>
              <a:t>Transitions</a:t>
            </a:r>
            <a:endParaRPr lang="en-IN" dirty="0"/>
          </a:p>
        </p:txBody>
      </p:sp>
      <p:sp>
        <p:nvSpPr>
          <p:cNvPr id="3" name="Content Placeholder 2">
            <a:extLst>
              <a:ext uri="{FF2B5EF4-FFF2-40B4-BE49-F238E27FC236}">
                <a16:creationId xmlns:a16="http://schemas.microsoft.com/office/drawing/2014/main" id="{B2D38139-A0D3-4F15-95B4-AD4DD554EEAE}"/>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sz="4100" b="1" dirty="0"/>
              <a:t>Dissolve </a:t>
            </a:r>
            <a:r>
              <a:rPr lang="en-US" sz="4100" dirty="0"/>
              <a:t>– When the end of one shot overlaps the start of the next one to create a gradual scene transition (</a:t>
            </a:r>
            <a:r>
              <a:rPr lang="en-US" sz="4100" i="1" dirty="0"/>
              <a:t>CK</a:t>
            </a:r>
            <a:r>
              <a:rPr lang="en-US" sz="4100" dirty="0"/>
              <a:t>) </a:t>
            </a:r>
          </a:p>
          <a:p>
            <a:pPr>
              <a:buFont typeface="Arial" panose="020B0604020202020204" pitchFamily="34" charset="0"/>
              <a:buChar char="•"/>
            </a:pPr>
            <a:endParaRPr lang="en-US" sz="4100" dirty="0"/>
          </a:p>
          <a:p>
            <a:pPr>
              <a:buFont typeface="Arial" panose="020B0604020202020204" pitchFamily="34" charset="0"/>
              <a:buChar char="•"/>
            </a:pPr>
            <a:r>
              <a:rPr lang="en-US" sz="4100" b="1" dirty="0"/>
              <a:t>Fade -- </a:t>
            </a:r>
            <a:r>
              <a:rPr lang="en-US" sz="4100" dirty="0"/>
              <a:t>A visual effect used to indicate a change in place and time. This involves a gradual brightening as a shot opens or a gradual darkening as the shot goes black or to another color. Sound also fades in and out to convey the change</a:t>
            </a:r>
          </a:p>
          <a:p>
            <a:pPr>
              <a:buFont typeface="Arial" panose="020B0604020202020204" pitchFamily="34" charset="0"/>
              <a:buChar char="•"/>
            </a:pPr>
            <a:endParaRPr lang="en-US" sz="4100" dirty="0"/>
          </a:p>
          <a:p>
            <a:pPr>
              <a:buFont typeface="Arial" panose="020B0604020202020204" pitchFamily="34" charset="0"/>
              <a:buChar char="•"/>
            </a:pPr>
            <a:r>
              <a:rPr lang="en-US" sz="4100" b="1" dirty="0"/>
              <a:t>Iris in/Out </a:t>
            </a:r>
            <a:r>
              <a:rPr lang="en-US" sz="4100" dirty="0"/>
              <a:t>– The shape of a shrinking or growing circle, depending on if the scene is opening or ending</a:t>
            </a:r>
          </a:p>
          <a:p>
            <a:pPr marL="0" indent="0">
              <a:buNone/>
            </a:pPr>
            <a:endParaRPr lang="en-US" sz="4100" dirty="0"/>
          </a:p>
          <a:p>
            <a:pPr>
              <a:buFont typeface="Arial" panose="020B0604020202020204" pitchFamily="34" charset="0"/>
              <a:buChar char="•"/>
            </a:pPr>
            <a:r>
              <a:rPr lang="en-US" sz="4100" b="1" dirty="0"/>
              <a:t>Wipe Left/right</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7963352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Theme1" id="{B018FAA1-0E4F-41A0-BFE5-589BB000E77D}" vid="{B9B0F17C-A29F-4E79-97DE-3D9E335D79B8}"/>
    </a:ext>
  </a:extLst>
</a:theme>
</file>

<file path=docProps/app.xml><?xml version="1.0" encoding="utf-8"?>
<Properties xmlns="http://schemas.openxmlformats.org/officeDocument/2006/extended-properties" xmlns:vt="http://schemas.openxmlformats.org/officeDocument/2006/docPropsVTypes">
  <Template>Default Theme</Template>
  <TotalTime>127</TotalTime>
  <Words>373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Book</vt:lpstr>
      <vt:lpstr>Franklin Gothic Medium</vt:lpstr>
      <vt:lpstr>Wingdings 2</vt:lpstr>
      <vt:lpstr>Theme1</vt:lpstr>
      <vt:lpstr>Edit Edit</vt:lpstr>
      <vt:lpstr>Editing terms</vt:lpstr>
      <vt:lpstr>PowerPoint Presentation</vt:lpstr>
      <vt:lpstr>PowerPoint Presentation</vt:lpstr>
      <vt:lpstr>F for Fake</vt:lpstr>
      <vt:lpstr>PowerPoint Presentation</vt:lpstr>
      <vt:lpstr>Transitions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 Edit</dc:title>
  <dc:creator>Sushmita Banerji</dc:creator>
  <cp:lastModifiedBy>Sushmita Banerji</cp:lastModifiedBy>
  <cp:revision>8</cp:revision>
  <dcterms:created xsi:type="dcterms:W3CDTF">2019-08-29T08:21:52Z</dcterms:created>
  <dcterms:modified xsi:type="dcterms:W3CDTF">2019-09-03T09:44:47Z</dcterms:modified>
</cp:coreProperties>
</file>