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321B-4A94-439A-83D2-46397E013979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89A4E7EE-70AC-43B1-8693-1F222B685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97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321B-4A94-439A-83D2-46397E013979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E7EE-70AC-43B1-8693-1F222B685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15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321B-4A94-439A-83D2-46397E013979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E7EE-70AC-43B1-8693-1F222B685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31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321B-4A94-439A-83D2-46397E013979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89A4E7EE-70AC-43B1-8693-1F222B685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57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321B-4A94-439A-83D2-46397E013979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E7EE-70AC-43B1-8693-1F222B685B0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246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321B-4A94-439A-83D2-46397E013979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E7EE-70AC-43B1-8693-1F222B685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4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321B-4A94-439A-83D2-46397E013979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89A4E7EE-70AC-43B1-8693-1F222B685B0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52445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321B-4A94-439A-83D2-46397E013979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E7EE-70AC-43B1-8693-1F222B685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98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321B-4A94-439A-83D2-46397E013979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E7EE-70AC-43B1-8693-1F222B685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6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321B-4A94-439A-83D2-46397E013979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E7EE-70AC-43B1-8693-1F222B685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24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321B-4A94-439A-83D2-46397E013979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E7EE-70AC-43B1-8693-1F222B685B0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236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D57321B-4A94-439A-83D2-46397E013979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9A4E7EE-70AC-43B1-8693-1F222B685B0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49200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2FF8-A38C-4B84-91B2-37708F3C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35mm film strip – 24 frames per sec, sound on side perforation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20AEA1-8676-4C64-8331-78A1CBF09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1371600"/>
            <a:ext cx="9621520" cy="5588000"/>
          </a:xfrm>
        </p:spPr>
      </p:pic>
    </p:spTree>
    <p:extLst>
      <p:ext uri="{BB962C8B-B14F-4D97-AF65-F5344CB8AC3E}">
        <p14:creationId xmlns:p14="http://schemas.microsoft.com/office/powerpoint/2010/main" val="1810508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E851-7119-4D37-A987-2750C29E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not its only purpose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43E085-A5C6-441F-8BAC-D2B7D693A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8240"/>
            <a:ext cx="11379200" cy="5344160"/>
          </a:xfrm>
        </p:spPr>
      </p:pic>
    </p:spTree>
    <p:extLst>
      <p:ext uri="{BB962C8B-B14F-4D97-AF65-F5344CB8AC3E}">
        <p14:creationId xmlns:p14="http://schemas.microsoft.com/office/powerpoint/2010/main" val="3891670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B32D-ADB7-46FB-93FD-63C52496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isolation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A659DE-C87A-48AE-887F-B808F27DD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160"/>
            <a:ext cx="11663680" cy="5039360"/>
          </a:xfrm>
        </p:spPr>
      </p:pic>
    </p:spTree>
    <p:extLst>
      <p:ext uri="{BB962C8B-B14F-4D97-AF65-F5344CB8AC3E}">
        <p14:creationId xmlns:p14="http://schemas.microsoft.com/office/powerpoint/2010/main" val="2930784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559C-360D-4224-BD80-011721D7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Mid-shot, 2.35:1, letterboxed(black rim on sides) to fit TV screens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4CAC89-C1CC-4C86-BE25-2020F949D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23" y="2143443"/>
            <a:ext cx="8046154" cy="4525962"/>
          </a:xfrm>
        </p:spPr>
      </p:pic>
    </p:spTree>
    <p:extLst>
      <p:ext uri="{BB962C8B-B14F-4D97-AF65-F5344CB8AC3E}">
        <p14:creationId xmlns:p14="http://schemas.microsoft.com/office/powerpoint/2010/main" val="56949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871B-6E2E-46B5-9866-696AC745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 Ratio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276F7-D2AE-4928-B9E6-2F8EBD814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Aspect ratio</a:t>
            </a:r>
            <a:r>
              <a:rPr lang="en-US" dirty="0"/>
              <a:t> is a proportional relationship between an image's width and height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Academy Ratio (Hollywood, 1930s onwards): 4:3/1.33:1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Europe – </a:t>
            </a:r>
            <a:r>
              <a:rPr lang="en-IN" dirty="0" err="1"/>
              <a:t>Stnd</a:t>
            </a:r>
            <a:r>
              <a:rPr lang="en-IN" dirty="0"/>
              <a:t>. Ratio: 16:9 (1.77:1)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most common ratios for modern films are 1.85:1 and 2.39:1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56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7FF1-046A-49A3-BD1E-A0BE7766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Change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6B96D-913C-4B26-9E12-2941843C1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1.77:1 is now industry standard for digital TV, and therefore, cinema as well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Panvision</a:t>
            </a:r>
            <a:r>
              <a:rPr lang="en-US" dirty="0"/>
              <a:t> Images – IMAX, Cinemascope etc. – 2.35:1, even 2.59:1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People still shoot 1.33:1 sometimes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15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CA4A-8588-490F-9733-4E2DCC35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4:3/1.33:1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159AF4-1EBC-4246-812F-E6F7AE4E6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1066800"/>
            <a:ext cx="8117840" cy="5872480"/>
          </a:xfrm>
        </p:spPr>
      </p:pic>
    </p:spTree>
    <p:extLst>
      <p:ext uri="{BB962C8B-B14F-4D97-AF65-F5344CB8AC3E}">
        <p14:creationId xmlns:p14="http://schemas.microsoft.com/office/powerpoint/2010/main" val="91044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FC85-0D66-48E0-B196-FCB40495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4:3/1.33 vs. 16:9/1.77:1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B8831D-D58C-4115-924E-29103E35A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88" y="1554163"/>
            <a:ext cx="11405424" cy="4525962"/>
          </a:xfrm>
        </p:spPr>
      </p:pic>
    </p:spTree>
    <p:extLst>
      <p:ext uri="{BB962C8B-B14F-4D97-AF65-F5344CB8AC3E}">
        <p14:creationId xmlns:p14="http://schemas.microsoft.com/office/powerpoint/2010/main" val="400153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B327-74F2-40B4-8ADC-87696262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– Cropped to 4:3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ADFBCF-98B3-4E8D-A5D1-D0F422701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0" y="1422400"/>
            <a:ext cx="8900160" cy="4734560"/>
          </a:xfrm>
        </p:spPr>
      </p:pic>
    </p:spTree>
    <p:extLst>
      <p:ext uri="{BB962C8B-B14F-4D97-AF65-F5344CB8AC3E}">
        <p14:creationId xmlns:p14="http://schemas.microsoft.com/office/powerpoint/2010/main" val="204525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668B-538E-4CCA-8E30-BA57C8BA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16:9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11B27F-F2F4-4176-815B-E3AB3E0B8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" y="1219200"/>
            <a:ext cx="9987280" cy="5638800"/>
          </a:xfrm>
        </p:spPr>
      </p:pic>
    </p:spTree>
    <p:extLst>
      <p:ext uri="{BB962C8B-B14F-4D97-AF65-F5344CB8AC3E}">
        <p14:creationId xmlns:p14="http://schemas.microsoft.com/office/powerpoint/2010/main" val="58862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F177-C521-40B5-B0E9-96DCF5CA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is spectacular –2.35:1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19F602-C1FD-4E9D-AA8B-C6D46C007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087120"/>
            <a:ext cx="11582400" cy="5628640"/>
          </a:xfrm>
        </p:spPr>
      </p:pic>
    </p:spTree>
    <p:extLst>
      <p:ext uri="{BB962C8B-B14F-4D97-AF65-F5344CB8AC3E}">
        <p14:creationId xmlns:p14="http://schemas.microsoft.com/office/powerpoint/2010/main" val="339493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1496-446F-4C64-8A19-AA72ED18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2.35:1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C5E785-0A00-4622-9F1A-33219B19B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107440"/>
            <a:ext cx="11582400" cy="6024880"/>
          </a:xfrm>
        </p:spPr>
      </p:pic>
    </p:spTree>
    <p:extLst>
      <p:ext uri="{BB962C8B-B14F-4D97-AF65-F5344CB8AC3E}">
        <p14:creationId xmlns:p14="http://schemas.microsoft.com/office/powerpoint/2010/main" val="1884374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018FAA1-0E4F-41A0-BFE5-589BB000E77D}" vid="{B9B0F17C-A29F-4E79-97DE-3D9E335D79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564</TotalTime>
  <Words>133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Franklin Gothic Book</vt:lpstr>
      <vt:lpstr>Franklin Gothic Medium</vt:lpstr>
      <vt:lpstr>Wingdings 2</vt:lpstr>
      <vt:lpstr>Theme1</vt:lpstr>
      <vt:lpstr>35mm film strip – 24 frames per sec, sound on side perforation</vt:lpstr>
      <vt:lpstr>Aspect Ratio</vt:lpstr>
      <vt:lpstr>Things Change</vt:lpstr>
      <vt:lpstr>4:3/1.33:1</vt:lpstr>
      <vt:lpstr>4:3/1.33 vs. 16:9/1.77:1</vt:lpstr>
      <vt:lpstr>Another example – Cropped to 4:3</vt:lpstr>
      <vt:lpstr>16:9</vt:lpstr>
      <vt:lpstr>Big is spectacular –2.35:1</vt:lpstr>
      <vt:lpstr>2.35:1</vt:lpstr>
      <vt:lpstr>That’s not its only purpose</vt:lpstr>
      <vt:lpstr>Details, isolation</vt:lpstr>
      <vt:lpstr>Mid-shot, 2.35:1, letterboxed(black rim on sides) to fit TV screens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Ratio</dc:title>
  <dc:creator>Sushmita Banerji</dc:creator>
  <cp:lastModifiedBy>Sushmita Banerji</cp:lastModifiedBy>
  <cp:revision>11</cp:revision>
  <dcterms:created xsi:type="dcterms:W3CDTF">2019-08-27T10:12:11Z</dcterms:created>
  <dcterms:modified xsi:type="dcterms:W3CDTF">2019-09-04T05:29:40Z</dcterms:modified>
</cp:coreProperties>
</file>