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0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4660"/>
  </p:normalViewPr>
  <p:slideViewPr>
    <p:cSldViewPr snapToGrid="0">
      <p:cViewPr varScale="1">
        <p:scale>
          <a:sx n="59" d="100"/>
          <a:sy n="59" d="100"/>
        </p:scale>
        <p:origin x="27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CD8FB-2991-2431-3CF9-ABDD8F5447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D01D24-67E7-B3D3-EC97-4220670A7B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89DE7C-F174-591F-D78A-FFA8EDC9B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58B94-19EC-4B22-8132-4366EB0F6C22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A10668-7D13-5D51-2047-B4EC0BD64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AC2D9B-33A1-DFC9-8526-2EAECD6FD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2E5AF-33D4-42E1-BB35-C1A20BFF60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1182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CB4A7-FCB7-05E1-D191-E49A8F9E7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9F0C77-DD04-6B7F-17E3-CF086DA2A7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DBE28-744B-8E9A-1043-DD51ED16B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58B94-19EC-4B22-8132-4366EB0F6C22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6E2F35-7898-99E6-BFBE-2B87746C8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7FE0D0-BEDF-18BC-8E16-05DD48882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2E5AF-33D4-42E1-BB35-C1A20BFF60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8158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385F10-1A93-9172-A217-790F0BB3B6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5432AC-AD63-623A-D92F-E7580F73AC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6CDEDC-3311-2494-8934-DC58D2A5F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58B94-19EC-4B22-8132-4366EB0F6C22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E33286-2528-41E3-B364-65EE8B026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C2C69E-1974-786C-88BB-BB5A981D6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2E5AF-33D4-42E1-BB35-C1A20BFF60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2435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80F1F-2BEF-9EA7-1542-C9AD0A69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6F7E4-62BF-3B3D-DFF7-F1BB588CB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A6B947-A856-F861-E8DC-29364B79D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58B94-19EC-4B22-8132-4366EB0F6C22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44DDA6-A4B8-947B-BE95-4E08BAFA1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29E563-AA8A-9C3C-2887-E173AF827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2E5AF-33D4-42E1-BB35-C1A20BFF60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019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C50C5-E5E5-010A-1024-63467DA3E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B0B58B-3695-E63F-AD8C-E84FBFB2BC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4C5B16-BE6E-7680-D2D2-5C90710DC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58B94-19EC-4B22-8132-4366EB0F6C22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057390-69D8-EF93-8AA3-61827667A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C9B99A-A683-F0D2-27B3-38A1205FB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2E5AF-33D4-42E1-BB35-C1A20BFF60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3603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FD4B2-1791-64DD-420E-7A088E246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08064-012F-CA52-65B8-E200C8E6A2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947AA2-EB48-E2C0-D79D-0F51A7EE69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611506-C6A8-844F-CBA0-9812A397A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58B94-19EC-4B22-8132-4366EB0F6C22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FD81E9-9C2D-CFCB-15C4-F5C735D05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285E5F-B861-D389-87A5-258EE8F5A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2E5AF-33D4-42E1-BB35-C1A20BFF60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3395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B7177-C028-1B84-F5BE-CAB53BB87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9E7CEA-A1A5-C351-C81A-3FB7AF13C2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C542DE-0018-0CA1-D8A0-FB28E8214C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5A845F-92E9-B8D7-A209-93B8C66090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18A62A-6B0E-A4F9-F29F-7CADF3B4AC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F11230-E26C-D2DD-9D21-1D781298B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58B94-19EC-4B22-8132-4366EB0F6C22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815537-C532-2908-769E-2377FC7F7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ABB173-8FAD-12CC-A9FF-C8BADD178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2E5AF-33D4-42E1-BB35-C1A20BFF60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4254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DB2AA-8C9D-C7DC-6D96-AE3D4D8D9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72B3A8-61C2-79F6-CF4E-4665C47BB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58B94-19EC-4B22-8132-4366EB0F6C22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7EA6BC-E0CC-D203-980B-F9D59D80D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171B53-0417-92BF-DA41-0F421A5E4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2E5AF-33D4-42E1-BB35-C1A20BFF60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7180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85C9E0-2AD6-A098-5FD2-15A3EF7AD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58B94-19EC-4B22-8132-4366EB0F6C22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C01BE5-10CC-B2A5-E7BF-B1EF3B84C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B1B8BA-C392-FE39-CBD0-8D61DF24D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2E5AF-33D4-42E1-BB35-C1A20BFF60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5349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D6F3E-5C4F-C9D5-7258-9ABE33EE7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99014-2A5A-10C2-5397-BA9BAB20DB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D20A7A-90EC-3196-1795-55C9E03C72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DB9DF6-FA60-865C-9758-9944EA9CB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58B94-19EC-4B22-8132-4366EB0F6C22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42EB68-7BF5-AE3F-E10B-4AF85D680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43DDF2-D08B-94B5-9878-B426BEAA8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2E5AF-33D4-42E1-BB35-C1A20BFF60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1304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D0BD2-205D-E6C8-04ED-5E0B77F7B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1042CD-09CB-2A20-A9D9-B853E12E16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667E98-BEC4-3034-F286-DE31D94DDC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D91EE7-3CC3-E6A7-2F0A-E76BC98A5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58B94-19EC-4B22-8132-4366EB0F6C22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F715ED-9092-8EED-BFDD-6B0345411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CA55F0-CFAF-390D-C7D8-6E0EAF174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2E5AF-33D4-42E1-BB35-C1A20BFF60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4570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E95D54-0548-32C9-0916-6D2E0595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4A4034-AF25-E5C4-3CB8-52D7FDD8E7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6B3B98-B1AC-DFFA-3308-F69D7EC74F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FD58B94-19EC-4B22-8132-4366EB0F6C22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5AA289-9FCF-E250-ED30-4A4558AAB5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11639-B758-5510-1048-282CAF11FB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242E5AF-33D4-42E1-BB35-C1A20BFF60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4045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B5DCC-30DF-54E7-C08F-B6DAC11DC2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INTERNAL ASSESSMENT- 1</a:t>
            </a:r>
            <a:br>
              <a:rPr lang="en-US" dirty="0"/>
            </a:br>
            <a:r>
              <a:rPr lang="en-US" dirty="0"/>
              <a:t>COURSE-1 - EXCEL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029CCB-B974-086D-07D9-D706FFB76F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IN" dirty="0"/>
              <a:t>HRITHIK S</a:t>
            </a:r>
          </a:p>
          <a:p>
            <a:r>
              <a:rPr lang="en-IN" dirty="0"/>
              <a:t>EMP ID: 4364</a:t>
            </a:r>
          </a:p>
        </p:txBody>
      </p:sp>
    </p:spTree>
    <p:extLst>
      <p:ext uri="{BB962C8B-B14F-4D97-AF65-F5344CB8AC3E}">
        <p14:creationId xmlns:p14="http://schemas.microsoft.com/office/powerpoint/2010/main" val="2501465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1E020063-2385-44AC-BD67-258E1F0B9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E014A0B-5338-4077-AFE9-A90D04D44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570483-6519-FFF0-F642-66895B137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76" y="1261423"/>
            <a:ext cx="9829800" cy="13258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QUESTION 1: SUMMARY OF GENDER AND ETHNICITY DISTRIBUTION WITHIN COMPANY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8127680-150F-4A90-9950-F66392578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"/>
            <a:ext cx="3362070" cy="2522849"/>
            <a:chOff x="-305" y="-1"/>
            <a:chExt cx="3832880" cy="2876136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5088F97A-8362-4967-B664-D748B846E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0F9DEDE-4318-412A-81C5-C8C90F689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9E97DE9-7844-4707-8928-1CD88ADB72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EC58954E-44A5-4A0D-97A9-8A2BB43D6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BC9D37-73E6-0F4D-10B5-838CEA09F8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4672" y="2827419"/>
            <a:ext cx="5126896" cy="32276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2"/>
              </a:solidFill>
            </a:endParaRP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To summarize the distribution based on the given condition,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Dividing the count employees into male and gender, then </a:t>
            </a:r>
            <a:r>
              <a:rPr lang="en-US" sz="2000" dirty="0" err="1">
                <a:solidFill>
                  <a:schemeClr val="tx2"/>
                </a:solidFill>
              </a:rPr>
              <a:t>catogorize</a:t>
            </a:r>
            <a:r>
              <a:rPr lang="en-US" sz="2000" dirty="0">
                <a:solidFill>
                  <a:schemeClr val="tx2"/>
                </a:solidFill>
              </a:rPr>
              <a:t> them based on their ethnicity and finding the count of individual division and finding the percentage from the total.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66920E5-8640-4C24-A775-864763709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0185732" y="4852038"/>
            <a:ext cx="2151670" cy="1860256"/>
            <a:chOff x="-305" y="-4155"/>
            <a:chExt cx="2514948" cy="2174333"/>
          </a:xfrm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2CBA3142-5A82-43CE-87A2-EB14B17A51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EF5A1C7-9938-4A33-A5A4-2B05353B3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262A936D-E9F6-4A68-82C2-1D1CC7772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C68A9229-BBBE-4934-9700-BA72A1BB03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8" name="Picture 17" descr="A screenshot of a data&#10;&#10;Description automatically generated">
            <a:extLst>
              <a:ext uri="{FF2B5EF4-FFF2-40B4-BE49-F238E27FC236}">
                <a16:creationId xmlns:a16="http://schemas.microsoft.com/office/drawing/2014/main" id="{16D3C64E-977F-768F-26C3-526B08B86D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378" y="2845846"/>
            <a:ext cx="4954693" cy="3201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73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1E020063-2385-44AC-BD67-258E1F0B9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E014A0B-5338-4077-AFE9-A90D04D44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570483-6519-FFF0-F642-66895B137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76" y="1261423"/>
            <a:ext cx="9829800" cy="13258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QUESTION 3: </a:t>
            </a:r>
            <a:r>
              <a:rPr lang="en-US" sz="3600" dirty="0">
                <a:solidFill>
                  <a:schemeClr val="tx2"/>
                </a:solidFill>
              </a:rPr>
              <a:t>AVERAGE SALARIES BETWEEN DIFFERENT DEPARTMENTS</a:t>
            </a:r>
            <a:endParaRPr lang="en-US" sz="36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8127680-150F-4A90-9950-F66392578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"/>
            <a:ext cx="3362070" cy="2522849"/>
            <a:chOff x="-305" y="-1"/>
            <a:chExt cx="3832880" cy="2876136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5088F97A-8362-4967-B664-D748B846E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0F9DEDE-4318-412A-81C5-C8C90F689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9E97DE9-7844-4707-8928-1CD88ADB72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EC58954E-44A5-4A0D-97A9-8A2BB43D6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BC9D37-73E6-0F4D-10B5-838CEA09F8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4672" y="2827419"/>
            <a:ext cx="5126896" cy="3227626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indent="-2286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2"/>
              </a:solidFill>
            </a:endParaRP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/>
                </a:solidFill>
              </a:rPr>
              <a:t>There is a significant difference between each departments.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/>
                </a:solidFill>
              </a:rPr>
              <a:t>Finding the average of their annual salaries by categorizing them based on the departments.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66920E5-8640-4C24-A775-864763709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0185732" y="4852038"/>
            <a:ext cx="2151670" cy="1860256"/>
            <a:chOff x="-305" y="-4155"/>
            <a:chExt cx="2514948" cy="2174333"/>
          </a:xfrm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2CBA3142-5A82-43CE-87A2-EB14B17A51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EF5A1C7-9938-4A33-A5A4-2B05353B3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262A936D-E9F6-4A68-82C2-1D1CC7772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C68A9229-BBBE-4934-9700-BA72A1BB03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3F022BE4-3351-15A8-EDAA-CB3C022D80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1286" y="2972377"/>
            <a:ext cx="3898254" cy="3348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24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1E020063-2385-44AC-BD67-258E1F0B9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E014A0B-5338-4077-AFE9-A90D04D44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570483-6519-FFF0-F642-66895B137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76" y="1261423"/>
            <a:ext cx="9829800" cy="13258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QUESTION </a:t>
            </a:r>
            <a:r>
              <a:rPr lang="en-US" sz="3600" dirty="0">
                <a:solidFill>
                  <a:schemeClr val="tx2"/>
                </a:solidFill>
              </a:rPr>
              <a:t>4</a:t>
            </a:r>
            <a:r>
              <a:rPr lang="en-US" sz="36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: </a:t>
            </a:r>
            <a:r>
              <a:rPr lang="en-US" sz="3600" dirty="0">
                <a:solidFill>
                  <a:schemeClr val="tx2"/>
                </a:solidFill>
              </a:rPr>
              <a:t>COUNTRY WITH HIGHEST NUMBER OF EMPLOYEES</a:t>
            </a:r>
            <a:endParaRPr lang="en-US" sz="36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8127680-150F-4A90-9950-F66392578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"/>
            <a:ext cx="3362070" cy="2522849"/>
            <a:chOff x="-305" y="-1"/>
            <a:chExt cx="3832880" cy="2876136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5088F97A-8362-4967-B664-D748B846E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0F9DEDE-4318-412A-81C5-C8C90F689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9E97DE9-7844-4707-8928-1CD88ADB72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EC58954E-44A5-4A0D-97A9-8A2BB43D6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BC9D37-73E6-0F4D-10B5-838CEA09F8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4672" y="2827419"/>
            <a:ext cx="5126896" cy="32276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/>
                </a:solidFill>
              </a:rPr>
              <a:t>By using the data, after separating the number of employees based on country, I found that </a:t>
            </a:r>
            <a:r>
              <a:rPr lang="en-US" sz="2800" b="1" dirty="0">
                <a:solidFill>
                  <a:schemeClr val="tx2"/>
                </a:solidFill>
              </a:rPr>
              <a:t>United States </a:t>
            </a:r>
            <a:r>
              <a:rPr lang="en-US" sz="2800" dirty="0">
                <a:solidFill>
                  <a:schemeClr val="tx2"/>
                </a:solidFill>
              </a:rPr>
              <a:t>has the highest number of employees.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66920E5-8640-4C24-A775-864763709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0185732" y="4852038"/>
            <a:ext cx="2151670" cy="1860256"/>
            <a:chOff x="-305" y="-4155"/>
            <a:chExt cx="2514948" cy="2174333"/>
          </a:xfrm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2CBA3142-5A82-43CE-87A2-EB14B17A51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EF5A1C7-9938-4A33-A5A4-2B05353B3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262A936D-E9F6-4A68-82C2-1D1CC7772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C68A9229-BBBE-4934-9700-BA72A1BB03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471D5C64-8C6B-07A6-5705-A57996F448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1568" y="2927209"/>
            <a:ext cx="5609150" cy="3028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776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1E020063-2385-44AC-BD67-258E1F0B9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E014A0B-5338-4077-AFE9-A90D04D44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570483-6519-FFF0-F642-66895B137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76" y="1261423"/>
            <a:ext cx="9829800" cy="13258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QUESTION 5: RANGE </a:t>
            </a:r>
            <a:r>
              <a:rPr lang="en-US" sz="3600" dirty="0">
                <a:solidFill>
                  <a:schemeClr val="tx2"/>
                </a:solidFill>
              </a:rPr>
              <a:t>OF AGE DIFFERENCE BETWEEN EMPLOYEES</a:t>
            </a:r>
            <a:endParaRPr lang="en-US" sz="36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8127680-150F-4A90-9950-F66392578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"/>
            <a:ext cx="3362070" cy="2522849"/>
            <a:chOff x="-305" y="-1"/>
            <a:chExt cx="3832880" cy="2876136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5088F97A-8362-4967-B664-D748B846E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0F9DEDE-4318-412A-81C5-C8C90F689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9E97DE9-7844-4707-8928-1CD88ADB72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EC58954E-44A5-4A0D-97A9-8A2BB43D6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BC9D37-73E6-0F4D-10B5-838CEA09F8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4672" y="2827419"/>
            <a:ext cx="5126896" cy="32276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By using the data, the employee range starting from 25 to 65. After grouping range between 10 years, we found that </a:t>
            </a:r>
            <a:r>
              <a:rPr lang="en-US" sz="2400" b="1" dirty="0">
                <a:solidFill>
                  <a:schemeClr val="tx2"/>
                </a:solidFill>
              </a:rPr>
              <a:t>45 – 54</a:t>
            </a:r>
            <a:r>
              <a:rPr lang="en-US" sz="2400" dirty="0">
                <a:solidFill>
                  <a:schemeClr val="tx2"/>
                </a:solidFill>
              </a:rPr>
              <a:t> has the most number of employees.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66920E5-8640-4C24-A775-864763709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0185732" y="4852038"/>
            <a:ext cx="2151670" cy="1860256"/>
            <a:chOff x="-305" y="-4155"/>
            <a:chExt cx="2514948" cy="2174333"/>
          </a:xfrm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2CBA3142-5A82-43CE-87A2-EB14B17A51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EF5A1C7-9938-4A33-A5A4-2B05353B3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262A936D-E9F6-4A68-82C2-1D1CC7772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C68A9229-BBBE-4934-9700-BA72A1BB03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95E116E9-AF8B-771D-C816-169FEAAF95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0434" y="3263887"/>
            <a:ext cx="5137460" cy="2866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657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1E020063-2385-44AC-BD67-258E1F0B9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E014A0B-5338-4077-AFE9-A90D04D44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570483-6519-FFF0-F642-66895B137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76" y="1261423"/>
            <a:ext cx="9829800" cy="13258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QUESTION 6: </a:t>
            </a:r>
            <a:r>
              <a:rPr lang="en-US" sz="3600" dirty="0">
                <a:solidFill>
                  <a:schemeClr val="tx2"/>
                </a:solidFill>
              </a:rPr>
              <a:t>AVERAGE BONUS PERCENTAGE GIVEN TO EMPLOYEES</a:t>
            </a:r>
            <a:endParaRPr lang="en-US" sz="36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8127680-150F-4A90-9950-F66392578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"/>
            <a:ext cx="3362070" cy="2522849"/>
            <a:chOff x="-305" y="-1"/>
            <a:chExt cx="3832880" cy="2876136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5088F97A-8362-4967-B664-D748B846E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0F9DEDE-4318-412A-81C5-C8C90F689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9E97DE9-7844-4707-8928-1CD88ADB72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EC58954E-44A5-4A0D-97A9-8A2BB43D6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BC9D37-73E6-0F4D-10B5-838CEA09F8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4672" y="2827419"/>
            <a:ext cx="5126896" cy="32276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By using average function, I found the average percentage of bonus given to the employees from the date.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2"/>
              </a:solidFill>
            </a:endParaRP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Average = 9%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66920E5-8640-4C24-A775-864763709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0185732" y="4852038"/>
            <a:ext cx="2151670" cy="1860256"/>
            <a:chOff x="-305" y="-4155"/>
            <a:chExt cx="2514948" cy="2174333"/>
          </a:xfrm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2CBA3142-5A82-43CE-87A2-EB14B17A51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EF5A1C7-9938-4A33-A5A4-2B05353B3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262A936D-E9F6-4A68-82C2-1D1CC7772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C68A9229-BBBE-4934-9700-BA72A1BB03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B5B7C7E6-F71E-E8E4-1256-A6E5640C8A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2886" y="3205062"/>
            <a:ext cx="4376904" cy="2131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414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1E020063-2385-44AC-BD67-258E1F0B9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E014A0B-5338-4077-AFE9-A90D04D44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570483-6519-FFF0-F642-66895B137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76" y="1261423"/>
            <a:ext cx="9829800" cy="13258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QUESTION 7:</a:t>
            </a:r>
            <a:r>
              <a:rPr lang="en-US" sz="3600" dirty="0">
                <a:solidFill>
                  <a:schemeClr val="tx2"/>
                </a:solidFill>
              </a:rPr>
              <a:t> JOB TITLE WITH MOST FREQUENCY</a:t>
            </a:r>
            <a:endParaRPr lang="en-US" sz="36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8127680-150F-4A90-9950-F66392578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"/>
            <a:ext cx="3362070" cy="2522849"/>
            <a:chOff x="-305" y="-1"/>
            <a:chExt cx="3832880" cy="2876136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5088F97A-8362-4967-B664-D748B846E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0F9DEDE-4318-412A-81C5-C8C90F689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9E97DE9-7844-4707-8928-1CD88ADB72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EC58954E-44A5-4A0D-97A9-8A2BB43D6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BC9D37-73E6-0F4D-10B5-838CEA09F8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4672" y="2827419"/>
            <a:ext cx="5126896" cy="32276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I found that the Job Title : </a:t>
            </a:r>
            <a:r>
              <a:rPr lang="en-US" sz="2400" b="1" dirty="0">
                <a:solidFill>
                  <a:schemeClr val="tx2"/>
                </a:solidFill>
              </a:rPr>
              <a:t>Director </a:t>
            </a:r>
            <a:r>
              <a:rPr lang="en-US" sz="2400" dirty="0">
                <a:solidFill>
                  <a:schemeClr val="tx2"/>
                </a:solidFill>
              </a:rPr>
              <a:t>occurs most frequently in the data set.</a:t>
            </a:r>
            <a:endParaRPr lang="en-US" sz="2400" b="1" dirty="0">
              <a:solidFill>
                <a:schemeClr val="tx2"/>
              </a:solidFill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66920E5-8640-4C24-A775-864763709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0185732" y="4852038"/>
            <a:ext cx="2151670" cy="1860256"/>
            <a:chOff x="-305" y="-4155"/>
            <a:chExt cx="2514948" cy="2174333"/>
          </a:xfrm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2CBA3142-5A82-43CE-87A2-EB14B17A51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EF5A1C7-9938-4A33-A5A4-2B05353B3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262A936D-E9F6-4A68-82C2-1D1CC7772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C68A9229-BBBE-4934-9700-BA72A1BB03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D4ED81AB-8957-6DEC-773A-0711C6BB9A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5151" y="3280077"/>
            <a:ext cx="5126896" cy="1765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818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1E020063-2385-44AC-BD67-258E1F0B9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E014A0B-5338-4077-AFE9-A90D04D44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570483-6519-FFF0-F642-66895B137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76" y="1261423"/>
            <a:ext cx="9829800" cy="13258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QUESTION </a:t>
            </a:r>
            <a:r>
              <a:rPr lang="en-US" sz="3600" dirty="0">
                <a:solidFill>
                  <a:schemeClr val="tx2"/>
                </a:solidFill>
              </a:rPr>
              <a:t>8</a:t>
            </a:r>
            <a:r>
              <a:rPr lang="en-US" sz="36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:</a:t>
            </a:r>
            <a:r>
              <a:rPr lang="en-US" sz="3600" dirty="0">
                <a:solidFill>
                  <a:schemeClr val="tx2"/>
                </a:solidFill>
              </a:rPr>
              <a:t> PRIMARY REASON CITED FOR EMPLOYEE EXIT</a:t>
            </a:r>
            <a:endParaRPr lang="en-US" sz="36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8127680-150F-4A90-9950-F66392578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"/>
            <a:ext cx="3362070" cy="2522849"/>
            <a:chOff x="-305" y="-1"/>
            <a:chExt cx="3832880" cy="2876136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5088F97A-8362-4967-B664-D748B846E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0F9DEDE-4318-412A-81C5-C8C90F689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9E97DE9-7844-4707-8928-1CD88ADB72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EC58954E-44A5-4A0D-97A9-8A2BB43D6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BC9D37-73E6-0F4D-10B5-838CEA09F8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4672" y="2827419"/>
            <a:ext cx="5126896" cy="32276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From the observation we found that IT department employees exits most the time, so we can see IT employees trying to shifts their jobs frequently.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66920E5-8640-4C24-A775-864763709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0185732" y="4852038"/>
            <a:ext cx="2151670" cy="1860256"/>
            <a:chOff x="-305" y="-4155"/>
            <a:chExt cx="2514948" cy="2174333"/>
          </a:xfrm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2CBA3142-5A82-43CE-87A2-EB14B17A51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EF5A1C7-9938-4A33-A5A4-2B05353B3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262A936D-E9F6-4A68-82C2-1D1CC7772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C68A9229-BBBE-4934-9700-BA72A1BB03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57879A46-8994-47CD-506D-C5E02A2631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476" y="3240336"/>
            <a:ext cx="5760475" cy="206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659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1E020063-2385-44AC-BD67-258E1F0B9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E014A0B-5338-4077-AFE9-A90D04D44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570483-6519-FFF0-F642-66895B137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76" y="1261423"/>
            <a:ext cx="9829800" cy="13258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QUESTION 9:</a:t>
            </a:r>
            <a:r>
              <a:rPr lang="en-US" sz="3600" dirty="0">
                <a:solidFill>
                  <a:schemeClr val="tx2"/>
                </a:solidFill>
              </a:rPr>
              <a:t> DEPARTMENT WITH DIVERSITY</a:t>
            </a:r>
            <a:endParaRPr lang="en-US" sz="36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8127680-150F-4A90-9950-F66392578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"/>
            <a:ext cx="3362070" cy="2522849"/>
            <a:chOff x="-305" y="-1"/>
            <a:chExt cx="3832880" cy="2876136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5088F97A-8362-4967-B664-D748B846E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0F9DEDE-4318-412A-81C5-C8C90F689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9E97DE9-7844-4707-8928-1CD88ADB72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EC58954E-44A5-4A0D-97A9-8A2BB43D6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BC9D37-73E6-0F4D-10B5-838CEA09F8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4672" y="2827419"/>
            <a:ext cx="5126896" cy="32276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From the observation we found that IT department has more diversity with number of employees with different ethnicity.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66920E5-8640-4C24-A775-864763709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0185732" y="4852038"/>
            <a:ext cx="2151670" cy="1860256"/>
            <a:chOff x="-305" y="-4155"/>
            <a:chExt cx="2514948" cy="2174333"/>
          </a:xfrm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2CBA3142-5A82-43CE-87A2-EB14B17A51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EF5A1C7-9938-4A33-A5A4-2B05353B3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262A936D-E9F6-4A68-82C2-1D1CC7772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C68A9229-BBBE-4934-9700-BA72A1BB03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E632255A-F1C1-09F6-225C-51D2FFD99F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0061" y="3310013"/>
            <a:ext cx="5474380" cy="1921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467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294</Words>
  <Application>Microsoft Office PowerPoint</Application>
  <PresentationFormat>Widescreen</PresentationFormat>
  <Paragraphs>26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INTERNAL ASSESSMENT- 1 COURSE-1 - EXCEL</vt:lpstr>
      <vt:lpstr>QUESTION 1: SUMMARY OF GENDER AND ETHNICITY DISTRIBUTION WITHIN COMPANY</vt:lpstr>
      <vt:lpstr>QUESTION 3: AVERAGE SALARIES BETWEEN DIFFERENT DEPARTMENTS</vt:lpstr>
      <vt:lpstr>QUESTION 4: COUNTRY WITH HIGHEST NUMBER OF EMPLOYEES</vt:lpstr>
      <vt:lpstr>QUESTION 5: RANGE OF AGE DIFFERENCE BETWEEN EMPLOYEES</vt:lpstr>
      <vt:lpstr>QUESTION 6: AVERAGE BONUS PERCENTAGE GIVEN TO EMPLOYEES</vt:lpstr>
      <vt:lpstr>QUESTION 7: JOB TITLE WITH MOST FREQUENCY</vt:lpstr>
      <vt:lpstr>QUESTION 8: PRIMARY REASON CITED FOR EMPLOYEE EXIT</vt:lpstr>
      <vt:lpstr>QUESTION 9: DEPARTMENT WITH DIVERSITY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INTERNAL ASSESSMENT- 1 COURSE-1 - EXCEL</dc:title>
  <dc:creator>Hrithik Shanmugavel</dc:creator>
  <cp:lastModifiedBy>Hrithik Shanmugavel</cp:lastModifiedBy>
  <cp:revision>9</cp:revision>
  <dcterms:created xsi:type="dcterms:W3CDTF">2024-03-29T05:24:21Z</dcterms:created>
  <dcterms:modified xsi:type="dcterms:W3CDTF">2024-03-29T06:18:19Z</dcterms:modified>
</cp:coreProperties>
</file>