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3" r:id="rId4"/>
    <p:sldId id="274" r:id="rId5"/>
    <p:sldId id="275" r:id="rId6"/>
    <p:sldId id="276" r:id="rId7"/>
    <p:sldId id="278" r:id="rId8"/>
    <p:sldId id="264" r:id="rId9"/>
    <p:sldId id="265" r:id="rId10"/>
    <p:sldId id="259" r:id="rId11"/>
    <p:sldId id="272" r:id="rId12"/>
    <p:sldId id="279"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79"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E896B2-CD75-4B80-A090-5BD5B45C6481}"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896B2-CD75-4B80-A090-5BD5B45C6481}"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E896B2-CD75-4B80-A090-5BD5B45C6481}" type="datetimeFigureOut">
              <a:rPr lang="en-US" smtClean="0"/>
              <a:pPr/>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E896B2-CD75-4B80-A090-5BD5B45C6481}" type="datetimeFigureOut">
              <a:rPr lang="en-US" smtClean="0"/>
              <a:pPr/>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E896B2-CD75-4B80-A090-5BD5B45C6481}" type="datetimeFigureOut">
              <a:rPr lang="en-US" smtClean="0"/>
              <a:pPr/>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896B2-CD75-4B80-A090-5BD5B45C6481}" type="datetimeFigureOut">
              <a:rPr lang="en-US" smtClean="0"/>
              <a:pPr/>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96B2-CD75-4B80-A090-5BD5B45C6481}" type="datetimeFigureOut">
              <a:rPr lang="en-US" smtClean="0"/>
              <a:pPr/>
              <a:t>6/18/2022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9BA4-841A-4F4E-8413-02F891770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381000" y="914400"/>
            <a:ext cx="8305800" cy="1470025"/>
          </a:xfrm>
        </p:spPr>
        <p:txBody>
          <a:bodyPr>
            <a:normAutofit/>
          </a:bodyPr>
          <a:lstStyle/>
          <a:p>
            <a:r>
              <a:rPr lang="en-US" b="1" dirty="0"/>
              <a:t/>
            </a:r>
            <a:br>
              <a:rPr lang="en-US" b="1" dirty="0"/>
            </a:br>
            <a:endParaRPr lang="en-US" dirty="0"/>
          </a:p>
        </p:txBody>
      </p:sp>
      <p:sp>
        <p:nvSpPr>
          <p:cNvPr id="1048587" name="Subtitle 2"/>
          <p:cNvSpPr>
            <a:spLocks noGrp="1"/>
          </p:cNvSpPr>
          <p:nvPr>
            <p:ph type="subTitle" idx="1"/>
          </p:nvPr>
        </p:nvSpPr>
        <p:spPr>
          <a:xfrm>
            <a:off x="228600" y="3214686"/>
            <a:ext cx="8629680" cy="3429024"/>
          </a:xfrm>
        </p:spPr>
        <p:txBody>
          <a:bodyPr>
            <a:noAutofit/>
          </a:bodyPr>
          <a:lstStyle/>
          <a:p>
            <a:pPr algn="l">
              <a:lnSpc>
                <a:spcPct val="120000"/>
              </a:lnSpc>
            </a:pPr>
            <a:r>
              <a:rPr lang="en-US" sz="2000" b="1" dirty="0">
                <a:solidFill>
                  <a:schemeClr val="tx1"/>
                </a:solidFill>
              </a:rPr>
              <a:t>TITLE               : </a:t>
            </a:r>
            <a:r>
              <a:rPr lang="en-US" sz="2000" b="1" dirty="0" err="1">
                <a:solidFill>
                  <a:schemeClr val="tx1"/>
                </a:solidFill>
              </a:rPr>
              <a:t>Arduino</a:t>
            </a:r>
            <a:r>
              <a:rPr lang="en-US" sz="2000" b="1" dirty="0">
                <a:solidFill>
                  <a:schemeClr val="tx1"/>
                </a:solidFill>
              </a:rPr>
              <a:t> Based Power Saving In Industrial Loads</a:t>
            </a:r>
          </a:p>
          <a:p>
            <a:pPr algn="l">
              <a:lnSpc>
                <a:spcPct val="120000"/>
              </a:lnSpc>
            </a:pPr>
            <a:endParaRPr lang="en-US" sz="2000" dirty="0">
              <a:solidFill>
                <a:schemeClr val="tx1"/>
              </a:solidFill>
            </a:endParaRPr>
          </a:p>
          <a:p>
            <a:pPr algn="l"/>
            <a:r>
              <a:rPr lang="en-US" sz="2000" b="1" dirty="0">
                <a:solidFill>
                  <a:schemeClr val="tx1"/>
                </a:solidFill>
              </a:rPr>
              <a:t>Presented By: </a:t>
            </a:r>
            <a:r>
              <a:rPr lang="en-US" sz="2000" b="1" dirty="0" err="1">
                <a:solidFill>
                  <a:schemeClr val="tx1"/>
                </a:solidFill>
              </a:rPr>
              <a:t>Hrithik</a:t>
            </a:r>
            <a:r>
              <a:rPr lang="en-US" sz="2000" b="1" dirty="0">
                <a:solidFill>
                  <a:schemeClr val="tx1"/>
                </a:solidFill>
              </a:rPr>
              <a:t> </a:t>
            </a:r>
            <a:r>
              <a:rPr lang="en-US" sz="2000" b="1" dirty="0" err="1">
                <a:solidFill>
                  <a:schemeClr val="tx1"/>
                </a:solidFill>
              </a:rPr>
              <a:t>Vel.B</a:t>
            </a:r>
            <a:r>
              <a:rPr lang="en-US" sz="2000" b="1" dirty="0">
                <a:solidFill>
                  <a:schemeClr val="tx1"/>
                </a:solidFill>
              </a:rPr>
              <a:t>(913119105022)</a:t>
            </a:r>
          </a:p>
          <a:p>
            <a:pPr algn="l"/>
            <a:r>
              <a:rPr lang="en-US" sz="2000" b="1" dirty="0">
                <a:solidFill>
                  <a:schemeClr val="tx1"/>
                </a:solidFill>
              </a:rPr>
              <a:t>                           </a:t>
            </a:r>
            <a:r>
              <a:rPr lang="en-US" sz="2000" b="1" dirty="0" err="1">
                <a:solidFill>
                  <a:schemeClr val="tx1"/>
                </a:solidFill>
              </a:rPr>
              <a:t>Jeyvishnu</a:t>
            </a:r>
            <a:r>
              <a:rPr lang="en-US" sz="2000" b="1" dirty="0">
                <a:solidFill>
                  <a:schemeClr val="tx1"/>
                </a:solidFill>
              </a:rPr>
              <a:t> V.BA(913119105028)</a:t>
            </a:r>
          </a:p>
          <a:p>
            <a:pPr algn="l"/>
            <a:r>
              <a:rPr lang="en-US" sz="2000" b="1" dirty="0">
                <a:solidFill>
                  <a:schemeClr val="tx1"/>
                </a:solidFill>
              </a:rPr>
              <a:t>                          Vijay </a:t>
            </a:r>
            <a:r>
              <a:rPr lang="en-US" sz="2000" b="1" dirty="0" err="1">
                <a:solidFill>
                  <a:schemeClr val="tx1"/>
                </a:solidFill>
              </a:rPr>
              <a:t>KrishnaT.K.B</a:t>
            </a:r>
            <a:r>
              <a:rPr lang="en-US" sz="2000" b="1" dirty="0">
                <a:solidFill>
                  <a:schemeClr val="tx1"/>
                </a:solidFill>
              </a:rPr>
              <a:t> (913119105304)</a:t>
            </a:r>
          </a:p>
          <a:p>
            <a:pPr algn="l"/>
            <a:endParaRPr lang="en-US" sz="2000" b="1" dirty="0">
              <a:solidFill>
                <a:schemeClr val="tx1"/>
              </a:solidFill>
            </a:endParaRPr>
          </a:p>
          <a:p>
            <a:pPr algn="l"/>
            <a:r>
              <a:rPr lang="en-US" sz="2000" b="1" dirty="0">
                <a:solidFill>
                  <a:schemeClr val="tx1"/>
                </a:solidFill>
              </a:rPr>
              <a:t>Guided By      : </a:t>
            </a:r>
            <a:r>
              <a:rPr lang="en-US" sz="2000" b="1" dirty="0" err="1">
                <a:solidFill>
                  <a:schemeClr val="tx1"/>
                </a:solidFill>
              </a:rPr>
              <a:t>Dr.S.Chellam</a:t>
            </a:r>
            <a:r>
              <a:rPr lang="en-US" sz="2000" b="1" dirty="0">
                <a:solidFill>
                  <a:schemeClr val="tx1"/>
                </a:solidFill>
              </a:rPr>
              <a:t>  </a:t>
            </a:r>
            <a:r>
              <a:rPr lang="en-IN" sz="2000" b="1" dirty="0" err="1">
                <a:solidFill>
                  <a:schemeClr val="tx1"/>
                </a:solidFill>
                <a:cs typeface="Times New Roman" panose="02020603050405020304" pitchFamily="18" charset="0"/>
              </a:rPr>
              <a:t>M.E,Ph.D</a:t>
            </a:r>
            <a:r>
              <a:rPr lang="en-IN" sz="2000" b="1" dirty="0">
                <a:solidFill>
                  <a:schemeClr val="tx1"/>
                </a:solidFill>
                <a:cs typeface="Times New Roman" panose="02020603050405020304" pitchFamily="18" charset="0"/>
              </a:rPr>
              <a:t> </a:t>
            </a:r>
            <a:r>
              <a:rPr lang="en-US" sz="2000" b="1" dirty="0">
                <a:solidFill>
                  <a:schemeClr val="tx1"/>
                </a:solidFill>
              </a:rPr>
              <a:t> AP III/Dept of EEE, VCET</a:t>
            </a:r>
          </a:p>
          <a:p>
            <a:pPr algn="l"/>
            <a:endParaRPr lang="en-US" sz="2000" b="1" dirty="0">
              <a:solidFill>
                <a:schemeClr val="tx1"/>
              </a:solidFill>
            </a:endParaRPr>
          </a:p>
          <a:p>
            <a:pPr algn="l"/>
            <a:r>
              <a:rPr lang="en-US" sz="2000" b="1" dirty="0">
                <a:solidFill>
                  <a:schemeClr val="tx1"/>
                </a:solidFill>
              </a:rPr>
              <a:t>Date                </a:t>
            </a:r>
            <a:r>
              <a:rPr lang="en-US" sz="2000" b="1" dirty="0" smtClean="0">
                <a:solidFill>
                  <a:schemeClr val="tx1"/>
                </a:solidFill>
              </a:rPr>
              <a:t>:17-06-2022,Friday</a:t>
            </a:r>
            <a:endParaRPr lang="en-US" sz="2000" b="1" dirty="0">
              <a:solidFill>
                <a:schemeClr val="tx1"/>
              </a:solidFill>
            </a:endParaRPr>
          </a:p>
          <a:p>
            <a:r>
              <a:rPr lang="en-US" sz="2000" b="1" dirty="0">
                <a:solidFill>
                  <a:schemeClr val="tx1"/>
                </a:solidFill>
              </a:rPr>
              <a:t>                 </a:t>
            </a:r>
          </a:p>
          <a:p>
            <a:r>
              <a:rPr lang="en-US" sz="2000" dirty="0"/>
              <a:t>                            </a:t>
            </a:r>
          </a:p>
        </p:txBody>
      </p:sp>
      <p:pic>
        <p:nvPicPr>
          <p:cNvPr id="2097152"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3581400" y="304801"/>
            <a:ext cx="1575422" cy="9906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1048588" name="TextBox 4"/>
          <p:cNvSpPr txBox="1"/>
          <p:nvPr/>
        </p:nvSpPr>
        <p:spPr>
          <a:xfrm>
            <a:off x="685800" y="1524000"/>
            <a:ext cx="7848600" cy="461665"/>
          </a:xfrm>
          <a:prstGeom prst="rect">
            <a:avLst/>
          </a:prstGeom>
          <a:noFill/>
        </p:spPr>
        <p:txBody>
          <a:bodyPr wrap="square" rtlCol="0">
            <a:spAutoFit/>
          </a:bodyPr>
          <a:lstStyle/>
          <a:p>
            <a:pPr algn="ctr"/>
            <a:r>
              <a:rPr lang="en-IN" sz="2400" b="1" dirty="0"/>
              <a:t>VELAMMAL COLLEGE OF ENGINEERING AND TECHNOLOGY</a:t>
            </a:r>
            <a:endParaRPr lang="en-US" sz="2400" b="1" dirty="0"/>
          </a:p>
        </p:txBody>
      </p:sp>
      <p:sp>
        <p:nvSpPr>
          <p:cNvPr id="1048589" name="TextBox 5"/>
          <p:cNvSpPr txBox="1"/>
          <p:nvPr/>
        </p:nvSpPr>
        <p:spPr>
          <a:xfrm>
            <a:off x="38100" y="2369245"/>
            <a:ext cx="9144000" cy="584775"/>
          </a:xfrm>
          <a:prstGeom prst="rect">
            <a:avLst/>
          </a:prstGeom>
          <a:noFill/>
        </p:spPr>
        <p:txBody>
          <a:bodyPr wrap="square" rtlCol="0">
            <a:spAutoFit/>
          </a:bodyPr>
          <a:lstStyle/>
          <a:p>
            <a:pPr algn="ctr"/>
            <a:r>
              <a:rPr lang="en-IN" sz="3200" b="1"/>
              <a:t> FINAL </a:t>
            </a:r>
            <a:r>
              <a:rPr lang="en-IN" sz="3200" b="1" dirty="0"/>
              <a:t>REVIEW PRESENTATION</a:t>
            </a:r>
            <a:endParaRPr lang="en-US" sz="2400" b="1" dirty="0"/>
          </a:p>
        </p:txBody>
      </p:sp>
      <p:sp>
        <p:nvSpPr>
          <p:cNvPr id="1048590" name="Slide Number Placeholder 10"/>
          <p:cNvSpPr>
            <a:spLocks noGrp="1"/>
          </p:cNvSpPr>
          <p:nvPr>
            <p:ph type="sldNum" sz="quarter" idx="12"/>
          </p:nvPr>
        </p:nvSpPr>
        <p:spPr/>
        <p:txBody>
          <a:bodyPr/>
          <a:lstStyle/>
          <a:p>
            <a:fld id="{32B2150C-06F0-4E15-8C19-9215B5123C0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US" dirty="0"/>
          </a:p>
        </p:txBody>
      </p:sp>
      <p:sp>
        <p:nvSpPr>
          <p:cNvPr id="3" name="Content Placeholder 2"/>
          <p:cNvSpPr>
            <a:spLocks noGrp="1"/>
          </p:cNvSpPr>
          <p:nvPr>
            <p:ph idx="1"/>
          </p:nvPr>
        </p:nvSpPr>
        <p:spPr/>
        <p:txBody>
          <a:bodyPr/>
          <a:lstStyle/>
          <a:p>
            <a:r>
              <a:rPr lang="en-IN" dirty="0"/>
              <a:t>The project program controls the working and actuates required number of relays from the output that will get shunt capacitors into load circuit in order to get power factor until it reaches unity. </a:t>
            </a:r>
            <a:endParaRPr lang="en-IN" dirty="0" smtClean="0"/>
          </a:p>
          <a:p>
            <a:r>
              <a:rPr lang="en-IN" dirty="0" smtClean="0"/>
              <a:t>An </a:t>
            </a:r>
            <a:r>
              <a:rPr lang="en-IN" dirty="0" err="1"/>
              <a:t>Arduino</a:t>
            </a:r>
            <a:r>
              <a:rPr lang="en-IN" dirty="0"/>
              <a:t> </a:t>
            </a:r>
            <a:r>
              <a:rPr lang="en-IN" dirty="0" smtClean="0"/>
              <a:t>fulfils </a:t>
            </a:r>
            <a:r>
              <a:rPr lang="en-IN" dirty="0"/>
              <a:t>this process.</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The Project </a:t>
            </a:r>
            <a:endParaRPr lang="en-US" dirty="0"/>
          </a:p>
        </p:txBody>
      </p:sp>
      <p:sp>
        <p:nvSpPr>
          <p:cNvPr id="3" name="Content Placeholder 2"/>
          <p:cNvSpPr>
            <a:spLocks noGrp="1"/>
          </p:cNvSpPr>
          <p:nvPr>
            <p:ph idx="1"/>
          </p:nvPr>
        </p:nvSpPr>
        <p:spPr/>
        <p:txBody>
          <a:bodyPr/>
          <a:lstStyle/>
          <a:p>
            <a:r>
              <a:rPr lang="en-IN"/>
              <a:t>Our modern world of electronics requires a lot of energy. To meet this demand, energy must be stored electrically for easy access.</a:t>
            </a:r>
          </a:p>
          <a:p>
            <a:r>
              <a:rPr lang="en-IN"/>
              <a:t>Capacitors are ideal for storing large electrical energy charges as well as conditioning the flow of energy as needed.</a:t>
            </a:r>
            <a:endParaRPr lang="en-US"/>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857364"/>
            <a:ext cx="8258204" cy="4643470"/>
          </a:xfrm>
        </p:spPr>
        <p:txBody>
          <a:bodyPr>
            <a:noAutofit/>
          </a:bodyPr>
          <a:lstStyle/>
          <a:p>
            <a:pPr>
              <a:buNone/>
            </a:pPr>
            <a:r>
              <a:rPr lang="en-US" sz="1800" dirty="0" smtClean="0"/>
              <a:t>[1]</a:t>
            </a:r>
            <a:r>
              <a:rPr lang="en-US" sz="1800" dirty="0" err="1" smtClean="0"/>
              <a:t>Dr.Sukhdeo</a:t>
            </a:r>
            <a:r>
              <a:rPr lang="en-US" sz="1800" dirty="0" smtClean="0"/>
              <a:t> Sao and </a:t>
            </a:r>
            <a:r>
              <a:rPr lang="en-US" sz="1800" dirty="0" err="1" smtClean="0"/>
              <a:t>K.Prasada</a:t>
            </a:r>
            <a:r>
              <a:rPr lang="en-US" sz="1800" dirty="0" smtClean="0"/>
              <a:t> </a:t>
            </a:r>
            <a:r>
              <a:rPr lang="en-US" sz="1800" dirty="0" err="1" smtClean="0"/>
              <a:t>Rao</a:t>
            </a:r>
            <a:r>
              <a:rPr lang="en-US" sz="1800" dirty="0" smtClean="0"/>
              <a:t>-Power saver for industrial and commercial establishments by power factor compensation-International research journal of engineering and technology(IRJET)-PP.2806-2812-Volume:06 Issue:04-April 2019.</a:t>
            </a:r>
          </a:p>
          <a:p>
            <a:pPr>
              <a:buNone/>
            </a:pPr>
            <a:r>
              <a:rPr lang="en-US" sz="1800" dirty="0" smtClean="0"/>
              <a:t>[2]</a:t>
            </a:r>
            <a:r>
              <a:rPr lang="en-US" sz="1800" dirty="0" err="1" smtClean="0"/>
              <a:t>Swapnil</a:t>
            </a:r>
            <a:r>
              <a:rPr lang="en-US" sz="1800" dirty="0" smtClean="0"/>
              <a:t> </a:t>
            </a:r>
            <a:r>
              <a:rPr lang="en-US" sz="1800" dirty="0" err="1" smtClean="0"/>
              <a:t>Namekar</a:t>
            </a:r>
            <a:r>
              <a:rPr lang="en-US" sz="1800" dirty="0" smtClean="0"/>
              <a:t> and </a:t>
            </a:r>
            <a:r>
              <a:rPr lang="en-US" sz="1800" dirty="0" err="1" smtClean="0"/>
              <a:t>Tushar</a:t>
            </a:r>
            <a:r>
              <a:rPr lang="en-US" sz="1800" dirty="0" smtClean="0"/>
              <a:t> </a:t>
            </a:r>
            <a:r>
              <a:rPr lang="en-US" sz="1800" dirty="0" err="1" smtClean="0"/>
              <a:t>Sawle</a:t>
            </a:r>
            <a:r>
              <a:rPr lang="en-US" sz="1800" dirty="0" smtClean="0"/>
              <a:t>-Experimental study on power saver establishment for commercial purpose-International journal of scientific research and engineering development-PP.732-734-Volume:03 Issue:02-March-April-2020.</a:t>
            </a:r>
          </a:p>
          <a:p>
            <a:pPr>
              <a:buNone/>
            </a:pPr>
            <a:r>
              <a:rPr lang="en-US" sz="1800" dirty="0" smtClean="0"/>
              <a:t>[3]</a:t>
            </a:r>
            <a:r>
              <a:rPr lang="en-US" sz="1800" dirty="0" err="1" smtClean="0"/>
              <a:t>Mr.Jadhav</a:t>
            </a:r>
            <a:r>
              <a:rPr lang="en-US" sz="1800" dirty="0" smtClean="0"/>
              <a:t> </a:t>
            </a:r>
            <a:r>
              <a:rPr lang="en-US" sz="1800" dirty="0" err="1" smtClean="0"/>
              <a:t>Rohit</a:t>
            </a:r>
            <a:r>
              <a:rPr lang="en-US" sz="1800" dirty="0" smtClean="0"/>
              <a:t>, </a:t>
            </a:r>
            <a:r>
              <a:rPr lang="en-US" sz="1800" dirty="0" err="1" smtClean="0"/>
              <a:t>Mr.Bhor</a:t>
            </a:r>
            <a:r>
              <a:rPr lang="en-US" sz="1800" dirty="0" smtClean="0"/>
              <a:t> </a:t>
            </a:r>
            <a:r>
              <a:rPr lang="en-US" sz="1800" dirty="0" err="1" smtClean="0"/>
              <a:t>Ashish</a:t>
            </a:r>
            <a:r>
              <a:rPr lang="en-US" sz="1800" dirty="0" smtClean="0"/>
              <a:t> and Miss </a:t>
            </a:r>
            <a:r>
              <a:rPr lang="en-US" sz="1800" dirty="0" err="1" smtClean="0"/>
              <a:t>Handore</a:t>
            </a:r>
            <a:r>
              <a:rPr lang="en-US" sz="1800" dirty="0" smtClean="0"/>
              <a:t> </a:t>
            </a:r>
            <a:r>
              <a:rPr lang="en-US" sz="1800" dirty="0" err="1" smtClean="0"/>
              <a:t>Saloni</a:t>
            </a:r>
            <a:r>
              <a:rPr lang="en-US" sz="1800" dirty="0" smtClean="0"/>
              <a:t>-Power saver for industrial and commercial establishment-International journal of advanced engineering and research development-PP.667-672-Volume:05 Issue:05-May 2018.</a:t>
            </a:r>
          </a:p>
          <a:p>
            <a:pPr>
              <a:buNone/>
            </a:pPr>
            <a:r>
              <a:rPr lang="en-US" sz="1800" dirty="0" smtClean="0"/>
              <a:t>[4]</a:t>
            </a:r>
            <a:r>
              <a:rPr lang="en-US" sz="1800" dirty="0" err="1" smtClean="0"/>
              <a:t>Vishal</a:t>
            </a:r>
            <a:r>
              <a:rPr lang="en-US" sz="1800" dirty="0" smtClean="0"/>
              <a:t> </a:t>
            </a:r>
            <a:r>
              <a:rPr lang="en-US" sz="1800" dirty="0" err="1" smtClean="0"/>
              <a:t>Vaibhav</a:t>
            </a:r>
            <a:r>
              <a:rPr lang="en-US" sz="1800" dirty="0" smtClean="0"/>
              <a:t> and </a:t>
            </a:r>
            <a:r>
              <a:rPr lang="en-US" sz="1800" dirty="0" err="1" smtClean="0"/>
              <a:t>Varsha</a:t>
            </a:r>
            <a:r>
              <a:rPr lang="en-US" sz="1800" dirty="0" smtClean="0"/>
              <a:t> </a:t>
            </a:r>
            <a:r>
              <a:rPr lang="en-US" sz="1800" dirty="0" err="1" smtClean="0"/>
              <a:t>Mehar</a:t>
            </a:r>
            <a:r>
              <a:rPr lang="en-US" sz="1800" dirty="0" smtClean="0"/>
              <a:t>-A review on power saver establishments for industrial and commercial purpose-International journal of engineering sciences and research technology-PP.107-113-Volume:07 Issue:09-September2019.</a:t>
            </a:r>
          </a:p>
          <a:p>
            <a:pPr>
              <a:buNone/>
            </a:pPr>
            <a:r>
              <a:rPr lang="en-US" sz="1800" dirty="0" smtClean="0"/>
              <a:t>[5]</a:t>
            </a:r>
            <a:r>
              <a:rPr lang="en-US" sz="1800" dirty="0" err="1" smtClean="0"/>
              <a:t>Mr.Naryanan</a:t>
            </a:r>
            <a:r>
              <a:rPr lang="en-US" sz="1800" dirty="0" smtClean="0"/>
              <a:t> </a:t>
            </a:r>
            <a:r>
              <a:rPr lang="en-US" sz="1800" dirty="0" err="1" smtClean="0"/>
              <a:t>Swamy.R</a:t>
            </a:r>
            <a:r>
              <a:rPr lang="en-US" sz="1800" dirty="0" smtClean="0"/>
              <a:t> and </a:t>
            </a:r>
            <a:r>
              <a:rPr lang="en-US" sz="1800" dirty="0" err="1" smtClean="0"/>
              <a:t>Dr.G.Mahadevan</a:t>
            </a:r>
            <a:r>
              <a:rPr lang="en-US" sz="1800" dirty="0" smtClean="0"/>
              <a:t>-Power Saving Device-International journal of scientific and technology research-PP.14-16-Volume:  Issue-August 2012.</a:t>
            </a:r>
          </a:p>
          <a:p>
            <a:endParaRPr lang="en-US" sz="1800" dirty="0" smtClean="0"/>
          </a:p>
          <a:p>
            <a:endParaRPr lang="en-US" sz="18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3154362"/>
          </a:xfrm>
        </p:spPr>
        <p:txBody>
          <a:bodyPr/>
          <a:lstStyle/>
          <a:p>
            <a:r>
              <a:rPr lang="en-US" dirty="0" smtClean="0"/>
              <a:t>THANK YOU</a:t>
            </a:r>
            <a:endParaRPr lang="en-US" dirty="0"/>
          </a:p>
        </p:txBody>
      </p:sp>
      <p:sp>
        <p:nvSpPr>
          <p:cNvPr id="3" name="Content Placeholder 2"/>
          <p:cNvSpPr>
            <a:spLocks noGrp="1"/>
          </p:cNvSpPr>
          <p:nvPr>
            <p:ph idx="1"/>
          </p:nvPr>
        </p:nvSpPr>
        <p:spPr>
          <a:xfrm>
            <a:off x="457200" y="5072074"/>
            <a:ext cx="8229600" cy="1054089"/>
          </a:xfrm>
        </p:spPr>
        <p:txBody>
          <a:bodyPr/>
          <a:lstStyle/>
          <a:p>
            <a:pPr algn="ctr">
              <a:buNone/>
            </a:pP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a:t>
            </a:r>
            <a:endParaRPr lang="en-US" dirty="0"/>
          </a:p>
        </p:txBody>
      </p:sp>
      <p:sp>
        <p:nvSpPr>
          <p:cNvPr id="3" name="Content Placeholder 2"/>
          <p:cNvSpPr>
            <a:spLocks noGrp="1"/>
          </p:cNvSpPr>
          <p:nvPr>
            <p:ph idx="1"/>
          </p:nvPr>
        </p:nvSpPr>
        <p:spPr/>
        <p:txBody>
          <a:bodyPr/>
          <a:lstStyle/>
          <a:p>
            <a:r>
              <a:rPr lang="en-US" sz="4000" dirty="0"/>
              <a:t>To minimize the energy consumption and thus reduce the power loss in industries and </a:t>
            </a:r>
            <a:r>
              <a:rPr lang="en-IN" sz="4000" dirty="0"/>
              <a:t>establishments.</a:t>
            </a:r>
          </a:p>
          <a:p>
            <a:r>
              <a:rPr lang="en-IN" sz="4000" dirty="0"/>
              <a:t>Reduces</a:t>
            </a:r>
            <a:r>
              <a:rPr lang="en-US" sz="4000" dirty="0"/>
              <a:t> the electricity bill in industries and establishments</a:t>
            </a:r>
            <a:r>
              <a:rPr lang="en-US" dirty="0"/>
              <a:t>.</a:t>
            </a:r>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401080" cy="642942"/>
          </a:xfrm>
        </p:spPr>
        <p:txBody>
          <a:bodyPr>
            <a:normAutofit fontScale="90000"/>
          </a:bodyPr>
          <a:lstStyle/>
          <a:p>
            <a:r>
              <a:rPr lang="en-US" dirty="0" smtClean="0"/>
              <a:t>Literature Survey</a:t>
            </a:r>
            <a:endParaRPr lang="en-US" dirty="0"/>
          </a:p>
        </p:txBody>
      </p:sp>
      <p:pic>
        <p:nvPicPr>
          <p:cNvPr id="5"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7" name="Content Placeholder 6"/>
          <p:cNvGraphicFramePr>
            <a:graphicFrameLocks noGrp="1"/>
          </p:cNvGraphicFramePr>
          <p:nvPr>
            <p:ph idx="1"/>
          </p:nvPr>
        </p:nvGraphicFramePr>
        <p:xfrm>
          <a:off x="457200" y="857232"/>
          <a:ext cx="8229600" cy="6079867"/>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85460">
                <a:tc>
                  <a:txBody>
                    <a:bodyPr/>
                    <a:lstStyle/>
                    <a:p>
                      <a:r>
                        <a:rPr lang="en-US" dirty="0" err="1" smtClean="0"/>
                        <a:t>Sl.NO</a:t>
                      </a:r>
                      <a:endParaRPr lang="en-US" dirty="0"/>
                    </a:p>
                  </a:txBody>
                  <a:tcPr/>
                </a:tc>
                <a:tc>
                  <a:txBody>
                    <a:bodyPr/>
                    <a:lstStyle/>
                    <a:p>
                      <a:r>
                        <a:rPr lang="en-US" dirty="0" smtClean="0"/>
                        <a:t>Journal Paper</a:t>
                      </a:r>
                      <a:endParaRPr lang="en-US" dirty="0"/>
                    </a:p>
                  </a:txBody>
                  <a:tcPr/>
                </a:tc>
                <a:tc>
                  <a:txBody>
                    <a:bodyPr/>
                    <a:lstStyle/>
                    <a:p>
                      <a:r>
                        <a:rPr lang="en-US" dirty="0" smtClean="0"/>
                        <a:t>Author</a:t>
                      </a:r>
                      <a:endParaRPr lang="en-US" dirty="0"/>
                    </a:p>
                  </a:txBody>
                  <a:tcPr/>
                </a:tc>
                <a:tc>
                  <a:txBody>
                    <a:bodyPr/>
                    <a:lstStyle/>
                    <a:p>
                      <a:r>
                        <a:rPr lang="en-US" dirty="0" smtClean="0"/>
                        <a:t>Title</a:t>
                      </a:r>
                      <a:endParaRPr lang="en-US" dirty="0"/>
                    </a:p>
                  </a:txBody>
                  <a:tcPr/>
                </a:tc>
                <a:tc>
                  <a:txBody>
                    <a:bodyPr/>
                    <a:lstStyle/>
                    <a:p>
                      <a:r>
                        <a:rPr lang="en-US" dirty="0" smtClean="0"/>
                        <a:t>Description</a:t>
                      </a:r>
                      <a:endParaRPr lang="en-US" dirty="0"/>
                    </a:p>
                  </a:txBody>
                  <a:tcPr/>
                </a:tc>
              </a:tr>
              <a:tr h="2049670">
                <a:tc>
                  <a:txBody>
                    <a:bodyPr/>
                    <a:lstStyle/>
                    <a:p>
                      <a:r>
                        <a:rPr lang="en-US" dirty="0" smtClean="0"/>
                        <a:t>1</a:t>
                      </a:r>
                      <a:endParaRPr lang="en-US" dirty="0"/>
                    </a:p>
                  </a:txBody>
                  <a:tcPr/>
                </a:tc>
                <a:tc>
                  <a:txBody>
                    <a:bodyPr/>
                    <a:lstStyle/>
                    <a:p>
                      <a:r>
                        <a:rPr lang="en-US" dirty="0" smtClean="0"/>
                        <a:t>International research</a:t>
                      </a:r>
                      <a:r>
                        <a:rPr lang="en-US" baseline="0" dirty="0" smtClean="0"/>
                        <a:t> journal of engineering and technology(IRJET)</a:t>
                      </a:r>
                      <a:endParaRPr lang="en-US" dirty="0"/>
                    </a:p>
                  </a:txBody>
                  <a:tcPr/>
                </a:tc>
                <a:tc>
                  <a:txBody>
                    <a:bodyPr/>
                    <a:lstStyle/>
                    <a:p>
                      <a:pPr algn="ctr">
                        <a:lnSpc>
                          <a:spcPct val="115000"/>
                        </a:lnSpc>
                        <a:spcAft>
                          <a:spcPts val="0"/>
                        </a:spcAft>
                      </a:pPr>
                      <a:r>
                        <a:rPr lang="en-US" sz="1800" kern="1200" dirty="0" err="1">
                          <a:solidFill>
                            <a:srgbClr val="000000"/>
                          </a:solidFill>
                          <a:latin typeface="Calibri"/>
                          <a:ea typeface="Times New Roman"/>
                          <a:cs typeface="Calibri"/>
                        </a:rPr>
                        <a:t>Dr.Sukhdeo</a:t>
                      </a:r>
                      <a:r>
                        <a:rPr lang="en-US" sz="1800" kern="1200" dirty="0">
                          <a:solidFill>
                            <a:srgbClr val="000000"/>
                          </a:solidFill>
                          <a:latin typeface="Calibri"/>
                          <a:ea typeface="Times New Roman"/>
                          <a:cs typeface="Calibri"/>
                        </a:rPr>
                        <a:t> Sao and </a:t>
                      </a:r>
                      <a:r>
                        <a:rPr lang="en-US" sz="1800" kern="1200" dirty="0" err="1">
                          <a:solidFill>
                            <a:srgbClr val="000000"/>
                          </a:solidFill>
                          <a:latin typeface="Calibri"/>
                          <a:ea typeface="Times New Roman"/>
                          <a:cs typeface="Calibri"/>
                        </a:rPr>
                        <a:t>K.Prasada</a:t>
                      </a:r>
                      <a:r>
                        <a:rPr lang="en-US" sz="1800" kern="1200" dirty="0">
                          <a:solidFill>
                            <a:srgbClr val="000000"/>
                          </a:solidFill>
                          <a:latin typeface="Calibri"/>
                          <a:ea typeface="Times New Roman"/>
                          <a:cs typeface="Calibri"/>
                        </a:rPr>
                        <a:t> </a:t>
                      </a:r>
                      <a:r>
                        <a:rPr lang="en-US" sz="1800" kern="1200" dirty="0" err="1">
                          <a:solidFill>
                            <a:srgbClr val="000000"/>
                          </a:solidFill>
                          <a:latin typeface="Calibri"/>
                          <a:ea typeface="Times New Roman"/>
                          <a:cs typeface="Calibri"/>
                        </a:rPr>
                        <a:t>Rao</a:t>
                      </a:r>
                      <a:r>
                        <a:rPr lang="en-US" sz="1800" kern="1200" dirty="0">
                          <a:solidFill>
                            <a:srgbClr val="000000"/>
                          </a:solidFill>
                          <a:latin typeface="Calibri"/>
                          <a:ea typeface="Times New Roman"/>
                          <a:cs typeface="Calibri"/>
                        </a:rPr>
                        <a:t> </a:t>
                      </a:r>
                      <a:endParaRPr lang="en-US" sz="1100" dirty="0">
                        <a:latin typeface="Calibri"/>
                        <a:ea typeface="Calibri"/>
                        <a:cs typeface="Times New Roman"/>
                      </a:endParaRPr>
                    </a:p>
                  </a:txBody>
                  <a:tcPr/>
                </a:tc>
                <a:tc>
                  <a:txBody>
                    <a:bodyPr/>
                    <a:lstStyle/>
                    <a:p>
                      <a:pPr algn="ctr">
                        <a:lnSpc>
                          <a:spcPct val="115000"/>
                        </a:lnSpc>
                        <a:spcAft>
                          <a:spcPts val="0"/>
                        </a:spcAft>
                      </a:pPr>
                      <a:r>
                        <a:rPr lang="en-US" sz="1600" kern="1200" dirty="0">
                          <a:solidFill>
                            <a:srgbClr val="000000"/>
                          </a:solidFill>
                          <a:latin typeface="Calibri"/>
                          <a:ea typeface="Times New Roman"/>
                          <a:cs typeface="Calibri"/>
                        </a:rPr>
                        <a:t>Power saver for industrial and commercial establishments by power factor compensation</a:t>
                      </a:r>
                      <a:endParaRPr lang="en-US" sz="1600" dirty="0">
                        <a:latin typeface="Calibri"/>
                        <a:ea typeface="Calibri"/>
                        <a:cs typeface="Times New Roman"/>
                      </a:endParaRPr>
                    </a:p>
                    <a:p>
                      <a:pPr algn="ctr">
                        <a:lnSpc>
                          <a:spcPct val="115000"/>
                        </a:lnSpc>
                        <a:spcAft>
                          <a:spcPts val="0"/>
                        </a:spcAft>
                      </a:pPr>
                      <a:r>
                        <a:rPr lang="en-US" sz="1600" kern="1200" dirty="0">
                          <a:solidFill>
                            <a:srgbClr val="000000"/>
                          </a:solidFill>
                          <a:latin typeface="Calibri"/>
                          <a:ea typeface="Times New Roman"/>
                          <a:cs typeface="Calibri"/>
                        </a:rPr>
                        <a:t>(2019) </a:t>
                      </a:r>
                      <a:endParaRPr lang="en-US" sz="1600" dirty="0">
                        <a:latin typeface="Calibri"/>
                        <a:ea typeface="Calibri"/>
                        <a:cs typeface="Times New Roman"/>
                      </a:endParaRPr>
                    </a:p>
                  </a:txBody>
                  <a:tcPr/>
                </a:tc>
                <a:tc>
                  <a:txBody>
                    <a:bodyPr/>
                    <a:lstStyle/>
                    <a:p>
                      <a:pPr>
                        <a:lnSpc>
                          <a:spcPct val="115000"/>
                        </a:lnSpc>
                        <a:spcAft>
                          <a:spcPts val="0"/>
                        </a:spcAft>
                      </a:pPr>
                      <a:r>
                        <a:rPr lang="en-US" sz="1200" kern="1200">
                          <a:solidFill>
                            <a:srgbClr val="000000"/>
                          </a:solidFill>
                          <a:latin typeface="Calibri"/>
                          <a:ea typeface="Times New Roman"/>
                          <a:cs typeface="Calibri"/>
                        </a:rPr>
                        <a:t>Proposed system the lag between zero voltage and zero current pulse duly generated by</a:t>
                      </a:r>
                      <a:endParaRPr lang="en-US" sz="1200">
                        <a:latin typeface="Calibri"/>
                        <a:ea typeface="Calibri"/>
                        <a:cs typeface="Times New Roman"/>
                      </a:endParaRPr>
                    </a:p>
                    <a:p>
                      <a:pPr>
                        <a:lnSpc>
                          <a:spcPct val="115000"/>
                        </a:lnSpc>
                        <a:spcAft>
                          <a:spcPts val="0"/>
                        </a:spcAft>
                      </a:pPr>
                      <a:r>
                        <a:rPr lang="en-US" sz="1200" kern="1200">
                          <a:solidFill>
                            <a:srgbClr val="000000"/>
                          </a:solidFill>
                          <a:latin typeface="Calibri"/>
                          <a:ea typeface="Times New Roman"/>
                          <a:cs typeface="Calibri"/>
                        </a:rPr>
                        <a:t>Suitable operational amplifier modes are fed to two interrupt pins of microcontroller. </a:t>
                      </a:r>
                      <a:endParaRPr lang="en-US" sz="1200">
                        <a:latin typeface="Calibri"/>
                        <a:ea typeface="Calibri"/>
                        <a:cs typeface="Times New Roman"/>
                      </a:endParaRPr>
                    </a:p>
                  </a:txBody>
                  <a:tcPr/>
                </a:tc>
              </a:tr>
              <a:tr h="1831067">
                <a:tc>
                  <a:txBody>
                    <a:bodyPr/>
                    <a:lstStyle/>
                    <a:p>
                      <a:r>
                        <a:rPr lang="en-US" dirty="0" smtClean="0"/>
                        <a:t>2</a:t>
                      </a:r>
                      <a:endParaRPr lang="en-US" dirty="0"/>
                    </a:p>
                  </a:txBody>
                  <a:tcPr/>
                </a:tc>
                <a:tc>
                  <a:txBody>
                    <a:bodyPr/>
                    <a:lstStyle/>
                    <a:p>
                      <a:r>
                        <a:rPr lang="en-US" dirty="0" smtClean="0"/>
                        <a:t>International</a:t>
                      </a:r>
                      <a:r>
                        <a:rPr lang="en-US" baseline="0" dirty="0" smtClean="0"/>
                        <a:t> journal of </a:t>
                      </a:r>
                      <a:r>
                        <a:rPr lang="en-US" baseline="0" dirty="0" err="1" smtClean="0"/>
                        <a:t>scientifc</a:t>
                      </a:r>
                      <a:r>
                        <a:rPr lang="en-US" baseline="0" dirty="0" smtClean="0"/>
                        <a:t> research and engineering  development</a:t>
                      </a:r>
                      <a:endParaRPr lang="en-US" dirty="0"/>
                    </a:p>
                  </a:txBody>
                  <a:tcPr/>
                </a:tc>
                <a:tc>
                  <a:txBody>
                    <a:bodyPr/>
                    <a:lstStyle/>
                    <a:p>
                      <a:pPr>
                        <a:lnSpc>
                          <a:spcPct val="115000"/>
                        </a:lnSpc>
                        <a:spcAft>
                          <a:spcPts val="0"/>
                        </a:spcAft>
                      </a:pPr>
                      <a:r>
                        <a:rPr lang="en-US" sz="1800" kern="1200">
                          <a:solidFill>
                            <a:srgbClr val="000000"/>
                          </a:solidFill>
                          <a:latin typeface="Calibri"/>
                          <a:ea typeface="Times New Roman"/>
                          <a:cs typeface="Calibri"/>
                        </a:rPr>
                        <a:t>Swapnil Namekar and Tushar Sawle </a:t>
                      </a:r>
                      <a:endParaRPr lang="en-US" sz="1100">
                        <a:latin typeface="Calibri"/>
                        <a:ea typeface="Calibri"/>
                        <a:cs typeface="Times New Roman"/>
                      </a:endParaRPr>
                    </a:p>
                  </a:txBody>
                  <a:tcPr/>
                </a:tc>
                <a:tc>
                  <a:txBody>
                    <a:bodyPr/>
                    <a:lstStyle/>
                    <a:p>
                      <a:pPr algn="ctr">
                        <a:lnSpc>
                          <a:spcPct val="115000"/>
                        </a:lnSpc>
                        <a:spcAft>
                          <a:spcPts val="0"/>
                        </a:spcAft>
                      </a:pPr>
                      <a:r>
                        <a:rPr lang="en-US" sz="1600" kern="1200" dirty="0">
                          <a:solidFill>
                            <a:srgbClr val="000000"/>
                          </a:solidFill>
                          <a:latin typeface="Calibri"/>
                          <a:ea typeface="Times New Roman"/>
                          <a:cs typeface="Calibri"/>
                        </a:rPr>
                        <a:t>Experimental study on power saver establishment for commercial </a:t>
                      </a:r>
                      <a:r>
                        <a:rPr lang="en-US" sz="1600" kern="1200" dirty="0" smtClean="0">
                          <a:solidFill>
                            <a:srgbClr val="000000"/>
                          </a:solidFill>
                          <a:latin typeface="Calibri"/>
                          <a:ea typeface="Times New Roman"/>
                          <a:cs typeface="Calibri"/>
                        </a:rPr>
                        <a:t>purpose(2020)</a:t>
                      </a:r>
                      <a:endParaRPr lang="en-US" sz="1200" dirty="0">
                        <a:latin typeface="Calibri"/>
                        <a:ea typeface="Calibri"/>
                        <a:cs typeface="Times New Roman"/>
                      </a:endParaRPr>
                    </a:p>
                  </a:txBody>
                  <a:tcPr/>
                </a:tc>
                <a:tc>
                  <a:txBody>
                    <a:bodyPr/>
                    <a:lstStyle/>
                    <a:p>
                      <a:pPr>
                        <a:lnSpc>
                          <a:spcPct val="115000"/>
                        </a:lnSpc>
                        <a:spcAft>
                          <a:spcPts val="0"/>
                        </a:spcAft>
                      </a:pPr>
                      <a:r>
                        <a:rPr lang="en-US" sz="1200" kern="1200" dirty="0">
                          <a:solidFill>
                            <a:srgbClr val="000000"/>
                          </a:solidFill>
                          <a:latin typeface="Calibri"/>
                          <a:ea typeface="Times New Roman"/>
                          <a:cs typeface="Calibri"/>
                        </a:rPr>
                        <a:t>By Installing suitable size power capacitor into circuit the facility factor is improved and therefore the values  becomes nearer to 0.9 to 0.95 has minimizing line losses. </a:t>
                      </a:r>
                      <a:endParaRPr lang="en-US" sz="1200" dirty="0">
                        <a:latin typeface="Calibri"/>
                        <a:ea typeface="Calibri"/>
                        <a:cs typeface="Times New Roman"/>
                      </a:endParaRPr>
                    </a:p>
                  </a:txBody>
                  <a:tcPr/>
                </a:tc>
              </a:tr>
              <a:tr h="1734570">
                <a:tc>
                  <a:txBody>
                    <a:bodyPr/>
                    <a:lstStyle/>
                    <a:p>
                      <a:r>
                        <a:rPr lang="en-US" dirty="0" smtClean="0"/>
                        <a:t>3</a:t>
                      </a:r>
                      <a:endParaRPr lang="en-US" dirty="0"/>
                    </a:p>
                  </a:txBody>
                  <a:tcPr/>
                </a:tc>
                <a:tc>
                  <a:txBody>
                    <a:bodyPr/>
                    <a:lstStyle/>
                    <a:p>
                      <a:r>
                        <a:rPr lang="en-US" dirty="0" smtClean="0"/>
                        <a:t>International</a:t>
                      </a:r>
                      <a:r>
                        <a:rPr lang="en-US" baseline="0" dirty="0" smtClean="0"/>
                        <a:t> journal of advanced engineering and research development</a:t>
                      </a:r>
                      <a:endParaRPr lang="en-US" dirty="0"/>
                    </a:p>
                  </a:txBody>
                  <a:tcPr/>
                </a:tc>
                <a:tc>
                  <a:txBody>
                    <a:bodyPr/>
                    <a:lstStyle/>
                    <a:p>
                      <a:pPr algn="ctr">
                        <a:lnSpc>
                          <a:spcPct val="115000"/>
                        </a:lnSpc>
                        <a:spcAft>
                          <a:spcPts val="0"/>
                        </a:spcAft>
                      </a:pPr>
                      <a:r>
                        <a:rPr lang="en-US" sz="1800" kern="1200" dirty="0" err="1">
                          <a:solidFill>
                            <a:srgbClr val="000000"/>
                          </a:solidFill>
                          <a:latin typeface="Calibri"/>
                          <a:ea typeface="Times New Roman"/>
                          <a:cs typeface="Calibri"/>
                        </a:rPr>
                        <a:t>Mr.Jadhav</a:t>
                      </a:r>
                      <a:r>
                        <a:rPr lang="en-US" sz="1800" kern="1200" dirty="0">
                          <a:solidFill>
                            <a:srgbClr val="000000"/>
                          </a:solidFill>
                          <a:latin typeface="Calibri"/>
                          <a:ea typeface="Times New Roman"/>
                          <a:cs typeface="Calibri"/>
                        </a:rPr>
                        <a:t> </a:t>
                      </a:r>
                      <a:r>
                        <a:rPr lang="en-US" sz="1800" kern="1200" dirty="0" err="1">
                          <a:solidFill>
                            <a:srgbClr val="000000"/>
                          </a:solidFill>
                          <a:latin typeface="Calibri"/>
                          <a:ea typeface="Times New Roman"/>
                          <a:cs typeface="Calibri"/>
                        </a:rPr>
                        <a:t>Rohit</a:t>
                      </a:r>
                      <a:r>
                        <a:rPr lang="en-US" sz="1800" kern="1200" dirty="0">
                          <a:solidFill>
                            <a:srgbClr val="000000"/>
                          </a:solidFill>
                          <a:latin typeface="Calibri"/>
                          <a:ea typeface="Times New Roman"/>
                          <a:cs typeface="Calibri"/>
                        </a:rPr>
                        <a:t>, </a:t>
                      </a:r>
                      <a:r>
                        <a:rPr lang="en-US" sz="1800" kern="1200" dirty="0" err="1">
                          <a:solidFill>
                            <a:srgbClr val="000000"/>
                          </a:solidFill>
                          <a:latin typeface="Calibri"/>
                          <a:ea typeface="Times New Roman"/>
                          <a:cs typeface="Calibri"/>
                        </a:rPr>
                        <a:t>Mr.Bhor</a:t>
                      </a:r>
                      <a:r>
                        <a:rPr lang="en-US" sz="1800" kern="1200" dirty="0">
                          <a:solidFill>
                            <a:srgbClr val="000000"/>
                          </a:solidFill>
                          <a:latin typeface="Calibri"/>
                          <a:ea typeface="Times New Roman"/>
                          <a:cs typeface="Calibri"/>
                        </a:rPr>
                        <a:t> </a:t>
                      </a:r>
                      <a:r>
                        <a:rPr lang="en-US" sz="1800" kern="1200" dirty="0" err="1">
                          <a:solidFill>
                            <a:srgbClr val="000000"/>
                          </a:solidFill>
                          <a:latin typeface="Calibri"/>
                          <a:ea typeface="Times New Roman"/>
                          <a:cs typeface="Calibri"/>
                        </a:rPr>
                        <a:t>Ashish</a:t>
                      </a:r>
                      <a:r>
                        <a:rPr lang="en-US" sz="1800" kern="1200" dirty="0">
                          <a:solidFill>
                            <a:srgbClr val="000000"/>
                          </a:solidFill>
                          <a:latin typeface="Calibri"/>
                          <a:ea typeface="Times New Roman"/>
                          <a:cs typeface="Calibri"/>
                        </a:rPr>
                        <a:t> and Miss </a:t>
                      </a:r>
                      <a:r>
                        <a:rPr lang="en-US" sz="1800" kern="1200" dirty="0" err="1">
                          <a:solidFill>
                            <a:srgbClr val="000000"/>
                          </a:solidFill>
                          <a:latin typeface="Calibri"/>
                          <a:ea typeface="Times New Roman"/>
                          <a:cs typeface="Calibri"/>
                        </a:rPr>
                        <a:t>Handore</a:t>
                      </a:r>
                      <a:r>
                        <a:rPr lang="en-US" sz="1800" kern="1200" dirty="0">
                          <a:solidFill>
                            <a:srgbClr val="000000"/>
                          </a:solidFill>
                          <a:latin typeface="Calibri"/>
                          <a:ea typeface="Times New Roman"/>
                          <a:cs typeface="Calibri"/>
                        </a:rPr>
                        <a:t> </a:t>
                      </a:r>
                      <a:r>
                        <a:rPr lang="en-US" sz="1800" kern="1200" dirty="0" err="1">
                          <a:solidFill>
                            <a:srgbClr val="000000"/>
                          </a:solidFill>
                          <a:latin typeface="Calibri"/>
                          <a:ea typeface="Times New Roman"/>
                          <a:cs typeface="Calibri"/>
                        </a:rPr>
                        <a:t>Saloni</a:t>
                      </a:r>
                      <a:r>
                        <a:rPr lang="en-US" sz="1800" kern="1200" dirty="0">
                          <a:solidFill>
                            <a:srgbClr val="000000"/>
                          </a:solidFill>
                          <a:latin typeface="Calibri"/>
                          <a:ea typeface="Times New Roman"/>
                          <a:cs typeface="Calibri"/>
                        </a:rPr>
                        <a:t> </a:t>
                      </a:r>
                      <a:endParaRPr lang="en-US" sz="1100" dirty="0">
                        <a:latin typeface="Calibri"/>
                        <a:ea typeface="Calibri"/>
                        <a:cs typeface="Times New Roman"/>
                      </a:endParaRPr>
                    </a:p>
                  </a:txBody>
                  <a:tcPr/>
                </a:tc>
                <a:tc>
                  <a:txBody>
                    <a:bodyPr/>
                    <a:lstStyle/>
                    <a:p>
                      <a:pPr algn="ctr">
                        <a:lnSpc>
                          <a:spcPct val="115000"/>
                        </a:lnSpc>
                        <a:spcAft>
                          <a:spcPts val="0"/>
                        </a:spcAft>
                      </a:pPr>
                      <a:r>
                        <a:rPr lang="en-US" sz="1600" kern="1200" dirty="0">
                          <a:solidFill>
                            <a:srgbClr val="000000"/>
                          </a:solidFill>
                          <a:latin typeface="Calibri"/>
                          <a:ea typeface="Times New Roman"/>
                          <a:cs typeface="Calibri"/>
                        </a:rPr>
                        <a:t>Power saver for industrial and commercial establishment(2018) </a:t>
                      </a:r>
                      <a:endParaRPr lang="en-US" sz="1600" dirty="0">
                        <a:latin typeface="Calibri"/>
                        <a:ea typeface="Calibri"/>
                        <a:cs typeface="Times New Roman"/>
                      </a:endParaRPr>
                    </a:p>
                  </a:txBody>
                  <a:tcPr/>
                </a:tc>
                <a:tc>
                  <a:txBody>
                    <a:bodyPr/>
                    <a:lstStyle/>
                    <a:p>
                      <a:pPr>
                        <a:lnSpc>
                          <a:spcPct val="115000"/>
                        </a:lnSpc>
                        <a:spcAft>
                          <a:spcPts val="0"/>
                        </a:spcAft>
                      </a:pPr>
                      <a:r>
                        <a:rPr lang="en-US" sz="1400" kern="1200" dirty="0">
                          <a:solidFill>
                            <a:srgbClr val="000000"/>
                          </a:solidFill>
                          <a:latin typeface="Calibri"/>
                          <a:ea typeface="Times New Roman"/>
                          <a:cs typeface="Calibri"/>
                        </a:rPr>
                        <a:t>The program takes over to actuate shunt capacitors into load circuit to get zero power loss by using 8051 microcontroller. </a:t>
                      </a:r>
                      <a:endParaRPr lang="en-US" sz="1400" dirty="0">
                        <a:latin typeface="Calibri"/>
                        <a:ea typeface="Calibri"/>
                        <a:cs typeface="Times New Roman"/>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In existing power saver methods, Microcontroller based controlling has been employed.</a:t>
            </a:r>
          </a:p>
          <a:p>
            <a:r>
              <a:rPr lang="en-US" dirty="0" smtClean="0"/>
              <a:t>In microcontroller the number of execution is limited due to low memory and it has complex structure.</a:t>
            </a:r>
          </a:p>
          <a:p>
            <a:r>
              <a:rPr lang="en-US" dirty="0" smtClean="0"/>
              <a:t>In proposed system </a:t>
            </a:r>
            <a:r>
              <a:rPr lang="en-US" dirty="0" err="1" smtClean="0"/>
              <a:t>arduino</a:t>
            </a:r>
            <a:r>
              <a:rPr lang="en-US" dirty="0" smtClean="0"/>
              <a:t> has more memory, easy interfacing, consumes less power compared to other microcontrollers.</a:t>
            </a:r>
          </a:p>
          <a:p>
            <a:endParaRPr lang="en-US" dirty="0" smtClean="0"/>
          </a:p>
          <a:p>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sp>
        <p:nvSpPr>
          <p:cNvPr id="3" name="Content Placeholder 2"/>
          <p:cNvSpPr>
            <a:spLocks noGrp="1"/>
          </p:cNvSpPr>
          <p:nvPr>
            <p:ph idx="1"/>
          </p:nvPr>
        </p:nvSpPr>
        <p:spPr>
          <a:xfrm>
            <a:off x="457200" y="1600200"/>
            <a:ext cx="8329642" cy="4829196"/>
          </a:xfr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lstStyle/>
          <a:p>
            <a:endParaRPr lang="en-US" dirty="0"/>
          </a:p>
        </p:txBody>
      </p:sp>
      <p:sp>
        <p:nvSpPr>
          <p:cNvPr id="5" name="Rectangle 4"/>
          <p:cNvSpPr/>
          <p:nvPr/>
        </p:nvSpPr>
        <p:spPr>
          <a:xfrm>
            <a:off x="785786" y="3571876"/>
            <a:ext cx="1285884" cy="6429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n w="1905"/>
                <a:solidFill>
                  <a:schemeClr val="tx1"/>
                </a:solidFill>
                <a:effectLst>
                  <a:innerShdw blurRad="69850" dist="43180" dir="5400000">
                    <a:srgbClr val="000000">
                      <a:alpha val="65000"/>
                    </a:srgbClr>
                  </a:innerShdw>
                </a:effectLst>
              </a:rPr>
              <a:t>Arduino</a:t>
            </a:r>
            <a:endParaRPr lang="en-US" dirty="0">
              <a:ln w="1905"/>
              <a:solidFill>
                <a:schemeClr val="tx1"/>
              </a:solidFill>
              <a:effectLst>
                <a:innerShdw blurRad="69850" dist="43180" dir="5400000">
                  <a:srgbClr val="000000">
                    <a:alpha val="65000"/>
                  </a:srgbClr>
                </a:innerShdw>
              </a:effectLst>
            </a:endParaRPr>
          </a:p>
        </p:txBody>
      </p:sp>
      <p:cxnSp>
        <p:nvCxnSpPr>
          <p:cNvPr id="7" name="Straight Arrow Connector 6"/>
          <p:cNvCxnSpPr/>
          <p:nvPr/>
        </p:nvCxnSpPr>
        <p:spPr>
          <a:xfrm>
            <a:off x="2071670" y="3857628"/>
            <a:ext cx="571504"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2643174" y="3000372"/>
            <a:ext cx="1357322" cy="17145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 Channel Relay</a:t>
            </a:r>
            <a:endParaRPr lang="en-US" dirty="0"/>
          </a:p>
        </p:txBody>
      </p:sp>
      <p:cxnSp>
        <p:nvCxnSpPr>
          <p:cNvPr id="11" name="Straight Arrow Connector 10"/>
          <p:cNvCxnSpPr/>
          <p:nvPr/>
        </p:nvCxnSpPr>
        <p:spPr>
          <a:xfrm>
            <a:off x="4000496" y="3143248"/>
            <a:ext cx="85725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00496" y="3786190"/>
            <a:ext cx="85725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00496" y="4500570"/>
            <a:ext cx="85725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57752" y="3571876"/>
            <a:ext cx="1071570"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2</a:t>
            </a:r>
            <a:endParaRPr lang="en-US" dirty="0">
              <a:solidFill>
                <a:schemeClr val="tx1"/>
              </a:solidFill>
            </a:endParaRPr>
          </a:p>
        </p:txBody>
      </p:sp>
      <p:sp>
        <p:nvSpPr>
          <p:cNvPr id="28" name="Rectangle 27"/>
          <p:cNvSpPr/>
          <p:nvPr/>
        </p:nvSpPr>
        <p:spPr>
          <a:xfrm>
            <a:off x="4857752" y="2857496"/>
            <a:ext cx="1071570"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1</a:t>
            </a:r>
            <a:endParaRPr lang="en-US" dirty="0">
              <a:solidFill>
                <a:schemeClr val="tx1"/>
              </a:solidFill>
            </a:endParaRPr>
          </a:p>
        </p:txBody>
      </p:sp>
      <p:sp>
        <p:nvSpPr>
          <p:cNvPr id="29" name="Rectangle 28"/>
          <p:cNvSpPr/>
          <p:nvPr/>
        </p:nvSpPr>
        <p:spPr>
          <a:xfrm>
            <a:off x="4857752" y="4214818"/>
            <a:ext cx="1071570"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3</a:t>
            </a:r>
            <a:endParaRPr lang="en-US" dirty="0">
              <a:solidFill>
                <a:schemeClr val="tx1"/>
              </a:solidFill>
            </a:endParaRPr>
          </a:p>
        </p:txBody>
      </p:sp>
      <p:cxnSp>
        <p:nvCxnSpPr>
          <p:cNvPr id="45" name="Straight Connector 44"/>
          <p:cNvCxnSpPr/>
          <p:nvPr/>
        </p:nvCxnSpPr>
        <p:spPr>
          <a:xfrm>
            <a:off x="5929322" y="3857628"/>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29322" y="4429132"/>
            <a:ext cx="50006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6144430" y="4143380"/>
            <a:ext cx="57071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5929322" y="3071810"/>
            <a:ext cx="1000132" cy="78581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6929454" y="3643314"/>
            <a:ext cx="1000132" cy="500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220 V AC</a:t>
            </a:r>
            <a:endParaRPr lang="en-US" dirty="0">
              <a:solidFill>
                <a:schemeClr val="tx1"/>
              </a:solidFill>
            </a:endParaRPr>
          </a:p>
        </p:txBody>
      </p:sp>
      <p:cxnSp>
        <p:nvCxnSpPr>
          <p:cNvPr id="100" name="Straight Connector 99"/>
          <p:cNvCxnSpPr/>
          <p:nvPr/>
        </p:nvCxnSpPr>
        <p:spPr>
          <a:xfrm rot="5400000">
            <a:off x="3107918" y="4964520"/>
            <a:ext cx="50006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2928926" y="5214950"/>
            <a:ext cx="928694" cy="5715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External 5 Volts</a:t>
            </a:r>
            <a:endParaRPr lang="en-US" sz="1600" dirty="0">
              <a:solidFill>
                <a:schemeClr val="tx1"/>
              </a:solidFill>
            </a:endParaRPr>
          </a:p>
        </p:txBody>
      </p:sp>
      <p:pic>
        <p:nvPicPr>
          <p:cNvPr id="10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and Results</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descr="IMG_4036.jpg"/>
          <p:cNvPicPr>
            <a:picLocks noGrp="1" noChangeAspect="1"/>
          </p:cNvPicPr>
          <p:nvPr>
            <p:ph idx="1"/>
          </p:nvPr>
        </p:nvPicPr>
        <p:blipFill>
          <a:blip r:embed="rId3" cstate="print"/>
          <a:stretch>
            <a:fillRect/>
          </a:stretch>
        </p:blipFill>
        <p:spPr>
          <a:xfrm>
            <a:off x="1554691" y="1600200"/>
            <a:ext cx="6034617" cy="452596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Accomplished</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idx="1"/>
          </p:nvPr>
        </p:nvSpPr>
        <p:spPr/>
        <p:txBody>
          <a:bodyPr/>
          <a:lstStyle/>
          <a:p>
            <a:r>
              <a:rPr lang="en-US" dirty="0" smtClean="0"/>
              <a:t>We have identified the proper components and finished our project.</a:t>
            </a:r>
          </a:p>
          <a:p>
            <a:r>
              <a:rPr lang="en-US" dirty="0" smtClean="0"/>
              <a:t>We have presented our paper in Two day national conference on sustainable infrastructure with responsible consumption and production conducted by civil department on 25.03.22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8705"/>
            <a:ext cx="8229600" cy="3941843"/>
          </a:xfrm>
        </p:spPr>
        <p:txBody>
          <a:bodyPr>
            <a:normAutofit/>
          </a:bodyPr>
          <a:lstStyle/>
          <a:p>
            <a:r>
              <a:rPr lang="en-IN" dirty="0" smtClean="0"/>
              <a:t>Cost Estimation</a:t>
            </a:r>
            <a:r>
              <a:rPr lang="en-IN" dirty="0"/>
              <a:t>
 </a:t>
            </a:r>
            <a:endParaRPr lang="en-US" dirty="0"/>
          </a:p>
        </p:txBody>
      </p:sp>
      <p:sp>
        <p:nvSpPr>
          <p:cNvPr id="6" name="TextBox 5">
            <a:extLst>
              <a:ext uri="{FF2B5EF4-FFF2-40B4-BE49-F238E27FC236}">
                <a16:creationId xmlns="" xmlns:a16="http://schemas.microsoft.com/office/drawing/2014/main" id="{5A1B9337-3620-164C-9C9C-C08ED8040F59}"/>
              </a:ext>
            </a:extLst>
          </p:cNvPr>
          <p:cNvSpPr txBox="1"/>
          <p:nvPr/>
        </p:nvSpPr>
        <p:spPr>
          <a:xfrm>
            <a:off x="2286000" y="3243216"/>
            <a:ext cx="4572000" cy="369332"/>
          </a:xfrm>
          <a:prstGeom prst="rect">
            <a:avLst/>
          </a:prstGeom>
          <a:noFill/>
        </p:spPr>
        <p:txBody>
          <a:bodyPr wrap="square">
            <a:spAutoFit/>
          </a:bodyPr>
          <a:lstStyle/>
          <a:p>
            <a:pPr marL="0" algn="l" rtl="0" eaLnBrk="1" fontAlgn="t" latinLnBrk="0" hangingPunct="1">
              <a:spcBef>
                <a:spcPts val="0"/>
              </a:spcBef>
              <a:spcAft>
                <a:spcPts val="0"/>
              </a:spcAft>
            </a:pPr>
            <a:endParaRPr lang="en-IN" sz="1800" b="0" i="0" u="none" strike="noStrike">
              <a:effectLst/>
              <a:latin typeface="Arial" panose="020B0604020202020204" pitchFamily="34" charset="0"/>
            </a:endParaRPr>
          </a:p>
        </p:txBody>
      </p:sp>
      <p:graphicFrame>
        <p:nvGraphicFramePr>
          <p:cNvPr id="9" name="Table 9">
            <a:extLst>
              <a:ext uri="{FF2B5EF4-FFF2-40B4-BE49-F238E27FC236}">
                <a16:creationId xmlns="" xmlns:a16="http://schemas.microsoft.com/office/drawing/2014/main" id="{85745ADD-9447-8E47-83EF-A94597E9EFB6}"/>
              </a:ext>
            </a:extLst>
          </p:cNvPr>
          <p:cNvGraphicFramePr>
            <a:graphicFrameLocks noGrp="1"/>
          </p:cNvGraphicFramePr>
          <p:nvPr>
            <p:ph idx="1"/>
            <p:extLst>
              <p:ext uri="{D42A27DB-BD31-4B8C-83A1-F6EECF244321}">
                <p14:modId xmlns="" xmlns:p14="http://schemas.microsoft.com/office/powerpoint/2010/main" val="2488770190"/>
              </p:ext>
            </p:extLst>
          </p:nvPr>
        </p:nvGraphicFramePr>
        <p:xfrm>
          <a:off x="1828800" y="2788785"/>
          <a:ext cx="5486400" cy="2928020"/>
        </p:xfrm>
        <a:graphic>
          <a:graphicData uri="http://schemas.openxmlformats.org/drawingml/2006/table">
            <a:tbl>
              <a:tblPr firstRow="1" bandRow="1">
                <a:tableStyleId>{5C22544A-7EE6-4342-B048-85BDC9FD1C3A}</a:tableStyleId>
              </a:tblPr>
              <a:tblGrid>
                <a:gridCol w="2743200">
                  <a:extLst>
                    <a:ext uri="{9D8B030D-6E8A-4147-A177-3AD203B41FA5}">
                      <a16:colId xmlns="" xmlns:a16="http://schemas.microsoft.com/office/drawing/2014/main" val="3523587156"/>
                    </a:ext>
                  </a:extLst>
                </a:gridCol>
                <a:gridCol w="2743200">
                  <a:extLst>
                    <a:ext uri="{9D8B030D-6E8A-4147-A177-3AD203B41FA5}">
                      <a16:colId xmlns="" xmlns:a16="http://schemas.microsoft.com/office/drawing/2014/main" val="3266337096"/>
                    </a:ext>
                  </a:extLst>
                </a:gridCol>
              </a:tblGrid>
              <a:tr h="571985">
                <a:tc>
                  <a:txBody>
                    <a:bodyPr/>
                    <a:lstStyle/>
                    <a:p>
                      <a:r>
                        <a:rPr lang="en-IN" dirty="0"/>
                        <a:t>NAME OF THE COMPONENT </a:t>
                      </a:r>
                      <a:endParaRPr lang="en-US" dirty="0"/>
                    </a:p>
                  </a:txBody>
                  <a:tcPr/>
                </a:tc>
                <a:tc>
                  <a:txBody>
                    <a:bodyPr/>
                    <a:lstStyle/>
                    <a:p>
                      <a:r>
                        <a:rPr lang="en-IN"/>
                        <a:t>PRICE</a:t>
                      </a:r>
                      <a:endParaRPr lang="en-US"/>
                    </a:p>
                  </a:txBody>
                  <a:tcPr/>
                </a:tc>
                <a:extLst>
                  <a:ext uri="{0D108BD9-81ED-4DB2-BD59-A6C34878D82A}">
                    <a16:rowId xmlns="" xmlns:a16="http://schemas.microsoft.com/office/drawing/2014/main" val="542911209"/>
                  </a:ext>
                </a:extLst>
              </a:tr>
              <a:tr h="571985">
                <a:tc>
                  <a:txBody>
                    <a:bodyPr/>
                    <a:lstStyle/>
                    <a:p>
                      <a:r>
                        <a:rPr lang="en-IN"/>
                        <a:t>Arduino </a:t>
                      </a:r>
                      <a:endParaRPr lang="en-US"/>
                    </a:p>
                  </a:txBody>
                  <a:tcPr/>
                </a:tc>
                <a:tc>
                  <a:txBody>
                    <a:bodyPr/>
                    <a:lstStyle/>
                    <a:p>
                      <a:r>
                        <a:rPr lang="en-IN" dirty="0" smtClean="0"/>
                        <a:t>900</a:t>
                      </a:r>
                      <a:endParaRPr lang="en-US" dirty="0"/>
                    </a:p>
                  </a:txBody>
                  <a:tcPr/>
                </a:tc>
                <a:extLst>
                  <a:ext uri="{0D108BD9-81ED-4DB2-BD59-A6C34878D82A}">
                    <a16:rowId xmlns="" xmlns:a16="http://schemas.microsoft.com/office/drawing/2014/main" val="787233662"/>
                  </a:ext>
                </a:extLst>
              </a:tr>
              <a:tr h="571985">
                <a:tc>
                  <a:txBody>
                    <a:bodyPr/>
                    <a:lstStyle/>
                    <a:p>
                      <a:r>
                        <a:rPr lang="en-IN"/>
                        <a:t>Shunt capacitors </a:t>
                      </a:r>
                      <a:endParaRPr lang="en-US"/>
                    </a:p>
                  </a:txBody>
                  <a:tcPr/>
                </a:tc>
                <a:tc>
                  <a:txBody>
                    <a:bodyPr/>
                    <a:lstStyle/>
                    <a:p>
                      <a:r>
                        <a:rPr lang="en-IN" dirty="0" smtClean="0"/>
                        <a:t>450</a:t>
                      </a:r>
                      <a:endParaRPr lang="en-US" dirty="0"/>
                    </a:p>
                  </a:txBody>
                  <a:tcPr/>
                </a:tc>
                <a:extLst>
                  <a:ext uri="{0D108BD9-81ED-4DB2-BD59-A6C34878D82A}">
                    <a16:rowId xmlns="" xmlns:a16="http://schemas.microsoft.com/office/drawing/2014/main" val="383201912"/>
                  </a:ext>
                </a:extLst>
              </a:tr>
              <a:tr h="571985">
                <a:tc>
                  <a:txBody>
                    <a:bodyPr/>
                    <a:lstStyle/>
                    <a:p>
                      <a:r>
                        <a:rPr lang="en-IN"/>
                        <a:t>Relays</a:t>
                      </a:r>
                      <a:endParaRPr lang="en-US"/>
                    </a:p>
                  </a:txBody>
                  <a:tcPr/>
                </a:tc>
                <a:tc>
                  <a:txBody>
                    <a:bodyPr/>
                    <a:lstStyle/>
                    <a:p>
                      <a:r>
                        <a:rPr lang="en-IN" dirty="0"/>
                        <a:t>150</a:t>
                      </a:r>
                      <a:endParaRPr lang="en-US" dirty="0"/>
                    </a:p>
                  </a:txBody>
                  <a:tcPr/>
                </a:tc>
                <a:extLst>
                  <a:ext uri="{0D108BD9-81ED-4DB2-BD59-A6C34878D82A}">
                    <a16:rowId xmlns="" xmlns:a16="http://schemas.microsoft.com/office/drawing/2014/main" val="970415250"/>
                  </a:ext>
                </a:extLst>
              </a:tr>
              <a:tr h="571985">
                <a:tc>
                  <a:txBody>
                    <a:bodyPr/>
                    <a:lstStyle/>
                    <a:p>
                      <a:r>
                        <a:rPr lang="en-IN"/>
                        <a:t>Inductive load</a:t>
                      </a:r>
                      <a:endParaRPr lang="en-US"/>
                    </a:p>
                  </a:txBody>
                  <a:tcPr/>
                </a:tc>
                <a:tc>
                  <a:txBody>
                    <a:bodyPr/>
                    <a:lstStyle/>
                    <a:p>
                      <a:r>
                        <a:rPr lang="en-IN" dirty="0"/>
                        <a:t>100</a:t>
                      </a:r>
                      <a:endParaRPr lang="en-US" dirty="0"/>
                    </a:p>
                  </a:txBody>
                  <a:tcPr/>
                </a:tc>
                <a:extLst>
                  <a:ext uri="{0D108BD9-81ED-4DB2-BD59-A6C34878D82A}">
                    <a16:rowId xmlns="" xmlns:a16="http://schemas.microsoft.com/office/drawing/2014/main" val="2751306643"/>
                  </a:ext>
                </a:extLst>
              </a:tr>
            </a:tbl>
          </a:graphicData>
        </a:graphic>
      </p:graphicFrame>
      <p:sp>
        <p:nvSpPr>
          <p:cNvPr id="17" name="TextBox 16">
            <a:extLst>
              <a:ext uri="{FF2B5EF4-FFF2-40B4-BE49-F238E27FC236}">
                <a16:creationId xmlns="" xmlns:a16="http://schemas.microsoft.com/office/drawing/2014/main" id="{FFA12E92-FF86-DC49-B912-AA745FEA6E10}"/>
              </a:ext>
            </a:extLst>
          </p:cNvPr>
          <p:cNvSpPr txBox="1"/>
          <p:nvPr/>
        </p:nvSpPr>
        <p:spPr>
          <a:xfrm>
            <a:off x="1828800" y="2046897"/>
            <a:ext cx="7856868" cy="369332"/>
          </a:xfrm>
          <a:prstGeom prst="rect">
            <a:avLst/>
          </a:prstGeom>
          <a:noFill/>
        </p:spPr>
        <p:txBody>
          <a:bodyPr wrap="square">
            <a:spAutoFit/>
          </a:bodyPr>
          <a:lstStyle/>
          <a:p>
            <a:r>
              <a:rPr lang="en-IN"/>
              <a:t>The Estimated Cost of our project is around ₹2000</a:t>
            </a:r>
            <a:endParaRPr lang="en-US"/>
          </a:p>
        </p:txBody>
      </p:sp>
      <p:pic>
        <p:nvPicPr>
          <p:cNvPr id="7"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ADVANTAGES OF THIS PROJECT </a:t>
            </a:r>
            <a:endParaRPr lang="en-US"/>
          </a:p>
        </p:txBody>
      </p:sp>
      <p:sp>
        <p:nvSpPr>
          <p:cNvPr id="3" name="Content Placeholder 2"/>
          <p:cNvSpPr>
            <a:spLocks noGrp="1"/>
          </p:cNvSpPr>
          <p:nvPr>
            <p:ph idx="1"/>
          </p:nvPr>
        </p:nvSpPr>
        <p:spPr/>
        <p:txBody>
          <a:bodyPr>
            <a:normAutofit fontScale="85000" lnSpcReduction="20000"/>
          </a:bodyPr>
          <a:lstStyle/>
          <a:p>
            <a:r>
              <a:rPr lang="en-IN"/>
              <a:t>Savings on monthly electric bill are very significant.
More KW working power for the same KVA demand
Released system capacity allows for additional motors, lighting, etc. To be added without overloading existing distribution equipment
Improved voltage regulation due to reduced line voltage drop
More efficient performance of equipment and motors
Lower operating temperatures
Reduction in the size of transformers, cables and switchgears in new construction so you save capital.</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601</Words>
  <Application>Microsoft Office PowerPoint</Application>
  <PresentationFormat>On-screen Show (4:3)</PresentationFormat>
  <Paragraphs>84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vt:lpstr>
      <vt:lpstr>Abstract </vt:lpstr>
      <vt:lpstr>Literature Survey</vt:lpstr>
      <vt:lpstr>Problem Identification</vt:lpstr>
      <vt:lpstr>Block Diagram</vt:lpstr>
      <vt:lpstr>Output and Results</vt:lpstr>
      <vt:lpstr>Work Accomplished</vt:lpstr>
      <vt:lpstr>Cost Estimation
 </vt:lpstr>
      <vt:lpstr>ADVANTAGES OF THIS PROJECT </vt:lpstr>
      <vt:lpstr>Conclusion </vt:lpstr>
      <vt:lpstr>Scope Of The Project </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welcome</dc:creator>
  <cp:lastModifiedBy>welcome</cp:lastModifiedBy>
  <cp:revision>7</cp:revision>
  <dcterms:created xsi:type="dcterms:W3CDTF">2022-06-16T07:28:03Z</dcterms:created>
  <dcterms:modified xsi:type="dcterms:W3CDTF">2022-06-18T16:57:18Z</dcterms:modified>
</cp:coreProperties>
</file>