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3" r:id="rId4"/>
    <p:sldId id="274" r:id="rId5"/>
    <p:sldId id="281" r:id="rId6"/>
    <p:sldId id="275" r:id="rId7"/>
    <p:sldId id="278" r:id="rId8"/>
    <p:sldId id="282" r:id="rId9"/>
    <p:sldId id="276" r:id="rId10"/>
    <p:sldId id="279" r:id="rId11"/>
    <p:sldId id="28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4" autoAdjust="0"/>
    <p:restoredTop sz="94660"/>
  </p:normalViewPr>
  <p:slideViewPr>
    <p:cSldViewPr>
      <p:cViewPr>
        <p:scale>
          <a:sx n="98" d="100"/>
          <a:sy n="98" d="100"/>
        </p:scale>
        <p:origin x="-468" y="117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3E896B2-CD75-4B80-A090-5BD5B45C6481}" type="datetimeFigureOut">
              <a:rPr lang="en-US" smtClean="0"/>
              <a:pPr/>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E896B2-CD75-4B80-A090-5BD5B45C6481}" type="datetimeFigureOut">
              <a:rPr lang="en-US" smtClean="0"/>
              <a:pPr/>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E896B2-CD75-4B80-A090-5BD5B45C6481}" type="datetimeFigureOut">
              <a:rPr lang="en-US" smtClean="0"/>
              <a:pPr/>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E896B2-CD75-4B80-A090-5BD5B45C6481}" type="datetimeFigureOut">
              <a:rPr lang="en-US" smtClean="0"/>
              <a:pPr/>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E896B2-CD75-4B80-A090-5BD5B45C6481}" type="datetimeFigureOut">
              <a:rPr lang="en-US" smtClean="0"/>
              <a:pPr/>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E896B2-CD75-4B80-A090-5BD5B45C6481}" type="datetimeFigureOut">
              <a:rPr lang="en-US" smtClean="0"/>
              <a:pPr/>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E896B2-CD75-4B80-A090-5BD5B45C6481}" type="datetimeFigureOut">
              <a:rPr lang="en-US" smtClean="0"/>
              <a:pPr/>
              <a:t>5/23/2023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E896B2-CD75-4B80-A090-5BD5B45C6481}" type="datetimeFigureOut">
              <a:rPr lang="en-US" smtClean="0"/>
              <a:pPr/>
              <a:t>5/23/2023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E896B2-CD75-4B80-A090-5BD5B45C6481}" type="datetimeFigureOut">
              <a:rPr lang="en-US" smtClean="0"/>
              <a:pPr/>
              <a:t>5/23/2023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E896B2-CD75-4B80-A090-5BD5B45C6481}" type="datetimeFigureOut">
              <a:rPr lang="en-US" smtClean="0"/>
              <a:pPr/>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E896B2-CD75-4B80-A090-5BD5B45C6481}" type="datetimeFigureOut">
              <a:rPr lang="en-US" smtClean="0"/>
              <a:pPr/>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896B2-CD75-4B80-A090-5BD5B45C6481}" type="datetimeFigureOut">
              <a:rPr lang="en-US" smtClean="0"/>
              <a:pPr/>
              <a:t>5/23/2023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9BA4-841A-4F4E-8413-02F8917708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381000" y="914400"/>
            <a:ext cx="8305800" cy="1470025"/>
          </a:xfrm>
        </p:spPr>
        <p:txBody>
          <a:bodyPr>
            <a:normAutofit/>
          </a:bodyPr>
          <a:lstStyle/>
          <a:p>
            <a:r>
              <a:rPr lang="en-US" b="1" dirty="0"/>
              <a:t/>
            </a:r>
            <a:br>
              <a:rPr lang="en-US" b="1" dirty="0"/>
            </a:br>
            <a:endParaRPr lang="en-US" dirty="0"/>
          </a:p>
        </p:txBody>
      </p:sp>
      <p:sp>
        <p:nvSpPr>
          <p:cNvPr id="1048587" name="Subtitle 2"/>
          <p:cNvSpPr>
            <a:spLocks noGrp="1"/>
          </p:cNvSpPr>
          <p:nvPr>
            <p:ph type="subTitle" idx="1"/>
          </p:nvPr>
        </p:nvSpPr>
        <p:spPr>
          <a:xfrm>
            <a:off x="251520" y="2641314"/>
            <a:ext cx="8712968" cy="4080161"/>
          </a:xfrm>
        </p:spPr>
        <p:txBody>
          <a:bodyPr>
            <a:noAutofit/>
          </a:bodyPr>
          <a:lstStyle/>
          <a:p>
            <a:pPr algn="l">
              <a:lnSpc>
                <a:spcPct val="120000"/>
              </a:lnSpc>
            </a:pPr>
            <a:r>
              <a:rPr lang="en-US" sz="2400" dirty="0">
                <a:solidFill>
                  <a:schemeClr val="tx1"/>
                </a:solidFill>
              </a:rPr>
              <a:t> </a:t>
            </a:r>
            <a:r>
              <a:rPr lang="en-US" sz="2400" u="sng" dirty="0">
                <a:solidFill>
                  <a:schemeClr val="tx1"/>
                </a:solidFill>
              </a:rPr>
              <a:t>TITLE </a:t>
            </a:r>
            <a:r>
              <a:rPr lang="en-US" sz="2800" dirty="0">
                <a:solidFill>
                  <a:schemeClr val="tx1"/>
                </a:solidFill>
              </a:rPr>
              <a:t>                                                                                                                                                       </a:t>
            </a:r>
            <a:r>
              <a:rPr lang="en-US" sz="2000" b="1" dirty="0">
                <a:solidFill>
                  <a:schemeClr val="tx1"/>
                </a:solidFill>
              </a:rPr>
              <a:t>Distributed Generation System Using Hybrid Renewable Energy Sources</a:t>
            </a:r>
            <a:r>
              <a:rPr lang="ta-IN" sz="2000" b="1" dirty="0" smtClean="0">
                <a:solidFill>
                  <a:schemeClr val="tx1"/>
                </a:solidFill>
              </a:rPr>
              <a:t>.</a:t>
            </a:r>
            <a:endParaRPr lang="en-US" sz="2000" dirty="0">
              <a:solidFill>
                <a:schemeClr val="tx1"/>
              </a:solidFill>
            </a:endParaRPr>
          </a:p>
          <a:p>
            <a:pPr algn="l">
              <a:lnSpc>
                <a:spcPct val="120000"/>
              </a:lnSpc>
            </a:pPr>
            <a:r>
              <a:rPr lang="en-US" sz="2400" u="sng" dirty="0">
                <a:solidFill>
                  <a:schemeClr val="tx1"/>
                </a:solidFill>
              </a:rPr>
              <a:t>Presented</a:t>
            </a:r>
            <a:r>
              <a:rPr lang="en-US" sz="2400" b="1" u="sng" dirty="0">
                <a:solidFill>
                  <a:schemeClr val="tx1"/>
                </a:solidFill>
              </a:rPr>
              <a:t> </a:t>
            </a:r>
            <a:r>
              <a:rPr lang="en-US" sz="2400" u="sng" dirty="0">
                <a:solidFill>
                  <a:schemeClr val="tx1"/>
                </a:solidFill>
              </a:rPr>
              <a:t>By</a:t>
            </a:r>
          </a:p>
          <a:p>
            <a:pPr algn="l">
              <a:lnSpc>
                <a:spcPct val="120000"/>
              </a:lnSpc>
            </a:pPr>
            <a:r>
              <a:rPr lang="en-US" sz="2400" b="1" dirty="0">
                <a:solidFill>
                  <a:schemeClr val="tx1"/>
                </a:solidFill>
              </a:rPr>
              <a:t>                          </a:t>
            </a:r>
            <a:r>
              <a:rPr lang="en-US" sz="2000" b="1" dirty="0" err="1">
                <a:solidFill>
                  <a:schemeClr val="tx1"/>
                </a:solidFill>
              </a:rPr>
              <a:t>Hrithik</a:t>
            </a:r>
            <a:r>
              <a:rPr lang="en-US" sz="2000" b="1" dirty="0">
                <a:solidFill>
                  <a:schemeClr val="tx1"/>
                </a:solidFill>
              </a:rPr>
              <a:t> </a:t>
            </a:r>
            <a:r>
              <a:rPr lang="en-US" sz="2000" b="1" dirty="0" err="1">
                <a:solidFill>
                  <a:schemeClr val="tx1"/>
                </a:solidFill>
              </a:rPr>
              <a:t>Vel</a:t>
            </a:r>
            <a:r>
              <a:rPr lang="en-US" sz="2000" b="1" dirty="0">
                <a:solidFill>
                  <a:schemeClr val="tx1"/>
                </a:solidFill>
              </a:rPr>
              <a:t> .B (913119105022) </a:t>
            </a:r>
            <a:endParaRPr lang="en-US" sz="2000" b="1" dirty="0" smtClean="0">
              <a:solidFill>
                <a:schemeClr val="tx1"/>
              </a:solidFill>
            </a:endParaRPr>
          </a:p>
          <a:p>
            <a:pPr algn="l">
              <a:lnSpc>
                <a:spcPct val="120000"/>
              </a:lnSpc>
            </a:pPr>
            <a:r>
              <a:rPr lang="en-US" sz="2000" b="1" dirty="0">
                <a:solidFill>
                  <a:schemeClr val="tx1"/>
                </a:solidFill>
              </a:rPr>
              <a:t> </a:t>
            </a:r>
            <a:r>
              <a:rPr lang="en-US" sz="2000" b="1" dirty="0" smtClean="0">
                <a:solidFill>
                  <a:schemeClr val="tx1"/>
                </a:solidFill>
              </a:rPr>
              <a:t>                               </a:t>
            </a:r>
            <a:r>
              <a:rPr lang="en-US" sz="2000" b="1" dirty="0" err="1" smtClean="0">
                <a:solidFill>
                  <a:schemeClr val="tx1"/>
                </a:solidFill>
              </a:rPr>
              <a:t>Jey</a:t>
            </a:r>
            <a:r>
              <a:rPr lang="en-US" sz="2000" b="1" dirty="0" smtClean="0">
                <a:solidFill>
                  <a:schemeClr val="tx1"/>
                </a:solidFill>
              </a:rPr>
              <a:t> Vishnu V.BA </a:t>
            </a:r>
            <a:r>
              <a:rPr lang="en-US" sz="2000" b="1" smtClean="0">
                <a:solidFill>
                  <a:schemeClr val="tx1"/>
                </a:solidFill>
              </a:rPr>
              <a:t>(913119105028)</a:t>
            </a:r>
            <a:r>
              <a:rPr lang="en-US" sz="2000" b="1" smtClean="0">
                <a:solidFill>
                  <a:schemeClr val="tx1"/>
                </a:solidFill>
              </a:rPr>
              <a:t>                                                                                           </a:t>
            </a:r>
            <a:endParaRPr lang="en-US" sz="2000" b="1" dirty="0" smtClean="0">
              <a:solidFill>
                <a:schemeClr val="tx1"/>
              </a:solidFill>
            </a:endParaRPr>
          </a:p>
          <a:p>
            <a:pPr algn="l"/>
            <a:r>
              <a:rPr lang="en-US" sz="2000" b="1" dirty="0" smtClean="0">
                <a:solidFill>
                  <a:schemeClr val="tx1"/>
                </a:solidFill>
              </a:rPr>
              <a:t>                               </a:t>
            </a:r>
            <a:r>
              <a:rPr lang="en-US" sz="2000" b="1" dirty="0">
                <a:solidFill>
                  <a:schemeClr val="tx1"/>
                </a:solidFill>
              </a:rPr>
              <a:t>Vijay Krishna T.K.B (913119105304)</a:t>
            </a:r>
          </a:p>
          <a:p>
            <a:pPr algn="l"/>
            <a:r>
              <a:rPr lang="en-US" sz="2000" b="1" dirty="0">
                <a:solidFill>
                  <a:schemeClr val="tx1"/>
                </a:solidFill>
              </a:rPr>
              <a:t> </a:t>
            </a:r>
            <a:r>
              <a:rPr lang="en-US" sz="2400" u="sng" dirty="0">
                <a:solidFill>
                  <a:schemeClr val="tx1"/>
                </a:solidFill>
              </a:rPr>
              <a:t>Guided</a:t>
            </a:r>
            <a:r>
              <a:rPr lang="en-US" sz="2400" b="1" u="sng" dirty="0">
                <a:solidFill>
                  <a:schemeClr val="tx1"/>
                </a:solidFill>
              </a:rPr>
              <a:t> </a:t>
            </a:r>
            <a:r>
              <a:rPr lang="en-US" sz="2400" u="sng" dirty="0">
                <a:solidFill>
                  <a:schemeClr val="tx1"/>
                </a:solidFill>
              </a:rPr>
              <a:t>By</a:t>
            </a:r>
            <a:r>
              <a:rPr lang="en-US" sz="2000" b="1" dirty="0">
                <a:solidFill>
                  <a:schemeClr val="tx1"/>
                </a:solidFill>
              </a:rPr>
              <a:t>  : </a:t>
            </a:r>
            <a:r>
              <a:rPr lang="en-US" sz="2000" b="1" dirty="0" err="1">
                <a:solidFill>
                  <a:schemeClr val="tx1"/>
                </a:solidFill>
              </a:rPr>
              <a:t>Dr.S.Chellam</a:t>
            </a:r>
            <a:r>
              <a:rPr lang="en-US" sz="2000" b="1" dirty="0">
                <a:solidFill>
                  <a:schemeClr val="tx1"/>
                </a:solidFill>
              </a:rPr>
              <a:t>  </a:t>
            </a:r>
            <a:r>
              <a:rPr lang="en-IN" sz="2000" b="1" dirty="0" err="1">
                <a:solidFill>
                  <a:schemeClr val="tx1"/>
                </a:solidFill>
                <a:cs typeface="Times New Roman" panose="02020603050405020304" pitchFamily="18" charset="0"/>
              </a:rPr>
              <a:t>M.E,Ph.D</a:t>
            </a:r>
            <a:r>
              <a:rPr lang="en-IN" sz="2000" b="1" dirty="0">
                <a:solidFill>
                  <a:schemeClr val="tx1"/>
                </a:solidFill>
                <a:cs typeface="Times New Roman" panose="02020603050405020304" pitchFamily="18" charset="0"/>
              </a:rPr>
              <a:t> </a:t>
            </a:r>
            <a:r>
              <a:rPr lang="en-US" sz="2000" b="1" dirty="0">
                <a:solidFill>
                  <a:schemeClr val="tx1"/>
                </a:solidFill>
              </a:rPr>
              <a:t> AP III/Dept of EEE, VCET </a:t>
            </a:r>
          </a:p>
          <a:p>
            <a:pPr algn="l"/>
            <a:r>
              <a:rPr lang="en-US" sz="2000" b="1" dirty="0">
                <a:solidFill>
                  <a:schemeClr val="tx1"/>
                </a:solidFill>
              </a:rPr>
              <a:t> </a:t>
            </a:r>
            <a:r>
              <a:rPr lang="en-US" sz="2400" u="sng" dirty="0">
                <a:solidFill>
                  <a:schemeClr val="tx1"/>
                </a:solidFill>
              </a:rPr>
              <a:t>Date</a:t>
            </a:r>
            <a:r>
              <a:rPr lang="en-US" sz="2000" b="1" dirty="0">
                <a:solidFill>
                  <a:schemeClr val="tx1"/>
                </a:solidFill>
              </a:rPr>
              <a:t>             </a:t>
            </a:r>
            <a:r>
              <a:rPr lang="ta-IN" sz="2000" b="1" dirty="0">
                <a:solidFill>
                  <a:schemeClr val="tx1"/>
                </a:solidFill>
              </a:rPr>
              <a:t>:</a:t>
            </a:r>
            <a:r>
              <a:rPr lang="en-IN" sz="2000" b="1" dirty="0">
                <a:solidFill>
                  <a:schemeClr val="tx1"/>
                </a:solidFill>
              </a:rPr>
              <a:t> </a:t>
            </a:r>
            <a:r>
              <a:rPr lang="en-US" sz="2000" b="1" dirty="0">
                <a:solidFill>
                  <a:schemeClr val="tx1"/>
                </a:solidFill>
              </a:rPr>
              <a:t>2</a:t>
            </a:r>
            <a:r>
              <a:rPr lang="en-IN" sz="2000" b="1" dirty="0">
                <a:solidFill>
                  <a:schemeClr val="tx1"/>
                </a:solidFill>
              </a:rPr>
              <a:t>9</a:t>
            </a:r>
            <a:r>
              <a:rPr lang="ta-IN" sz="2000" b="1" dirty="0" smtClean="0">
                <a:solidFill>
                  <a:schemeClr val="tx1"/>
                </a:solidFill>
              </a:rPr>
              <a:t>.</a:t>
            </a:r>
            <a:r>
              <a:rPr lang="en-US" sz="2000" b="1" dirty="0" smtClean="0">
                <a:solidFill>
                  <a:schemeClr val="tx1"/>
                </a:solidFill>
              </a:rPr>
              <a:t>0</a:t>
            </a:r>
            <a:r>
              <a:rPr lang="en-IN" sz="2000" b="1" dirty="0" smtClean="0">
                <a:solidFill>
                  <a:schemeClr val="tx1"/>
                </a:solidFill>
              </a:rPr>
              <a:t>3</a:t>
            </a:r>
            <a:r>
              <a:rPr lang="ta-IN" sz="2000" b="1" dirty="0" smtClean="0">
                <a:solidFill>
                  <a:schemeClr val="tx1"/>
                </a:solidFill>
              </a:rPr>
              <a:t>.</a:t>
            </a:r>
            <a:r>
              <a:rPr lang="en-US" sz="2000" b="1" dirty="0" smtClean="0">
                <a:solidFill>
                  <a:schemeClr val="tx1"/>
                </a:solidFill>
              </a:rPr>
              <a:t>2023</a:t>
            </a:r>
            <a:r>
              <a:rPr lang="ta-IN" sz="2000" b="1" dirty="0" smtClean="0">
                <a:solidFill>
                  <a:schemeClr val="tx1"/>
                </a:solidFill>
              </a:rPr>
              <a:t> </a:t>
            </a:r>
            <a:r>
              <a:rPr lang="en-US" sz="2000" b="1" dirty="0">
                <a:solidFill>
                  <a:schemeClr val="tx1"/>
                </a:solidFill>
              </a:rPr>
              <a:t>Wednesday</a:t>
            </a:r>
            <a:r>
              <a:rPr lang="ta-IN" sz="2000" b="1" dirty="0">
                <a:solidFill>
                  <a:schemeClr val="tx1"/>
                </a:solidFill>
              </a:rPr>
              <a:t>.</a:t>
            </a:r>
            <a:endParaRPr lang="en-US" sz="2000" b="1" dirty="0">
              <a:solidFill>
                <a:schemeClr val="tx1"/>
              </a:solidFill>
            </a:endParaRPr>
          </a:p>
          <a:p>
            <a:r>
              <a:rPr lang="en-US" sz="2000" b="1" dirty="0">
                <a:solidFill>
                  <a:schemeClr val="tx1"/>
                </a:solidFill>
              </a:rPr>
              <a:t>                 </a:t>
            </a:r>
          </a:p>
          <a:p>
            <a:r>
              <a:rPr lang="en-US" sz="2000" dirty="0"/>
              <a:t>                            </a:t>
            </a:r>
          </a:p>
        </p:txBody>
      </p:sp>
      <p:pic>
        <p:nvPicPr>
          <p:cNvPr id="2097152"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3581400" y="304801"/>
            <a:ext cx="1575422" cy="990600"/>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
        <p:nvSpPr>
          <p:cNvPr id="1048588" name="TextBox 4"/>
          <p:cNvSpPr txBox="1"/>
          <p:nvPr/>
        </p:nvSpPr>
        <p:spPr>
          <a:xfrm>
            <a:off x="685800" y="1524000"/>
            <a:ext cx="7848600" cy="461665"/>
          </a:xfrm>
          <a:prstGeom prst="rect">
            <a:avLst/>
          </a:prstGeom>
          <a:noFill/>
        </p:spPr>
        <p:txBody>
          <a:bodyPr wrap="square" rtlCol="0">
            <a:spAutoFit/>
          </a:bodyPr>
          <a:lstStyle/>
          <a:p>
            <a:pPr algn="ctr"/>
            <a:r>
              <a:rPr lang="en-IN" sz="2400" b="1" dirty="0"/>
              <a:t>VELAMMAL COLLEGE OF ENGINEERING AND TECHNOLOGY</a:t>
            </a:r>
            <a:endParaRPr lang="en-US" sz="2400" b="1" dirty="0"/>
          </a:p>
        </p:txBody>
      </p:sp>
      <p:sp>
        <p:nvSpPr>
          <p:cNvPr id="1048589" name="TextBox 5"/>
          <p:cNvSpPr txBox="1"/>
          <p:nvPr/>
        </p:nvSpPr>
        <p:spPr>
          <a:xfrm>
            <a:off x="36004" y="2092037"/>
            <a:ext cx="9144000" cy="584775"/>
          </a:xfrm>
          <a:prstGeom prst="rect">
            <a:avLst/>
          </a:prstGeom>
          <a:noFill/>
        </p:spPr>
        <p:txBody>
          <a:bodyPr wrap="square" rtlCol="0">
            <a:spAutoFit/>
          </a:bodyPr>
          <a:lstStyle/>
          <a:p>
            <a:pPr algn="ctr"/>
            <a:r>
              <a:rPr lang="en-IN" sz="3200" b="1" dirty="0"/>
              <a:t> FIRST REVIEW PRESENTATION</a:t>
            </a:r>
            <a:endParaRPr lang="en-US" sz="2400" b="1" dirty="0"/>
          </a:p>
        </p:txBody>
      </p:sp>
      <p:sp>
        <p:nvSpPr>
          <p:cNvPr id="1048590" name="Slide Number Placeholder 10"/>
          <p:cNvSpPr>
            <a:spLocks noGrp="1"/>
          </p:cNvSpPr>
          <p:nvPr>
            <p:ph type="sldNum" sz="quarter" idx="12"/>
          </p:nvPr>
        </p:nvSpPr>
        <p:spPr/>
        <p:txBody>
          <a:bodyPr/>
          <a:lstStyle/>
          <a:p>
            <a:fld id="{32B2150C-06F0-4E15-8C19-9215B5123C07}"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143000"/>
          </a:xfrm>
        </p:spPr>
        <p:txBody>
          <a:bodyPr/>
          <a:lstStyle/>
          <a:p>
            <a:r>
              <a:rPr lang="en-US" dirty="0"/>
              <a:t>References</a:t>
            </a:r>
          </a:p>
        </p:txBody>
      </p:sp>
      <p:sp>
        <p:nvSpPr>
          <p:cNvPr id="3" name="Content Placeholder 2"/>
          <p:cNvSpPr>
            <a:spLocks noGrp="1"/>
          </p:cNvSpPr>
          <p:nvPr>
            <p:ph idx="1"/>
          </p:nvPr>
        </p:nvSpPr>
        <p:spPr>
          <a:xfrm>
            <a:off x="457200" y="1857364"/>
            <a:ext cx="8258204" cy="4643470"/>
          </a:xfrm>
        </p:spPr>
        <p:txBody>
          <a:bodyPr>
            <a:noAutofit/>
          </a:bodyPr>
          <a:lstStyle/>
          <a:p>
            <a:pPr>
              <a:buNone/>
            </a:pPr>
            <a:r>
              <a:rPr lang="en-US" sz="1800" dirty="0"/>
              <a:t>[1]</a:t>
            </a:r>
            <a:r>
              <a:rPr lang="en-US" sz="1100" dirty="0"/>
              <a:t> </a:t>
            </a:r>
            <a:r>
              <a:rPr lang="en-US" sz="1800" dirty="0" err="1"/>
              <a:t>Sachin</a:t>
            </a:r>
            <a:r>
              <a:rPr lang="en-US" sz="1800" dirty="0"/>
              <a:t> Jain and Vivek Agarwal, Senior Member, IEEE-An Integrated Hybrid Power Supply for Distributed Generation Applications Fed by Nonconventional Energy Sources</a:t>
            </a:r>
          </a:p>
          <a:p>
            <a:pPr>
              <a:buNone/>
            </a:pPr>
            <a:r>
              <a:rPr lang="en-US" sz="1800" dirty="0"/>
              <a:t>[2]</a:t>
            </a:r>
            <a:r>
              <a:rPr lang="en-US" sz="1800" dirty="0" err="1"/>
              <a:t>N.V.Kishore</a:t>
            </a:r>
            <a:r>
              <a:rPr lang="en-US" sz="1800" dirty="0"/>
              <a:t> Kumar and </a:t>
            </a:r>
            <a:r>
              <a:rPr lang="en-US" sz="1800" dirty="0" err="1"/>
              <a:t>K.KrishnaReddy</a:t>
            </a:r>
            <a:r>
              <a:rPr lang="en-US" sz="1800" dirty="0"/>
              <a:t>-An Integrated Hybrid Power Supply For Distributed Generations Applications Fed By Non Conventional Energy Sources-PP.0974-5823-Volume:07 Issue:07-july 2022.</a:t>
            </a:r>
          </a:p>
          <a:p>
            <a:pPr>
              <a:buNone/>
            </a:pPr>
            <a:r>
              <a:rPr lang="en-US" sz="1800" dirty="0"/>
              <a:t>[3]</a:t>
            </a:r>
            <a:r>
              <a:rPr lang="en-US" sz="1800" dirty="0" err="1"/>
              <a:t>S.Kayalvizhi</a:t>
            </a:r>
            <a:r>
              <a:rPr lang="en-US" sz="1800" dirty="0"/>
              <a:t> and K Senthil Kumar-Hybrid Cascaded Inverter Based Integrated Hybrid Power Supply Using No convention Energy Sources-PP.2582-3051-Volume:04 Issue:-Sep-2022.</a:t>
            </a:r>
          </a:p>
          <a:p>
            <a:pPr>
              <a:buNone/>
            </a:pPr>
            <a:r>
              <a:rPr lang="en-IN" sz="1800" dirty="0"/>
              <a:t>[4] N. Kato, K. </a:t>
            </a:r>
            <a:r>
              <a:rPr lang="en-IN" sz="1800" dirty="0" err="1"/>
              <a:t>Kurozumi</a:t>
            </a:r>
            <a:r>
              <a:rPr lang="en-IN" sz="1800" dirty="0"/>
              <a:t>, N. </a:t>
            </a:r>
            <a:r>
              <a:rPr lang="en-IN" sz="1800" dirty="0" err="1"/>
              <a:t>Susuld</a:t>
            </a:r>
            <a:r>
              <a:rPr lang="en-IN" sz="1800" dirty="0"/>
              <a:t>, and S. </a:t>
            </a:r>
            <a:r>
              <a:rPr lang="en-IN" sz="1800" dirty="0" err="1"/>
              <a:t>Muroyama</a:t>
            </a:r>
            <a:r>
              <a:rPr lang="en-IN" sz="1800" dirty="0"/>
              <a:t>, “Hybrid </a:t>
            </a:r>
            <a:r>
              <a:rPr lang="en-IN" sz="1800" dirty="0" err="1"/>
              <a:t>powersupply</a:t>
            </a:r>
            <a:r>
              <a:rPr lang="en-IN" sz="1800" dirty="0"/>
              <a:t> system composed of photovoltaic and fuel-cell systems,” in </a:t>
            </a:r>
            <a:r>
              <a:rPr lang="en-IN" sz="1800" dirty="0" err="1"/>
              <a:t>Telecommun</a:t>
            </a:r>
            <a:r>
              <a:rPr lang="en-IN" sz="1800" dirty="0"/>
              <a:t>. Energy Conf., </a:t>
            </a:r>
            <a:r>
              <a:rPr lang="en-IN" sz="1800" dirty="0" err="1"/>
              <a:t>Jpn</a:t>
            </a:r>
            <a:r>
              <a:rPr lang="en-IN" sz="1800" dirty="0"/>
              <a:t>, Oct., 2001, pp. 631–635.</a:t>
            </a:r>
          </a:p>
          <a:p>
            <a:pPr>
              <a:buNone/>
            </a:pPr>
            <a:r>
              <a:rPr lang="en-IN" sz="1800" dirty="0"/>
              <a:t>[5] K. </a:t>
            </a:r>
            <a:r>
              <a:rPr lang="en-IN" sz="1800" dirty="0" err="1"/>
              <a:t>Rajashekara</a:t>
            </a:r>
            <a:r>
              <a:rPr lang="en-IN" sz="1800" dirty="0"/>
              <a:t>, “Hybrid fuel-cell strategies for clean power generation,” IEEE Trans. Ind. Appl., vol. 41, no. 3, pp. 682–689, May/Jun. 2005</a:t>
            </a:r>
            <a:r>
              <a:rPr lang="en-IN" sz="1100" dirty="0"/>
              <a:t>.</a:t>
            </a:r>
            <a:endParaRPr lang="en-US" sz="1800" dirty="0"/>
          </a:p>
        </p:txBody>
      </p:sp>
      <p:pic>
        <p:nvPicPr>
          <p:cNvPr id="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214422"/>
            <a:ext cx="8229600" cy="3154362"/>
          </a:xfrm>
        </p:spPr>
        <p:txBody>
          <a:bodyPr/>
          <a:lstStyle/>
          <a:p>
            <a:r>
              <a:rPr lang="en-US" dirty="0"/>
              <a:t>THANK YOU</a:t>
            </a:r>
          </a:p>
        </p:txBody>
      </p:sp>
      <p:pic>
        <p:nvPicPr>
          <p:cNvPr id="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231219"/>
          </a:xfrm>
        </p:spPr>
        <p:txBody>
          <a:bodyPr/>
          <a:lstStyle/>
          <a:p>
            <a:r>
              <a:rPr lang="en-IN" dirty="0"/>
              <a:t>Abstract </a:t>
            </a:r>
            <a:endParaRPr lang="en-US" dirty="0"/>
          </a:p>
        </p:txBody>
      </p:sp>
      <p:sp>
        <p:nvSpPr>
          <p:cNvPr id="3" name="Content Placeholder 2"/>
          <p:cNvSpPr>
            <a:spLocks noGrp="1"/>
          </p:cNvSpPr>
          <p:nvPr>
            <p:ph idx="1"/>
          </p:nvPr>
        </p:nvSpPr>
        <p:spPr>
          <a:xfrm>
            <a:off x="457200" y="1600200"/>
            <a:ext cx="8229600" cy="4525963"/>
          </a:xfrm>
        </p:spPr>
        <p:txBody>
          <a:bodyPr>
            <a:normAutofit lnSpcReduction="10000"/>
          </a:bodyPr>
          <a:lstStyle/>
          <a:p>
            <a:r>
              <a:rPr lang="en-US" sz="2400" dirty="0"/>
              <a:t>A new, hybrid integrated topology, fed by photovoltaic (PV) and fuel cell (FC) sources and suitable for distributed generation applications, is proposed. It works as an uninterruptible power source that is able to feed a certain minimum amount of power into the grid under all conditions.</a:t>
            </a:r>
          </a:p>
          <a:p>
            <a:r>
              <a:rPr lang="en-US" sz="2400" dirty="0"/>
              <a:t>Photovoltaic source is utilized as the main power and runs very near to its Maximum Power Point, while the fuel cell section serves merely as a DC supply and feeds just the power that is needed to make up the difference. The integrated approach improves the overall power level that is supplied because of the presence of the fuel cell in parallel with the photovoltaic source.</a:t>
            </a:r>
          </a:p>
          <a:p>
            <a:endParaRPr lang="en-IN" sz="4000" dirty="0"/>
          </a:p>
        </p:txBody>
      </p:sp>
      <p:pic>
        <p:nvPicPr>
          <p:cNvPr id="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370" y="745250"/>
            <a:ext cx="8401080" cy="510291"/>
          </a:xfrm>
        </p:spPr>
        <p:txBody>
          <a:bodyPr>
            <a:normAutofit fontScale="90000"/>
          </a:bodyPr>
          <a:lstStyle/>
          <a:p>
            <a:r>
              <a:rPr lang="ta-IN" dirty="0"/>
              <a:t>Introduction</a:t>
            </a:r>
            <a:endParaRPr lang="en-US" dirty="0"/>
          </a:p>
        </p:txBody>
      </p:sp>
      <p:pic>
        <p:nvPicPr>
          <p:cNvPr id="5"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
        <p:nvSpPr>
          <p:cNvPr id="4" name="Content Placeholder 3">
            <a:extLst>
              <a:ext uri="{FF2B5EF4-FFF2-40B4-BE49-F238E27FC236}">
                <a16:creationId xmlns:a16="http://schemas.microsoft.com/office/drawing/2014/main" xmlns="" id="{076427E3-1AF6-C997-AA02-673B461D24C1}"/>
              </a:ext>
            </a:extLst>
          </p:cNvPr>
          <p:cNvSpPr>
            <a:spLocks noGrp="1"/>
          </p:cNvSpPr>
          <p:nvPr>
            <p:ph idx="1"/>
          </p:nvPr>
        </p:nvSpPr>
        <p:spPr/>
        <p:txBody>
          <a:bodyPr>
            <a:normAutofit/>
          </a:bodyPr>
          <a:lstStyle/>
          <a:p>
            <a:r>
              <a:rPr lang="en-IN" sz="2800" b="0" i="0" dirty="0">
                <a:effectLst/>
              </a:rPr>
              <a:t>Hybrid power systems are </a:t>
            </a:r>
            <a:r>
              <a:rPr lang="en-IN" sz="2800" i="0" dirty="0">
                <a:effectLst/>
              </a:rPr>
              <a:t>those that generate electricity from two or more sources, usually renewable, sharing a single connection point.</a:t>
            </a:r>
            <a:r>
              <a:rPr lang="en-IN" sz="2800" b="0" i="0" dirty="0">
                <a:effectLst/>
              </a:rPr>
              <a:t> Although the addition of powers of hybrid generation.</a:t>
            </a:r>
          </a:p>
          <a:p>
            <a:r>
              <a:rPr lang="en-US" sz="2800" dirty="0"/>
              <a:t>The integration of different types of energy sources(non conventional energy sources) into a Distributed Generation system is called a hybrid distributed generation system (HDGS).</a:t>
            </a:r>
            <a:endParaRPr lang="ta-IN" sz="2800" b="0" i="0" dirty="0">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Identification</a:t>
            </a:r>
          </a:p>
        </p:txBody>
      </p:sp>
      <p:sp>
        <p:nvSpPr>
          <p:cNvPr id="3" name="Content Placeholder 2"/>
          <p:cNvSpPr>
            <a:spLocks noGrp="1"/>
          </p:cNvSpPr>
          <p:nvPr>
            <p:ph idx="1"/>
          </p:nvPr>
        </p:nvSpPr>
        <p:spPr/>
        <p:txBody>
          <a:bodyPr>
            <a:normAutofit/>
          </a:bodyPr>
          <a:lstStyle/>
          <a:p>
            <a:r>
              <a:rPr lang="en-US" sz="2600" dirty="0"/>
              <a:t>One of the problems with this system is that, at </a:t>
            </a:r>
            <a:r>
              <a:rPr lang="en-US" sz="2600" u="sng" dirty="0"/>
              <a:t>very low insolation levels</a:t>
            </a:r>
            <a:r>
              <a:rPr lang="en-US" sz="2600" dirty="0"/>
              <a:t>, the PV side dc–dc converter must be cut off to prevent its inefficient operation. Thus, at small power levels, generation by the PV source remains unutilized. This may be acceptable for high power applications, but could be a matter of concern for residential or medium-power </a:t>
            </a:r>
            <a:r>
              <a:rPr lang="en-US" sz="2600" dirty="0" err="1"/>
              <a:t>installation.If</a:t>
            </a:r>
            <a:r>
              <a:rPr lang="en-US" sz="2600" dirty="0"/>
              <a:t> the function of the PV side dc–dc converter is merged with the inversion stage, even a small fraction of power generated during low insolation can be utilized</a:t>
            </a:r>
            <a:r>
              <a:rPr lang="en-US" dirty="0"/>
              <a:t>.</a:t>
            </a:r>
          </a:p>
        </p:txBody>
      </p:sp>
      <p:pic>
        <p:nvPicPr>
          <p:cNvPr id="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xmlns="" id="{CF378EA6-5250-75F7-0B2A-74360D2468D1}"/>
              </a:ext>
            </a:extLst>
          </p:cNvPr>
          <p:cNvGraphicFramePr>
            <a:graphicFrameLocks noGrp="1"/>
          </p:cNvGraphicFramePr>
          <p:nvPr>
            <p:extLst>
              <p:ext uri="{D42A27DB-BD31-4B8C-83A1-F6EECF244321}">
                <p14:modId xmlns:p14="http://schemas.microsoft.com/office/powerpoint/2010/main" val="1850728762"/>
              </p:ext>
            </p:extLst>
          </p:nvPr>
        </p:nvGraphicFramePr>
        <p:xfrm>
          <a:off x="899592" y="797768"/>
          <a:ext cx="7128790" cy="5943600"/>
        </p:xfrm>
        <a:graphic>
          <a:graphicData uri="http://schemas.openxmlformats.org/drawingml/2006/table">
            <a:tbl>
              <a:tblPr firstRow="1" bandRow="1">
                <a:tableStyleId>{00A15C55-8517-42AA-B614-E9B94910E393}</a:tableStyleId>
              </a:tblPr>
              <a:tblGrid>
                <a:gridCol w="792088">
                  <a:extLst>
                    <a:ext uri="{9D8B030D-6E8A-4147-A177-3AD203B41FA5}">
                      <a16:colId xmlns:a16="http://schemas.microsoft.com/office/drawing/2014/main" xmlns="" val="2911911708"/>
                    </a:ext>
                  </a:extLst>
                </a:gridCol>
                <a:gridCol w="1692187">
                  <a:extLst>
                    <a:ext uri="{9D8B030D-6E8A-4147-A177-3AD203B41FA5}">
                      <a16:colId xmlns:a16="http://schemas.microsoft.com/office/drawing/2014/main" xmlns="" val="4278333257"/>
                    </a:ext>
                  </a:extLst>
                </a:gridCol>
                <a:gridCol w="1476165">
                  <a:extLst>
                    <a:ext uri="{9D8B030D-6E8A-4147-A177-3AD203B41FA5}">
                      <a16:colId xmlns:a16="http://schemas.microsoft.com/office/drawing/2014/main" xmlns="" val="2141352256"/>
                    </a:ext>
                  </a:extLst>
                </a:gridCol>
                <a:gridCol w="1368152">
                  <a:extLst>
                    <a:ext uri="{9D8B030D-6E8A-4147-A177-3AD203B41FA5}">
                      <a16:colId xmlns:a16="http://schemas.microsoft.com/office/drawing/2014/main" xmlns="" val="598142043"/>
                    </a:ext>
                  </a:extLst>
                </a:gridCol>
                <a:gridCol w="1800198">
                  <a:extLst>
                    <a:ext uri="{9D8B030D-6E8A-4147-A177-3AD203B41FA5}">
                      <a16:colId xmlns:a16="http://schemas.microsoft.com/office/drawing/2014/main" xmlns="" val="393670946"/>
                    </a:ext>
                  </a:extLst>
                </a:gridCol>
              </a:tblGrid>
              <a:tr h="594066">
                <a:tc>
                  <a:txBody>
                    <a:bodyPr/>
                    <a:lstStyle/>
                    <a:p>
                      <a:r>
                        <a:rPr lang="en-IN" dirty="0"/>
                        <a:t>S.NO</a:t>
                      </a:r>
                    </a:p>
                  </a:txBody>
                  <a:tcPr/>
                </a:tc>
                <a:tc>
                  <a:txBody>
                    <a:bodyPr/>
                    <a:lstStyle/>
                    <a:p>
                      <a:r>
                        <a:rPr lang="en-IN" dirty="0"/>
                        <a:t>JOURNAL PAPER</a:t>
                      </a:r>
                    </a:p>
                  </a:txBody>
                  <a:tcPr/>
                </a:tc>
                <a:tc>
                  <a:txBody>
                    <a:bodyPr/>
                    <a:lstStyle/>
                    <a:p>
                      <a:r>
                        <a:rPr lang="en-IN" dirty="0"/>
                        <a:t>AUTHOR</a:t>
                      </a:r>
                    </a:p>
                  </a:txBody>
                  <a:tcPr/>
                </a:tc>
                <a:tc>
                  <a:txBody>
                    <a:bodyPr/>
                    <a:lstStyle/>
                    <a:p>
                      <a:r>
                        <a:rPr lang="en-IN" dirty="0"/>
                        <a:t>TITLE</a:t>
                      </a:r>
                    </a:p>
                  </a:txBody>
                  <a:tcPr/>
                </a:tc>
                <a:tc>
                  <a:txBody>
                    <a:bodyPr/>
                    <a:lstStyle/>
                    <a:p>
                      <a:r>
                        <a:rPr lang="en-IN" dirty="0"/>
                        <a:t>DESCRIPTION</a:t>
                      </a:r>
                    </a:p>
                  </a:txBody>
                  <a:tcPr/>
                </a:tc>
                <a:extLst>
                  <a:ext uri="{0D108BD9-81ED-4DB2-BD59-A6C34878D82A}">
                    <a16:rowId xmlns:a16="http://schemas.microsoft.com/office/drawing/2014/main" xmlns="" val="852339804"/>
                  </a:ext>
                </a:extLst>
              </a:tr>
              <a:tr h="1170130">
                <a:tc>
                  <a:txBody>
                    <a:bodyPr/>
                    <a:lstStyle/>
                    <a:p>
                      <a:r>
                        <a:rPr lang="en-IN" dirty="0"/>
                        <a:t>1</a:t>
                      </a:r>
                    </a:p>
                  </a:txBody>
                  <a:tcPr/>
                </a:tc>
                <a:tc>
                  <a:txBody>
                    <a:bodyPr/>
                    <a:lstStyle/>
                    <a:p>
                      <a:r>
                        <a:rPr lang="en-IN" sz="1200" dirty="0"/>
                        <a:t>IEEE TRANSACTIONS ON ENERGY CONVERSION, VOL. 23, NO. 2.</a:t>
                      </a:r>
                    </a:p>
                    <a:p>
                      <a:r>
                        <a:rPr lang="en-IN" sz="1200" dirty="0"/>
                        <a:t>(JUNE 2008)</a:t>
                      </a:r>
                    </a:p>
                  </a:txBody>
                  <a:tcPr/>
                </a:tc>
                <a:tc>
                  <a:txBody>
                    <a:bodyPr/>
                    <a:lstStyle/>
                    <a:p>
                      <a:r>
                        <a:rPr lang="en-US" sz="1200" dirty="0" err="1"/>
                        <a:t>Sachin</a:t>
                      </a:r>
                      <a:r>
                        <a:rPr lang="en-US" sz="1200" dirty="0"/>
                        <a:t> Jain and Vivek Agarwal, Senior Member, IEEE</a:t>
                      </a:r>
                      <a:endParaRPr lang="en-IN" sz="1200" dirty="0"/>
                    </a:p>
                  </a:txBody>
                  <a:tcPr/>
                </a:tc>
                <a:tc>
                  <a:txBody>
                    <a:bodyPr/>
                    <a:lstStyle/>
                    <a:p>
                      <a:r>
                        <a:rPr lang="en-US" sz="1000" dirty="0"/>
                        <a:t>An Integrated Hybrid Power Supply for Distributed Generation Applications Fed by Nonconventional Energy Sources</a:t>
                      </a:r>
                      <a:endParaRPr lang="en-IN" sz="1000" dirty="0"/>
                    </a:p>
                  </a:txBody>
                  <a:tcPr/>
                </a:tc>
                <a:tc>
                  <a:txBody>
                    <a:bodyPr/>
                    <a:lstStyle/>
                    <a:p>
                      <a:r>
                        <a:rPr lang="en-US" sz="1000" dirty="0"/>
                        <a:t>This hybrid integrated topology, fed by photovoltaic (PV) and fuel cell (FC) sources and suitable for distributed generation applications, is proposed. It works as an uninterruptible power source that is able to feed a certain minimum amount of power into the grid under all conditions.</a:t>
                      </a:r>
                      <a:endParaRPr lang="en-IN" sz="1000" dirty="0"/>
                    </a:p>
                  </a:txBody>
                  <a:tcPr/>
                </a:tc>
                <a:extLst>
                  <a:ext uri="{0D108BD9-81ED-4DB2-BD59-A6C34878D82A}">
                    <a16:rowId xmlns:a16="http://schemas.microsoft.com/office/drawing/2014/main" xmlns="" val="1896767109"/>
                  </a:ext>
                </a:extLst>
              </a:tr>
              <a:tr h="1170130">
                <a:tc>
                  <a:txBody>
                    <a:bodyPr/>
                    <a:lstStyle/>
                    <a:p>
                      <a:r>
                        <a:rPr lang="en-IN" dirty="0"/>
                        <a:t>2</a:t>
                      </a:r>
                    </a:p>
                  </a:txBody>
                  <a:tcPr/>
                </a:tc>
                <a:tc>
                  <a:txBody>
                    <a:bodyPr/>
                    <a:lstStyle/>
                    <a:p>
                      <a:r>
                        <a:rPr lang="en-US" sz="1200" kern="1200" dirty="0">
                          <a:solidFill>
                            <a:schemeClr val="dk1"/>
                          </a:solidFill>
                          <a:effectLst/>
                        </a:rPr>
                        <a:t>International Journal of Mechanical Engineering.</a:t>
                      </a:r>
                    </a:p>
                    <a:p>
                      <a:r>
                        <a:rPr lang="en-US" sz="1200" kern="1200" dirty="0">
                          <a:solidFill>
                            <a:schemeClr val="dk1"/>
                          </a:solidFill>
                          <a:effectLst/>
                        </a:rPr>
                        <a:t>(JULY 2022)</a:t>
                      </a:r>
                      <a:endParaRPr lang="en-IN" sz="1200" dirty="0"/>
                    </a:p>
                  </a:txBody>
                  <a:tcPr/>
                </a:tc>
                <a:tc>
                  <a:txBody>
                    <a:bodyPr/>
                    <a:lstStyle/>
                    <a:p>
                      <a:r>
                        <a:rPr lang="en-IN" sz="1100" kern="1200" dirty="0">
                          <a:solidFill>
                            <a:schemeClr val="dk1"/>
                          </a:solidFill>
                          <a:effectLst/>
                        </a:rPr>
                        <a:t>N.V.KISHORE KUMAR 1, K. KRISHNA REDDY 2, S .R.RAMYA 3, P.ASWINI 4,</a:t>
                      </a:r>
                      <a:r>
                        <a:rPr lang="en-IN" sz="1100" dirty="0"/>
                        <a:t/>
                      </a:r>
                      <a:br>
                        <a:rPr lang="en-IN" sz="1100" dirty="0"/>
                      </a:br>
                      <a:r>
                        <a:rPr lang="en-IN" sz="1100" kern="1200" dirty="0">
                          <a:solidFill>
                            <a:schemeClr val="dk1"/>
                          </a:solidFill>
                          <a:effectLst/>
                        </a:rPr>
                        <a:t>CR.PAVAN KUMAR 5, P.INDIRA 6, S.DIVYASREE </a:t>
                      </a:r>
                      <a:endParaRPr lang="en-IN" sz="1100" dirty="0"/>
                    </a:p>
                  </a:txBody>
                  <a:tcPr/>
                </a:tc>
                <a:tc>
                  <a:txBody>
                    <a:bodyPr/>
                    <a:lstStyle/>
                    <a:p>
                      <a:r>
                        <a:rPr lang="en-US" sz="1000" kern="1200" dirty="0">
                          <a:solidFill>
                            <a:schemeClr val="dk1"/>
                          </a:solidFill>
                          <a:effectLst/>
                        </a:rPr>
                        <a:t>AN INTEGRATED HYBRID POWER SUPPLY</a:t>
                      </a:r>
                      <a:r>
                        <a:rPr lang="en-US" sz="1000" dirty="0"/>
                        <a:t/>
                      </a:r>
                      <a:br>
                        <a:rPr lang="en-US" sz="1000" dirty="0"/>
                      </a:br>
                      <a:r>
                        <a:rPr lang="en-US" sz="1000" kern="1200" dirty="0">
                          <a:solidFill>
                            <a:schemeClr val="dk1"/>
                          </a:solidFill>
                          <a:effectLst/>
                        </a:rPr>
                        <a:t>FOR DISTRIBUTED GENERATION</a:t>
                      </a:r>
                      <a:r>
                        <a:rPr lang="en-US" sz="1000" dirty="0"/>
                        <a:t/>
                      </a:r>
                      <a:br>
                        <a:rPr lang="en-US" sz="1000" dirty="0"/>
                      </a:br>
                      <a:r>
                        <a:rPr lang="en-US" sz="1000" kern="1200" dirty="0">
                          <a:solidFill>
                            <a:schemeClr val="dk1"/>
                          </a:solidFill>
                          <a:effectLst/>
                        </a:rPr>
                        <a:t>APPLICATIONS FED BY NON</a:t>
                      </a:r>
                      <a:r>
                        <a:rPr lang="en-US" sz="1000" dirty="0"/>
                        <a:t/>
                      </a:r>
                      <a:br>
                        <a:rPr lang="en-US" sz="1000" dirty="0"/>
                      </a:br>
                      <a:r>
                        <a:rPr lang="en-US" sz="1000" kern="1200" dirty="0">
                          <a:solidFill>
                            <a:schemeClr val="dk1"/>
                          </a:solidFill>
                          <a:effectLst/>
                        </a:rPr>
                        <a:t>CONVENTIONAL ENERGY SOURCES</a:t>
                      </a:r>
                      <a:endParaRPr lang="en-IN" sz="1000" dirty="0"/>
                    </a:p>
                  </a:txBody>
                  <a:tcPr/>
                </a:tc>
                <a:tc>
                  <a:txBody>
                    <a:bodyPr/>
                    <a:lstStyle/>
                    <a:p>
                      <a:r>
                        <a:rPr lang="en-US" sz="1000" kern="1200" dirty="0">
                          <a:solidFill>
                            <a:schemeClr val="dk1"/>
                          </a:solidFill>
                          <a:effectLst/>
                        </a:rPr>
                        <a:t>The proposed</a:t>
                      </a:r>
                      <a:r>
                        <a:rPr lang="en-US" sz="1000" dirty="0"/>
                        <a:t/>
                      </a:r>
                      <a:br>
                        <a:rPr lang="en-US" sz="1000" dirty="0"/>
                      </a:br>
                      <a:r>
                        <a:rPr lang="en-US" sz="1000" kern="1200" dirty="0">
                          <a:solidFill>
                            <a:schemeClr val="dk1"/>
                          </a:solidFill>
                          <a:effectLst/>
                        </a:rPr>
                        <a:t>management system is designed to manage the power flow between the hybrid power system in order to</a:t>
                      </a:r>
                      <a:r>
                        <a:rPr lang="en-US" sz="1000" dirty="0"/>
                        <a:t/>
                      </a:r>
                      <a:br>
                        <a:rPr lang="en-US" sz="1000" dirty="0"/>
                      </a:br>
                      <a:r>
                        <a:rPr lang="en-US" sz="1000" kern="1200" dirty="0">
                          <a:solidFill>
                            <a:schemeClr val="dk1"/>
                          </a:solidFill>
                          <a:effectLst/>
                        </a:rPr>
                        <a:t>satisfy the load requirements based on artificial neural network (ANN) and fuzzy logic controllers. </a:t>
                      </a:r>
                      <a:endParaRPr lang="en-IN" sz="1000" dirty="0"/>
                    </a:p>
                  </a:txBody>
                  <a:tcPr/>
                </a:tc>
                <a:extLst>
                  <a:ext uri="{0D108BD9-81ED-4DB2-BD59-A6C34878D82A}">
                    <a16:rowId xmlns:a16="http://schemas.microsoft.com/office/drawing/2014/main" xmlns="" val="900211003"/>
                  </a:ext>
                </a:extLst>
              </a:tr>
              <a:tr h="1170130">
                <a:tc>
                  <a:txBody>
                    <a:bodyPr/>
                    <a:lstStyle/>
                    <a:p>
                      <a:r>
                        <a:rPr lang="en-IN" dirty="0"/>
                        <a:t>3</a:t>
                      </a:r>
                    </a:p>
                  </a:txBody>
                  <a:tcPr/>
                </a:tc>
                <a:tc>
                  <a:txBody>
                    <a:bodyPr/>
                    <a:lstStyle/>
                    <a:p>
                      <a:r>
                        <a:rPr lang="en-US" sz="1200" kern="1200" dirty="0">
                          <a:solidFill>
                            <a:schemeClr val="dk1"/>
                          </a:solidFill>
                          <a:effectLst/>
                        </a:rPr>
                        <a:t>Journal of Electrical Engineering and Automation (ISSN: 2582-3051)</a:t>
                      </a:r>
                    </a:p>
                    <a:p>
                      <a:r>
                        <a:rPr lang="en-US" sz="1200" kern="1200">
                          <a:solidFill>
                            <a:schemeClr val="dk1"/>
                          </a:solidFill>
                          <a:effectLst/>
                        </a:rPr>
                        <a:t>(SEPTEMBER 2022)</a:t>
                      </a:r>
                      <a:endParaRPr lang="en-IN" sz="1200" dirty="0"/>
                    </a:p>
                  </a:txBody>
                  <a:tcPr/>
                </a:tc>
                <a:tc>
                  <a:txBody>
                    <a:bodyPr/>
                    <a:lstStyle/>
                    <a:p>
                      <a:r>
                        <a:rPr lang="en-IN" sz="1200" kern="1200" dirty="0">
                          <a:solidFill>
                            <a:schemeClr val="dk1"/>
                          </a:solidFill>
                          <a:effectLst/>
                        </a:rPr>
                        <a:t>S. Kayalvizhi1*, K. Senthil Kumar2, M. Sindu3, S. </a:t>
                      </a:r>
                      <a:r>
                        <a:rPr lang="en-IN" sz="1200" kern="1200" dirty="0" err="1">
                          <a:solidFill>
                            <a:schemeClr val="dk1"/>
                          </a:solidFill>
                          <a:effectLst/>
                        </a:rPr>
                        <a:t>Muminthaj</a:t>
                      </a:r>
                      <a:r>
                        <a:rPr lang="en-IN" sz="1200" kern="1200" dirty="0">
                          <a:solidFill>
                            <a:schemeClr val="dk1"/>
                          </a:solidFill>
                          <a:effectLst/>
                        </a:rPr>
                        <a:t>.</a:t>
                      </a:r>
                      <a:endParaRPr lang="en-IN" sz="1200" dirty="0"/>
                    </a:p>
                  </a:txBody>
                  <a:tcPr/>
                </a:tc>
                <a:tc>
                  <a:txBody>
                    <a:bodyPr/>
                    <a:lstStyle/>
                    <a:p>
                      <a:r>
                        <a:rPr lang="en-US" sz="1100" kern="1200" dirty="0">
                          <a:solidFill>
                            <a:schemeClr val="dk1"/>
                          </a:solidFill>
                          <a:effectLst/>
                        </a:rPr>
                        <a:t>Hybrid Cascaded Inverter-Based</a:t>
                      </a:r>
                      <a:r>
                        <a:rPr lang="en-US" sz="1100" dirty="0"/>
                        <a:t/>
                      </a:r>
                      <a:br>
                        <a:rPr lang="en-US" sz="1100" dirty="0"/>
                      </a:br>
                      <a:r>
                        <a:rPr lang="en-US" sz="1100" kern="1200" dirty="0">
                          <a:solidFill>
                            <a:schemeClr val="dk1"/>
                          </a:solidFill>
                          <a:effectLst/>
                        </a:rPr>
                        <a:t>Integrated Hybrid Power Supply Using</a:t>
                      </a:r>
                      <a:r>
                        <a:rPr lang="en-US" sz="1100" dirty="0"/>
                        <a:t/>
                      </a:r>
                      <a:br>
                        <a:rPr lang="en-US" sz="1100" dirty="0"/>
                      </a:br>
                      <a:r>
                        <a:rPr lang="en-US" sz="1100" kern="1200" dirty="0">
                          <a:solidFill>
                            <a:schemeClr val="dk1"/>
                          </a:solidFill>
                          <a:effectLst/>
                        </a:rPr>
                        <a:t>Nonconventional Energy Sources</a:t>
                      </a:r>
                      <a:endParaRPr lang="en-IN" sz="1100" dirty="0"/>
                    </a:p>
                  </a:txBody>
                  <a:tcPr/>
                </a:tc>
                <a:tc>
                  <a:txBody>
                    <a:bodyPr/>
                    <a:lstStyle/>
                    <a:p>
                      <a:r>
                        <a:rPr lang="en-US" sz="1000" kern="1200" dirty="0">
                          <a:solidFill>
                            <a:schemeClr val="dk1"/>
                          </a:solidFill>
                          <a:effectLst/>
                        </a:rPr>
                        <a:t>The Photovoltaic and Fuel Cell source</a:t>
                      </a:r>
                      <a:r>
                        <a:rPr lang="en-US" sz="1000" dirty="0"/>
                        <a:t/>
                      </a:r>
                      <a:br>
                        <a:rPr lang="en-US" sz="1000" dirty="0"/>
                      </a:br>
                      <a:r>
                        <a:rPr lang="en-US" sz="1000" kern="1200" dirty="0">
                          <a:solidFill>
                            <a:schemeClr val="dk1"/>
                          </a:solidFill>
                          <a:effectLst/>
                        </a:rPr>
                        <a:t>are used to power the hybrid integrated topology's power supply. Photovoltaic source is</a:t>
                      </a:r>
                      <a:r>
                        <a:rPr lang="en-US" sz="1000" dirty="0"/>
                        <a:t/>
                      </a:r>
                      <a:br>
                        <a:rPr lang="en-US" sz="1000" dirty="0"/>
                      </a:br>
                      <a:r>
                        <a:rPr lang="en-US" sz="1000" kern="1200" dirty="0">
                          <a:solidFill>
                            <a:schemeClr val="dk1"/>
                          </a:solidFill>
                          <a:effectLst/>
                        </a:rPr>
                        <a:t>utilized as the main power and runs very near to its Maximum Power Point, while the fuel</a:t>
                      </a:r>
                      <a:r>
                        <a:rPr lang="en-US" sz="1000" dirty="0"/>
                        <a:t/>
                      </a:r>
                      <a:br>
                        <a:rPr lang="en-US" sz="1000" dirty="0"/>
                      </a:br>
                      <a:r>
                        <a:rPr lang="en-US" sz="1000" kern="1200" dirty="0">
                          <a:solidFill>
                            <a:schemeClr val="dk1"/>
                          </a:solidFill>
                          <a:effectLst/>
                        </a:rPr>
                        <a:t>cell section serves merely as a DC supply and feeds just the power that is needed to make up</a:t>
                      </a:r>
                      <a:r>
                        <a:rPr lang="en-US" sz="1000" dirty="0"/>
                        <a:t/>
                      </a:r>
                      <a:br>
                        <a:rPr lang="en-US" sz="1000" dirty="0"/>
                      </a:br>
                      <a:r>
                        <a:rPr lang="en-US" sz="1000" kern="1200" dirty="0">
                          <a:solidFill>
                            <a:schemeClr val="dk1"/>
                          </a:solidFill>
                          <a:effectLst/>
                        </a:rPr>
                        <a:t>the difference. </a:t>
                      </a:r>
                      <a:endParaRPr lang="en-IN" sz="1000" dirty="0"/>
                    </a:p>
                  </a:txBody>
                  <a:tcPr/>
                </a:tc>
                <a:extLst>
                  <a:ext uri="{0D108BD9-81ED-4DB2-BD59-A6C34878D82A}">
                    <a16:rowId xmlns:a16="http://schemas.microsoft.com/office/drawing/2014/main" xmlns="" val="3079298861"/>
                  </a:ext>
                </a:extLst>
              </a:tr>
            </a:tbl>
          </a:graphicData>
        </a:graphic>
      </p:graphicFrame>
      <p:sp>
        <p:nvSpPr>
          <p:cNvPr id="4" name="Title 3">
            <a:extLst>
              <a:ext uri="{FF2B5EF4-FFF2-40B4-BE49-F238E27FC236}">
                <a16:creationId xmlns:a16="http://schemas.microsoft.com/office/drawing/2014/main" xmlns="" id="{812B0F08-92CC-4AE8-2DA1-A49DCCA6E444}"/>
              </a:ext>
            </a:extLst>
          </p:cNvPr>
          <p:cNvSpPr>
            <a:spLocks noGrp="1"/>
          </p:cNvSpPr>
          <p:nvPr>
            <p:ph type="ctrTitle"/>
          </p:nvPr>
        </p:nvSpPr>
        <p:spPr>
          <a:xfrm>
            <a:off x="1907704" y="116632"/>
            <a:ext cx="4966320" cy="722511"/>
          </a:xfrm>
        </p:spPr>
        <p:txBody>
          <a:bodyPr>
            <a:normAutofit fontScale="90000"/>
          </a:bodyPr>
          <a:lstStyle/>
          <a:p>
            <a:r>
              <a:rPr lang="en-IN" dirty="0"/>
              <a:t>LITERATURE SURVEY</a:t>
            </a:r>
          </a:p>
        </p:txBody>
      </p:sp>
    </p:spTree>
    <p:extLst>
      <p:ext uri="{BB962C8B-B14F-4D97-AF65-F5344CB8AC3E}">
        <p14:creationId xmlns:p14="http://schemas.microsoft.com/office/powerpoint/2010/main" val="94752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050" y="94383"/>
            <a:ext cx="8229600" cy="1143000"/>
          </a:xfrm>
        </p:spPr>
        <p:txBody>
          <a:bodyPr/>
          <a:lstStyle/>
          <a:p>
            <a:r>
              <a:rPr lang="en-US" dirty="0"/>
              <a:t>Block Diagram</a:t>
            </a:r>
          </a:p>
        </p:txBody>
      </p:sp>
      <p:sp>
        <p:nvSpPr>
          <p:cNvPr id="5" name="Rectangle 4"/>
          <p:cNvSpPr/>
          <p:nvPr/>
        </p:nvSpPr>
        <p:spPr>
          <a:xfrm>
            <a:off x="785786" y="3921467"/>
            <a:ext cx="1285884" cy="64294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1905"/>
                <a:solidFill>
                  <a:schemeClr val="tx1"/>
                </a:solidFill>
                <a:effectLst>
                  <a:innerShdw blurRad="69850" dist="43180" dir="5400000">
                    <a:srgbClr val="000000">
                      <a:alpha val="65000"/>
                    </a:srgbClr>
                  </a:innerShdw>
                </a:effectLst>
              </a:rPr>
              <a:t>PV ARRAY</a:t>
            </a:r>
          </a:p>
        </p:txBody>
      </p:sp>
      <p:sp>
        <p:nvSpPr>
          <p:cNvPr id="9" name="Rectangle 8"/>
          <p:cNvSpPr/>
          <p:nvPr/>
        </p:nvSpPr>
        <p:spPr>
          <a:xfrm>
            <a:off x="5727805" y="3149128"/>
            <a:ext cx="2201781" cy="171451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INVERTER(BOOSTING+MPPT+INVERSION)</a:t>
            </a:r>
          </a:p>
        </p:txBody>
      </p:sp>
      <p:sp>
        <p:nvSpPr>
          <p:cNvPr id="28" name="Rectangle 27"/>
          <p:cNvSpPr/>
          <p:nvPr/>
        </p:nvSpPr>
        <p:spPr>
          <a:xfrm>
            <a:off x="2896996" y="2166272"/>
            <a:ext cx="1571636" cy="9549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DC/DC BUCK CONVERTER</a:t>
            </a:r>
          </a:p>
        </p:txBody>
      </p:sp>
      <p:sp>
        <p:nvSpPr>
          <p:cNvPr id="29" name="Rectangle 28"/>
          <p:cNvSpPr/>
          <p:nvPr/>
        </p:nvSpPr>
        <p:spPr>
          <a:xfrm>
            <a:off x="2844532" y="5033483"/>
            <a:ext cx="1393042" cy="12926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DC/DC BUCK BOOST CONVERTER</a:t>
            </a:r>
          </a:p>
        </p:txBody>
      </p:sp>
      <p:cxnSp>
        <p:nvCxnSpPr>
          <p:cNvPr id="70" name="Elbow Connector 69"/>
          <p:cNvCxnSpPr>
            <a:cxnSpLocks/>
            <a:stCxn id="28" idx="3"/>
          </p:cNvCxnSpPr>
          <p:nvPr/>
        </p:nvCxnSpPr>
        <p:spPr>
          <a:xfrm>
            <a:off x="4468632" y="2643729"/>
            <a:ext cx="1259173" cy="928147"/>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1002942" y="5431927"/>
            <a:ext cx="928694" cy="57150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FUEL CELL</a:t>
            </a:r>
          </a:p>
        </p:txBody>
      </p:sp>
      <p:pic>
        <p:nvPicPr>
          <p:cNvPr id="10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cxnSp>
        <p:nvCxnSpPr>
          <p:cNvPr id="4" name="Straight Arrow Connector 3">
            <a:extLst>
              <a:ext uri="{FF2B5EF4-FFF2-40B4-BE49-F238E27FC236}">
                <a16:creationId xmlns:a16="http://schemas.microsoft.com/office/drawing/2014/main" xmlns="" id="{49734B60-F93E-37EE-93C8-136E9030F1AD}"/>
              </a:ext>
            </a:extLst>
          </p:cNvPr>
          <p:cNvCxnSpPr>
            <a:cxnSpLocks/>
            <a:endCxn id="28" idx="1"/>
          </p:cNvCxnSpPr>
          <p:nvPr/>
        </p:nvCxnSpPr>
        <p:spPr>
          <a:xfrm>
            <a:off x="2312774" y="2643729"/>
            <a:ext cx="5842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xmlns="" id="{2F275BD1-5422-5FBB-E34B-B11E26D7F0B7}"/>
              </a:ext>
            </a:extLst>
          </p:cNvPr>
          <p:cNvCxnSpPr>
            <a:stCxn id="5" idx="3"/>
          </p:cNvCxnSpPr>
          <p:nvPr/>
        </p:nvCxnSpPr>
        <p:spPr>
          <a:xfrm>
            <a:off x="2071670" y="4242938"/>
            <a:ext cx="36561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xmlns="" id="{621AB7F9-5EE4-E0E9-2E75-B99D13BC4BB4}"/>
              </a:ext>
            </a:extLst>
          </p:cNvPr>
          <p:cNvCxnSpPr>
            <a:stCxn id="103" idx="3"/>
            <a:endCxn id="29" idx="1"/>
          </p:cNvCxnSpPr>
          <p:nvPr/>
        </p:nvCxnSpPr>
        <p:spPr>
          <a:xfrm>
            <a:off x="1931636" y="5717679"/>
            <a:ext cx="9128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xmlns="" id="{A6B0456E-1B4A-DE1D-7A60-1D0CEECD7F75}"/>
              </a:ext>
            </a:extLst>
          </p:cNvPr>
          <p:cNvCxnSpPr>
            <a:cxnSpLocks/>
          </p:cNvCxnSpPr>
          <p:nvPr/>
        </p:nvCxnSpPr>
        <p:spPr>
          <a:xfrm flipV="1">
            <a:off x="6793554" y="4863640"/>
            <a:ext cx="0" cy="816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xmlns="" id="{CC12370C-64EA-90FE-3845-A4F1B980D803}"/>
              </a:ext>
            </a:extLst>
          </p:cNvPr>
          <p:cNvCxnSpPr>
            <a:cxnSpLocks/>
            <a:stCxn id="29" idx="3"/>
          </p:cNvCxnSpPr>
          <p:nvPr/>
        </p:nvCxnSpPr>
        <p:spPr>
          <a:xfrm>
            <a:off x="4237574" y="5679829"/>
            <a:ext cx="2555980" cy="9536"/>
          </a:xfrm>
          <a:prstGeom prst="line">
            <a:avLst/>
          </a:prstGeom>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xmlns="" id="{F93FE80B-14CB-03A5-C813-67E011756866}"/>
              </a:ext>
            </a:extLst>
          </p:cNvPr>
          <p:cNvSpPr/>
          <p:nvPr/>
        </p:nvSpPr>
        <p:spPr>
          <a:xfrm>
            <a:off x="6360643" y="1845437"/>
            <a:ext cx="936104" cy="632132"/>
          </a:xfrm>
          <a:prstGeom prst="rect">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GRID</a:t>
            </a:r>
          </a:p>
        </p:txBody>
      </p:sp>
      <p:cxnSp>
        <p:nvCxnSpPr>
          <p:cNvPr id="11" name="Straight Arrow Connector 10">
            <a:extLst>
              <a:ext uri="{FF2B5EF4-FFF2-40B4-BE49-F238E27FC236}">
                <a16:creationId xmlns:a16="http://schemas.microsoft.com/office/drawing/2014/main" xmlns="" id="{A60FB0B2-C79F-0A80-7F2E-9959181FC531}"/>
              </a:ext>
            </a:extLst>
          </p:cNvPr>
          <p:cNvCxnSpPr>
            <a:cxnSpLocks/>
            <a:stCxn id="9" idx="0"/>
            <a:endCxn id="7" idx="2"/>
          </p:cNvCxnSpPr>
          <p:nvPr/>
        </p:nvCxnSpPr>
        <p:spPr>
          <a:xfrm flipH="1" flipV="1">
            <a:off x="6828695" y="2477569"/>
            <a:ext cx="1" cy="671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xmlns="" id="{D81B3113-9BA2-97A0-BD90-87A117787356}"/>
              </a:ext>
            </a:extLst>
          </p:cNvPr>
          <p:cNvSpPr/>
          <p:nvPr/>
        </p:nvSpPr>
        <p:spPr>
          <a:xfrm>
            <a:off x="807606" y="1971731"/>
            <a:ext cx="1459803" cy="1439409"/>
          </a:xfrm>
          <a:prstGeom prst="ellipse">
            <a:avLst/>
          </a:prstGeom>
          <a:ln>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WIND TURBINE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 ACCOMPLISHED</a:t>
            </a:r>
            <a:endParaRPr lang="en-US" dirty="0"/>
          </a:p>
        </p:txBody>
      </p:sp>
      <p:pic>
        <p:nvPicPr>
          <p:cNvPr id="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
        <p:nvSpPr>
          <p:cNvPr id="6" name="Content Placeholder 5"/>
          <p:cNvSpPr>
            <a:spLocks noGrp="1"/>
          </p:cNvSpPr>
          <p:nvPr>
            <p:ph idx="1"/>
          </p:nvPr>
        </p:nvSpPr>
        <p:spPr>
          <a:xfrm>
            <a:off x="457200" y="1600200"/>
            <a:ext cx="8229600" cy="4525963"/>
          </a:xfrm>
        </p:spPr>
        <p:txBody>
          <a:bodyPr/>
          <a:lstStyle/>
          <a:p>
            <a:r>
              <a:rPr lang="en-US" dirty="0"/>
              <a:t>We have collected base paper for our project and studied about various hybrid topology to get  better ideas and results.</a:t>
            </a:r>
          </a:p>
          <a:p>
            <a:r>
              <a:rPr lang="en-US" dirty="0"/>
              <a:t>We have installed the necessary </a:t>
            </a:r>
            <a:r>
              <a:rPr lang="en-US" dirty="0" err="1"/>
              <a:t>softwares</a:t>
            </a:r>
            <a:r>
              <a:rPr lang="en-US" dirty="0"/>
              <a:t> for our project. </a:t>
            </a:r>
          </a:p>
          <a:p>
            <a:pPr marL="0" indent="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4FB007-9A2C-5D7D-3D25-792CFF7E09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150B6DFF-3A61-1006-9A95-0F3C1F5C31A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26785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a-IN" dirty="0"/>
              <a:t>Existing System</a:t>
            </a:r>
            <a:endParaRPr lang="en-US" dirty="0"/>
          </a:p>
        </p:txBody>
      </p:sp>
      <p:pic>
        <p:nvPicPr>
          <p:cNvPr id="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
        <p:nvSpPr>
          <p:cNvPr id="5" name="Content Placeholder 4">
            <a:extLst>
              <a:ext uri="{FF2B5EF4-FFF2-40B4-BE49-F238E27FC236}">
                <a16:creationId xmlns:a16="http://schemas.microsoft.com/office/drawing/2014/main" xmlns="" id="{48516F2C-E1A1-E23E-8D1A-D453A2FE04CD}"/>
              </a:ext>
            </a:extLst>
          </p:cNvPr>
          <p:cNvSpPr>
            <a:spLocks noGrp="1"/>
          </p:cNvSpPr>
          <p:nvPr>
            <p:ph idx="1"/>
          </p:nvPr>
        </p:nvSpPr>
        <p:spPr/>
        <p:txBody>
          <a:bodyPr>
            <a:normAutofit/>
          </a:bodyPr>
          <a:lstStyle/>
          <a:p>
            <a:r>
              <a:rPr lang="en-US" sz="2400" dirty="0"/>
              <a:t>Among the earlier work have proposed an HDGS configuration. It consists of two inverters, operating in parallel, whose outputs are tied to the grid through a single, multi winding, step-up transformer. </a:t>
            </a:r>
          </a:p>
          <a:p>
            <a:r>
              <a:rPr lang="en-US" sz="2400" dirty="0"/>
              <a:t>The drawback with this otherwise elegant scheme is that it does not utilize the available sources efficiently as maximum power point tracking (MPPT) is not implemented.</a:t>
            </a:r>
          </a:p>
          <a:p>
            <a:r>
              <a:rPr lang="en-US" sz="2400" dirty="0"/>
              <a:t>Existing configuration uses an H-bridge inverter topology for interfacing with the grid, which either needs a line frequency bulky transformer at the output or high dc link voltage at the inverter input.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1094</TotalTime>
  <Words>794</Words>
  <Application>Microsoft Office PowerPoint</Application>
  <PresentationFormat>On-screen Show (4:3)</PresentationFormat>
  <Paragraphs>67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vt:lpstr>
      <vt:lpstr>Abstract </vt:lpstr>
      <vt:lpstr>Introduction</vt:lpstr>
      <vt:lpstr>Problem Identification</vt:lpstr>
      <vt:lpstr>LITERATURE SURVEY</vt:lpstr>
      <vt:lpstr>Block Diagram</vt:lpstr>
      <vt:lpstr>WORK ACCOMPLISHED</vt:lpstr>
      <vt:lpstr>PowerPoint Presentation</vt:lpstr>
      <vt:lpstr>Existing System</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welcome</dc:creator>
  <cp:lastModifiedBy>Windows User</cp:lastModifiedBy>
  <cp:revision>23</cp:revision>
  <dcterms:created xsi:type="dcterms:W3CDTF">2022-06-16T07:28:03Z</dcterms:created>
  <dcterms:modified xsi:type="dcterms:W3CDTF">2023-05-23T08:27:40Z</dcterms:modified>
</cp:coreProperties>
</file>