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73" r:id="rId4"/>
    <p:sldId id="281" r:id="rId5"/>
    <p:sldId id="290" r:id="rId6"/>
    <p:sldId id="274" r:id="rId7"/>
    <p:sldId id="291" r:id="rId8"/>
    <p:sldId id="275" r:id="rId9"/>
    <p:sldId id="282" r:id="rId10"/>
    <p:sldId id="284" r:id="rId11"/>
    <p:sldId id="285" r:id="rId12"/>
    <p:sldId id="286" r:id="rId13"/>
    <p:sldId id="287" r:id="rId14"/>
    <p:sldId id="288" r:id="rId15"/>
    <p:sldId id="289" r:id="rId16"/>
    <p:sldId id="283" r:id="rId17"/>
    <p:sldId id="292" r:id="rId18"/>
    <p:sldId id="293" r:id="rId19"/>
    <p:sldId id="279" r:id="rId20"/>
    <p:sldId id="294" r:id="rId21"/>
    <p:sldId id="295" r:id="rId22"/>
    <p:sldId id="280"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234" autoAdjust="0"/>
    <p:restoredTop sz="94660"/>
  </p:normalViewPr>
  <p:slideViewPr>
    <p:cSldViewPr>
      <p:cViewPr>
        <p:scale>
          <a:sx n="111" d="100"/>
          <a:sy n="111" d="100"/>
        </p:scale>
        <p:origin x="-1614"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33E896B2-CD75-4B80-A090-5BD5B45C6481}" type="datetimeFigureOut">
              <a:rPr lang="en-US" smtClean="0"/>
              <a:pPr/>
              <a:t>5/18/2023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759BA4-841A-4F4E-8413-02F89177083C}"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3E896B2-CD75-4B80-A090-5BD5B45C6481}" type="datetimeFigureOut">
              <a:rPr lang="en-US" smtClean="0"/>
              <a:pPr/>
              <a:t>5/18/2023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759BA4-841A-4F4E-8413-02F89177083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3E896B2-CD75-4B80-A090-5BD5B45C6481}" type="datetimeFigureOut">
              <a:rPr lang="en-US" smtClean="0"/>
              <a:pPr/>
              <a:t>5/18/2023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759BA4-841A-4F4E-8413-02F89177083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3E896B2-CD75-4B80-A090-5BD5B45C6481}" type="datetimeFigureOut">
              <a:rPr lang="en-US" smtClean="0"/>
              <a:pPr/>
              <a:t>5/18/2023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759BA4-841A-4F4E-8413-02F89177083C}"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3E896B2-CD75-4B80-A090-5BD5B45C6481}" type="datetimeFigureOut">
              <a:rPr lang="en-US" smtClean="0"/>
              <a:pPr/>
              <a:t>5/18/2023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759BA4-841A-4F4E-8413-02F89177083C}"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3E896B2-CD75-4B80-A090-5BD5B45C6481}" type="datetimeFigureOut">
              <a:rPr lang="en-US" smtClean="0"/>
              <a:pPr/>
              <a:t>5/18/2023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759BA4-841A-4F4E-8413-02F89177083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3E896B2-CD75-4B80-A090-5BD5B45C6481}" type="datetimeFigureOut">
              <a:rPr lang="en-US" smtClean="0"/>
              <a:pPr/>
              <a:t>5/18/2023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4759BA4-841A-4F4E-8413-02F89177083C}"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3E896B2-CD75-4B80-A090-5BD5B45C6481}" type="datetimeFigureOut">
              <a:rPr lang="en-US" smtClean="0"/>
              <a:pPr/>
              <a:t>5/18/2023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4759BA4-841A-4F4E-8413-02F89177083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3E896B2-CD75-4B80-A090-5BD5B45C6481}" type="datetimeFigureOut">
              <a:rPr lang="en-US" smtClean="0"/>
              <a:pPr/>
              <a:t>5/18/2023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4759BA4-841A-4F4E-8413-02F89177083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3E896B2-CD75-4B80-A090-5BD5B45C6481}" type="datetimeFigureOut">
              <a:rPr lang="en-US" smtClean="0"/>
              <a:pPr/>
              <a:t>5/18/2023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759BA4-841A-4F4E-8413-02F89177083C}"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3E896B2-CD75-4B80-A090-5BD5B45C6481}" type="datetimeFigureOut">
              <a:rPr lang="en-US" smtClean="0"/>
              <a:pPr/>
              <a:t>5/18/2023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759BA4-841A-4F4E-8413-02F89177083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3E896B2-CD75-4B80-A090-5BD5B45C6481}" type="datetimeFigureOut">
              <a:rPr lang="en-US" smtClean="0"/>
              <a:pPr/>
              <a:t>5/18/2023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4759BA4-841A-4F4E-8413-02F89177083C}"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6" name="Title 1"/>
          <p:cNvSpPr>
            <a:spLocks noGrp="1"/>
          </p:cNvSpPr>
          <p:nvPr>
            <p:ph type="ctrTitle"/>
          </p:nvPr>
        </p:nvSpPr>
        <p:spPr>
          <a:xfrm>
            <a:off x="381000" y="914400"/>
            <a:ext cx="8305800" cy="1470025"/>
          </a:xfrm>
        </p:spPr>
        <p:txBody>
          <a:bodyPr>
            <a:normAutofit/>
          </a:bodyPr>
          <a:lstStyle/>
          <a:p>
            <a:r>
              <a:rPr lang="en-US" b="1" dirty="0"/>
              <a:t/>
            </a:r>
            <a:br>
              <a:rPr lang="en-US" b="1" dirty="0"/>
            </a:br>
            <a:endParaRPr lang="en-US" dirty="0"/>
          </a:p>
        </p:txBody>
      </p:sp>
      <p:sp>
        <p:nvSpPr>
          <p:cNvPr id="1048587" name="Subtitle 2"/>
          <p:cNvSpPr>
            <a:spLocks noGrp="1"/>
          </p:cNvSpPr>
          <p:nvPr>
            <p:ph type="subTitle" idx="1"/>
          </p:nvPr>
        </p:nvSpPr>
        <p:spPr>
          <a:xfrm>
            <a:off x="215516" y="2641314"/>
            <a:ext cx="8712968" cy="4080161"/>
          </a:xfrm>
        </p:spPr>
        <p:txBody>
          <a:bodyPr>
            <a:noAutofit/>
          </a:bodyPr>
          <a:lstStyle/>
          <a:p>
            <a:pPr algn="l">
              <a:lnSpc>
                <a:spcPct val="120000"/>
              </a:lnSpc>
            </a:pPr>
            <a:r>
              <a:rPr lang="en-US" sz="2400" dirty="0">
                <a:solidFill>
                  <a:schemeClr val="tx1"/>
                </a:solidFill>
              </a:rPr>
              <a:t> </a:t>
            </a:r>
            <a:r>
              <a:rPr lang="en-US" sz="2400" u="sng" dirty="0">
                <a:solidFill>
                  <a:schemeClr val="tx1"/>
                </a:solidFill>
              </a:rPr>
              <a:t>TITLE </a:t>
            </a:r>
            <a:r>
              <a:rPr lang="en-US" sz="2800" dirty="0">
                <a:solidFill>
                  <a:schemeClr val="tx1"/>
                </a:solidFill>
              </a:rPr>
              <a:t>                                                                                                                                                       </a:t>
            </a:r>
            <a:r>
              <a:rPr lang="en-US" sz="2000" b="1" dirty="0">
                <a:solidFill>
                  <a:schemeClr val="tx1"/>
                </a:solidFill>
              </a:rPr>
              <a:t> Distributed Generation System Using Hybrid Renewable Energy Sources</a:t>
            </a:r>
            <a:r>
              <a:rPr lang="ta-IN" sz="2000" b="1" dirty="0">
                <a:solidFill>
                  <a:schemeClr val="tx1"/>
                </a:solidFill>
              </a:rPr>
              <a:t>.</a:t>
            </a:r>
            <a:endParaRPr lang="en-US" sz="2000" dirty="0">
              <a:solidFill>
                <a:schemeClr val="tx1"/>
              </a:solidFill>
            </a:endParaRPr>
          </a:p>
          <a:p>
            <a:pPr algn="l">
              <a:lnSpc>
                <a:spcPct val="120000"/>
              </a:lnSpc>
            </a:pPr>
            <a:r>
              <a:rPr lang="en-US" sz="2400" u="sng" dirty="0">
                <a:solidFill>
                  <a:schemeClr val="tx1"/>
                </a:solidFill>
              </a:rPr>
              <a:t>Presented</a:t>
            </a:r>
            <a:r>
              <a:rPr lang="en-US" sz="2400" b="1" u="sng" dirty="0">
                <a:solidFill>
                  <a:schemeClr val="tx1"/>
                </a:solidFill>
              </a:rPr>
              <a:t> </a:t>
            </a:r>
            <a:r>
              <a:rPr lang="en-US" sz="2400" u="sng" dirty="0">
                <a:solidFill>
                  <a:schemeClr val="tx1"/>
                </a:solidFill>
              </a:rPr>
              <a:t>By</a:t>
            </a:r>
          </a:p>
          <a:p>
            <a:pPr algn="l">
              <a:lnSpc>
                <a:spcPct val="120000"/>
              </a:lnSpc>
            </a:pPr>
            <a:r>
              <a:rPr lang="en-US" sz="2400" b="1" dirty="0">
                <a:solidFill>
                  <a:schemeClr val="tx1"/>
                </a:solidFill>
              </a:rPr>
              <a:t>                        </a:t>
            </a:r>
            <a:r>
              <a:rPr lang="en-US" sz="2000" b="1" dirty="0" err="1">
                <a:solidFill>
                  <a:schemeClr val="tx1"/>
                </a:solidFill>
              </a:rPr>
              <a:t>Hrithik</a:t>
            </a:r>
            <a:r>
              <a:rPr lang="en-US" sz="2000" b="1" dirty="0">
                <a:solidFill>
                  <a:schemeClr val="tx1"/>
                </a:solidFill>
              </a:rPr>
              <a:t> </a:t>
            </a:r>
            <a:r>
              <a:rPr lang="en-US" sz="2000" b="1" dirty="0" err="1">
                <a:solidFill>
                  <a:schemeClr val="tx1"/>
                </a:solidFill>
              </a:rPr>
              <a:t>Vel</a:t>
            </a:r>
            <a:r>
              <a:rPr lang="en-US" sz="2000" b="1" dirty="0">
                <a:solidFill>
                  <a:schemeClr val="tx1"/>
                </a:solidFill>
              </a:rPr>
              <a:t> .B (913119105022)            </a:t>
            </a:r>
          </a:p>
          <a:p>
            <a:pPr algn="l">
              <a:lnSpc>
                <a:spcPct val="120000"/>
              </a:lnSpc>
            </a:pPr>
            <a:r>
              <a:rPr lang="en-US" sz="2000" b="1" dirty="0">
                <a:solidFill>
                  <a:schemeClr val="tx1"/>
                </a:solidFill>
              </a:rPr>
              <a:t>                             </a:t>
            </a:r>
            <a:r>
              <a:rPr lang="en-US" sz="2000" b="1" dirty="0" err="1">
                <a:solidFill>
                  <a:schemeClr val="tx1"/>
                </a:solidFill>
              </a:rPr>
              <a:t>Jey</a:t>
            </a:r>
            <a:r>
              <a:rPr lang="en-US" sz="2000" b="1" dirty="0">
                <a:solidFill>
                  <a:schemeClr val="tx1"/>
                </a:solidFill>
              </a:rPr>
              <a:t> </a:t>
            </a:r>
            <a:r>
              <a:rPr lang="en-US" sz="2000" b="1" dirty="0" err="1">
                <a:solidFill>
                  <a:schemeClr val="tx1"/>
                </a:solidFill>
              </a:rPr>
              <a:t>vishnu</a:t>
            </a:r>
            <a:r>
              <a:rPr lang="en-US" sz="2000" b="1" dirty="0">
                <a:solidFill>
                  <a:schemeClr val="tx1"/>
                </a:solidFill>
              </a:rPr>
              <a:t> V.BA(913119105028)                                                                                                                                </a:t>
            </a:r>
          </a:p>
          <a:p>
            <a:pPr algn="l"/>
            <a:r>
              <a:rPr lang="en-US" sz="2000" b="1" dirty="0">
                <a:solidFill>
                  <a:schemeClr val="tx1"/>
                </a:solidFill>
              </a:rPr>
              <a:t>                             Vijay Krishna T.K.B (913119105304)</a:t>
            </a:r>
          </a:p>
          <a:p>
            <a:pPr algn="l"/>
            <a:r>
              <a:rPr lang="en-US" sz="2000" b="1" dirty="0">
                <a:solidFill>
                  <a:schemeClr val="tx1"/>
                </a:solidFill>
              </a:rPr>
              <a:t> </a:t>
            </a:r>
            <a:r>
              <a:rPr lang="en-US" sz="2400" u="sng" dirty="0">
                <a:solidFill>
                  <a:schemeClr val="tx1"/>
                </a:solidFill>
              </a:rPr>
              <a:t>Guided</a:t>
            </a:r>
            <a:r>
              <a:rPr lang="en-US" sz="2400" b="1" u="sng" dirty="0">
                <a:solidFill>
                  <a:schemeClr val="tx1"/>
                </a:solidFill>
              </a:rPr>
              <a:t> </a:t>
            </a:r>
            <a:r>
              <a:rPr lang="en-US" sz="2400" u="sng" dirty="0">
                <a:solidFill>
                  <a:schemeClr val="tx1"/>
                </a:solidFill>
              </a:rPr>
              <a:t>By</a:t>
            </a:r>
            <a:r>
              <a:rPr lang="en-US" sz="2000" b="1" dirty="0">
                <a:solidFill>
                  <a:schemeClr val="tx1"/>
                </a:solidFill>
              </a:rPr>
              <a:t>  : </a:t>
            </a:r>
            <a:r>
              <a:rPr lang="en-US" sz="2000" b="1" dirty="0" err="1">
                <a:solidFill>
                  <a:schemeClr val="tx1"/>
                </a:solidFill>
              </a:rPr>
              <a:t>Dr.S.Chellam</a:t>
            </a:r>
            <a:r>
              <a:rPr lang="en-US" sz="2000" b="1" dirty="0">
                <a:solidFill>
                  <a:schemeClr val="tx1"/>
                </a:solidFill>
              </a:rPr>
              <a:t>  </a:t>
            </a:r>
            <a:r>
              <a:rPr lang="en-IN" sz="2000" b="1" dirty="0" err="1">
                <a:solidFill>
                  <a:schemeClr val="tx1"/>
                </a:solidFill>
                <a:cs typeface="Times New Roman" panose="02020603050405020304" pitchFamily="18" charset="0"/>
              </a:rPr>
              <a:t>M.E,Ph.D</a:t>
            </a:r>
            <a:r>
              <a:rPr lang="en-IN" sz="2000" b="1" dirty="0">
                <a:solidFill>
                  <a:schemeClr val="tx1"/>
                </a:solidFill>
                <a:cs typeface="Times New Roman" panose="02020603050405020304" pitchFamily="18" charset="0"/>
              </a:rPr>
              <a:t> </a:t>
            </a:r>
            <a:r>
              <a:rPr lang="en-US" sz="2000" b="1" dirty="0">
                <a:solidFill>
                  <a:schemeClr val="tx1"/>
                </a:solidFill>
              </a:rPr>
              <a:t> AP III/Dept of EEE, VCET </a:t>
            </a:r>
          </a:p>
          <a:p>
            <a:pPr algn="l"/>
            <a:r>
              <a:rPr lang="en-US" sz="2000" b="1" dirty="0">
                <a:solidFill>
                  <a:schemeClr val="tx1"/>
                </a:solidFill>
              </a:rPr>
              <a:t> </a:t>
            </a:r>
            <a:r>
              <a:rPr lang="en-US" sz="2400" u="sng" dirty="0">
                <a:solidFill>
                  <a:schemeClr val="tx1"/>
                </a:solidFill>
              </a:rPr>
              <a:t>Date</a:t>
            </a:r>
            <a:r>
              <a:rPr lang="en-US" sz="2000" b="1" dirty="0">
                <a:solidFill>
                  <a:schemeClr val="tx1"/>
                </a:solidFill>
              </a:rPr>
              <a:t>              </a:t>
            </a:r>
            <a:r>
              <a:rPr lang="ta-IN" sz="2000" b="1" dirty="0">
                <a:solidFill>
                  <a:schemeClr val="tx1"/>
                </a:solidFill>
              </a:rPr>
              <a:t>:</a:t>
            </a:r>
            <a:r>
              <a:rPr lang="en-IN" sz="2000" b="1" dirty="0">
                <a:solidFill>
                  <a:schemeClr val="tx1"/>
                </a:solidFill>
              </a:rPr>
              <a:t> 19.</a:t>
            </a:r>
            <a:r>
              <a:rPr lang="en-US" sz="2000" b="1" dirty="0">
                <a:solidFill>
                  <a:schemeClr val="tx1"/>
                </a:solidFill>
              </a:rPr>
              <a:t>0</a:t>
            </a:r>
            <a:r>
              <a:rPr lang="en-IN" sz="2000" b="1" dirty="0">
                <a:solidFill>
                  <a:schemeClr val="tx1"/>
                </a:solidFill>
              </a:rPr>
              <a:t>5</a:t>
            </a:r>
            <a:r>
              <a:rPr lang="ta-IN" sz="2000" b="1" dirty="0">
                <a:solidFill>
                  <a:schemeClr val="tx1"/>
                </a:solidFill>
              </a:rPr>
              <a:t>.</a:t>
            </a:r>
            <a:r>
              <a:rPr lang="en-US" sz="2000" b="1" dirty="0">
                <a:solidFill>
                  <a:schemeClr val="tx1"/>
                </a:solidFill>
              </a:rPr>
              <a:t>2023</a:t>
            </a:r>
            <a:r>
              <a:rPr lang="ta-IN" sz="2000" b="1" dirty="0">
                <a:solidFill>
                  <a:schemeClr val="tx1"/>
                </a:solidFill>
              </a:rPr>
              <a:t> </a:t>
            </a:r>
            <a:r>
              <a:rPr lang="en-US" sz="2000" b="1" dirty="0">
                <a:solidFill>
                  <a:schemeClr val="tx1"/>
                </a:solidFill>
              </a:rPr>
              <a:t>F</a:t>
            </a:r>
            <a:r>
              <a:rPr lang="en-US" sz="2000" b="1" dirty="0" smtClean="0">
                <a:solidFill>
                  <a:schemeClr val="tx1"/>
                </a:solidFill>
              </a:rPr>
              <a:t>riday</a:t>
            </a:r>
            <a:r>
              <a:rPr lang="ta-IN" sz="2000" b="1" dirty="0">
                <a:solidFill>
                  <a:schemeClr val="tx1"/>
                </a:solidFill>
              </a:rPr>
              <a:t>.</a:t>
            </a:r>
            <a:endParaRPr lang="en-US" sz="2000" b="1" dirty="0">
              <a:solidFill>
                <a:schemeClr val="tx1"/>
              </a:solidFill>
            </a:endParaRPr>
          </a:p>
          <a:p>
            <a:r>
              <a:rPr lang="en-US" sz="2000" b="1" dirty="0">
                <a:solidFill>
                  <a:schemeClr val="tx1"/>
                </a:solidFill>
              </a:rPr>
              <a:t>                 </a:t>
            </a:r>
          </a:p>
          <a:p>
            <a:r>
              <a:rPr lang="en-US" sz="2000" dirty="0"/>
              <a:t>                            </a:t>
            </a:r>
          </a:p>
        </p:txBody>
      </p:sp>
      <p:pic>
        <p:nvPicPr>
          <p:cNvPr id="2097152" name="Picture 2" descr="Velammal-Logo-Final"/>
          <p:cNvPicPr>
            <a:picLocks noChangeAspect="1" noChangeArrowheads="1"/>
          </p:cNvPicPr>
          <p:nvPr/>
        </p:nvPicPr>
        <p:blipFill>
          <a:blip r:embed="rId2" cstate="print">
            <a:clrChange>
              <a:clrFrom>
                <a:srgbClr val="FFFFFF"/>
              </a:clrFrom>
              <a:clrTo>
                <a:srgbClr val="FFFFFF">
                  <a:alpha val="0"/>
                </a:srgbClr>
              </a:clrTo>
            </a:clrChange>
            <a:lum bright="-30000" contrast="54000"/>
          </a:blip>
          <a:srcRect l="23039" t="11040" r="24600" b="13921"/>
          <a:stretch>
            <a:fillRect/>
          </a:stretch>
        </p:blipFill>
        <p:spPr bwMode="auto">
          <a:xfrm>
            <a:off x="3581400" y="304801"/>
            <a:ext cx="1575422" cy="990600"/>
          </a:xfrm>
          <a:prstGeom prst="rect">
            <a:avLst/>
          </a:prstGeom>
          <a:ln w="6350" cap="sq">
            <a:solidFill>
              <a:srgbClr val="000000"/>
            </a:solidFill>
            <a:prstDash val="solid"/>
            <a:miter lim="800000"/>
          </a:ln>
          <a:effectLst>
            <a:outerShdw blurRad="50800" dist="38100" dir="2700000" algn="tl" rotWithShape="0">
              <a:srgbClr val="000000">
                <a:alpha val="43000"/>
              </a:srgbClr>
            </a:outerShdw>
          </a:effectLst>
        </p:spPr>
      </p:pic>
      <p:sp>
        <p:nvSpPr>
          <p:cNvPr id="1048588" name="TextBox 4"/>
          <p:cNvSpPr txBox="1"/>
          <p:nvPr/>
        </p:nvSpPr>
        <p:spPr>
          <a:xfrm>
            <a:off x="685800" y="1524000"/>
            <a:ext cx="7848600" cy="461665"/>
          </a:xfrm>
          <a:prstGeom prst="rect">
            <a:avLst/>
          </a:prstGeom>
          <a:noFill/>
        </p:spPr>
        <p:txBody>
          <a:bodyPr wrap="square" rtlCol="0">
            <a:spAutoFit/>
          </a:bodyPr>
          <a:lstStyle/>
          <a:p>
            <a:pPr algn="ctr"/>
            <a:r>
              <a:rPr lang="en-IN" sz="2400" b="1" dirty="0"/>
              <a:t>VELAMMAL COLLEGE OF ENGINEERING AND TECHNOLOGY</a:t>
            </a:r>
            <a:endParaRPr lang="en-US" sz="2400" b="1" dirty="0"/>
          </a:p>
        </p:txBody>
      </p:sp>
      <p:sp>
        <p:nvSpPr>
          <p:cNvPr id="1048589" name="TextBox 5"/>
          <p:cNvSpPr txBox="1"/>
          <p:nvPr/>
        </p:nvSpPr>
        <p:spPr>
          <a:xfrm>
            <a:off x="36004" y="2092037"/>
            <a:ext cx="9144000" cy="584775"/>
          </a:xfrm>
          <a:prstGeom prst="rect">
            <a:avLst/>
          </a:prstGeom>
          <a:noFill/>
        </p:spPr>
        <p:txBody>
          <a:bodyPr wrap="square" rtlCol="0">
            <a:spAutoFit/>
          </a:bodyPr>
          <a:lstStyle/>
          <a:p>
            <a:pPr algn="ctr"/>
            <a:r>
              <a:rPr lang="en-IN" sz="3200" b="1" dirty="0"/>
              <a:t> </a:t>
            </a:r>
            <a:r>
              <a:rPr lang="en-US" sz="3200" b="1" dirty="0"/>
              <a:t>FINAL </a:t>
            </a:r>
            <a:r>
              <a:rPr lang="en-IN" sz="3200" b="1" dirty="0"/>
              <a:t>REVIEW PRESENTATION</a:t>
            </a:r>
            <a:endParaRPr lang="en-US" sz="2400" b="1" dirty="0"/>
          </a:p>
        </p:txBody>
      </p:sp>
      <p:sp>
        <p:nvSpPr>
          <p:cNvPr id="1048590" name="Slide Number Placeholder 10"/>
          <p:cNvSpPr>
            <a:spLocks noGrp="1"/>
          </p:cNvSpPr>
          <p:nvPr>
            <p:ph type="sldNum" sz="quarter" idx="12"/>
          </p:nvPr>
        </p:nvSpPr>
        <p:spPr/>
        <p:txBody>
          <a:bodyPr/>
          <a:lstStyle/>
          <a:p>
            <a:fld id="{32B2150C-06F0-4E15-8C19-9215B5123C07}" type="slidenum">
              <a:rPr lang="en-US" smtClean="0"/>
              <a:pPr/>
              <a:t>1</a:t>
            </a:fld>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xmlns="" id="{DBFECC64-C464-3264-C611-5FEFBE76F67F}"/>
              </a:ext>
            </a:extLst>
          </p:cNvPr>
          <p:cNvSpPr>
            <a:spLocks noChangeArrowheads="1"/>
          </p:cNvSpPr>
          <p:nvPr/>
        </p:nvSpPr>
        <p:spPr bwMode="auto">
          <a:xfrm>
            <a:off x="1115615" y="212725"/>
            <a:ext cx="12502057" cy="6361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pic>
        <p:nvPicPr>
          <p:cNvPr id="1025" name="Picture 47">
            <a:extLst>
              <a:ext uri="{FF2B5EF4-FFF2-40B4-BE49-F238E27FC236}">
                <a16:creationId xmlns:a16="http://schemas.microsoft.com/office/drawing/2014/main" xmlns="" id="{B39A980A-1A55-E6CA-6AB7-39A2DAF8566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3117"/>
          <a:stretch>
            <a:fillRect/>
          </a:stretch>
        </p:blipFill>
        <p:spPr bwMode="auto">
          <a:xfrm>
            <a:off x="1835696" y="18418"/>
            <a:ext cx="5256584" cy="3026148"/>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a:extLst>
              <a:ext uri="{FF2B5EF4-FFF2-40B4-BE49-F238E27FC236}">
                <a16:creationId xmlns:a16="http://schemas.microsoft.com/office/drawing/2014/main" xmlns="" id="{9C9CDD11-76D6-BA90-6FC0-1E337DE86126}"/>
              </a:ext>
            </a:extLst>
          </p:cNvPr>
          <p:cNvSpPr>
            <a:spLocks noChangeArrowheads="1"/>
          </p:cNvSpPr>
          <p:nvPr/>
        </p:nvSpPr>
        <p:spPr bwMode="auto">
          <a:xfrm>
            <a:off x="1115615" y="3428999"/>
            <a:ext cx="12502057"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sp>
        <p:nvSpPr>
          <p:cNvPr id="6" name="TextBox 5">
            <a:extLst>
              <a:ext uri="{FF2B5EF4-FFF2-40B4-BE49-F238E27FC236}">
                <a16:creationId xmlns:a16="http://schemas.microsoft.com/office/drawing/2014/main" xmlns="" id="{2FDB668F-B90B-0740-6843-3C864A3E19B6}"/>
              </a:ext>
            </a:extLst>
          </p:cNvPr>
          <p:cNvSpPr txBox="1"/>
          <p:nvPr/>
        </p:nvSpPr>
        <p:spPr>
          <a:xfrm>
            <a:off x="467544" y="2971660"/>
            <a:ext cx="8784976" cy="422167"/>
          </a:xfrm>
          <a:prstGeom prst="rect">
            <a:avLst/>
          </a:prstGeom>
          <a:noFill/>
        </p:spPr>
        <p:txBody>
          <a:bodyPr wrap="square" rtlCol="0">
            <a:spAutoFit/>
          </a:bodyPr>
          <a:lstStyle/>
          <a:p>
            <a:pPr>
              <a:lnSpc>
                <a:spcPct val="150000"/>
              </a:lnSpc>
              <a:spcAft>
                <a:spcPts val="100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Figure shows the PV panel properties in V-I and P-V curve used in simulating the proposed work.</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Rectangle 5">
            <a:extLst>
              <a:ext uri="{FF2B5EF4-FFF2-40B4-BE49-F238E27FC236}">
                <a16:creationId xmlns:a16="http://schemas.microsoft.com/office/drawing/2014/main" xmlns="" id="{EA5AF593-AF5A-8B72-F8B0-DC29C949D065}"/>
              </a:ext>
            </a:extLst>
          </p:cNvPr>
          <p:cNvSpPr>
            <a:spLocks noChangeArrowheads="1"/>
          </p:cNvSpPr>
          <p:nvPr/>
        </p:nvSpPr>
        <p:spPr bwMode="auto">
          <a:xfrm>
            <a:off x="1835696" y="3017518"/>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pic>
        <p:nvPicPr>
          <p:cNvPr id="1028" name="Picture 48">
            <a:extLst>
              <a:ext uri="{FF2B5EF4-FFF2-40B4-BE49-F238E27FC236}">
                <a16:creationId xmlns:a16="http://schemas.microsoft.com/office/drawing/2014/main" xmlns="" id="{4A9D2D5C-41F3-1ADA-80BA-CC094B42F68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4233" r="6905"/>
          <a:stretch>
            <a:fillRect/>
          </a:stretch>
        </p:blipFill>
        <p:spPr bwMode="auto">
          <a:xfrm>
            <a:off x="1979712" y="3426409"/>
            <a:ext cx="4740275" cy="3032125"/>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6">
            <a:extLst>
              <a:ext uri="{FF2B5EF4-FFF2-40B4-BE49-F238E27FC236}">
                <a16:creationId xmlns:a16="http://schemas.microsoft.com/office/drawing/2014/main" xmlns="" id="{9653A7F0-655C-C0F0-FF64-D524054BE3F8}"/>
              </a:ext>
            </a:extLst>
          </p:cNvPr>
          <p:cNvSpPr>
            <a:spLocks noChangeArrowheads="1"/>
          </p:cNvSpPr>
          <p:nvPr/>
        </p:nvSpPr>
        <p:spPr bwMode="auto">
          <a:xfrm>
            <a:off x="1835696" y="650684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9" name="TextBox 8">
            <a:extLst>
              <a:ext uri="{FF2B5EF4-FFF2-40B4-BE49-F238E27FC236}">
                <a16:creationId xmlns:a16="http://schemas.microsoft.com/office/drawing/2014/main" xmlns="" id="{A096269A-8714-23EC-B286-21BE71F20F37}"/>
              </a:ext>
            </a:extLst>
          </p:cNvPr>
          <p:cNvSpPr txBox="1"/>
          <p:nvPr/>
        </p:nvSpPr>
        <p:spPr>
          <a:xfrm>
            <a:off x="611560" y="6337566"/>
            <a:ext cx="8136904" cy="338554"/>
          </a:xfrm>
          <a:prstGeom prst="rect">
            <a:avLst/>
          </a:prstGeom>
          <a:noFill/>
        </p:spPr>
        <p:txBody>
          <a:bodyPr wrap="square" rtlCol="0">
            <a:spAutoFit/>
          </a:bodyPr>
          <a:lstStyle/>
          <a:p>
            <a:r>
              <a:rPr lang="en-US" sz="1600" dirty="0">
                <a:solidFill>
                  <a:srgbClr val="000000"/>
                </a:solidFill>
                <a:effectLst/>
                <a:latin typeface="Times New Roman" panose="02020603050405020304" pitchFamily="18" charset="0"/>
                <a:ea typeface="Calibri" panose="020F0502020204030204" pitchFamily="34" charset="0"/>
              </a:rPr>
              <a:t>Figure shows the characteristics of single module in I-V and P-V curve of the simulated panel</a:t>
            </a:r>
            <a:endParaRPr lang="en-IN" sz="1600" dirty="0"/>
          </a:p>
        </p:txBody>
      </p:sp>
      <p:pic>
        <p:nvPicPr>
          <p:cNvPr id="10" name="Picture 2" descr="Velammal-Logo-Final"/>
          <p:cNvPicPr>
            <a:picLocks noChangeAspect="1" noChangeArrowheads="1"/>
          </p:cNvPicPr>
          <p:nvPr/>
        </p:nvPicPr>
        <p:blipFill>
          <a:blip r:embed="rId4" cstate="print">
            <a:clrChange>
              <a:clrFrom>
                <a:srgbClr val="FFFFFF"/>
              </a:clrFrom>
              <a:clrTo>
                <a:srgbClr val="FFFFFF">
                  <a:alpha val="0"/>
                </a:srgbClr>
              </a:clrTo>
            </a:clrChange>
            <a:lum bright="-30000" contrast="54000"/>
          </a:blip>
          <a:srcRect l="23039" t="11040" r="24600" b="13921"/>
          <a:stretch>
            <a:fillRect/>
          </a:stretch>
        </p:blipFill>
        <p:spPr bwMode="auto">
          <a:xfrm>
            <a:off x="134441" y="90487"/>
            <a:ext cx="651345" cy="409555"/>
          </a:xfrm>
          <a:prstGeom prst="rect">
            <a:avLst/>
          </a:prstGeom>
          <a:ln w="635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64888203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xmlns="" id="{255DCB3C-3D2A-B76A-C69F-CF5673BC10A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00774" y="980728"/>
            <a:ext cx="6942452" cy="4219922"/>
          </a:xfrm>
          <a:prstGeom prst="rect">
            <a:avLst/>
          </a:prstGeom>
          <a:noFill/>
          <a:ln>
            <a:noFill/>
          </a:ln>
        </p:spPr>
      </p:pic>
      <p:sp>
        <p:nvSpPr>
          <p:cNvPr id="3" name="TextBox 2">
            <a:extLst>
              <a:ext uri="{FF2B5EF4-FFF2-40B4-BE49-F238E27FC236}">
                <a16:creationId xmlns:a16="http://schemas.microsoft.com/office/drawing/2014/main" xmlns="" id="{4AB3290B-50F7-535E-D167-78A2221A9D7D}"/>
              </a:ext>
            </a:extLst>
          </p:cNvPr>
          <p:cNvSpPr txBox="1"/>
          <p:nvPr/>
        </p:nvSpPr>
        <p:spPr>
          <a:xfrm>
            <a:off x="1331640" y="5200650"/>
            <a:ext cx="6624736" cy="646331"/>
          </a:xfrm>
          <a:prstGeom prst="rect">
            <a:avLst/>
          </a:prstGeom>
          <a:noFill/>
        </p:spPr>
        <p:txBody>
          <a:bodyPr wrap="square" rtlCol="0">
            <a:spAutoFit/>
          </a:bodyPr>
          <a:lstStyle/>
          <a:p>
            <a:pPr algn="ctr">
              <a:spcAft>
                <a:spcPts val="1000"/>
              </a:spcAft>
            </a:pP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Figure shows the Changes in rectifier output voltage and duty cycle of boost converter.</a:t>
            </a:r>
            <a:endParaRPr lang="en-IN" sz="1800" dirty="0">
              <a:solidFill>
                <a:srgbClr val="4F81BD"/>
              </a:solidFill>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2" descr="Velammal-Logo-Final"/>
          <p:cNvPicPr>
            <a:picLocks noChangeAspect="1" noChangeArrowheads="1"/>
          </p:cNvPicPr>
          <p:nvPr/>
        </p:nvPicPr>
        <p:blipFill>
          <a:blip r:embed="rId3" cstate="print">
            <a:clrChange>
              <a:clrFrom>
                <a:srgbClr val="FFFFFF"/>
              </a:clrFrom>
              <a:clrTo>
                <a:srgbClr val="FFFFFF">
                  <a:alpha val="0"/>
                </a:srgbClr>
              </a:clrTo>
            </a:clrChange>
            <a:lum bright="-30000" contrast="54000"/>
          </a:blip>
          <a:srcRect l="23039" t="11040" r="24600" b="13921"/>
          <a:stretch>
            <a:fillRect/>
          </a:stretch>
        </p:blipFill>
        <p:spPr bwMode="auto">
          <a:xfrm>
            <a:off x="134441" y="90487"/>
            <a:ext cx="651345" cy="409555"/>
          </a:xfrm>
          <a:prstGeom prst="rect">
            <a:avLst/>
          </a:prstGeom>
          <a:ln w="635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414845324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xmlns="" id="{C884BA9B-43A1-D286-4BB7-C1DF8CFDA15C}"/>
              </a:ext>
            </a:extLst>
          </p:cNvPr>
          <p:cNvSpPr>
            <a:spLocks noChangeArrowheads="1"/>
          </p:cNvSpPr>
          <p:nvPr/>
        </p:nvSpPr>
        <p:spPr bwMode="auto">
          <a:xfrm>
            <a:off x="1619672" y="-340568"/>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pic>
        <p:nvPicPr>
          <p:cNvPr id="2049" name="Picture 7187">
            <a:extLst>
              <a:ext uri="{FF2B5EF4-FFF2-40B4-BE49-F238E27FC236}">
                <a16:creationId xmlns:a16="http://schemas.microsoft.com/office/drawing/2014/main" xmlns="" id="{FB6FFD44-E9CE-82CA-EB55-5C0E044E572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3847"/>
          <a:stretch>
            <a:fillRect/>
          </a:stretch>
        </p:blipFill>
        <p:spPr bwMode="auto">
          <a:xfrm>
            <a:off x="1187624" y="614363"/>
            <a:ext cx="6193018" cy="3436067"/>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a:extLst>
              <a:ext uri="{FF2B5EF4-FFF2-40B4-BE49-F238E27FC236}">
                <a16:creationId xmlns:a16="http://schemas.microsoft.com/office/drawing/2014/main" xmlns="" id="{F8EF1B34-5CC1-0DAC-C4C9-7B3941471F77}"/>
              </a:ext>
            </a:extLst>
          </p:cNvPr>
          <p:cNvSpPr>
            <a:spLocks noChangeArrowheads="1"/>
          </p:cNvSpPr>
          <p:nvPr/>
        </p:nvSpPr>
        <p:spPr bwMode="auto">
          <a:xfrm>
            <a:off x="1619672" y="308049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4" name="TextBox 3">
            <a:extLst>
              <a:ext uri="{FF2B5EF4-FFF2-40B4-BE49-F238E27FC236}">
                <a16:creationId xmlns:a16="http://schemas.microsoft.com/office/drawing/2014/main" xmlns="" id="{1856C085-A482-90BE-1710-504E295BFCAA}"/>
              </a:ext>
            </a:extLst>
          </p:cNvPr>
          <p:cNvSpPr txBox="1"/>
          <p:nvPr/>
        </p:nvSpPr>
        <p:spPr>
          <a:xfrm>
            <a:off x="395536" y="4604428"/>
            <a:ext cx="8568952" cy="1294393"/>
          </a:xfrm>
          <a:prstGeom prst="rect">
            <a:avLst/>
          </a:prstGeom>
          <a:noFill/>
        </p:spPr>
        <p:txBody>
          <a:bodyPr wrap="square" rtlCol="0">
            <a:spAutoFit/>
          </a:bodyPr>
          <a:lstStyle/>
          <a:p>
            <a:pPr algn="just">
              <a:lnSpc>
                <a:spcPct val="150000"/>
              </a:lnSpc>
              <a:spcAft>
                <a:spcPts val="1000"/>
              </a:spcAft>
            </a:pPr>
            <a:r>
              <a:rPr lang="en-US" dirty="0">
                <a:effectLst/>
                <a:latin typeface="Times New Roman" panose="02020603050405020304" pitchFamily="18" charset="0"/>
                <a:ea typeface="Calibri" panose="020F0502020204030204" pitchFamily="34" charset="0"/>
                <a:cs typeface="Times New Roman" panose="02020603050405020304" pitchFamily="18" charset="0"/>
              </a:rPr>
              <a:t>Figure shows depicts the inverter voltage which is the output of inverter converted from DC to AC. The converted AC voltage is filtered for harmonics reduction and then it is synchronized into the grid.</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TextBox 6">
            <a:extLst>
              <a:ext uri="{FF2B5EF4-FFF2-40B4-BE49-F238E27FC236}">
                <a16:creationId xmlns:a16="http://schemas.microsoft.com/office/drawing/2014/main" xmlns="" id="{B53C3B14-4BAB-510F-24F1-E7D23370E9A3}"/>
              </a:ext>
            </a:extLst>
          </p:cNvPr>
          <p:cNvSpPr txBox="1"/>
          <p:nvPr/>
        </p:nvSpPr>
        <p:spPr>
          <a:xfrm>
            <a:off x="2987824" y="4050430"/>
            <a:ext cx="6833824" cy="369332"/>
          </a:xfrm>
          <a:prstGeom prst="rect">
            <a:avLst/>
          </a:prstGeom>
          <a:noFill/>
        </p:spPr>
        <p:txBody>
          <a:bodyPr wrap="square" rtlCol="0">
            <a:spAutoFit/>
          </a:bodyPr>
          <a:lstStyle/>
          <a:p>
            <a:r>
              <a:rPr lang="en-US" sz="1800" b="1" dirty="0">
                <a:solidFill>
                  <a:srgbClr val="000000"/>
                </a:solidFill>
                <a:effectLst/>
                <a:latin typeface="Times New Roman" panose="02020603050405020304" pitchFamily="18" charset="0"/>
                <a:ea typeface="Calibri" panose="020F0502020204030204" pitchFamily="34" charset="0"/>
              </a:rPr>
              <a:t>Inverter output voltage</a:t>
            </a:r>
            <a:endParaRPr lang="en-IN" b="1" dirty="0"/>
          </a:p>
        </p:txBody>
      </p:sp>
      <p:pic>
        <p:nvPicPr>
          <p:cNvPr id="8" name="Picture 2" descr="Velammal-Logo-Final"/>
          <p:cNvPicPr>
            <a:picLocks noChangeAspect="1" noChangeArrowheads="1"/>
          </p:cNvPicPr>
          <p:nvPr/>
        </p:nvPicPr>
        <p:blipFill>
          <a:blip r:embed="rId3" cstate="print">
            <a:clrChange>
              <a:clrFrom>
                <a:srgbClr val="FFFFFF"/>
              </a:clrFrom>
              <a:clrTo>
                <a:srgbClr val="FFFFFF">
                  <a:alpha val="0"/>
                </a:srgbClr>
              </a:clrTo>
            </a:clrChange>
            <a:lum bright="-30000" contrast="54000"/>
          </a:blip>
          <a:srcRect l="23039" t="11040" r="24600" b="13921"/>
          <a:stretch>
            <a:fillRect/>
          </a:stretch>
        </p:blipFill>
        <p:spPr bwMode="auto">
          <a:xfrm>
            <a:off x="134441" y="90487"/>
            <a:ext cx="651345" cy="409555"/>
          </a:xfrm>
          <a:prstGeom prst="rect">
            <a:avLst/>
          </a:prstGeom>
          <a:ln w="635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13330004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xmlns="" id="{9F4F748A-9E0F-CA11-634F-60798417C04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27584" y="980728"/>
            <a:ext cx="7223017" cy="3461290"/>
          </a:xfrm>
          <a:prstGeom prst="rect">
            <a:avLst/>
          </a:prstGeom>
          <a:noFill/>
          <a:ln>
            <a:noFill/>
          </a:ln>
        </p:spPr>
      </p:pic>
      <p:sp>
        <p:nvSpPr>
          <p:cNvPr id="3" name="TextBox 2">
            <a:extLst>
              <a:ext uri="{FF2B5EF4-FFF2-40B4-BE49-F238E27FC236}">
                <a16:creationId xmlns:a16="http://schemas.microsoft.com/office/drawing/2014/main" xmlns="" id="{A7250B44-EAB8-CCBB-B386-7DD71935E762}"/>
              </a:ext>
            </a:extLst>
          </p:cNvPr>
          <p:cNvSpPr txBox="1"/>
          <p:nvPr/>
        </p:nvSpPr>
        <p:spPr>
          <a:xfrm>
            <a:off x="1907704" y="4459520"/>
            <a:ext cx="6336704" cy="369332"/>
          </a:xfrm>
          <a:prstGeom prst="rect">
            <a:avLst/>
          </a:prstGeom>
          <a:noFill/>
        </p:spPr>
        <p:txBody>
          <a:bodyPr wrap="square" rtlCol="0">
            <a:spAutoFit/>
          </a:bodyPr>
          <a:lstStyle/>
          <a:p>
            <a:r>
              <a:rPr lang="en-US" sz="1800" b="1" dirty="0">
                <a:solidFill>
                  <a:srgbClr val="000000"/>
                </a:solidFill>
                <a:effectLst/>
                <a:latin typeface="Times New Roman" panose="02020603050405020304" pitchFamily="18" charset="0"/>
                <a:ea typeface="Calibri" panose="020F0502020204030204" pitchFamily="34" charset="0"/>
              </a:rPr>
              <a:t>Steady-state grid voltage and current waveforms</a:t>
            </a:r>
            <a:endParaRPr lang="en-IN" b="1" dirty="0"/>
          </a:p>
        </p:txBody>
      </p:sp>
      <p:sp>
        <p:nvSpPr>
          <p:cNvPr id="4" name="TextBox 3">
            <a:extLst>
              <a:ext uri="{FF2B5EF4-FFF2-40B4-BE49-F238E27FC236}">
                <a16:creationId xmlns:a16="http://schemas.microsoft.com/office/drawing/2014/main" xmlns="" id="{4D0FD620-4C68-EC0F-3033-DEF8B200917B}"/>
              </a:ext>
            </a:extLst>
          </p:cNvPr>
          <p:cNvSpPr txBox="1"/>
          <p:nvPr/>
        </p:nvSpPr>
        <p:spPr>
          <a:xfrm flipH="1">
            <a:off x="755576" y="5013176"/>
            <a:ext cx="7992888" cy="1200329"/>
          </a:xfrm>
          <a:prstGeom prst="rect">
            <a:avLst/>
          </a:prstGeom>
          <a:noFill/>
        </p:spPr>
        <p:txBody>
          <a:bodyPr wrap="square" rtlCol="0">
            <a:spAutoFit/>
          </a:bodyPr>
          <a:lstStyle/>
          <a:p>
            <a:r>
              <a:rPr lang="en-US" sz="1800" dirty="0">
                <a:effectLst/>
                <a:latin typeface="Times New Roman" panose="02020603050405020304" pitchFamily="18" charset="0"/>
                <a:ea typeface="Calibri" panose="020F0502020204030204" pitchFamily="34" charset="0"/>
              </a:rPr>
              <a:t>The current was delivered to the grid by the inverter at unity power factor. Grid voltage and current of the proposed grid connected system represents the voltage and current are maintained as inline by the controller 2 and this shown in  the above figure.</a:t>
            </a:r>
            <a:endParaRPr lang="en-IN" dirty="0"/>
          </a:p>
        </p:txBody>
      </p:sp>
      <p:pic>
        <p:nvPicPr>
          <p:cNvPr id="5" name="Picture 2" descr="Velammal-Logo-Final"/>
          <p:cNvPicPr>
            <a:picLocks noChangeAspect="1" noChangeArrowheads="1"/>
          </p:cNvPicPr>
          <p:nvPr/>
        </p:nvPicPr>
        <p:blipFill>
          <a:blip r:embed="rId3" cstate="print">
            <a:clrChange>
              <a:clrFrom>
                <a:srgbClr val="FFFFFF"/>
              </a:clrFrom>
              <a:clrTo>
                <a:srgbClr val="FFFFFF">
                  <a:alpha val="0"/>
                </a:srgbClr>
              </a:clrTo>
            </a:clrChange>
            <a:lum bright="-30000" contrast="54000"/>
          </a:blip>
          <a:srcRect l="23039" t="11040" r="24600" b="13921"/>
          <a:stretch>
            <a:fillRect/>
          </a:stretch>
        </p:blipFill>
        <p:spPr bwMode="auto">
          <a:xfrm>
            <a:off x="134441" y="90487"/>
            <a:ext cx="651345" cy="409555"/>
          </a:xfrm>
          <a:prstGeom prst="rect">
            <a:avLst/>
          </a:prstGeom>
          <a:ln w="635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69199801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xmlns="" id="{3FF12AE5-0D5D-EBA2-36CB-1A2375740688}"/>
              </a:ext>
            </a:extLst>
          </p:cNvPr>
          <p:cNvSpPr>
            <a:spLocks noChangeArrowheads="1"/>
          </p:cNvSpPr>
          <p:nvPr/>
        </p:nvSpPr>
        <p:spPr bwMode="auto">
          <a:xfrm>
            <a:off x="1187624" y="620688"/>
            <a:ext cx="10449057" cy="5462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pic>
        <p:nvPicPr>
          <p:cNvPr id="3073" name="Picture 2">
            <a:extLst>
              <a:ext uri="{FF2B5EF4-FFF2-40B4-BE49-F238E27FC236}">
                <a16:creationId xmlns:a16="http://schemas.microsoft.com/office/drawing/2014/main" xmlns="" id="{2A8EC3C4-C7E3-5438-20E8-63DDF6C98CAB}"/>
              </a:ext>
            </a:extLst>
          </p:cNvPr>
          <p:cNvPicPr>
            <a:picLocks noGrp="1" noChangeAspect="1" noChangeArrowheads="1"/>
          </p:cNvPicPr>
          <p:nvPr/>
        </p:nvPicPr>
        <p:blipFill>
          <a:blip r:embed="rId2">
            <a:extLst>
              <a:ext uri="{28A0092B-C50C-407E-A947-70E740481C1C}">
                <a14:useLocalDpi xmlns:a14="http://schemas.microsoft.com/office/drawing/2010/main" val="0"/>
              </a:ext>
            </a:extLst>
          </a:blip>
          <a:srcRect t="12268"/>
          <a:stretch>
            <a:fillRect/>
          </a:stretch>
        </p:blipFill>
        <p:spPr bwMode="auto">
          <a:xfrm>
            <a:off x="1259632" y="548680"/>
            <a:ext cx="6399846" cy="441578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a:extLst>
              <a:ext uri="{FF2B5EF4-FFF2-40B4-BE49-F238E27FC236}">
                <a16:creationId xmlns:a16="http://schemas.microsoft.com/office/drawing/2014/main" xmlns="" id="{F5A53EA7-C1B4-1FCE-2713-291B5285BDCA}"/>
              </a:ext>
            </a:extLst>
          </p:cNvPr>
          <p:cNvSpPr>
            <a:spLocks noChangeArrowheads="1"/>
          </p:cNvSpPr>
          <p:nvPr/>
        </p:nvSpPr>
        <p:spPr bwMode="auto">
          <a:xfrm>
            <a:off x="1187624" y="4773587"/>
            <a:ext cx="10449057"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sp>
        <p:nvSpPr>
          <p:cNvPr id="4" name="TextBox 3">
            <a:extLst>
              <a:ext uri="{FF2B5EF4-FFF2-40B4-BE49-F238E27FC236}">
                <a16:creationId xmlns:a16="http://schemas.microsoft.com/office/drawing/2014/main" xmlns="" id="{3287A789-2E9A-5814-EE69-4AA3A574285F}"/>
              </a:ext>
            </a:extLst>
          </p:cNvPr>
          <p:cNvSpPr txBox="1"/>
          <p:nvPr/>
        </p:nvSpPr>
        <p:spPr>
          <a:xfrm>
            <a:off x="539552" y="5755014"/>
            <a:ext cx="8280920" cy="463397"/>
          </a:xfrm>
          <a:prstGeom prst="rect">
            <a:avLst/>
          </a:prstGeom>
          <a:noFill/>
        </p:spPr>
        <p:txBody>
          <a:bodyPr wrap="square" rtlCol="0">
            <a:spAutoFit/>
          </a:bodyPr>
          <a:lstStyle/>
          <a:p>
            <a:pPr>
              <a:lnSpc>
                <a:spcPct val="150000"/>
              </a:lnSpc>
              <a:spcAft>
                <a:spcPts val="1000"/>
              </a:spcAft>
            </a:pP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Figure show the harmonics of output voltage find through FFT analysis. It has 0.05%.</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xmlns="" id="{3C352944-D9B0-046C-71F4-15E22B412B69}"/>
              </a:ext>
            </a:extLst>
          </p:cNvPr>
          <p:cNvSpPr txBox="1"/>
          <p:nvPr/>
        </p:nvSpPr>
        <p:spPr>
          <a:xfrm>
            <a:off x="2411760" y="5200866"/>
            <a:ext cx="5112568" cy="369332"/>
          </a:xfrm>
          <a:prstGeom prst="rect">
            <a:avLst/>
          </a:prstGeom>
          <a:noFill/>
        </p:spPr>
        <p:txBody>
          <a:bodyPr wrap="square" rtlCol="0">
            <a:spAutoFit/>
          </a:bodyPr>
          <a:lstStyle/>
          <a:p>
            <a:pPr algn="just"/>
            <a:r>
              <a:rPr lang="en-US" sz="1800" b="1" dirty="0">
                <a:solidFill>
                  <a:srgbClr val="000000"/>
                </a:solidFill>
                <a:effectLst/>
                <a:latin typeface="Times New Roman" panose="02020603050405020304" pitchFamily="18" charset="0"/>
                <a:ea typeface="Calibri" panose="020F0502020204030204" pitchFamily="34" charset="0"/>
              </a:rPr>
              <a:t>Harmonic analysis of grid voltage</a:t>
            </a:r>
            <a:endParaRPr lang="en-IN" b="1" dirty="0"/>
          </a:p>
        </p:txBody>
      </p:sp>
      <p:pic>
        <p:nvPicPr>
          <p:cNvPr id="7" name="Picture 2" descr="Velammal-Logo-Final"/>
          <p:cNvPicPr>
            <a:picLocks noChangeAspect="1" noChangeArrowheads="1"/>
          </p:cNvPicPr>
          <p:nvPr/>
        </p:nvPicPr>
        <p:blipFill>
          <a:blip r:embed="rId3" cstate="print">
            <a:clrChange>
              <a:clrFrom>
                <a:srgbClr val="FFFFFF"/>
              </a:clrFrom>
              <a:clrTo>
                <a:srgbClr val="FFFFFF">
                  <a:alpha val="0"/>
                </a:srgbClr>
              </a:clrTo>
            </a:clrChange>
            <a:lum bright="-30000" contrast="54000"/>
          </a:blip>
          <a:srcRect l="23039" t="11040" r="24600" b="13921"/>
          <a:stretch>
            <a:fillRect/>
          </a:stretch>
        </p:blipFill>
        <p:spPr bwMode="auto">
          <a:xfrm>
            <a:off x="134441" y="90487"/>
            <a:ext cx="651345" cy="409555"/>
          </a:xfrm>
          <a:prstGeom prst="rect">
            <a:avLst/>
          </a:prstGeom>
          <a:ln w="635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36516978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xmlns="" id="{BF6E8E58-4D4C-D4DB-281C-95CC11F7F21B}"/>
              </a:ext>
            </a:extLst>
          </p:cNvPr>
          <p:cNvPicPr>
            <a:picLocks noChangeAspect="1"/>
          </p:cNvPicPr>
          <p:nvPr/>
        </p:nvPicPr>
        <p:blipFill rotWithShape="1">
          <a:blip r:embed="rId2">
            <a:extLst>
              <a:ext uri="{28A0092B-C50C-407E-A947-70E740481C1C}">
                <a14:useLocalDpi xmlns:a14="http://schemas.microsoft.com/office/drawing/2010/main" val="0"/>
              </a:ext>
            </a:extLst>
          </a:blip>
          <a:srcRect t="12931"/>
          <a:stretch/>
        </p:blipFill>
        <p:spPr bwMode="auto">
          <a:xfrm>
            <a:off x="1871700" y="188640"/>
            <a:ext cx="5400600" cy="5167050"/>
          </a:xfrm>
          <a:prstGeom prst="rect">
            <a:avLst/>
          </a:prstGeom>
          <a:noFill/>
          <a:ln>
            <a:noFill/>
          </a:ln>
          <a:effectLst/>
          <a:extLst>
            <a:ext uri="{53640926-AAD7-44D8-BBD7-CCE9431645EC}">
              <a14:shadowObscured xmlns:a14="http://schemas.microsoft.com/office/drawing/2010/main"/>
            </a:ext>
          </a:extLst>
        </p:spPr>
      </p:pic>
      <p:sp>
        <p:nvSpPr>
          <p:cNvPr id="3" name="TextBox 2">
            <a:extLst>
              <a:ext uri="{FF2B5EF4-FFF2-40B4-BE49-F238E27FC236}">
                <a16:creationId xmlns:a16="http://schemas.microsoft.com/office/drawing/2014/main" xmlns="" id="{9662A0D5-A236-4676-4D76-93F5AE347F0A}"/>
              </a:ext>
            </a:extLst>
          </p:cNvPr>
          <p:cNvSpPr txBox="1"/>
          <p:nvPr/>
        </p:nvSpPr>
        <p:spPr>
          <a:xfrm>
            <a:off x="2411760" y="5517232"/>
            <a:ext cx="5904656" cy="369332"/>
          </a:xfrm>
          <a:prstGeom prst="rect">
            <a:avLst/>
          </a:prstGeom>
          <a:noFill/>
        </p:spPr>
        <p:txBody>
          <a:bodyPr wrap="square" rtlCol="0">
            <a:spAutoFit/>
          </a:bodyPr>
          <a:lstStyle/>
          <a:p>
            <a:r>
              <a:rPr lang="en-US" sz="1800" b="1" dirty="0">
                <a:solidFill>
                  <a:srgbClr val="000000"/>
                </a:solidFill>
                <a:effectLst/>
                <a:latin typeface="Times New Roman" panose="02020603050405020304" pitchFamily="18" charset="0"/>
                <a:ea typeface="Calibri" panose="020F0502020204030204" pitchFamily="34" charset="0"/>
              </a:rPr>
              <a:t>Harmonic analysis of grid current</a:t>
            </a:r>
            <a:endParaRPr lang="en-IN" b="1" dirty="0"/>
          </a:p>
        </p:txBody>
      </p:sp>
      <p:sp>
        <p:nvSpPr>
          <p:cNvPr id="4" name="TextBox 3">
            <a:extLst>
              <a:ext uri="{FF2B5EF4-FFF2-40B4-BE49-F238E27FC236}">
                <a16:creationId xmlns:a16="http://schemas.microsoft.com/office/drawing/2014/main" xmlns="" id="{5FADC9E1-67F7-2518-22D7-D77F9C116BB2}"/>
              </a:ext>
            </a:extLst>
          </p:cNvPr>
          <p:cNvSpPr txBox="1"/>
          <p:nvPr/>
        </p:nvSpPr>
        <p:spPr>
          <a:xfrm>
            <a:off x="611560" y="5886564"/>
            <a:ext cx="8712968" cy="646331"/>
          </a:xfrm>
          <a:prstGeom prst="rect">
            <a:avLst/>
          </a:prstGeom>
          <a:noFill/>
        </p:spPr>
        <p:txBody>
          <a:bodyPr wrap="square" rtlCol="0">
            <a:spAutoFit/>
          </a:bodyPr>
          <a:lstStyle/>
          <a:p>
            <a:r>
              <a:rPr lang="en-US" sz="1800" dirty="0">
                <a:effectLst/>
                <a:latin typeface="Times New Roman" panose="02020603050405020304" pitchFamily="18" charset="0"/>
                <a:ea typeface="Calibri" panose="020F0502020204030204" pitchFamily="34" charset="0"/>
              </a:rPr>
              <a:t>The total harmonic distortion (THD) of the voltage and the current at grid side were measured by using FFT analyzer and the results are shown in above Figure.</a:t>
            </a:r>
            <a:endParaRPr lang="en-IN" dirty="0"/>
          </a:p>
        </p:txBody>
      </p:sp>
      <p:pic>
        <p:nvPicPr>
          <p:cNvPr id="5" name="Picture 2" descr="Velammal-Logo-Final"/>
          <p:cNvPicPr>
            <a:picLocks noChangeAspect="1" noChangeArrowheads="1"/>
          </p:cNvPicPr>
          <p:nvPr/>
        </p:nvPicPr>
        <p:blipFill>
          <a:blip r:embed="rId3" cstate="print">
            <a:clrChange>
              <a:clrFrom>
                <a:srgbClr val="FFFFFF"/>
              </a:clrFrom>
              <a:clrTo>
                <a:srgbClr val="FFFFFF">
                  <a:alpha val="0"/>
                </a:srgbClr>
              </a:clrTo>
            </a:clrChange>
            <a:lum bright="-30000" contrast="54000"/>
          </a:blip>
          <a:srcRect l="23039" t="11040" r="24600" b="13921"/>
          <a:stretch>
            <a:fillRect/>
          </a:stretch>
        </p:blipFill>
        <p:spPr bwMode="auto">
          <a:xfrm>
            <a:off x="134441" y="90487"/>
            <a:ext cx="651345" cy="409555"/>
          </a:xfrm>
          <a:prstGeom prst="rect">
            <a:avLst/>
          </a:prstGeom>
          <a:ln w="635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18525433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514AD8F3-2E8E-3ABD-9B62-18360F6B13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5537" y="1124744"/>
            <a:ext cx="8496944" cy="5472608"/>
          </a:xfrm>
          <a:prstGeom prst="rect">
            <a:avLst/>
          </a:prstGeom>
        </p:spPr>
      </p:pic>
      <p:sp>
        <p:nvSpPr>
          <p:cNvPr id="2" name="TextBox 1">
            <a:extLst>
              <a:ext uri="{FF2B5EF4-FFF2-40B4-BE49-F238E27FC236}">
                <a16:creationId xmlns:a16="http://schemas.microsoft.com/office/drawing/2014/main" xmlns="" id="{60DA918A-24CE-2A85-97B1-C130DF38D595}"/>
              </a:ext>
            </a:extLst>
          </p:cNvPr>
          <p:cNvSpPr txBox="1"/>
          <p:nvPr/>
        </p:nvSpPr>
        <p:spPr>
          <a:xfrm>
            <a:off x="2699792" y="232407"/>
            <a:ext cx="4464496" cy="707886"/>
          </a:xfrm>
          <a:prstGeom prst="rect">
            <a:avLst/>
          </a:prstGeom>
          <a:noFill/>
        </p:spPr>
        <p:txBody>
          <a:bodyPr wrap="square" rtlCol="0">
            <a:spAutoFit/>
          </a:bodyPr>
          <a:lstStyle/>
          <a:p>
            <a:r>
              <a:rPr lang="en-IN" sz="4000" dirty="0"/>
              <a:t>HARDWARE KIT</a:t>
            </a:r>
          </a:p>
        </p:txBody>
      </p:sp>
      <p:pic>
        <p:nvPicPr>
          <p:cNvPr id="4" name="Picture 2" descr="Velammal-Logo-Final"/>
          <p:cNvPicPr>
            <a:picLocks noChangeAspect="1" noChangeArrowheads="1"/>
          </p:cNvPicPr>
          <p:nvPr/>
        </p:nvPicPr>
        <p:blipFill>
          <a:blip r:embed="rId3" cstate="print">
            <a:clrChange>
              <a:clrFrom>
                <a:srgbClr val="FFFFFF"/>
              </a:clrFrom>
              <a:clrTo>
                <a:srgbClr val="FFFFFF">
                  <a:alpha val="0"/>
                </a:srgbClr>
              </a:clrTo>
            </a:clrChange>
            <a:lum bright="-30000" contrast="54000"/>
          </a:blip>
          <a:srcRect l="23039" t="11040" r="24600" b="13921"/>
          <a:stretch>
            <a:fillRect/>
          </a:stretch>
        </p:blipFill>
        <p:spPr bwMode="auto">
          <a:xfrm>
            <a:off x="134441" y="90487"/>
            <a:ext cx="651345" cy="409555"/>
          </a:xfrm>
          <a:prstGeom prst="rect">
            <a:avLst/>
          </a:prstGeom>
          <a:ln w="635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2624544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7994973-0C13-C46B-D17B-C2950730C530}"/>
              </a:ext>
            </a:extLst>
          </p:cNvPr>
          <p:cNvSpPr>
            <a:spLocks noGrp="1"/>
          </p:cNvSpPr>
          <p:nvPr>
            <p:ph type="ctrTitle"/>
          </p:nvPr>
        </p:nvSpPr>
        <p:spPr>
          <a:xfrm>
            <a:off x="649796" y="-98708"/>
            <a:ext cx="7772400" cy="1470025"/>
          </a:xfrm>
        </p:spPr>
        <p:txBody>
          <a:bodyPr/>
          <a:lstStyle/>
          <a:p>
            <a:r>
              <a:rPr lang="en-US" dirty="0"/>
              <a:t>JOURNAL PUBLICATIONS</a:t>
            </a:r>
            <a:endParaRPr lang="en-IN" dirty="0"/>
          </a:p>
        </p:txBody>
      </p:sp>
      <p:sp>
        <p:nvSpPr>
          <p:cNvPr id="3" name="Subtitle 2">
            <a:extLst>
              <a:ext uri="{FF2B5EF4-FFF2-40B4-BE49-F238E27FC236}">
                <a16:creationId xmlns:a16="http://schemas.microsoft.com/office/drawing/2014/main" xmlns="" id="{1DF711CF-BF2F-3F67-D557-C56F6EF1A6DF}"/>
              </a:ext>
            </a:extLst>
          </p:cNvPr>
          <p:cNvSpPr>
            <a:spLocks noGrp="1"/>
          </p:cNvSpPr>
          <p:nvPr>
            <p:ph type="subTitle" idx="1"/>
          </p:nvPr>
        </p:nvSpPr>
        <p:spPr>
          <a:xfrm>
            <a:off x="827584" y="1370633"/>
            <a:ext cx="7416824" cy="5154711"/>
          </a:xfrm>
        </p:spPr>
        <p:txBody>
          <a:bodyPr>
            <a:normAutofit/>
          </a:bodyPr>
          <a:lstStyle/>
          <a:p>
            <a:pPr algn="just"/>
            <a:endParaRPr lang="en-US" sz="3200" dirty="0">
              <a:latin typeface="Times New Roman" panose="02020603050405020304" pitchFamily="18" charset="0"/>
              <a:ea typeface="Microsoft Sans Serif"/>
              <a:cs typeface="Times New Roman" panose="02020603050405020304" pitchFamily="18" charset="0"/>
            </a:endParaRPr>
          </a:p>
          <a:p>
            <a:endParaRPr lang="en-IN" dirty="0"/>
          </a:p>
        </p:txBody>
      </p:sp>
      <p:sp>
        <p:nvSpPr>
          <p:cNvPr id="6" name="TextBox 5">
            <a:extLst>
              <a:ext uri="{FF2B5EF4-FFF2-40B4-BE49-F238E27FC236}">
                <a16:creationId xmlns:a16="http://schemas.microsoft.com/office/drawing/2014/main" xmlns="" id="{8B180B70-95D0-A305-9B36-214A6574BB3B}"/>
              </a:ext>
            </a:extLst>
          </p:cNvPr>
          <p:cNvSpPr txBox="1"/>
          <p:nvPr/>
        </p:nvSpPr>
        <p:spPr>
          <a:xfrm>
            <a:off x="899592" y="1613217"/>
            <a:ext cx="7447995" cy="2308324"/>
          </a:xfrm>
          <a:prstGeom prst="rect">
            <a:avLst/>
          </a:prstGeom>
          <a:noFill/>
        </p:spPr>
        <p:txBody>
          <a:bodyPr wrap="square" rtlCol="0">
            <a:spAutoFit/>
          </a:bodyPr>
          <a:lstStyle/>
          <a:p>
            <a:pPr algn="just"/>
            <a:r>
              <a:rPr lang="en-US" sz="1800" b="1" dirty="0">
                <a:latin typeface="Times New Roman" panose="02020603050405020304" pitchFamily="18" charset="0"/>
                <a:ea typeface="Microsoft Sans Serif"/>
                <a:cs typeface="Times New Roman" panose="02020603050405020304" pitchFamily="18" charset="0"/>
              </a:rPr>
              <a:t>CONFERENCE</a:t>
            </a:r>
            <a:r>
              <a:rPr lang="en-US" sz="1800" dirty="0">
                <a:latin typeface="Times New Roman" panose="02020603050405020304" pitchFamily="18" charset="0"/>
                <a:ea typeface="Microsoft Sans Serif"/>
                <a:cs typeface="Times New Roman" panose="02020603050405020304" pitchFamily="18" charset="0"/>
              </a:rPr>
              <a:t>–Participated in “International Conference On Power And Energy Systems-ICPES 23” at </a:t>
            </a:r>
            <a:r>
              <a:rPr lang="en-US" sz="1800" dirty="0" err="1">
                <a:latin typeface="Times New Roman" panose="02020603050405020304" pitchFamily="18" charset="0"/>
                <a:ea typeface="Microsoft Sans Serif"/>
                <a:cs typeface="Times New Roman" panose="02020603050405020304" pitchFamily="18" charset="0"/>
              </a:rPr>
              <a:t>Velammal</a:t>
            </a:r>
            <a:r>
              <a:rPr lang="en-US" sz="1800" dirty="0">
                <a:latin typeface="Times New Roman" panose="02020603050405020304" pitchFamily="18" charset="0"/>
                <a:ea typeface="Microsoft Sans Serif"/>
                <a:cs typeface="Times New Roman" panose="02020603050405020304" pitchFamily="18" charset="0"/>
              </a:rPr>
              <a:t> College Of</a:t>
            </a:r>
          </a:p>
          <a:p>
            <a:pPr algn="just"/>
            <a:r>
              <a:rPr lang="en-US" sz="1800" dirty="0">
                <a:latin typeface="Times New Roman" panose="02020603050405020304" pitchFamily="18" charset="0"/>
                <a:ea typeface="Microsoft Sans Serif"/>
                <a:cs typeface="Times New Roman" panose="02020603050405020304" pitchFamily="18" charset="0"/>
              </a:rPr>
              <a:t>Engineering And Technology.</a:t>
            </a:r>
          </a:p>
          <a:p>
            <a:r>
              <a:rPr lang="en-US" sz="1800" dirty="0">
                <a:latin typeface="Times New Roman" panose="02020603050405020304" pitchFamily="18" charset="0"/>
                <a:ea typeface="Microsoft Sans Serif"/>
                <a:cs typeface="Times New Roman" panose="02020603050405020304" pitchFamily="18" charset="0"/>
              </a:rPr>
              <a:t>2. </a:t>
            </a:r>
            <a:r>
              <a:rPr lang="en-US" sz="1800" b="1" dirty="0">
                <a:latin typeface="Times New Roman" panose="02020603050405020304" pitchFamily="18" charset="0"/>
                <a:ea typeface="Microsoft Sans Serif"/>
                <a:cs typeface="Times New Roman" panose="02020603050405020304" pitchFamily="18" charset="0"/>
              </a:rPr>
              <a:t>PUBLICATION</a:t>
            </a:r>
            <a:r>
              <a:rPr lang="en-US" sz="1800" dirty="0">
                <a:latin typeface="Times New Roman" panose="02020603050405020304" pitchFamily="18" charset="0"/>
                <a:ea typeface="Microsoft Sans Serif"/>
                <a:cs typeface="Times New Roman" panose="02020603050405020304" pitchFamily="18" charset="0"/>
              </a:rPr>
              <a:t>-Applied for publication In Scope Journal “Hrithik vel B, Jey vishnu V Ba, Vijay </a:t>
            </a:r>
            <a:r>
              <a:rPr lang="en-US" sz="1800" dirty="0" err="1">
                <a:latin typeface="Times New Roman" panose="02020603050405020304" pitchFamily="18" charset="0"/>
                <a:ea typeface="Microsoft Sans Serif"/>
                <a:cs typeface="Times New Roman" panose="02020603050405020304" pitchFamily="18" charset="0"/>
              </a:rPr>
              <a:t>krishna</a:t>
            </a:r>
            <a:r>
              <a:rPr lang="en-US" sz="1800" dirty="0">
                <a:latin typeface="Times New Roman" panose="02020603050405020304" pitchFamily="18" charset="0"/>
                <a:ea typeface="Microsoft Sans Serif"/>
                <a:cs typeface="Times New Roman" panose="02020603050405020304" pitchFamily="18" charset="0"/>
              </a:rPr>
              <a:t> TKB, Dr. </a:t>
            </a:r>
            <a:r>
              <a:rPr lang="en-US" sz="1800" dirty="0" err="1">
                <a:latin typeface="Times New Roman" panose="02020603050405020304" pitchFamily="18" charset="0"/>
                <a:ea typeface="Microsoft Sans Serif"/>
                <a:cs typeface="Times New Roman" panose="02020603050405020304" pitchFamily="18" charset="0"/>
              </a:rPr>
              <a:t>S.Chellam</a:t>
            </a:r>
            <a:r>
              <a:rPr lang="en-US" sz="1800" dirty="0">
                <a:latin typeface="Times New Roman" panose="02020603050405020304" pitchFamily="18" charset="0"/>
                <a:ea typeface="Microsoft Sans Serif"/>
                <a:cs typeface="Times New Roman" panose="02020603050405020304" pitchFamily="18" charset="0"/>
              </a:rPr>
              <a:t> </a:t>
            </a:r>
            <a:r>
              <a:rPr lang="en-US" sz="1800" dirty="0">
                <a:solidFill>
                  <a:schemeClr val="tx1"/>
                </a:solidFill>
              </a:rPr>
              <a:t>Distributed Generation System Using Hybrid Renewable Energy Sources.</a:t>
            </a:r>
            <a:endParaRPr lang="en-US" sz="1800" dirty="0">
              <a:latin typeface="Times New Roman" panose="02020603050405020304" pitchFamily="18" charset="0"/>
              <a:ea typeface="Microsoft Sans Serif"/>
              <a:cs typeface="Times New Roman" panose="02020603050405020304" pitchFamily="18" charset="0"/>
            </a:endParaRPr>
          </a:p>
          <a:p>
            <a:pPr algn="just"/>
            <a:endParaRPr lang="en-US" sz="1800" dirty="0">
              <a:latin typeface="Times New Roman" panose="02020603050405020304" pitchFamily="18" charset="0"/>
              <a:ea typeface="Microsoft Sans Serif"/>
              <a:cs typeface="Times New Roman" panose="02020603050405020304" pitchFamily="18" charset="0"/>
            </a:endParaRPr>
          </a:p>
          <a:p>
            <a:endParaRPr lang="en-IN" dirty="0"/>
          </a:p>
        </p:txBody>
      </p:sp>
      <p:pic>
        <p:nvPicPr>
          <p:cNvPr id="10" name="Picture 9">
            <a:extLst>
              <a:ext uri="{FF2B5EF4-FFF2-40B4-BE49-F238E27FC236}">
                <a16:creationId xmlns:a16="http://schemas.microsoft.com/office/drawing/2014/main" xmlns="" id="{9FFFD713-289E-9D71-34B3-C26DAA85F44A}"/>
              </a:ext>
            </a:extLst>
          </p:cNvPr>
          <p:cNvPicPr>
            <a:picLocks noChangeAspect="1"/>
          </p:cNvPicPr>
          <p:nvPr/>
        </p:nvPicPr>
        <p:blipFill rotWithShape="1">
          <a:blip r:embed="rId2"/>
          <a:srcRect l="18724" t="14774" r="23002" b="13680"/>
          <a:stretch/>
        </p:blipFill>
        <p:spPr>
          <a:xfrm>
            <a:off x="2411760" y="3573016"/>
            <a:ext cx="4068452" cy="2815831"/>
          </a:xfrm>
          <a:prstGeom prst="rect">
            <a:avLst/>
          </a:prstGeom>
        </p:spPr>
      </p:pic>
      <p:pic>
        <p:nvPicPr>
          <p:cNvPr id="7" name="Picture 2" descr="Velammal-Logo-Final"/>
          <p:cNvPicPr>
            <a:picLocks noChangeAspect="1" noChangeArrowheads="1"/>
          </p:cNvPicPr>
          <p:nvPr/>
        </p:nvPicPr>
        <p:blipFill>
          <a:blip r:embed="rId3" cstate="print">
            <a:clrChange>
              <a:clrFrom>
                <a:srgbClr val="FFFFFF"/>
              </a:clrFrom>
              <a:clrTo>
                <a:srgbClr val="FFFFFF">
                  <a:alpha val="0"/>
                </a:srgbClr>
              </a:clrTo>
            </a:clrChange>
            <a:lum bright="-30000" contrast="54000"/>
          </a:blip>
          <a:srcRect l="23039" t="11040" r="24600" b="13921"/>
          <a:stretch>
            <a:fillRect/>
          </a:stretch>
        </p:blipFill>
        <p:spPr bwMode="auto">
          <a:xfrm>
            <a:off x="134441" y="90487"/>
            <a:ext cx="651345" cy="409555"/>
          </a:xfrm>
          <a:prstGeom prst="rect">
            <a:avLst/>
          </a:prstGeom>
          <a:ln w="635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67367087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xmlns="" id="{06D27D51-6B36-AC0B-CD84-58E4D025B983}"/>
              </a:ext>
            </a:extLst>
          </p:cNvPr>
          <p:cNvPicPr>
            <a:picLocks noChangeAspect="1"/>
          </p:cNvPicPr>
          <p:nvPr/>
        </p:nvPicPr>
        <p:blipFill rotWithShape="1">
          <a:blip r:embed="rId2"/>
          <a:srcRect l="21651" t="13601" r="25588" b="20601"/>
          <a:stretch/>
        </p:blipFill>
        <p:spPr>
          <a:xfrm>
            <a:off x="2411760" y="476672"/>
            <a:ext cx="3960440" cy="2778219"/>
          </a:xfrm>
          <a:prstGeom prst="rect">
            <a:avLst/>
          </a:prstGeom>
        </p:spPr>
      </p:pic>
      <p:pic>
        <p:nvPicPr>
          <p:cNvPr id="7" name="Picture 6">
            <a:extLst>
              <a:ext uri="{FF2B5EF4-FFF2-40B4-BE49-F238E27FC236}">
                <a16:creationId xmlns:a16="http://schemas.microsoft.com/office/drawing/2014/main" xmlns="" id="{1EDDAD1F-9E5F-FF11-692B-C1BDC1E6798E}"/>
              </a:ext>
            </a:extLst>
          </p:cNvPr>
          <p:cNvPicPr>
            <a:picLocks noChangeAspect="1"/>
          </p:cNvPicPr>
          <p:nvPr/>
        </p:nvPicPr>
        <p:blipFill rotWithShape="1">
          <a:blip r:embed="rId3"/>
          <a:srcRect l="21651" t="15001" r="25588" b="20600"/>
          <a:stretch/>
        </p:blipFill>
        <p:spPr>
          <a:xfrm>
            <a:off x="2411760" y="3603110"/>
            <a:ext cx="4068452" cy="2793266"/>
          </a:xfrm>
          <a:prstGeom prst="rect">
            <a:avLst/>
          </a:prstGeom>
        </p:spPr>
      </p:pic>
      <p:pic>
        <p:nvPicPr>
          <p:cNvPr id="4" name="Picture 2" descr="Velammal-Logo-Final"/>
          <p:cNvPicPr>
            <a:picLocks noChangeAspect="1" noChangeArrowheads="1"/>
          </p:cNvPicPr>
          <p:nvPr/>
        </p:nvPicPr>
        <p:blipFill>
          <a:blip r:embed="rId4" cstate="print">
            <a:clrChange>
              <a:clrFrom>
                <a:srgbClr val="FFFFFF"/>
              </a:clrFrom>
              <a:clrTo>
                <a:srgbClr val="FFFFFF">
                  <a:alpha val="0"/>
                </a:srgbClr>
              </a:clrTo>
            </a:clrChange>
            <a:lum bright="-30000" contrast="54000"/>
          </a:blip>
          <a:srcRect l="23039" t="11040" r="24600" b="13921"/>
          <a:stretch>
            <a:fillRect/>
          </a:stretch>
        </p:blipFill>
        <p:spPr bwMode="auto">
          <a:xfrm>
            <a:off x="134441" y="90487"/>
            <a:ext cx="651345" cy="409555"/>
          </a:xfrm>
          <a:prstGeom prst="rect">
            <a:avLst/>
          </a:prstGeom>
          <a:ln w="635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93586997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57166"/>
            <a:ext cx="8229600" cy="1143000"/>
          </a:xfrm>
        </p:spPr>
        <p:txBody>
          <a:bodyPr/>
          <a:lstStyle/>
          <a:p>
            <a:r>
              <a:rPr lang="en-US" dirty="0"/>
              <a:t>References</a:t>
            </a:r>
          </a:p>
        </p:txBody>
      </p:sp>
      <p:sp>
        <p:nvSpPr>
          <p:cNvPr id="3" name="Content Placeholder 2"/>
          <p:cNvSpPr>
            <a:spLocks noGrp="1"/>
          </p:cNvSpPr>
          <p:nvPr>
            <p:ph idx="1"/>
          </p:nvPr>
        </p:nvSpPr>
        <p:spPr>
          <a:xfrm>
            <a:off x="457200" y="1857364"/>
            <a:ext cx="8258204" cy="4643470"/>
          </a:xfrm>
        </p:spPr>
        <p:txBody>
          <a:bodyPr>
            <a:noAutofit/>
          </a:bodyPr>
          <a:lstStyle/>
          <a:p>
            <a:pPr>
              <a:buNone/>
            </a:pPr>
            <a:r>
              <a:rPr lang="en-US" sz="1800" dirty="0"/>
              <a:t>[1]</a:t>
            </a:r>
            <a:r>
              <a:rPr lang="en-US" sz="1100" dirty="0"/>
              <a:t> </a:t>
            </a:r>
            <a:r>
              <a:rPr lang="en-US" sz="1800" dirty="0" err="1"/>
              <a:t>Sachin</a:t>
            </a:r>
            <a:r>
              <a:rPr lang="en-US" sz="1800" dirty="0"/>
              <a:t> Jain and Vivek Agarwal, Senior Member, IEEE-An Integrated Hybrid Power Supply for Distributed Generation Applications Fed by Nonconventional Energy Sources-June 2008.</a:t>
            </a:r>
          </a:p>
          <a:p>
            <a:pPr>
              <a:buNone/>
            </a:pPr>
            <a:r>
              <a:rPr lang="en-US" sz="1800" dirty="0"/>
              <a:t>[2]</a:t>
            </a:r>
            <a:r>
              <a:rPr lang="en-US" sz="1800" dirty="0" err="1"/>
              <a:t>N.V.Kishore</a:t>
            </a:r>
            <a:r>
              <a:rPr lang="en-US" sz="1800" dirty="0"/>
              <a:t> Kumar and </a:t>
            </a:r>
            <a:r>
              <a:rPr lang="en-US" sz="1800" dirty="0" err="1"/>
              <a:t>K.KrishnaReddy</a:t>
            </a:r>
            <a:r>
              <a:rPr lang="en-US" sz="1800" dirty="0"/>
              <a:t>-An Integrated Hybrid Power Supply For Distributed Generations Applications Fed By Non Conventional Energy Sources-PP.0974-5823-Volume:07 Issue:07-july 2022.</a:t>
            </a:r>
          </a:p>
          <a:p>
            <a:pPr>
              <a:buNone/>
            </a:pPr>
            <a:r>
              <a:rPr lang="en-US" sz="1800" dirty="0"/>
              <a:t>[3]</a:t>
            </a:r>
            <a:r>
              <a:rPr lang="en-US" sz="1800" dirty="0" err="1"/>
              <a:t>S.Kayalvizhi</a:t>
            </a:r>
            <a:r>
              <a:rPr lang="en-US" sz="1800" dirty="0"/>
              <a:t> and K Senthil Kumar-Hybrid Cascaded Inverter Based Integrated Hybrid Power Supply Using No convention Energy Sources-PP.2582-3051-Volume:04 Issue:-Sep-2022.</a:t>
            </a:r>
          </a:p>
          <a:p>
            <a:pPr>
              <a:buNone/>
            </a:pPr>
            <a:r>
              <a:rPr lang="en-IN" sz="1800" dirty="0"/>
              <a:t>[4] N. Kato, K. </a:t>
            </a:r>
            <a:r>
              <a:rPr lang="en-IN" sz="1800" dirty="0" err="1"/>
              <a:t>Kurozumi</a:t>
            </a:r>
            <a:r>
              <a:rPr lang="en-IN" sz="1800" dirty="0"/>
              <a:t>, N. </a:t>
            </a:r>
            <a:r>
              <a:rPr lang="en-IN" sz="1800" dirty="0" err="1"/>
              <a:t>Susuld</a:t>
            </a:r>
            <a:r>
              <a:rPr lang="en-IN" sz="1800" dirty="0"/>
              <a:t>, and S. </a:t>
            </a:r>
            <a:r>
              <a:rPr lang="en-IN" sz="1800" dirty="0" err="1"/>
              <a:t>Muroyama</a:t>
            </a:r>
            <a:r>
              <a:rPr lang="en-IN" sz="1800" dirty="0"/>
              <a:t>, “Hybrid </a:t>
            </a:r>
            <a:r>
              <a:rPr lang="en-IN" sz="1800" dirty="0" err="1"/>
              <a:t>powersupply</a:t>
            </a:r>
            <a:r>
              <a:rPr lang="en-IN" sz="1800" dirty="0"/>
              <a:t> system composed of photovoltaic and fuel-cell systems,” in </a:t>
            </a:r>
            <a:r>
              <a:rPr lang="en-IN" sz="1800" dirty="0" err="1"/>
              <a:t>Telecommun</a:t>
            </a:r>
            <a:r>
              <a:rPr lang="en-IN" sz="1800" dirty="0"/>
              <a:t>. Energy Conf., </a:t>
            </a:r>
            <a:r>
              <a:rPr lang="en-IN" sz="1800" dirty="0" err="1"/>
              <a:t>Jpn</a:t>
            </a:r>
            <a:r>
              <a:rPr lang="en-IN" sz="1800" dirty="0"/>
              <a:t>, Oct., 2001, pp. 631–635.</a:t>
            </a:r>
          </a:p>
          <a:p>
            <a:pPr>
              <a:buNone/>
            </a:pPr>
            <a:r>
              <a:rPr lang="en-IN" sz="1800" dirty="0"/>
              <a:t>[5] K. </a:t>
            </a:r>
            <a:r>
              <a:rPr lang="en-IN" sz="1800" dirty="0" err="1"/>
              <a:t>Rajashekara</a:t>
            </a:r>
            <a:r>
              <a:rPr lang="en-IN" sz="1800" dirty="0"/>
              <a:t>, “Hybrid fuel-cell strategies for clean power generation,” IEEE Trans. Ind. Appl., vol. 41, no. 3, pp. 682–689, May/Jun. 2005</a:t>
            </a:r>
            <a:r>
              <a:rPr lang="en-IN" sz="1100" dirty="0"/>
              <a:t>.</a:t>
            </a:r>
            <a:endParaRPr lang="en-US" sz="1800" dirty="0"/>
          </a:p>
        </p:txBody>
      </p:sp>
      <p:pic>
        <p:nvPicPr>
          <p:cNvPr id="4" name="Picture 2" descr="Velammal-Logo-Final"/>
          <p:cNvPicPr>
            <a:picLocks noChangeAspect="1" noChangeArrowheads="1"/>
          </p:cNvPicPr>
          <p:nvPr/>
        </p:nvPicPr>
        <p:blipFill>
          <a:blip r:embed="rId2" cstate="print">
            <a:clrChange>
              <a:clrFrom>
                <a:srgbClr val="FFFFFF"/>
              </a:clrFrom>
              <a:clrTo>
                <a:srgbClr val="FFFFFF">
                  <a:alpha val="0"/>
                </a:srgbClr>
              </a:clrTo>
            </a:clrChange>
            <a:lum bright="-30000" contrast="54000"/>
          </a:blip>
          <a:srcRect l="23039" t="11040" r="24600" b="13921"/>
          <a:stretch>
            <a:fillRect/>
          </a:stretch>
        </p:blipFill>
        <p:spPr bwMode="auto">
          <a:xfrm>
            <a:off x="134441" y="90487"/>
            <a:ext cx="651345" cy="409555"/>
          </a:xfrm>
          <a:prstGeom prst="rect">
            <a:avLst/>
          </a:prstGeom>
          <a:ln w="635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7"/>
            <a:ext cx="8229600" cy="1231219"/>
          </a:xfrm>
        </p:spPr>
        <p:txBody>
          <a:bodyPr/>
          <a:lstStyle/>
          <a:p>
            <a:r>
              <a:rPr lang="en-IN" dirty="0"/>
              <a:t>Abstract </a:t>
            </a:r>
            <a:endParaRPr lang="en-US" dirty="0"/>
          </a:p>
        </p:txBody>
      </p:sp>
      <p:sp>
        <p:nvSpPr>
          <p:cNvPr id="3" name="Content Placeholder 2"/>
          <p:cNvSpPr>
            <a:spLocks noGrp="1"/>
          </p:cNvSpPr>
          <p:nvPr>
            <p:ph idx="1"/>
          </p:nvPr>
        </p:nvSpPr>
        <p:spPr>
          <a:xfrm>
            <a:off x="457200" y="1600200"/>
            <a:ext cx="8229600" cy="4525963"/>
          </a:xfrm>
        </p:spPr>
        <p:txBody>
          <a:bodyPr>
            <a:normAutofit lnSpcReduction="10000"/>
          </a:bodyPr>
          <a:lstStyle/>
          <a:p>
            <a:r>
              <a:rPr lang="en-US" sz="2400" dirty="0"/>
              <a:t>A new, hybrid integrated topology, fed by photovoltaic cell (PV), wind energy and fuel cell (FC) sources suitable for distributed generation applications, is proposed. It works as an uninterruptible power source that is able to feed a certain minimum amount of power into the grid under all conditions.</a:t>
            </a:r>
          </a:p>
          <a:p>
            <a:r>
              <a:rPr lang="en-US" sz="2400" dirty="0"/>
              <a:t>Photovoltaic source is utilized as the main power and runs very near to its Maximum Power Point, while the fuel cell section serves merely as a DC supply and feeds just the power that is needed to make up the difference. The integrated approach improves the overall power level that is supplied because of the presence of the fuel cell and wind energy in parallel with the photovoltaic source.</a:t>
            </a:r>
          </a:p>
          <a:p>
            <a:endParaRPr lang="en-IN" sz="4000" dirty="0"/>
          </a:p>
        </p:txBody>
      </p:sp>
      <p:pic>
        <p:nvPicPr>
          <p:cNvPr id="4" name="Picture 2" descr="Velammal-Logo-Final"/>
          <p:cNvPicPr>
            <a:picLocks noChangeAspect="1" noChangeArrowheads="1"/>
          </p:cNvPicPr>
          <p:nvPr/>
        </p:nvPicPr>
        <p:blipFill>
          <a:blip r:embed="rId2" cstate="print">
            <a:clrChange>
              <a:clrFrom>
                <a:srgbClr val="FFFFFF"/>
              </a:clrFrom>
              <a:clrTo>
                <a:srgbClr val="FFFFFF">
                  <a:alpha val="0"/>
                </a:srgbClr>
              </a:clrTo>
            </a:clrChange>
            <a:lum bright="-30000" contrast="54000"/>
          </a:blip>
          <a:srcRect l="23039" t="11040" r="24600" b="13921"/>
          <a:stretch>
            <a:fillRect/>
          </a:stretch>
        </p:blipFill>
        <p:spPr bwMode="auto">
          <a:xfrm>
            <a:off x="134441" y="90487"/>
            <a:ext cx="651345" cy="409555"/>
          </a:xfrm>
          <a:prstGeom prst="rect">
            <a:avLst/>
          </a:prstGeom>
          <a:ln w="635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19256" cy="778098"/>
          </a:xfrm>
        </p:spPr>
        <p:txBody>
          <a:bodyPr/>
          <a:lstStyle/>
          <a:p>
            <a:endParaRPr lang="en-IN" dirty="0"/>
          </a:p>
        </p:txBody>
      </p:sp>
      <p:sp>
        <p:nvSpPr>
          <p:cNvPr id="3" name="Content Placeholder 2"/>
          <p:cNvSpPr>
            <a:spLocks noGrp="1"/>
          </p:cNvSpPr>
          <p:nvPr>
            <p:ph idx="1"/>
          </p:nvPr>
        </p:nvSpPr>
        <p:spPr>
          <a:xfrm>
            <a:off x="457200" y="1412776"/>
            <a:ext cx="8229600" cy="5112568"/>
          </a:xfrm>
        </p:spPr>
        <p:txBody>
          <a:bodyPr>
            <a:noAutofit/>
          </a:bodyPr>
          <a:lstStyle/>
          <a:p>
            <a:pPr marL="0" indent="0">
              <a:buNone/>
            </a:pPr>
            <a:r>
              <a:rPr lang="en-IN" sz="1800" dirty="0"/>
              <a:t>[</a:t>
            </a:r>
            <a:r>
              <a:rPr lang="en-IN" sz="1800" dirty="0" smtClean="0"/>
              <a:t>6]</a:t>
            </a:r>
            <a:r>
              <a:rPr lang="en-IN" sz="1800" dirty="0" err="1" smtClean="0"/>
              <a:t>Barklund</a:t>
            </a:r>
            <a:r>
              <a:rPr lang="en-IN" sz="1800" dirty="0"/>
              <a:t>, E., </a:t>
            </a:r>
            <a:r>
              <a:rPr lang="en-IN" sz="1800" dirty="0" err="1"/>
              <a:t>Pogaku</a:t>
            </a:r>
            <a:r>
              <a:rPr lang="en-IN" sz="1800" dirty="0"/>
              <a:t>, N., </a:t>
            </a:r>
            <a:r>
              <a:rPr lang="en-IN" sz="1800" dirty="0" err="1"/>
              <a:t>Prodanovic</a:t>
            </a:r>
            <a:r>
              <a:rPr lang="en-IN" sz="1800" dirty="0"/>
              <a:t>, M., Hernandez-</a:t>
            </a:r>
            <a:r>
              <a:rPr lang="en-IN" sz="1800" dirty="0" err="1"/>
              <a:t>Aramburo</a:t>
            </a:r>
            <a:r>
              <a:rPr lang="en-IN" sz="1800" dirty="0"/>
              <a:t>, C., and Green, T. C., “Energy management in autonomous micro-grid using stability-constrained droop control of inverters,” IEEE Trans. Power Electron., Vol. 23, p. 2346, 2016</a:t>
            </a:r>
            <a:r>
              <a:rPr lang="en-IN" sz="1800" dirty="0" smtClean="0"/>
              <a:t>.</a:t>
            </a:r>
          </a:p>
          <a:p>
            <a:pPr marL="0" indent="0">
              <a:buNone/>
            </a:pPr>
            <a:r>
              <a:rPr lang="en-IN" sz="1800" dirty="0" smtClean="0"/>
              <a:t>[7]</a:t>
            </a:r>
            <a:r>
              <a:rPr lang="en-IN" sz="1800" dirty="0" err="1" smtClean="0"/>
              <a:t>Bollen</a:t>
            </a:r>
            <a:r>
              <a:rPr lang="en-IN" sz="1800" dirty="0"/>
              <a:t>, M., </a:t>
            </a:r>
            <a:r>
              <a:rPr lang="en-IN" sz="1800" dirty="0" err="1"/>
              <a:t>Zhong</a:t>
            </a:r>
            <a:r>
              <a:rPr lang="en-IN" sz="1800" dirty="0"/>
              <a:t>, J., Samuelsson, O., and </a:t>
            </a:r>
            <a:r>
              <a:rPr lang="en-IN" sz="1800" dirty="0" err="1"/>
              <a:t>Bjoernstedt</a:t>
            </a:r>
            <a:r>
              <a:rPr lang="en-IN" sz="1800" dirty="0"/>
              <a:t>, J., “Performance indicators for </a:t>
            </a:r>
            <a:r>
              <a:rPr lang="en-IN" sz="1800" dirty="0" err="1"/>
              <a:t>microgrids</a:t>
            </a:r>
            <a:r>
              <a:rPr lang="en-IN" sz="1800" dirty="0"/>
              <a:t> during grid-connected and island operation,” IEEE Bucharest </a:t>
            </a:r>
            <a:r>
              <a:rPr lang="en-IN" sz="1800" dirty="0" err="1"/>
              <a:t>Powertech</a:t>
            </a:r>
            <a:r>
              <a:rPr lang="en-IN" sz="1800" dirty="0"/>
              <a:t>, Vol. 1–5, pp. 866–871, 2017</a:t>
            </a:r>
            <a:r>
              <a:rPr lang="en-IN" sz="1800" dirty="0" smtClean="0"/>
              <a:t>.</a:t>
            </a:r>
          </a:p>
          <a:p>
            <a:pPr marL="0" indent="0">
              <a:buNone/>
            </a:pPr>
            <a:r>
              <a:rPr lang="en-IN" sz="1800" dirty="0" smtClean="0"/>
              <a:t>[8]</a:t>
            </a:r>
            <a:r>
              <a:rPr lang="en-IN" sz="1800" dirty="0" err="1" smtClean="0"/>
              <a:t>Brissette</a:t>
            </a:r>
            <a:r>
              <a:rPr lang="en-IN" sz="1800" dirty="0"/>
              <a:t>, Alexander, et al. "A micro-grid </a:t>
            </a:r>
            <a:r>
              <a:rPr lang="en-IN" sz="1800" dirty="0" err="1"/>
              <a:t>modeling</a:t>
            </a:r>
            <a:r>
              <a:rPr lang="en-IN" sz="1800" dirty="0"/>
              <a:t> and simulation platform for system evaluation on a range of time scales." In Proc. Energy Conversion Congress and Exposition (ECCE), 2011 IEEE. IEEE, 2014</a:t>
            </a:r>
            <a:r>
              <a:rPr lang="en-IN" sz="1800" dirty="0" smtClean="0"/>
              <a:t>.</a:t>
            </a:r>
          </a:p>
          <a:p>
            <a:pPr marL="0" indent="0">
              <a:buNone/>
            </a:pPr>
            <a:r>
              <a:rPr lang="en-IN" sz="1800" dirty="0" smtClean="0"/>
              <a:t>[9]Chen</a:t>
            </a:r>
            <a:r>
              <a:rPr lang="en-IN" sz="1800" dirty="0"/>
              <a:t>, </a:t>
            </a:r>
            <a:r>
              <a:rPr lang="en-IN" sz="1800" dirty="0" err="1"/>
              <a:t>Weiqiang</a:t>
            </a:r>
            <a:r>
              <a:rPr lang="en-IN" sz="1800" dirty="0"/>
              <a:t>, Ali M. </a:t>
            </a:r>
            <a:r>
              <a:rPr lang="en-IN" sz="1800" dirty="0" err="1"/>
              <a:t>Bazzi</a:t>
            </a:r>
            <a:r>
              <a:rPr lang="en-IN" sz="1800" dirty="0"/>
              <a:t>, James Hare, and </a:t>
            </a:r>
            <a:r>
              <a:rPr lang="en-IN" sz="1800" dirty="0" err="1"/>
              <a:t>Shalabh</a:t>
            </a:r>
            <a:r>
              <a:rPr lang="en-IN" sz="1800" dirty="0"/>
              <a:t> Gupta. "Real-time integrated model of a micro-grid with distributed clean energy generators and their power electronics." In 2015 IEEE Applied Power Electronics Conference and Exposition (APEC), pp. 2666-2672. IEEE, 2015</a:t>
            </a:r>
            <a:r>
              <a:rPr lang="en-IN" sz="1800" dirty="0" smtClean="0"/>
              <a:t>.</a:t>
            </a:r>
          </a:p>
          <a:p>
            <a:pPr marL="0" indent="0">
              <a:buNone/>
            </a:pPr>
            <a:r>
              <a:rPr lang="en-IN" sz="1800" dirty="0" smtClean="0"/>
              <a:t>[10]Chung</a:t>
            </a:r>
            <a:r>
              <a:rPr lang="en-IN" sz="1800" dirty="0"/>
              <a:t>, I., Park, S., Kim, H., Moon, S., Han, B., Kim, J., and Hoi, J., “Operating strategy and control scheme of premium power supply interconnected with electric power systems,” IEEE Trans. Power Delivery, Vol. 20, No. 3, pp. 2281–2288, July </a:t>
            </a:r>
            <a:r>
              <a:rPr lang="en-IN" sz="1800" dirty="0" smtClean="0"/>
              <a:t>2018.</a:t>
            </a:r>
            <a:endParaRPr lang="en-IN" sz="1800" dirty="0"/>
          </a:p>
        </p:txBody>
      </p:sp>
      <p:pic>
        <p:nvPicPr>
          <p:cNvPr id="4" name="Picture 2" descr="Velammal-Logo-Final"/>
          <p:cNvPicPr>
            <a:picLocks noChangeAspect="1" noChangeArrowheads="1"/>
          </p:cNvPicPr>
          <p:nvPr/>
        </p:nvPicPr>
        <p:blipFill>
          <a:blip r:embed="rId2" cstate="print">
            <a:clrChange>
              <a:clrFrom>
                <a:srgbClr val="FFFFFF"/>
              </a:clrFrom>
              <a:clrTo>
                <a:srgbClr val="FFFFFF">
                  <a:alpha val="0"/>
                </a:srgbClr>
              </a:clrTo>
            </a:clrChange>
            <a:lum bright="-30000" contrast="54000"/>
          </a:blip>
          <a:srcRect l="23039" t="11040" r="24600" b="13921"/>
          <a:stretch>
            <a:fillRect/>
          </a:stretch>
        </p:blipFill>
        <p:spPr bwMode="auto">
          <a:xfrm>
            <a:off x="134441" y="90487"/>
            <a:ext cx="651345" cy="409555"/>
          </a:xfrm>
          <a:prstGeom prst="rect">
            <a:avLst/>
          </a:prstGeom>
          <a:ln w="635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63284169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pPr marL="0" indent="0">
              <a:buNone/>
            </a:pPr>
            <a:r>
              <a:rPr lang="en-IN" sz="1800" dirty="0" smtClean="0"/>
              <a:t>11.Guerrero</a:t>
            </a:r>
            <a:r>
              <a:rPr lang="en-IN" sz="1800" dirty="0"/>
              <a:t>, J. M., Hang, L., and </a:t>
            </a:r>
            <a:r>
              <a:rPr lang="en-IN" sz="1800" dirty="0" err="1"/>
              <a:t>Uceda</a:t>
            </a:r>
            <a:r>
              <a:rPr lang="en-IN" sz="1800" dirty="0"/>
              <a:t>, J., “Control of distributed uninterruptible power supply systems,” IEEE Trans. </a:t>
            </a:r>
            <a:r>
              <a:rPr lang="en-IN" sz="1800" dirty="0" err="1"/>
              <a:t>Indust</a:t>
            </a:r>
            <a:r>
              <a:rPr lang="en-IN" sz="1800" dirty="0"/>
              <a:t>. Electron., Vol. 55, No. 8, pp. 2845–2859, August 2017</a:t>
            </a:r>
            <a:r>
              <a:rPr lang="en-IN" sz="1800" dirty="0" smtClean="0"/>
              <a:t>.</a:t>
            </a:r>
          </a:p>
          <a:p>
            <a:pPr marL="0" indent="0">
              <a:buNone/>
            </a:pPr>
            <a:r>
              <a:rPr lang="en-IN" sz="1800" dirty="0" smtClean="0"/>
              <a:t>12.Hao</a:t>
            </a:r>
            <a:r>
              <a:rPr lang="en-IN" sz="1800" dirty="0"/>
              <a:t>, J., Chen, C., </a:t>
            </a:r>
            <a:r>
              <a:rPr lang="en-IN" sz="1800" dirty="0" err="1"/>
              <a:t>Libao</a:t>
            </a:r>
            <a:r>
              <a:rPr lang="en-IN" sz="1800" dirty="0"/>
              <a:t>, S., and Jie, W., “Nonlinear decentralized disturbance attenuation excitation control for power systems with nonlinear loads based on the Hamiltonian theory,” IEEE Trans. Energy Conversion, Vol. 22, No. 2, pp. 316–324, 2015</a:t>
            </a:r>
            <a:r>
              <a:rPr lang="en-IN" sz="1800" dirty="0" smtClean="0"/>
              <a:t>.</a:t>
            </a:r>
          </a:p>
          <a:p>
            <a:pPr marL="0" indent="0">
              <a:buNone/>
            </a:pPr>
            <a:r>
              <a:rPr lang="en-IN" sz="1800" dirty="0" smtClean="0"/>
              <a:t>13.Hatziargyriou</a:t>
            </a:r>
            <a:r>
              <a:rPr lang="en-IN" sz="1800" dirty="0"/>
              <a:t>, N., Asano, H., </a:t>
            </a:r>
            <a:r>
              <a:rPr lang="en-IN" sz="1800" dirty="0" err="1"/>
              <a:t>Iravani</a:t>
            </a:r>
            <a:r>
              <a:rPr lang="en-IN" sz="1800" dirty="0"/>
              <a:t>, R., and </a:t>
            </a:r>
            <a:r>
              <a:rPr lang="en-IN" sz="1800" dirty="0" err="1"/>
              <a:t>Marnay</a:t>
            </a:r>
            <a:r>
              <a:rPr lang="en-IN" sz="1800" dirty="0"/>
              <a:t>, C., “</a:t>
            </a:r>
            <a:r>
              <a:rPr lang="en-IN" sz="1800" dirty="0" err="1"/>
              <a:t>Microgrids</a:t>
            </a:r>
            <a:r>
              <a:rPr lang="en-IN" sz="1800" dirty="0"/>
              <a:t>,” IEEE Power Energy Mag., Vol. 5, No. 4, pp. 78–94, July/August 2018</a:t>
            </a:r>
            <a:r>
              <a:rPr lang="en-IN" sz="1800" dirty="0" smtClean="0"/>
              <a:t>.</a:t>
            </a:r>
          </a:p>
          <a:p>
            <a:pPr marL="0" indent="0">
              <a:buNone/>
            </a:pPr>
            <a:r>
              <a:rPr lang="en-IN" sz="1800" dirty="0" smtClean="0"/>
              <a:t>14.Hoke</a:t>
            </a:r>
            <a:r>
              <a:rPr lang="en-IN" sz="1800" dirty="0"/>
              <a:t>, A. </a:t>
            </a:r>
            <a:r>
              <a:rPr lang="en-IN" sz="1800" dirty="0" err="1"/>
              <a:t>Brissette</a:t>
            </a:r>
            <a:r>
              <a:rPr lang="en-IN" sz="1800" dirty="0"/>
              <a:t>, K. Smith, A. Pratt, D. </a:t>
            </a:r>
            <a:r>
              <a:rPr lang="en-IN" sz="1800" dirty="0" err="1"/>
              <a:t>Maksimovic</a:t>
            </a:r>
            <a:r>
              <a:rPr lang="en-IN" sz="1800" dirty="0"/>
              <a:t>, "Electric Vehicle Charge Optimization Including Effects of Lithium-Ion Battery Degradation," 2011 IEEE Vehicle Power and </a:t>
            </a:r>
            <a:r>
              <a:rPr lang="en-IN" sz="1800" dirty="0" err="1"/>
              <a:t>Propultion</a:t>
            </a:r>
            <a:r>
              <a:rPr lang="en-IN" sz="1800" dirty="0"/>
              <a:t> Conference, Chicago, IL, 6-9 Sept. 2012</a:t>
            </a:r>
            <a:r>
              <a:rPr lang="en-IN" sz="1800" dirty="0" smtClean="0"/>
              <a:t>.</a:t>
            </a:r>
          </a:p>
          <a:p>
            <a:pPr marL="0" indent="0">
              <a:buNone/>
            </a:pPr>
            <a:r>
              <a:rPr lang="en-IN" sz="1800" dirty="0" smtClean="0"/>
              <a:t>15.Katiraei</a:t>
            </a:r>
            <a:r>
              <a:rPr lang="en-IN" sz="1800" dirty="0"/>
              <a:t>, F., and </a:t>
            </a:r>
            <a:r>
              <a:rPr lang="en-IN" sz="1800" dirty="0" err="1"/>
              <a:t>Iravani</a:t>
            </a:r>
            <a:r>
              <a:rPr lang="en-IN" sz="1800" dirty="0"/>
              <a:t>, M. R., “Micro-grid autonomous operation during and subsequent to islanding process,” IEEE Trans. Power Delivery, Vol. 20, No. 1, pp. 248–257, January 2019</a:t>
            </a:r>
            <a:r>
              <a:rPr lang="en-IN" sz="1800" dirty="0" smtClean="0"/>
              <a:t>.</a:t>
            </a:r>
          </a:p>
          <a:p>
            <a:endParaRPr lang="en-IN" sz="1800" dirty="0"/>
          </a:p>
        </p:txBody>
      </p:sp>
      <p:pic>
        <p:nvPicPr>
          <p:cNvPr id="4" name="Picture 2" descr="Velammal-Logo-Final"/>
          <p:cNvPicPr>
            <a:picLocks noChangeAspect="1" noChangeArrowheads="1"/>
          </p:cNvPicPr>
          <p:nvPr/>
        </p:nvPicPr>
        <p:blipFill>
          <a:blip r:embed="rId2" cstate="print">
            <a:clrChange>
              <a:clrFrom>
                <a:srgbClr val="FFFFFF"/>
              </a:clrFrom>
              <a:clrTo>
                <a:srgbClr val="FFFFFF">
                  <a:alpha val="0"/>
                </a:srgbClr>
              </a:clrTo>
            </a:clrChange>
            <a:lum bright="-30000" contrast="54000"/>
          </a:blip>
          <a:srcRect l="23039" t="11040" r="24600" b="13921"/>
          <a:stretch>
            <a:fillRect/>
          </a:stretch>
        </p:blipFill>
        <p:spPr bwMode="auto">
          <a:xfrm>
            <a:off x="134441" y="90487"/>
            <a:ext cx="651345" cy="409555"/>
          </a:xfrm>
          <a:prstGeom prst="rect">
            <a:avLst/>
          </a:prstGeom>
          <a:ln w="635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63897623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1214422"/>
            <a:ext cx="8229600" cy="3154362"/>
          </a:xfrm>
        </p:spPr>
        <p:txBody>
          <a:bodyPr/>
          <a:lstStyle/>
          <a:p>
            <a:r>
              <a:rPr lang="en-US" dirty="0"/>
              <a:t>THANK YOU</a:t>
            </a:r>
          </a:p>
        </p:txBody>
      </p:sp>
      <p:pic>
        <p:nvPicPr>
          <p:cNvPr id="4" name="Picture 2" descr="Velammal-Logo-Final"/>
          <p:cNvPicPr>
            <a:picLocks noChangeAspect="1" noChangeArrowheads="1"/>
          </p:cNvPicPr>
          <p:nvPr/>
        </p:nvPicPr>
        <p:blipFill>
          <a:blip r:embed="rId2" cstate="print">
            <a:clrChange>
              <a:clrFrom>
                <a:srgbClr val="FFFFFF"/>
              </a:clrFrom>
              <a:clrTo>
                <a:srgbClr val="FFFFFF">
                  <a:alpha val="0"/>
                </a:srgbClr>
              </a:clrTo>
            </a:clrChange>
            <a:lum bright="-30000" contrast="54000"/>
          </a:blip>
          <a:srcRect l="23039" t="11040" r="24600" b="13921"/>
          <a:stretch>
            <a:fillRect/>
          </a:stretch>
        </p:blipFill>
        <p:spPr bwMode="auto">
          <a:xfrm>
            <a:off x="134441" y="90487"/>
            <a:ext cx="651345" cy="409555"/>
          </a:xfrm>
          <a:prstGeom prst="rect">
            <a:avLst/>
          </a:prstGeom>
          <a:ln w="635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2370" y="745250"/>
            <a:ext cx="8401080" cy="510291"/>
          </a:xfrm>
        </p:spPr>
        <p:txBody>
          <a:bodyPr>
            <a:normAutofit fontScale="90000"/>
          </a:bodyPr>
          <a:lstStyle/>
          <a:p>
            <a:r>
              <a:rPr lang="ta-IN" dirty="0"/>
              <a:t>Introduction</a:t>
            </a:r>
            <a:endParaRPr lang="en-US" dirty="0"/>
          </a:p>
        </p:txBody>
      </p:sp>
      <p:pic>
        <p:nvPicPr>
          <p:cNvPr id="5" name="Picture 2" descr="Velammal-Logo-Final"/>
          <p:cNvPicPr>
            <a:picLocks noChangeAspect="1" noChangeArrowheads="1"/>
          </p:cNvPicPr>
          <p:nvPr/>
        </p:nvPicPr>
        <p:blipFill>
          <a:blip r:embed="rId2" cstate="print">
            <a:clrChange>
              <a:clrFrom>
                <a:srgbClr val="FFFFFF"/>
              </a:clrFrom>
              <a:clrTo>
                <a:srgbClr val="FFFFFF">
                  <a:alpha val="0"/>
                </a:srgbClr>
              </a:clrTo>
            </a:clrChange>
            <a:lum bright="-30000" contrast="54000"/>
          </a:blip>
          <a:srcRect l="23039" t="11040" r="24600" b="13921"/>
          <a:stretch>
            <a:fillRect/>
          </a:stretch>
        </p:blipFill>
        <p:spPr bwMode="auto">
          <a:xfrm>
            <a:off x="134441" y="90487"/>
            <a:ext cx="651345" cy="409555"/>
          </a:xfrm>
          <a:prstGeom prst="rect">
            <a:avLst/>
          </a:prstGeom>
          <a:ln w="6350" cap="sq">
            <a:solidFill>
              <a:srgbClr val="000000"/>
            </a:solidFill>
            <a:prstDash val="solid"/>
            <a:miter lim="800000"/>
          </a:ln>
          <a:effectLst>
            <a:outerShdw blurRad="50800" dist="38100" dir="2700000" algn="tl" rotWithShape="0">
              <a:srgbClr val="000000">
                <a:alpha val="43000"/>
              </a:srgbClr>
            </a:outerShdw>
          </a:effectLst>
        </p:spPr>
      </p:pic>
      <p:sp>
        <p:nvSpPr>
          <p:cNvPr id="4" name="Content Placeholder 3">
            <a:extLst>
              <a:ext uri="{FF2B5EF4-FFF2-40B4-BE49-F238E27FC236}">
                <a16:creationId xmlns:a16="http://schemas.microsoft.com/office/drawing/2014/main" xmlns="" id="{076427E3-1AF6-C997-AA02-673B461D24C1}"/>
              </a:ext>
            </a:extLst>
          </p:cNvPr>
          <p:cNvSpPr>
            <a:spLocks noGrp="1"/>
          </p:cNvSpPr>
          <p:nvPr>
            <p:ph idx="1"/>
          </p:nvPr>
        </p:nvSpPr>
        <p:spPr/>
        <p:txBody>
          <a:bodyPr>
            <a:normAutofit/>
          </a:bodyPr>
          <a:lstStyle/>
          <a:p>
            <a:r>
              <a:rPr lang="en-IN" sz="2800" b="0" i="0" dirty="0">
                <a:effectLst/>
              </a:rPr>
              <a:t>Hybrid power systems are </a:t>
            </a:r>
            <a:r>
              <a:rPr lang="en-IN" sz="2800" i="0" dirty="0">
                <a:effectLst/>
              </a:rPr>
              <a:t>those that generate electricity from two or more sources, usually renewable, sharing a single connection point.</a:t>
            </a:r>
            <a:r>
              <a:rPr lang="en-IN" sz="2800" b="0" i="0" dirty="0">
                <a:effectLst/>
              </a:rPr>
              <a:t> Although the addition of powers of hybrid generation.</a:t>
            </a:r>
          </a:p>
          <a:p>
            <a:r>
              <a:rPr lang="en-US" sz="2800" dirty="0"/>
              <a:t>The integration of different types of energy sources(non conventional energy sources) into a Distributed Generation system is called a hybrid distributed generation system (HDGS).</a:t>
            </a:r>
            <a:endParaRPr lang="ta-IN" sz="2800" b="0" i="0" dirty="0">
              <a:effectLst/>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3">
            <a:extLst>
              <a:ext uri="{FF2B5EF4-FFF2-40B4-BE49-F238E27FC236}">
                <a16:creationId xmlns:a16="http://schemas.microsoft.com/office/drawing/2014/main" xmlns="" id="{CF378EA6-5250-75F7-0B2A-74360D2468D1}"/>
              </a:ext>
            </a:extLst>
          </p:cNvPr>
          <p:cNvGraphicFramePr>
            <a:graphicFrameLocks noGrp="1"/>
          </p:cNvGraphicFramePr>
          <p:nvPr>
            <p:extLst>
              <p:ext uri="{D42A27DB-BD31-4B8C-83A1-F6EECF244321}">
                <p14:modId xmlns:p14="http://schemas.microsoft.com/office/powerpoint/2010/main" val="1850728762"/>
              </p:ext>
            </p:extLst>
          </p:nvPr>
        </p:nvGraphicFramePr>
        <p:xfrm>
          <a:off x="899592" y="797768"/>
          <a:ext cx="7128790" cy="5943600"/>
        </p:xfrm>
        <a:graphic>
          <a:graphicData uri="http://schemas.openxmlformats.org/drawingml/2006/table">
            <a:tbl>
              <a:tblPr firstRow="1" bandRow="1">
                <a:tableStyleId>{00A15C55-8517-42AA-B614-E9B94910E393}</a:tableStyleId>
              </a:tblPr>
              <a:tblGrid>
                <a:gridCol w="792088">
                  <a:extLst>
                    <a:ext uri="{9D8B030D-6E8A-4147-A177-3AD203B41FA5}">
                      <a16:colId xmlns:a16="http://schemas.microsoft.com/office/drawing/2014/main" xmlns="" val="2911911708"/>
                    </a:ext>
                  </a:extLst>
                </a:gridCol>
                <a:gridCol w="1692187">
                  <a:extLst>
                    <a:ext uri="{9D8B030D-6E8A-4147-A177-3AD203B41FA5}">
                      <a16:colId xmlns:a16="http://schemas.microsoft.com/office/drawing/2014/main" xmlns="" val="4278333257"/>
                    </a:ext>
                  </a:extLst>
                </a:gridCol>
                <a:gridCol w="1476165">
                  <a:extLst>
                    <a:ext uri="{9D8B030D-6E8A-4147-A177-3AD203B41FA5}">
                      <a16:colId xmlns:a16="http://schemas.microsoft.com/office/drawing/2014/main" xmlns="" val="2141352256"/>
                    </a:ext>
                  </a:extLst>
                </a:gridCol>
                <a:gridCol w="1368152">
                  <a:extLst>
                    <a:ext uri="{9D8B030D-6E8A-4147-A177-3AD203B41FA5}">
                      <a16:colId xmlns:a16="http://schemas.microsoft.com/office/drawing/2014/main" xmlns="" val="598142043"/>
                    </a:ext>
                  </a:extLst>
                </a:gridCol>
                <a:gridCol w="1800198">
                  <a:extLst>
                    <a:ext uri="{9D8B030D-6E8A-4147-A177-3AD203B41FA5}">
                      <a16:colId xmlns:a16="http://schemas.microsoft.com/office/drawing/2014/main" xmlns="" val="393670946"/>
                    </a:ext>
                  </a:extLst>
                </a:gridCol>
              </a:tblGrid>
              <a:tr h="594066">
                <a:tc>
                  <a:txBody>
                    <a:bodyPr/>
                    <a:lstStyle/>
                    <a:p>
                      <a:r>
                        <a:rPr lang="en-IN" dirty="0"/>
                        <a:t>S.NO</a:t>
                      </a:r>
                    </a:p>
                  </a:txBody>
                  <a:tcPr/>
                </a:tc>
                <a:tc>
                  <a:txBody>
                    <a:bodyPr/>
                    <a:lstStyle/>
                    <a:p>
                      <a:r>
                        <a:rPr lang="en-IN" dirty="0"/>
                        <a:t>JOURNAL PAPER</a:t>
                      </a:r>
                    </a:p>
                  </a:txBody>
                  <a:tcPr/>
                </a:tc>
                <a:tc>
                  <a:txBody>
                    <a:bodyPr/>
                    <a:lstStyle/>
                    <a:p>
                      <a:r>
                        <a:rPr lang="en-IN" dirty="0"/>
                        <a:t>AUTHOR</a:t>
                      </a:r>
                    </a:p>
                  </a:txBody>
                  <a:tcPr/>
                </a:tc>
                <a:tc>
                  <a:txBody>
                    <a:bodyPr/>
                    <a:lstStyle/>
                    <a:p>
                      <a:r>
                        <a:rPr lang="en-IN" dirty="0"/>
                        <a:t>TITLE</a:t>
                      </a:r>
                    </a:p>
                  </a:txBody>
                  <a:tcPr/>
                </a:tc>
                <a:tc>
                  <a:txBody>
                    <a:bodyPr/>
                    <a:lstStyle/>
                    <a:p>
                      <a:r>
                        <a:rPr lang="en-IN" dirty="0"/>
                        <a:t>DESCRIPTION</a:t>
                      </a:r>
                    </a:p>
                  </a:txBody>
                  <a:tcPr/>
                </a:tc>
                <a:extLst>
                  <a:ext uri="{0D108BD9-81ED-4DB2-BD59-A6C34878D82A}">
                    <a16:rowId xmlns:a16="http://schemas.microsoft.com/office/drawing/2014/main" xmlns="" val="852339804"/>
                  </a:ext>
                </a:extLst>
              </a:tr>
              <a:tr h="1170130">
                <a:tc>
                  <a:txBody>
                    <a:bodyPr/>
                    <a:lstStyle/>
                    <a:p>
                      <a:r>
                        <a:rPr lang="en-IN" dirty="0"/>
                        <a:t>1</a:t>
                      </a:r>
                    </a:p>
                  </a:txBody>
                  <a:tcPr/>
                </a:tc>
                <a:tc>
                  <a:txBody>
                    <a:bodyPr/>
                    <a:lstStyle/>
                    <a:p>
                      <a:r>
                        <a:rPr lang="en-IN" sz="1200" dirty="0"/>
                        <a:t>IEEE TRANSACTIONS ON ENERGY CONVERSION, VOL. 23, NO. 2.</a:t>
                      </a:r>
                    </a:p>
                    <a:p>
                      <a:r>
                        <a:rPr lang="en-IN" sz="1200" dirty="0"/>
                        <a:t>(JUNE 2008)</a:t>
                      </a:r>
                    </a:p>
                  </a:txBody>
                  <a:tcPr/>
                </a:tc>
                <a:tc>
                  <a:txBody>
                    <a:bodyPr/>
                    <a:lstStyle/>
                    <a:p>
                      <a:r>
                        <a:rPr lang="en-US" sz="1200" dirty="0" err="1"/>
                        <a:t>Sachin</a:t>
                      </a:r>
                      <a:r>
                        <a:rPr lang="en-US" sz="1200" dirty="0"/>
                        <a:t> Jain and Vivek Agarwal, Senior Member, IEEE</a:t>
                      </a:r>
                      <a:endParaRPr lang="en-IN" sz="1200" dirty="0"/>
                    </a:p>
                  </a:txBody>
                  <a:tcPr/>
                </a:tc>
                <a:tc>
                  <a:txBody>
                    <a:bodyPr/>
                    <a:lstStyle/>
                    <a:p>
                      <a:r>
                        <a:rPr lang="en-US" sz="1000" dirty="0"/>
                        <a:t>An Integrated Hybrid Power Supply for Distributed Generation Applications Fed by Nonconventional Energy Sources</a:t>
                      </a:r>
                      <a:endParaRPr lang="en-IN" sz="1000" dirty="0"/>
                    </a:p>
                  </a:txBody>
                  <a:tcPr/>
                </a:tc>
                <a:tc>
                  <a:txBody>
                    <a:bodyPr/>
                    <a:lstStyle/>
                    <a:p>
                      <a:r>
                        <a:rPr lang="en-US" sz="1000" dirty="0"/>
                        <a:t>This hybrid integrated topology, fed by photovoltaic (PV) and fuel cell (FC) sources and suitable for distributed generation applications, is proposed. It works as an uninterruptible power source that is able to feed a certain minimum amount of power into the grid under all conditions.</a:t>
                      </a:r>
                      <a:endParaRPr lang="en-IN" sz="1000" dirty="0"/>
                    </a:p>
                  </a:txBody>
                  <a:tcPr/>
                </a:tc>
                <a:extLst>
                  <a:ext uri="{0D108BD9-81ED-4DB2-BD59-A6C34878D82A}">
                    <a16:rowId xmlns:a16="http://schemas.microsoft.com/office/drawing/2014/main" xmlns="" val="1896767109"/>
                  </a:ext>
                </a:extLst>
              </a:tr>
              <a:tr h="1170130">
                <a:tc>
                  <a:txBody>
                    <a:bodyPr/>
                    <a:lstStyle/>
                    <a:p>
                      <a:r>
                        <a:rPr lang="en-IN" dirty="0"/>
                        <a:t>2</a:t>
                      </a:r>
                    </a:p>
                  </a:txBody>
                  <a:tcPr/>
                </a:tc>
                <a:tc>
                  <a:txBody>
                    <a:bodyPr/>
                    <a:lstStyle/>
                    <a:p>
                      <a:r>
                        <a:rPr lang="en-US" sz="1200" kern="1200" dirty="0">
                          <a:solidFill>
                            <a:schemeClr val="dk1"/>
                          </a:solidFill>
                          <a:effectLst/>
                        </a:rPr>
                        <a:t>International Journal of Mechanical Engineering.</a:t>
                      </a:r>
                    </a:p>
                    <a:p>
                      <a:r>
                        <a:rPr lang="en-US" sz="1200" kern="1200" dirty="0">
                          <a:solidFill>
                            <a:schemeClr val="dk1"/>
                          </a:solidFill>
                          <a:effectLst/>
                        </a:rPr>
                        <a:t>(JULY 2022)</a:t>
                      </a:r>
                      <a:endParaRPr lang="en-IN" sz="1200" dirty="0"/>
                    </a:p>
                  </a:txBody>
                  <a:tcPr/>
                </a:tc>
                <a:tc>
                  <a:txBody>
                    <a:bodyPr/>
                    <a:lstStyle/>
                    <a:p>
                      <a:r>
                        <a:rPr lang="en-IN" sz="1100" kern="1200" dirty="0">
                          <a:solidFill>
                            <a:schemeClr val="dk1"/>
                          </a:solidFill>
                          <a:effectLst/>
                        </a:rPr>
                        <a:t>N.V.KISHORE KUMAR 1, K. KRISHNA REDDY 2, S .R.RAMYA 3, P.ASWINI 4,</a:t>
                      </a:r>
                      <a:r>
                        <a:rPr lang="en-IN" sz="1100" dirty="0"/>
                        <a:t/>
                      </a:r>
                      <a:br>
                        <a:rPr lang="en-IN" sz="1100" dirty="0"/>
                      </a:br>
                      <a:r>
                        <a:rPr lang="en-IN" sz="1100" kern="1200" dirty="0">
                          <a:solidFill>
                            <a:schemeClr val="dk1"/>
                          </a:solidFill>
                          <a:effectLst/>
                        </a:rPr>
                        <a:t>CR.PAVAN KUMAR 5, P.INDIRA 6, S.DIVYASREE </a:t>
                      </a:r>
                      <a:endParaRPr lang="en-IN" sz="1100" dirty="0"/>
                    </a:p>
                  </a:txBody>
                  <a:tcPr/>
                </a:tc>
                <a:tc>
                  <a:txBody>
                    <a:bodyPr/>
                    <a:lstStyle/>
                    <a:p>
                      <a:r>
                        <a:rPr lang="en-US" sz="1000" kern="1200" dirty="0">
                          <a:solidFill>
                            <a:schemeClr val="dk1"/>
                          </a:solidFill>
                          <a:effectLst/>
                        </a:rPr>
                        <a:t>AN INTEGRATED HYBRID POWER SUPPLY</a:t>
                      </a:r>
                      <a:r>
                        <a:rPr lang="en-US" sz="1000" dirty="0"/>
                        <a:t/>
                      </a:r>
                      <a:br>
                        <a:rPr lang="en-US" sz="1000" dirty="0"/>
                      </a:br>
                      <a:r>
                        <a:rPr lang="en-US" sz="1000" kern="1200" dirty="0">
                          <a:solidFill>
                            <a:schemeClr val="dk1"/>
                          </a:solidFill>
                          <a:effectLst/>
                        </a:rPr>
                        <a:t>FOR DISTRIBUTED GENERATION</a:t>
                      </a:r>
                      <a:r>
                        <a:rPr lang="en-US" sz="1000" dirty="0"/>
                        <a:t/>
                      </a:r>
                      <a:br>
                        <a:rPr lang="en-US" sz="1000" dirty="0"/>
                      </a:br>
                      <a:r>
                        <a:rPr lang="en-US" sz="1000" kern="1200" dirty="0">
                          <a:solidFill>
                            <a:schemeClr val="dk1"/>
                          </a:solidFill>
                          <a:effectLst/>
                        </a:rPr>
                        <a:t>APPLICATIONS FED BY NON</a:t>
                      </a:r>
                      <a:r>
                        <a:rPr lang="en-US" sz="1000" dirty="0"/>
                        <a:t/>
                      </a:r>
                      <a:br>
                        <a:rPr lang="en-US" sz="1000" dirty="0"/>
                      </a:br>
                      <a:r>
                        <a:rPr lang="en-US" sz="1000" kern="1200" dirty="0">
                          <a:solidFill>
                            <a:schemeClr val="dk1"/>
                          </a:solidFill>
                          <a:effectLst/>
                        </a:rPr>
                        <a:t>CONVENTIONAL ENERGY SOURCES</a:t>
                      </a:r>
                      <a:endParaRPr lang="en-IN" sz="1000" dirty="0"/>
                    </a:p>
                  </a:txBody>
                  <a:tcPr/>
                </a:tc>
                <a:tc>
                  <a:txBody>
                    <a:bodyPr/>
                    <a:lstStyle/>
                    <a:p>
                      <a:r>
                        <a:rPr lang="en-US" sz="1000" kern="1200" dirty="0">
                          <a:solidFill>
                            <a:schemeClr val="dk1"/>
                          </a:solidFill>
                          <a:effectLst/>
                        </a:rPr>
                        <a:t>The proposed</a:t>
                      </a:r>
                      <a:r>
                        <a:rPr lang="en-US" sz="1000" dirty="0"/>
                        <a:t/>
                      </a:r>
                      <a:br>
                        <a:rPr lang="en-US" sz="1000" dirty="0"/>
                      </a:br>
                      <a:r>
                        <a:rPr lang="en-US" sz="1000" kern="1200" dirty="0">
                          <a:solidFill>
                            <a:schemeClr val="dk1"/>
                          </a:solidFill>
                          <a:effectLst/>
                        </a:rPr>
                        <a:t>management system is designed to manage the power flow between the hybrid power system in order to</a:t>
                      </a:r>
                      <a:r>
                        <a:rPr lang="en-US" sz="1000" dirty="0"/>
                        <a:t/>
                      </a:r>
                      <a:br>
                        <a:rPr lang="en-US" sz="1000" dirty="0"/>
                      </a:br>
                      <a:r>
                        <a:rPr lang="en-US" sz="1000" kern="1200" dirty="0">
                          <a:solidFill>
                            <a:schemeClr val="dk1"/>
                          </a:solidFill>
                          <a:effectLst/>
                        </a:rPr>
                        <a:t>satisfy the load requirements based on artificial neural network (ANN) and fuzzy logic controllers. </a:t>
                      </a:r>
                      <a:endParaRPr lang="en-IN" sz="1000" dirty="0"/>
                    </a:p>
                  </a:txBody>
                  <a:tcPr/>
                </a:tc>
                <a:extLst>
                  <a:ext uri="{0D108BD9-81ED-4DB2-BD59-A6C34878D82A}">
                    <a16:rowId xmlns:a16="http://schemas.microsoft.com/office/drawing/2014/main" xmlns="" val="900211003"/>
                  </a:ext>
                </a:extLst>
              </a:tr>
              <a:tr h="1170130">
                <a:tc>
                  <a:txBody>
                    <a:bodyPr/>
                    <a:lstStyle/>
                    <a:p>
                      <a:r>
                        <a:rPr lang="en-IN" dirty="0"/>
                        <a:t>3</a:t>
                      </a:r>
                    </a:p>
                  </a:txBody>
                  <a:tcPr/>
                </a:tc>
                <a:tc>
                  <a:txBody>
                    <a:bodyPr/>
                    <a:lstStyle/>
                    <a:p>
                      <a:r>
                        <a:rPr lang="en-US" sz="1200" kern="1200" dirty="0">
                          <a:solidFill>
                            <a:schemeClr val="dk1"/>
                          </a:solidFill>
                          <a:effectLst/>
                        </a:rPr>
                        <a:t>Journal of Electrical Engineering and Automation (ISSN: 2582-3051)</a:t>
                      </a:r>
                    </a:p>
                    <a:p>
                      <a:r>
                        <a:rPr lang="en-US" sz="1200" kern="1200">
                          <a:solidFill>
                            <a:schemeClr val="dk1"/>
                          </a:solidFill>
                          <a:effectLst/>
                        </a:rPr>
                        <a:t>(SEPTEMBER 2022)</a:t>
                      </a:r>
                      <a:endParaRPr lang="en-IN" sz="1200" dirty="0"/>
                    </a:p>
                  </a:txBody>
                  <a:tcPr/>
                </a:tc>
                <a:tc>
                  <a:txBody>
                    <a:bodyPr/>
                    <a:lstStyle/>
                    <a:p>
                      <a:r>
                        <a:rPr lang="en-IN" sz="1200" kern="1200" dirty="0">
                          <a:solidFill>
                            <a:schemeClr val="dk1"/>
                          </a:solidFill>
                          <a:effectLst/>
                        </a:rPr>
                        <a:t>S. Kayalvizhi1*, K. Senthil Kumar2, M. Sindu3, S. </a:t>
                      </a:r>
                      <a:r>
                        <a:rPr lang="en-IN" sz="1200" kern="1200" dirty="0" err="1">
                          <a:solidFill>
                            <a:schemeClr val="dk1"/>
                          </a:solidFill>
                          <a:effectLst/>
                        </a:rPr>
                        <a:t>Muminthaj</a:t>
                      </a:r>
                      <a:r>
                        <a:rPr lang="en-IN" sz="1200" kern="1200" dirty="0">
                          <a:solidFill>
                            <a:schemeClr val="dk1"/>
                          </a:solidFill>
                          <a:effectLst/>
                        </a:rPr>
                        <a:t>.</a:t>
                      </a:r>
                      <a:endParaRPr lang="en-IN" sz="1200" dirty="0"/>
                    </a:p>
                  </a:txBody>
                  <a:tcPr/>
                </a:tc>
                <a:tc>
                  <a:txBody>
                    <a:bodyPr/>
                    <a:lstStyle/>
                    <a:p>
                      <a:r>
                        <a:rPr lang="en-US" sz="1100" kern="1200" dirty="0">
                          <a:solidFill>
                            <a:schemeClr val="dk1"/>
                          </a:solidFill>
                          <a:effectLst/>
                        </a:rPr>
                        <a:t>Hybrid Cascaded Inverter-Based</a:t>
                      </a:r>
                      <a:r>
                        <a:rPr lang="en-US" sz="1100" dirty="0"/>
                        <a:t/>
                      </a:r>
                      <a:br>
                        <a:rPr lang="en-US" sz="1100" dirty="0"/>
                      </a:br>
                      <a:r>
                        <a:rPr lang="en-US" sz="1100" kern="1200" dirty="0">
                          <a:solidFill>
                            <a:schemeClr val="dk1"/>
                          </a:solidFill>
                          <a:effectLst/>
                        </a:rPr>
                        <a:t>Integrated Hybrid Power Supply Using</a:t>
                      </a:r>
                      <a:r>
                        <a:rPr lang="en-US" sz="1100" dirty="0"/>
                        <a:t/>
                      </a:r>
                      <a:br>
                        <a:rPr lang="en-US" sz="1100" dirty="0"/>
                      </a:br>
                      <a:r>
                        <a:rPr lang="en-US" sz="1100" kern="1200" dirty="0">
                          <a:solidFill>
                            <a:schemeClr val="dk1"/>
                          </a:solidFill>
                          <a:effectLst/>
                        </a:rPr>
                        <a:t>Nonconventional Energy Sources</a:t>
                      </a:r>
                      <a:endParaRPr lang="en-IN" sz="1100" dirty="0"/>
                    </a:p>
                  </a:txBody>
                  <a:tcPr/>
                </a:tc>
                <a:tc>
                  <a:txBody>
                    <a:bodyPr/>
                    <a:lstStyle/>
                    <a:p>
                      <a:r>
                        <a:rPr lang="en-US" sz="1000" kern="1200" dirty="0">
                          <a:solidFill>
                            <a:schemeClr val="dk1"/>
                          </a:solidFill>
                          <a:effectLst/>
                        </a:rPr>
                        <a:t>The Photovoltaic and Fuel Cell source</a:t>
                      </a:r>
                      <a:r>
                        <a:rPr lang="en-US" sz="1000" dirty="0"/>
                        <a:t/>
                      </a:r>
                      <a:br>
                        <a:rPr lang="en-US" sz="1000" dirty="0"/>
                      </a:br>
                      <a:r>
                        <a:rPr lang="en-US" sz="1000" kern="1200" dirty="0">
                          <a:solidFill>
                            <a:schemeClr val="dk1"/>
                          </a:solidFill>
                          <a:effectLst/>
                        </a:rPr>
                        <a:t>are used to power the hybrid integrated topology's power supply. Photovoltaic source is</a:t>
                      </a:r>
                      <a:r>
                        <a:rPr lang="en-US" sz="1000" dirty="0"/>
                        <a:t/>
                      </a:r>
                      <a:br>
                        <a:rPr lang="en-US" sz="1000" dirty="0"/>
                      </a:br>
                      <a:r>
                        <a:rPr lang="en-US" sz="1000" kern="1200" dirty="0">
                          <a:solidFill>
                            <a:schemeClr val="dk1"/>
                          </a:solidFill>
                          <a:effectLst/>
                        </a:rPr>
                        <a:t>utilized as the main power and runs very near to its Maximum Power Point, while the fuel</a:t>
                      </a:r>
                      <a:r>
                        <a:rPr lang="en-US" sz="1000" dirty="0"/>
                        <a:t/>
                      </a:r>
                      <a:br>
                        <a:rPr lang="en-US" sz="1000" dirty="0"/>
                      </a:br>
                      <a:r>
                        <a:rPr lang="en-US" sz="1000" kern="1200" dirty="0">
                          <a:solidFill>
                            <a:schemeClr val="dk1"/>
                          </a:solidFill>
                          <a:effectLst/>
                        </a:rPr>
                        <a:t>cell section serves merely as a DC supply and feeds just the power that is needed to make up</a:t>
                      </a:r>
                      <a:r>
                        <a:rPr lang="en-US" sz="1000" dirty="0"/>
                        <a:t/>
                      </a:r>
                      <a:br>
                        <a:rPr lang="en-US" sz="1000" dirty="0"/>
                      </a:br>
                      <a:r>
                        <a:rPr lang="en-US" sz="1000" kern="1200" dirty="0">
                          <a:solidFill>
                            <a:schemeClr val="dk1"/>
                          </a:solidFill>
                          <a:effectLst/>
                        </a:rPr>
                        <a:t>the difference. </a:t>
                      </a:r>
                      <a:endParaRPr lang="en-IN" sz="1000" dirty="0"/>
                    </a:p>
                  </a:txBody>
                  <a:tcPr/>
                </a:tc>
                <a:extLst>
                  <a:ext uri="{0D108BD9-81ED-4DB2-BD59-A6C34878D82A}">
                    <a16:rowId xmlns:a16="http://schemas.microsoft.com/office/drawing/2014/main" xmlns="" val="3079298861"/>
                  </a:ext>
                </a:extLst>
              </a:tr>
            </a:tbl>
          </a:graphicData>
        </a:graphic>
      </p:graphicFrame>
      <p:sp>
        <p:nvSpPr>
          <p:cNvPr id="4" name="Title 3">
            <a:extLst>
              <a:ext uri="{FF2B5EF4-FFF2-40B4-BE49-F238E27FC236}">
                <a16:creationId xmlns:a16="http://schemas.microsoft.com/office/drawing/2014/main" xmlns="" id="{812B0F08-92CC-4AE8-2DA1-A49DCCA6E444}"/>
              </a:ext>
            </a:extLst>
          </p:cNvPr>
          <p:cNvSpPr>
            <a:spLocks noGrp="1"/>
          </p:cNvSpPr>
          <p:nvPr>
            <p:ph type="ctrTitle"/>
          </p:nvPr>
        </p:nvSpPr>
        <p:spPr>
          <a:xfrm>
            <a:off x="1907704" y="116632"/>
            <a:ext cx="4966320" cy="722511"/>
          </a:xfrm>
        </p:spPr>
        <p:txBody>
          <a:bodyPr>
            <a:normAutofit fontScale="90000"/>
          </a:bodyPr>
          <a:lstStyle/>
          <a:p>
            <a:r>
              <a:rPr lang="en-IN" dirty="0"/>
              <a:t>LITERATURE SURVEY</a:t>
            </a:r>
          </a:p>
        </p:txBody>
      </p:sp>
    </p:spTree>
    <p:extLst>
      <p:ext uri="{BB962C8B-B14F-4D97-AF65-F5344CB8AC3E}">
        <p14:creationId xmlns:p14="http://schemas.microsoft.com/office/powerpoint/2010/main" val="94752061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A5B0222-782E-EE64-E995-2D52BE42C490}"/>
              </a:ext>
            </a:extLst>
          </p:cNvPr>
          <p:cNvSpPr>
            <a:spLocks noGrp="1"/>
          </p:cNvSpPr>
          <p:nvPr>
            <p:ph type="title"/>
          </p:nvPr>
        </p:nvSpPr>
        <p:spPr/>
        <p:txBody>
          <a:bodyPr/>
          <a:lstStyle/>
          <a:p>
            <a:r>
              <a:rPr lang="en-US" dirty="0"/>
              <a:t>EXISTING SYSTEM</a:t>
            </a:r>
            <a:endParaRPr lang="en-IN" dirty="0"/>
          </a:p>
        </p:txBody>
      </p:sp>
      <p:sp>
        <p:nvSpPr>
          <p:cNvPr id="4" name="TextBox 3">
            <a:extLst>
              <a:ext uri="{FF2B5EF4-FFF2-40B4-BE49-F238E27FC236}">
                <a16:creationId xmlns:a16="http://schemas.microsoft.com/office/drawing/2014/main" xmlns="" id="{F1CD343B-4350-CD07-F439-2A952DB14E7D}"/>
              </a:ext>
            </a:extLst>
          </p:cNvPr>
          <p:cNvSpPr txBox="1"/>
          <p:nvPr/>
        </p:nvSpPr>
        <p:spPr>
          <a:xfrm>
            <a:off x="755576" y="1628800"/>
            <a:ext cx="7776864" cy="4524315"/>
          </a:xfrm>
          <a:prstGeom prst="rect">
            <a:avLst/>
          </a:prstGeom>
          <a:noFill/>
        </p:spPr>
        <p:txBody>
          <a:bodyPr wrap="square">
            <a:spAutoFit/>
          </a:bodyPr>
          <a:lstStyle/>
          <a:p>
            <a:pPr marL="342900" indent="-342900">
              <a:buFont typeface="Arial" panose="020B0604020202020204" pitchFamily="34" charset="0"/>
              <a:buChar char="•"/>
            </a:pPr>
            <a:r>
              <a:rPr lang="en-US" sz="2400" dirty="0"/>
              <a:t>Among the earlier work have proposed an HDGS configuration. It consists of two inverters, operating in parallel, whose outputs are tied to the grid through a single, multi winding, step-up transformer. </a:t>
            </a:r>
          </a:p>
          <a:p>
            <a:pPr marL="342900" indent="-342900">
              <a:buFont typeface="Arial" panose="020B0604020202020204" pitchFamily="34" charset="0"/>
              <a:buChar char="•"/>
            </a:pPr>
            <a:r>
              <a:rPr lang="en-US" sz="2400" dirty="0"/>
              <a:t>The drawback with this otherwise elegant scheme is that it does not utilize the available sources efficiently as maximum power point tracking (MPPT) is not implemented.</a:t>
            </a:r>
          </a:p>
          <a:p>
            <a:pPr marL="342900" indent="-342900">
              <a:buFont typeface="Arial" panose="020B0604020202020204" pitchFamily="34" charset="0"/>
              <a:buChar char="•"/>
            </a:pPr>
            <a:r>
              <a:rPr lang="en-US" sz="2400" dirty="0"/>
              <a:t>Existing configuration uses an H-bridge inverter topology for interfacing with the grid, which either needs a line frequency bulky transformer at the output or high dc link voltage at the inverter input</a:t>
            </a:r>
            <a:r>
              <a:rPr lang="en-US" sz="1800" dirty="0"/>
              <a:t>.</a:t>
            </a:r>
          </a:p>
        </p:txBody>
      </p:sp>
      <p:pic>
        <p:nvPicPr>
          <p:cNvPr id="5" name="Picture 4" descr="Velammal-Logo-Final">
            <a:extLst>
              <a:ext uri="{FF2B5EF4-FFF2-40B4-BE49-F238E27FC236}">
                <a16:creationId xmlns:a16="http://schemas.microsoft.com/office/drawing/2014/main" xmlns="" id="{B8F814F8-24EF-5A61-E3D0-82BCFEFFE7BC}"/>
              </a:ext>
            </a:extLst>
          </p:cNvPr>
          <p:cNvPicPr>
            <a:picLocks noChangeAspect="1" noChangeArrowheads="1"/>
          </p:cNvPicPr>
          <p:nvPr/>
        </p:nvPicPr>
        <p:blipFill>
          <a:blip r:embed="rId2" cstate="print">
            <a:clrChange>
              <a:clrFrom>
                <a:srgbClr val="FFFFFF"/>
              </a:clrFrom>
              <a:clrTo>
                <a:srgbClr val="FFFFFF">
                  <a:alpha val="0"/>
                </a:srgbClr>
              </a:clrTo>
            </a:clrChange>
            <a:lum bright="-30000" contrast="54000"/>
          </a:blip>
          <a:srcRect l="23039" t="11040" r="24600" b="13921"/>
          <a:stretch>
            <a:fillRect/>
          </a:stretch>
        </p:blipFill>
        <p:spPr bwMode="auto">
          <a:xfrm>
            <a:off x="323528" y="274638"/>
            <a:ext cx="651345" cy="409555"/>
          </a:xfrm>
          <a:prstGeom prst="rect">
            <a:avLst/>
          </a:prstGeom>
          <a:ln w="635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15718922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Identification</a:t>
            </a:r>
          </a:p>
        </p:txBody>
      </p:sp>
      <p:sp>
        <p:nvSpPr>
          <p:cNvPr id="3" name="Content Placeholder 2"/>
          <p:cNvSpPr>
            <a:spLocks noGrp="1"/>
          </p:cNvSpPr>
          <p:nvPr>
            <p:ph idx="1"/>
          </p:nvPr>
        </p:nvSpPr>
        <p:spPr/>
        <p:txBody>
          <a:bodyPr>
            <a:normAutofit/>
          </a:bodyPr>
          <a:lstStyle/>
          <a:p>
            <a:r>
              <a:rPr lang="en-US" sz="2600" dirty="0"/>
              <a:t>One of the problems with this system is that, at </a:t>
            </a:r>
            <a:r>
              <a:rPr lang="en-US" sz="2600" u="sng" dirty="0"/>
              <a:t>very low insolation levels</a:t>
            </a:r>
            <a:r>
              <a:rPr lang="en-US" sz="2600" dirty="0"/>
              <a:t>, the PV side dc–dc converter must be cut off to prevent its inefficient operation. Thus, at small power levels, generation by the PV source remains unutilized. This may be acceptable for high power applications, but could be a matter of concern for residential or medium-power </a:t>
            </a:r>
            <a:r>
              <a:rPr lang="en-US" sz="2600" dirty="0" err="1"/>
              <a:t>installation.If</a:t>
            </a:r>
            <a:r>
              <a:rPr lang="en-US" sz="2600" dirty="0"/>
              <a:t> the function of the PV side dc–dc converter is merged with the inversion stage, even a small fraction of power generated during low insolation can be utilized</a:t>
            </a:r>
            <a:r>
              <a:rPr lang="en-US" dirty="0"/>
              <a:t>.</a:t>
            </a:r>
          </a:p>
        </p:txBody>
      </p:sp>
      <p:pic>
        <p:nvPicPr>
          <p:cNvPr id="4" name="Picture 2" descr="Velammal-Logo-Final"/>
          <p:cNvPicPr>
            <a:picLocks noChangeAspect="1" noChangeArrowheads="1"/>
          </p:cNvPicPr>
          <p:nvPr/>
        </p:nvPicPr>
        <p:blipFill>
          <a:blip r:embed="rId2" cstate="print">
            <a:clrChange>
              <a:clrFrom>
                <a:srgbClr val="FFFFFF"/>
              </a:clrFrom>
              <a:clrTo>
                <a:srgbClr val="FFFFFF">
                  <a:alpha val="0"/>
                </a:srgbClr>
              </a:clrTo>
            </a:clrChange>
            <a:lum bright="-30000" contrast="54000"/>
          </a:blip>
          <a:srcRect l="23039" t="11040" r="24600" b="13921"/>
          <a:stretch>
            <a:fillRect/>
          </a:stretch>
        </p:blipFill>
        <p:spPr bwMode="auto">
          <a:xfrm>
            <a:off x="134441" y="90487"/>
            <a:ext cx="651345" cy="409555"/>
          </a:xfrm>
          <a:prstGeom prst="rect">
            <a:avLst/>
          </a:prstGeom>
          <a:ln w="635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3A7C678-27DF-9C34-5DF5-3E9491151AF7}"/>
              </a:ext>
            </a:extLst>
          </p:cNvPr>
          <p:cNvSpPr>
            <a:spLocks noGrp="1"/>
          </p:cNvSpPr>
          <p:nvPr>
            <p:ph type="title"/>
          </p:nvPr>
        </p:nvSpPr>
        <p:spPr/>
        <p:txBody>
          <a:bodyPr/>
          <a:lstStyle/>
          <a:p>
            <a:r>
              <a:rPr lang="en-US" dirty="0"/>
              <a:t>PROPOSED SYSYTEM</a:t>
            </a:r>
            <a:endParaRPr lang="en-IN" dirty="0"/>
          </a:p>
        </p:txBody>
      </p:sp>
      <p:pic>
        <p:nvPicPr>
          <p:cNvPr id="3" name="Picture 2" descr="Velammal-Logo-Final">
            <a:extLst>
              <a:ext uri="{FF2B5EF4-FFF2-40B4-BE49-F238E27FC236}">
                <a16:creationId xmlns:a16="http://schemas.microsoft.com/office/drawing/2014/main" xmlns="" id="{717DFDD3-876C-3317-8D20-7F11930A47E6}"/>
              </a:ext>
            </a:extLst>
          </p:cNvPr>
          <p:cNvPicPr>
            <a:picLocks noChangeAspect="1" noChangeArrowheads="1"/>
          </p:cNvPicPr>
          <p:nvPr/>
        </p:nvPicPr>
        <p:blipFill>
          <a:blip r:embed="rId2" cstate="print">
            <a:clrChange>
              <a:clrFrom>
                <a:srgbClr val="FFFFFF"/>
              </a:clrFrom>
              <a:clrTo>
                <a:srgbClr val="FFFFFF">
                  <a:alpha val="0"/>
                </a:srgbClr>
              </a:clrTo>
            </a:clrChange>
            <a:lum bright="-30000" contrast="54000"/>
          </a:blip>
          <a:srcRect l="23039" t="11040" r="24600" b="13921"/>
          <a:stretch>
            <a:fillRect/>
          </a:stretch>
        </p:blipFill>
        <p:spPr bwMode="auto">
          <a:xfrm>
            <a:off x="131527" y="282012"/>
            <a:ext cx="651345" cy="409555"/>
          </a:xfrm>
          <a:prstGeom prst="rect">
            <a:avLst/>
          </a:prstGeom>
          <a:ln w="6350" cap="sq">
            <a:solidFill>
              <a:srgbClr val="000000"/>
            </a:solidFill>
            <a:prstDash val="solid"/>
            <a:miter lim="800000"/>
          </a:ln>
          <a:effectLst>
            <a:outerShdw blurRad="50800" dist="38100" dir="2700000" algn="tl" rotWithShape="0">
              <a:srgbClr val="000000">
                <a:alpha val="43000"/>
              </a:srgbClr>
            </a:outerShdw>
          </a:effectLst>
        </p:spPr>
      </p:pic>
      <p:sp>
        <p:nvSpPr>
          <p:cNvPr id="6" name="TextBox 5">
            <a:extLst>
              <a:ext uri="{FF2B5EF4-FFF2-40B4-BE49-F238E27FC236}">
                <a16:creationId xmlns:a16="http://schemas.microsoft.com/office/drawing/2014/main" xmlns="" id="{9B22D782-36BC-4E86-EC4A-7168292628E6}"/>
              </a:ext>
            </a:extLst>
          </p:cNvPr>
          <p:cNvSpPr txBox="1"/>
          <p:nvPr/>
        </p:nvSpPr>
        <p:spPr>
          <a:xfrm>
            <a:off x="782301" y="1628800"/>
            <a:ext cx="7776864" cy="4678204"/>
          </a:xfrm>
          <a:prstGeom prst="rect">
            <a:avLst/>
          </a:prstGeom>
          <a:noFill/>
        </p:spPr>
        <p:txBody>
          <a:bodyPr wrap="square">
            <a:spAutoFit/>
          </a:bodyPr>
          <a:lstStyle/>
          <a:p>
            <a:pPr marL="285750" indent="-285750">
              <a:buFont typeface="Arial" panose="020B0604020202020204" pitchFamily="34" charset="0"/>
              <a:buChar char="•"/>
            </a:pPr>
            <a:r>
              <a:rPr lang="en-US" sz="2800" dirty="0"/>
              <a:t>In the proposed system MPPT is implemented.</a:t>
            </a:r>
          </a:p>
          <a:p>
            <a:pPr marL="285750" indent="-285750">
              <a:buFont typeface="Arial" panose="020B0604020202020204" pitchFamily="34" charset="0"/>
              <a:buChar char="•"/>
            </a:pPr>
            <a:r>
              <a:rPr lang="en-US" sz="2800" dirty="0"/>
              <a:t>The proposed system uses an inverter with boosting capability, which eliminates the requirement of high dc voltage at the inverter input, thereby saving the cost of high-voltage buffer capacitor.</a:t>
            </a:r>
          </a:p>
          <a:p>
            <a:pPr marL="285750" indent="-285750">
              <a:buFont typeface="Arial" panose="020B0604020202020204" pitchFamily="34" charset="0"/>
              <a:buChar char="•"/>
            </a:pPr>
            <a:r>
              <a:rPr lang="en-US" sz="2800" dirty="0"/>
              <a:t>Harmonics reduction is improved.</a:t>
            </a:r>
          </a:p>
          <a:p>
            <a:pPr marL="285750" indent="-285750">
              <a:buFont typeface="Arial" panose="020B0604020202020204" pitchFamily="34" charset="0"/>
              <a:buChar char="•"/>
            </a:pPr>
            <a:r>
              <a:rPr lang="en-US" sz="2800" dirty="0"/>
              <a:t>Voltage and current reference control are implemented.</a:t>
            </a:r>
          </a:p>
          <a:p>
            <a:pPr marL="285750" indent="-285750">
              <a:buFont typeface="Arial" panose="020B0604020202020204" pitchFamily="34" charset="0"/>
              <a:buChar char="•"/>
            </a:pPr>
            <a:r>
              <a:rPr lang="en-US" sz="2800" dirty="0"/>
              <a:t>DC grid control is proposed.</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17155970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9050" y="94383"/>
            <a:ext cx="8229600" cy="1143000"/>
          </a:xfrm>
        </p:spPr>
        <p:txBody>
          <a:bodyPr/>
          <a:lstStyle/>
          <a:p>
            <a:r>
              <a:rPr lang="en-US" dirty="0"/>
              <a:t>Block Diagram</a:t>
            </a:r>
          </a:p>
        </p:txBody>
      </p:sp>
      <p:sp>
        <p:nvSpPr>
          <p:cNvPr id="5" name="Rectangle 4"/>
          <p:cNvSpPr/>
          <p:nvPr/>
        </p:nvSpPr>
        <p:spPr>
          <a:xfrm>
            <a:off x="785786" y="3921467"/>
            <a:ext cx="1285884" cy="642942"/>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1905"/>
                <a:solidFill>
                  <a:schemeClr val="tx1"/>
                </a:solidFill>
                <a:effectLst>
                  <a:innerShdw blurRad="69850" dist="43180" dir="5400000">
                    <a:srgbClr val="000000">
                      <a:alpha val="65000"/>
                    </a:srgbClr>
                  </a:innerShdw>
                </a:effectLst>
              </a:rPr>
              <a:t>PV ARRAY</a:t>
            </a:r>
          </a:p>
        </p:txBody>
      </p:sp>
      <p:sp>
        <p:nvSpPr>
          <p:cNvPr id="9" name="Rectangle 8"/>
          <p:cNvSpPr/>
          <p:nvPr/>
        </p:nvSpPr>
        <p:spPr>
          <a:xfrm>
            <a:off x="5727805" y="3149128"/>
            <a:ext cx="2201781" cy="1714512"/>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t>INVERTER(BOOSTING+MPPT+INVERSION)</a:t>
            </a:r>
          </a:p>
        </p:txBody>
      </p:sp>
      <p:sp>
        <p:nvSpPr>
          <p:cNvPr id="28" name="Rectangle 27"/>
          <p:cNvSpPr/>
          <p:nvPr/>
        </p:nvSpPr>
        <p:spPr>
          <a:xfrm>
            <a:off x="2896996" y="2166272"/>
            <a:ext cx="1571636" cy="95491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DC/DC BUCK CONVERTER</a:t>
            </a:r>
          </a:p>
        </p:txBody>
      </p:sp>
      <p:sp>
        <p:nvSpPr>
          <p:cNvPr id="29" name="Rectangle 28"/>
          <p:cNvSpPr/>
          <p:nvPr/>
        </p:nvSpPr>
        <p:spPr>
          <a:xfrm>
            <a:off x="2844532" y="5033483"/>
            <a:ext cx="1393042" cy="129269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DC/DC BUCK BOOST CONVERTER</a:t>
            </a:r>
          </a:p>
        </p:txBody>
      </p:sp>
      <p:cxnSp>
        <p:nvCxnSpPr>
          <p:cNvPr id="70" name="Elbow Connector 69"/>
          <p:cNvCxnSpPr>
            <a:cxnSpLocks/>
            <a:stCxn id="28" idx="3"/>
          </p:cNvCxnSpPr>
          <p:nvPr/>
        </p:nvCxnSpPr>
        <p:spPr>
          <a:xfrm>
            <a:off x="4468632" y="2643729"/>
            <a:ext cx="1259173" cy="928147"/>
          </a:xfrm>
          <a:prstGeom prst="bentConnector3">
            <a:avLst>
              <a:gd name="adj1" fmla="val 5000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3" name="Rounded Rectangle 102"/>
          <p:cNvSpPr/>
          <p:nvPr/>
        </p:nvSpPr>
        <p:spPr>
          <a:xfrm>
            <a:off x="1002942" y="5431927"/>
            <a:ext cx="928694" cy="571504"/>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FUEL CELL</a:t>
            </a:r>
          </a:p>
        </p:txBody>
      </p:sp>
      <p:pic>
        <p:nvPicPr>
          <p:cNvPr id="104" name="Picture 2" descr="Velammal-Logo-Final"/>
          <p:cNvPicPr>
            <a:picLocks noChangeAspect="1" noChangeArrowheads="1"/>
          </p:cNvPicPr>
          <p:nvPr/>
        </p:nvPicPr>
        <p:blipFill>
          <a:blip r:embed="rId2" cstate="print">
            <a:clrChange>
              <a:clrFrom>
                <a:srgbClr val="FFFFFF"/>
              </a:clrFrom>
              <a:clrTo>
                <a:srgbClr val="FFFFFF">
                  <a:alpha val="0"/>
                </a:srgbClr>
              </a:clrTo>
            </a:clrChange>
            <a:lum bright="-30000" contrast="54000"/>
          </a:blip>
          <a:srcRect l="23039" t="11040" r="24600" b="13921"/>
          <a:stretch>
            <a:fillRect/>
          </a:stretch>
        </p:blipFill>
        <p:spPr bwMode="auto">
          <a:xfrm>
            <a:off x="134441" y="90487"/>
            <a:ext cx="651345" cy="409555"/>
          </a:xfrm>
          <a:prstGeom prst="rect">
            <a:avLst/>
          </a:prstGeom>
          <a:ln w="6350" cap="sq">
            <a:solidFill>
              <a:srgbClr val="000000"/>
            </a:solidFill>
            <a:prstDash val="solid"/>
            <a:miter lim="800000"/>
          </a:ln>
          <a:effectLst>
            <a:outerShdw blurRad="50800" dist="38100" dir="2700000" algn="tl" rotWithShape="0">
              <a:srgbClr val="000000">
                <a:alpha val="43000"/>
              </a:srgbClr>
            </a:outerShdw>
          </a:effectLst>
        </p:spPr>
      </p:pic>
      <p:cxnSp>
        <p:nvCxnSpPr>
          <p:cNvPr id="4" name="Straight Arrow Connector 3">
            <a:extLst>
              <a:ext uri="{FF2B5EF4-FFF2-40B4-BE49-F238E27FC236}">
                <a16:creationId xmlns:a16="http://schemas.microsoft.com/office/drawing/2014/main" xmlns="" id="{49734B60-F93E-37EE-93C8-136E9030F1AD}"/>
              </a:ext>
            </a:extLst>
          </p:cNvPr>
          <p:cNvCxnSpPr>
            <a:cxnSpLocks/>
            <a:endCxn id="28" idx="1"/>
          </p:cNvCxnSpPr>
          <p:nvPr/>
        </p:nvCxnSpPr>
        <p:spPr>
          <a:xfrm>
            <a:off x="2312774" y="2643729"/>
            <a:ext cx="58422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 name="Straight Arrow Connector 7">
            <a:extLst>
              <a:ext uri="{FF2B5EF4-FFF2-40B4-BE49-F238E27FC236}">
                <a16:creationId xmlns:a16="http://schemas.microsoft.com/office/drawing/2014/main" xmlns="" id="{2F275BD1-5422-5FBB-E34B-B11E26D7F0B7}"/>
              </a:ext>
            </a:extLst>
          </p:cNvPr>
          <p:cNvCxnSpPr>
            <a:stCxn id="5" idx="3"/>
          </p:cNvCxnSpPr>
          <p:nvPr/>
        </p:nvCxnSpPr>
        <p:spPr>
          <a:xfrm>
            <a:off x="2071670" y="4242938"/>
            <a:ext cx="365613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 name="Straight Arrow Connector 11">
            <a:extLst>
              <a:ext uri="{FF2B5EF4-FFF2-40B4-BE49-F238E27FC236}">
                <a16:creationId xmlns:a16="http://schemas.microsoft.com/office/drawing/2014/main" xmlns="" id="{621AB7F9-5EE4-E0E9-2E75-B99D13BC4BB4}"/>
              </a:ext>
            </a:extLst>
          </p:cNvPr>
          <p:cNvCxnSpPr>
            <a:stCxn id="103" idx="3"/>
            <a:endCxn id="29" idx="1"/>
          </p:cNvCxnSpPr>
          <p:nvPr/>
        </p:nvCxnSpPr>
        <p:spPr>
          <a:xfrm>
            <a:off x="1931636" y="5717679"/>
            <a:ext cx="91289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 name="Straight Arrow Connector 14">
            <a:extLst>
              <a:ext uri="{FF2B5EF4-FFF2-40B4-BE49-F238E27FC236}">
                <a16:creationId xmlns:a16="http://schemas.microsoft.com/office/drawing/2014/main" xmlns="" id="{A6B0456E-1B4A-DE1D-7A60-1D0CEECD7F75}"/>
              </a:ext>
            </a:extLst>
          </p:cNvPr>
          <p:cNvCxnSpPr>
            <a:cxnSpLocks/>
          </p:cNvCxnSpPr>
          <p:nvPr/>
        </p:nvCxnSpPr>
        <p:spPr>
          <a:xfrm flipV="1">
            <a:off x="6793554" y="4863640"/>
            <a:ext cx="0" cy="81618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1" name="Straight Connector 20">
            <a:extLst>
              <a:ext uri="{FF2B5EF4-FFF2-40B4-BE49-F238E27FC236}">
                <a16:creationId xmlns:a16="http://schemas.microsoft.com/office/drawing/2014/main" xmlns="" id="{CC12370C-64EA-90FE-3845-A4F1B980D803}"/>
              </a:ext>
            </a:extLst>
          </p:cNvPr>
          <p:cNvCxnSpPr>
            <a:cxnSpLocks/>
            <a:stCxn id="29" idx="3"/>
          </p:cNvCxnSpPr>
          <p:nvPr/>
        </p:nvCxnSpPr>
        <p:spPr>
          <a:xfrm>
            <a:off x="4237574" y="5679829"/>
            <a:ext cx="2555980" cy="9536"/>
          </a:xfrm>
          <a:prstGeom prst="line">
            <a:avLst/>
          </a:prstGeom>
        </p:spPr>
        <p:style>
          <a:lnRef idx="1">
            <a:schemeClr val="dk1"/>
          </a:lnRef>
          <a:fillRef idx="0">
            <a:schemeClr val="dk1"/>
          </a:fillRef>
          <a:effectRef idx="0">
            <a:schemeClr val="dk1"/>
          </a:effectRef>
          <a:fontRef idx="minor">
            <a:schemeClr val="tx1"/>
          </a:fontRef>
        </p:style>
      </p:cxnSp>
      <p:sp>
        <p:nvSpPr>
          <p:cNvPr id="7" name="Rectangle 6">
            <a:extLst>
              <a:ext uri="{FF2B5EF4-FFF2-40B4-BE49-F238E27FC236}">
                <a16:creationId xmlns:a16="http://schemas.microsoft.com/office/drawing/2014/main" xmlns="" id="{F93FE80B-14CB-03A5-C813-67E011756866}"/>
              </a:ext>
            </a:extLst>
          </p:cNvPr>
          <p:cNvSpPr/>
          <p:nvPr/>
        </p:nvSpPr>
        <p:spPr>
          <a:xfrm>
            <a:off x="6360643" y="1845437"/>
            <a:ext cx="936104" cy="632132"/>
          </a:xfrm>
          <a:prstGeom prst="rect">
            <a:avLst/>
          </a:prstGeom>
          <a:ln>
            <a:solidFill>
              <a:schemeClr val="bg2">
                <a:lumMod val="1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ln w="0"/>
                <a:solidFill>
                  <a:schemeClr val="tx1"/>
                </a:solidFill>
                <a:effectLst>
                  <a:outerShdw blurRad="38100" dist="19050" dir="2700000" algn="tl" rotWithShape="0">
                    <a:schemeClr val="dk1">
                      <a:alpha val="40000"/>
                    </a:schemeClr>
                  </a:outerShdw>
                </a:effectLst>
              </a:rPr>
              <a:t>GRID</a:t>
            </a:r>
          </a:p>
        </p:txBody>
      </p:sp>
      <p:cxnSp>
        <p:nvCxnSpPr>
          <p:cNvPr id="11" name="Straight Arrow Connector 10">
            <a:extLst>
              <a:ext uri="{FF2B5EF4-FFF2-40B4-BE49-F238E27FC236}">
                <a16:creationId xmlns:a16="http://schemas.microsoft.com/office/drawing/2014/main" xmlns="" id="{A60FB0B2-C79F-0A80-7F2E-9959181FC531}"/>
              </a:ext>
            </a:extLst>
          </p:cNvPr>
          <p:cNvCxnSpPr>
            <a:cxnSpLocks/>
            <a:stCxn id="9" idx="0"/>
            <a:endCxn id="7" idx="2"/>
          </p:cNvCxnSpPr>
          <p:nvPr/>
        </p:nvCxnSpPr>
        <p:spPr>
          <a:xfrm flipH="1" flipV="1">
            <a:off x="6828695" y="2477569"/>
            <a:ext cx="1" cy="67155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6" name="Oval 15">
            <a:extLst>
              <a:ext uri="{FF2B5EF4-FFF2-40B4-BE49-F238E27FC236}">
                <a16:creationId xmlns:a16="http://schemas.microsoft.com/office/drawing/2014/main" xmlns="" id="{D81B3113-9BA2-97A0-BD90-87A117787356}"/>
              </a:ext>
            </a:extLst>
          </p:cNvPr>
          <p:cNvSpPr/>
          <p:nvPr/>
        </p:nvSpPr>
        <p:spPr>
          <a:xfrm>
            <a:off x="807606" y="1971731"/>
            <a:ext cx="1459803" cy="1439409"/>
          </a:xfrm>
          <a:prstGeom prst="ellipse">
            <a:avLst/>
          </a:prstGeom>
          <a:ln>
            <a:solidFill>
              <a:schemeClr val="bg2">
                <a:lumMod val="1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ln w="0"/>
                <a:solidFill>
                  <a:schemeClr val="tx1"/>
                </a:solidFill>
                <a:effectLst>
                  <a:outerShdw blurRad="38100" dist="19050" dir="2700000" algn="tl" rotWithShape="0">
                    <a:schemeClr val="dk1">
                      <a:alpha val="40000"/>
                    </a:schemeClr>
                  </a:outerShdw>
                </a:effectLst>
              </a:rPr>
              <a:t>WIND TURBINE</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74FB007-9A2C-5D7D-3D25-792CFF7E0995}"/>
              </a:ext>
            </a:extLst>
          </p:cNvPr>
          <p:cNvSpPr>
            <a:spLocks noGrp="1"/>
          </p:cNvSpPr>
          <p:nvPr>
            <p:ph type="title"/>
          </p:nvPr>
        </p:nvSpPr>
        <p:spPr/>
        <p:txBody>
          <a:bodyPr/>
          <a:lstStyle/>
          <a:p>
            <a:r>
              <a:rPr lang="en-US" dirty="0"/>
              <a:t>SIMULINK DIAGRAM</a:t>
            </a:r>
          </a:p>
        </p:txBody>
      </p:sp>
      <p:pic>
        <p:nvPicPr>
          <p:cNvPr id="6" name="Content Placeholder 5">
            <a:extLst>
              <a:ext uri="{FF2B5EF4-FFF2-40B4-BE49-F238E27FC236}">
                <a16:creationId xmlns:a16="http://schemas.microsoft.com/office/drawing/2014/main" xmlns="" id="{5B40E04A-B4E3-D321-BAEC-A2CEE54847EF}"/>
              </a:ext>
            </a:extLst>
          </p:cNvPr>
          <p:cNvPicPr>
            <a:picLocks noGrp="1" noChangeAspect="1"/>
          </p:cNvPicPr>
          <p:nvPr>
            <p:ph idx="1"/>
          </p:nvPr>
        </p:nvPicPr>
        <p:blipFill rotWithShape="1">
          <a:blip r:embed="rId2"/>
          <a:srcRect l="513" t="12286" r="-359" b="14571"/>
          <a:stretch/>
        </p:blipFill>
        <p:spPr>
          <a:xfrm>
            <a:off x="138195" y="1268760"/>
            <a:ext cx="8967459" cy="5021276"/>
          </a:xfrm>
        </p:spPr>
      </p:pic>
      <p:pic>
        <p:nvPicPr>
          <p:cNvPr id="4" name="Picture 2" descr="Velammal-Logo-Final"/>
          <p:cNvPicPr>
            <a:picLocks noChangeAspect="1" noChangeArrowheads="1"/>
          </p:cNvPicPr>
          <p:nvPr/>
        </p:nvPicPr>
        <p:blipFill>
          <a:blip r:embed="rId3" cstate="print">
            <a:clrChange>
              <a:clrFrom>
                <a:srgbClr val="FFFFFF"/>
              </a:clrFrom>
              <a:clrTo>
                <a:srgbClr val="FFFFFF">
                  <a:alpha val="0"/>
                </a:srgbClr>
              </a:clrTo>
            </a:clrChange>
            <a:lum bright="-30000" contrast="54000"/>
          </a:blip>
          <a:srcRect l="23039" t="11040" r="24600" b="13921"/>
          <a:stretch>
            <a:fillRect/>
          </a:stretch>
        </p:blipFill>
        <p:spPr bwMode="auto">
          <a:xfrm>
            <a:off x="134441" y="90487"/>
            <a:ext cx="651345" cy="409555"/>
          </a:xfrm>
          <a:prstGeom prst="rect">
            <a:avLst/>
          </a:prstGeom>
          <a:ln w="635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22678562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1220</TotalTime>
  <Words>1574</Words>
  <Application>Microsoft Office PowerPoint</Application>
  <PresentationFormat>On-screen Show (4:3)</PresentationFormat>
  <Paragraphs>97</Paragraphs>
  <Slides>22</Slides>
  <Notes>0</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Office Theme</vt:lpstr>
      <vt:lpstr> </vt:lpstr>
      <vt:lpstr>Abstract </vt:lpstr>
      <vt:lpstr>Introduction</vt:lpstr>
      <vt:lpstr>LITERATURE SURVEY</vt:lpstr>
      <vt:lpstr>EXISTING SYSTEM</vt:lpstr>
      <vt:lpstr>Problem Identification</vt:lpstr>
      <vt:lpstr>PROPOSED SYSYTEM</vt:lpstr>
      <vt:lpstr>Block Diagram</vt:lpstr>
      <vt:lpstr>SIMULINK DIAGRAM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JOURNAL PUBLICATIONS</vt:lpstr>
      <vt:lpstr>PowerPoint Presentation</vt:lpstr>
      <vt:lpstr>References</vt:lpstr>
      <vt:lpstr>PowerPoint Presentation</vt:lpstr>
      <vt:lpstr>PowerPoint Presentation</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welcome</dc:creator>
  <cp:lastModifiedBy>.</cp:lastModifiedBy>
  <cp:revision>31</cp:revision>
  <dcterms:created xsi:type="dcterms:W3CDTF">2022-06-16T07:28:03Z</dcterms:created>
  <dcterms:modified xsi:type="dcterms:W3CDTF">2023-05-18T16:31:17Z</dcterms:modified>
</cp:coreProperties>
</file>