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336" r:id="rId3"/>
    <p:sldId id="303" r:id="rId4"/>
    <p:sldId id="304" r:id="rId5"/>
    <p:sldId id="276" r:id="rId6"/>
    <p:sldId id="275" r:id="rId7"/>
    <p:sldId id="274" r:id="rId8"/>
    <p:sldId id="278" r:id="rId9"/>
    <p:sldId id="279" r:id="rId10"/>
    <p:sldId id="273" r:id="rId11"/>
    <p:sldId id="272" r:id="rId12"/>
    <p:sldId id="271" r:id="rId13"/>
    <p:sldId id="270" r:id="rId14"/>
    <p:sldId id="269" r:id="rId15"/>
    <p:sldId id="268" r:id="rId16"/>
    <p:sldId id="266" r:id="rId17"/>
    <p:sldId id="264" r:id="rId18"/>
    <p:sldId id="263" r:id="rId19"/>
    <p:sldId id="261" r:id="rId20"/>
    <p:sldId id="260" r:id="rId21"/>
    <p:sldId id="258" r:id="rId22"/>
    <p:sldId id="277" r:id="rId23"/>
    <p:sldId id="280" r:id="rId24"/>
    <p:sldId id="305" r:id="rId25"/>
    <p:sldId id="338" r:id="rId26"/>
    <p:sldId id="342" r:id="rId27"/>
    <p:sldId id="340" r:id="rId28"/>
    <p:sldId id="307" r:id="rId29"/>
    <p:sldId id="285" r:id="rId30"/>
    <p:sldId id="343" r:id="rId31"/>
    <p:sldId id="306" r:id="rId32"/>
    <p:sldId id="286" r:id="rId33"/>
    <p:sldId id="341" r:id="rId34"/>
    <p:sldId id="337" r:id="rId35"/>
    <p:sldId id="309" r:id="rId36"/>
  </p:sldIdLst>
  <p:sldSz cx="9144000" cy="5143500" type="screen16x9"/>
  <p:notesSz cx="6858000" cy="9144000"/>
  <p:embeddedFontLst>
    <p:embeddedFont>
      <p:font typeface="Bahnschrift Light" panose="020B0502040204020203" pitchFamily="34" charset="0"/>
      <p:regular r:id="rId38"/>
    </p:embeddedFont>
    <p:embeddedFont>
      <p:font typeface="Bahnschrift Light SemiCondensed" panose="020B0502040204020203" pitchFamily="34" charset="0"/>
      <p:regular r:id="rId39"/>
    </p:embeddedFont>
    <p:embeddedFont>
      <p:font typeface="Bahnschrift SemiBold" panose="020B0502040204020203" pitchFamily="34" charset="0"/>
      <p:bold r:id="rId40"/>
    </p:embeddedFont>
    <p:embeddedFont>
      <p:font typeface="Mongolian Baiti" panose="03000500000000000000" pitchFamily="66" charset="0"/>
      <p:regular r:id="rId41"/>
    </p:embeddedFont>
    <p:embeddedFont>
      <p:font typeface="Montserrat"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6945328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515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80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22564"/>
            <a:ext cx="8512500" cy="3311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Capstone Project</a:t>
            </a:r>
            <a:endParaRPr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Rossmann Sales Prediction</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225" y="3807859"/>
            <a:ext cx="3629025" cy="13356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5598" y="202660"/>
            <a:ext cx="7577457" cy="822575"/>
          </a:xfrm>
        </p:spPr>
        <p:txBody>
          <a:bodyPr/>
          <a:lstStyle/>
          <a:p>
            <a:r>
              <a:rPr lang="en-US" dirty="0">
                <a:latin typeface="Bahnschrift SemiBold" panose="020B0502040204020203" pitchFamily="34" charset="0"/>
              </a:rPr>
              <a:t>Numbers of stores open on a given Dates</a:t>
            </a:r>
          </a:p>
        </p:txBody>
      </p:sp>
      <p:pic>
        <p:nvPicPr>
          <p:cNvPr id="8" name="Picture 7"/>
          <p:cNvPicPr>
            <a:picLocks noChangeAspect="1"/>
          </p:cNvPicPr>
          <p:nvPr/>
        </p:nvPicPr>
        <p:blipFill>
          <a:blip r:embed="rId2"/>
          <a:stretch>
            <a:fillRect/>
          </a:stretch>
        </p:blipFill>
        <p:spPr>
          <a:xfrm>
            <a:off x="1275599" y="886691"/>
            <a:ext cx="6592802" cy="40541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982" y="202661"/>
            <a:ext cx="8354318" cy="697884"/>
          </a:xfrm>
        </p:spPr>
        <p:txBody>
          <a:bodyPr/>
          <a:lstStyle/>
          <a:p>
            <a:r>
              <a:rPr lang="en-US" dirty="0">
                <a:latin typeface="Bahnschrift SemiBold" panose="020B0502040204020203" pitchFamily="34" charset="0"/>
              </a:rPr>
              <a:t>Number of stores running promo on given Dates</a:t>
            </a:r>
          </a:p>
        </p:txBody>
      </p:sp>
      <p:pic>
        <p:nvPicPr>
          <p:cNvPr id="6" name="Picture 5"/>
          <p:cNvPicPr>
            <a:picLocks noChangeAspect="1"/>
          </p:cNvPicPr>
          <p:nvPr/>
        </p:nvPicPr>
        <p:blipFill>
          <a:blip r:embed="rId2"/>
          <a:stretch>
            <a:fillRect/>
          </a:stretch>
        </p:blipFill>
        <p:spPr>
          <a:xfrm>
            <a:off x="955964" y="962892"/>
            <a:ext cx="6912437" cy="3977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91" y="202661"/>
            <a:ext cx="5230092" cy="1065030"/>
          </a:xfrm>
        </p:spPr>
        <p:txBody>
          <a:bodyPr/>
          <a:lstStyle/>
          <a:p>
            <a:r>
              <a:rPr lang="en-US" dirty="0">
                <a:latin typeface="Bahnschrift SemiBold" panose="020B0502040204020203" pitchFamily="34" charset="0"/>
              </a:rPr>
              <a:t>Number of school Holidays</a:t>
            </a:r>
          </a:p>
        </p:txBody>
      </p:sp>
      <p:pic>
        <p:nvPicPr>
          <p:cNvPr id="6" name="Picture 5"/>
          <p:cNvPicPr>
            <a:picLocks noChangeAspect="1"/>
          </p:cNvPicPr>
          <p:nvPr/>
        </p:nvPicPr>
        <p:blipFill>
          <a:blip r:embed="rId2"/>
          <a:stretch>
            <a:fillRect/>
          </a:stretch>
        </p:blipFill>
        <p:spPr>
          <a:xfrm>
            <a:off x="865909" y="879764"/>
            <a:ext cx="7002492" cy="4061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02661"/>
            <a:ext cx="7384500" cy="690957"/>
          </a:xfrm>
        </p:spPr>
        <p:txBody>
          <a:bodyPr/>
          <a:lstStyle/>
          <a:p>
            <a:r>
              <a:rPr lang="en-US" dirty="0">
                <a:latin typeface="Bahnschrift SemiBold" panose="020B0502040204020203" pitchFamily="34" charset="0"/>
              </a:rPr>
              <a:t>Number of Holidays celebrated by stores</a:t>
            </a:r>
          </a:p>
        </p:txBody>
      </p:sp>
      <p:pic>
        <p:nvPicPr>
          <p:cNvPr id="6" name="Picture 5"/>
          <p:cNvPicPr>
            <a:picLocks noChangeAspect="1"/>
          </p:cNvPicPr>
          <p:nvPr/>
        </p:nvPicPr>
        <p:blipFill>
          <a:blip r:embed="rId2"/>
          <a:stretch>
            <a:fillRect/>
          </a:stretch>
        </p:blipFill>
        <p:spPr>
          <a:xfrm>
            <a:off x="914400" y="893618"/>
            <a:ext cx="7239000" cy="40472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726" y="249382"/>
            <a:ext cx="6137565" cy="768343"/>
          </a:xfrm>
        </p:spPr>
        <p:txBody>
          <a:bodyPr/>
          <a:lstStyle/>
          <a:p>
            <a:r>
              <a:rPr lang="en-US" dirty="0">
                <a:latin typeface="Bahnschrift SemiBold" panose="020B0502040204020203" pitchFamily="34" charset="0"/>
              </a:rPr>
              <a:t>Number of store data given by Date</a:t>
            </a:r>
          </a:p>
        </p:txBody>
      </p:sp>
      <p:pic>
        <p:nvPicPr>
          <p:cNvPr id="6" name="Picture 5"/>
          <p:cNvPicPr>
            <a:picLocks noChangeAspect="1"/>
          </p:cNvPicPr>
          <p:nvPr/>
        </p:nvPicPr>
        <p:blipFill>
          <a:blip r:embed="rId2"/>
          <a:stretch>
            <a:fillRect/>
          </a:stretch>
        </p:blipFill>
        <p:spPr>
          <a:xfrm>
            <a:off x="762000" y="1017725"/>
            <a:ext cx="7703127" cy="40120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1818" y="235527"/>
            <a:ext cx="7100481" cy="782198"/>
          </a:xfrm>
        </p:spPr>
        <p:txBody>
          <a:bodyPr/>
          <a:lstStyle/>
          <a:p>
            <a:r>
              <a:rPr lang="en-US" dirty="0">
                <a:latin typeface="Bahnschrift SemiBold" panose="020B0502040204020203" pitchFamily="34" charset="0"/>
              </a:rPr>
              <a:t>Number of stores open on Holidays</a:t>
            </a:r>
          </a:p>
        </p:txBody>
      </p:sp>
      <p:pic>
        <p:nvPicPr>
          <p:cNvPr id="6" name="Picture 5"/>
          <p:cNvPicPr>
            <a:picLocks noChangeAspect="1"/>
          </p:cNvPicPr>
          <p:nvPr/>
        </p:nvPicPr>
        <p:blipFill>
          <a:blip r:embed="rId2"/>
          <a:stretch>
            <a:fillRect/>
          </a:stretch>
        </p:blipFill>
        <p:spPr>
          <a:xfrm>
            <a:off x="595744" y="1017725"/>
            <a:ext cx="7488383" cy="40183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3436" y="138544"/>
            <a:ext cx="6968864" cy="602673"/>
          </a:xfrm>
        </p:spPr>
        <p:txBody>
          <a:bodyPr/>
          <a:lstStyle/>
          <a:p>
            <a:r>
              <a:rPr lang="en-US" dirty="0">
                <a:latin typeface="Bahnschrift SemiBold" panose="020B0502040204020203" pitchFamily="34" charset="0"/>
              </a:rPr>
              <a:t>After removing the skewness</a:t>
            </a:r>
          </a:p>
        </p:txBody>
      </p:sp>
      <p:pic>
        <p:nvPicPr>
          <p:cNvPr id="6" name="Picture 5"/>
          <p:cNvPicPr>
            <a:picLocks noChangeAspect="1"/>
          </p:cNvPicPr>
          <p:nvPr/>
        </p:nvPicPr>
        <p:blipFill>
          <a:blip r:embed="rId2"/>
          <a:stretch>
            <a:fillRect/>
          </a:stretch>
        </p:blipFill>
        <p:spPr>
          <a:xfrm>
            <a:off x="311700" y="741218"/>
            <a:ext cx="8520600" cy="44022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52401"/>
            <a:ext cx="8520600" cy="554182"/>
          </a:xfrm>
        </p:spPr>
        <p:txBody>
          <a:bodyPr/>
          <a:lstStyle/>
          <a:p>
            <a:r>
              <a:rPr lang="en-IN" altLang="en-US" dirty="0">
                <a:latin typeface="Bahnschrift SemiBold" panose="020B0502040204020203" pitchFamily="34" charset="0"/>
              </a:rPr>
              <a:t>	Correlation matrix of Rossmann’s Dataset</a:t>
            </a:r>
          </a:p>
        </p:txBody>
      </p:sp>
      <p:pic>
        <p:nvPicPr>
          <p:cNvPr id="6" name="Picture 5"/>
          <p:cNvPicPr>
            <a:picLocks noChangeAspect="1"/>
          </p:cNvPicPr>
          <p:nvPr/>
        </p:nvPicPr>
        <p:blipFill>
          <a:blip r:embed="rId2"/>
          <a:stretch>
            <a:fillRect/>
          </a:stretch>
        </p:blipFill>
        <p:spPr>
          <a:xfrm>
            <a:off x="561110" y="706584"/>
            <a:ext cx="8001000" cy="44369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62345"/>
            <a:ext cx="8520600" cy="519546"/>
          </a:xfrm>
        </p:spPr>
        <p:txBody>
          <a:bodyPr/>
          <a:lstStyle/>
          <a:p>
            <a:r>
              <a:rPr lang="en-IN" altLang="en-US" dirty="0">
                <a:latin typeface="Bahnschrift SemiBold" panose="020B0502040204020203" pitchFamily="34" charset="0"/>
              </a:rPr>
              <a:t>	Correlation after merging the two dataset</a:t>
            </a:r>
          </a:p>
        </p:txBody>
      </p:sp>
      <p:pic>
        <p:nvPicPr>
          <p:cNvPr id="6" name="Picture 5"/>
          <p:cNvPicPr>
            <a:picLocks noChangeAspect="1"/>
          </p:cNvPicPr>
          <p:nvPr/>
        </p:nvPicPr>
        <p:blipFill>
          <a:blip r:embed="rId3"/>
          <a:stretch>
            <a:fillRect/>
          </a:stretch>
        </p:blipFill>
        <p:spPr>
          <a:xfrm>
            <a:off x="311700" y="665018"/>
            <a:ext cx="8520600" cy="44784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Bahnschrift SemiBold" panose="020B0502040204020203" pitchFamily="34" charset="0"/>
              </a:rPr>
              <a:t>The scatter plot for sales_log_t with other </a:t>
            </a:r>
            <a:r>
              <a:rPr lang="en-IN" altLang="en-US" dirty="0">
                <a:latin typeface="Bahnschrift SemiBold" panose="020B0502040204020203" pitchFamily="34" charset="0"/>
                <a:sym typeface="+mn-ea"/>
              </a:rPr>
              <a:t>Variables</a:t>
            </a:r>
            <a:r>
              <a:rPr lang="en-IN" altLang="en-US" dirty="0">
                <a:latin typeface="Bahnschrift SemiBold" panose="020B0502040204020203" pitchFamily="34" charset="0"/>
              </a:rPr>
              <a:t>:</a:t>
            </a:r>
          </a:p>
        </p:txBody>
      </p:sp>
      <p:pic>
        <p:nvPicPr>
          <p:cNvPr id="8" name="Picture 7"/>
          <p:cNvPicPr>
            <a:picLocks noChangeAspect="1"/>
          </p:cNvPicPr>
          <p:nvPr/>
        </p:nvPicPr>
        <p:blipFill>
          <a:blip r:embed="rId2"/>
          <a:stretch>
            <a:fillRect/>
          </a:stretch>
        </p:blipFill>
        <p:spPr>
          <a:xfrm>
            <a:off x="311700" y="1193755"/>
            <a:ext cx="2542336" cy="3572209"/>
          </a:xfrm>
          <a:prstGeom prst="rect">
            <a:avLst/>
          </a:prstGeom>
        </p:spPr>
      </p:pic>
      <p:pic>
        <p:nvPicPr>
          <p:cNvPr id="5" name="Picture 4">
            <a:extLst>
              <a:ext uri="{FF2B5EF4-FFF2-40B4-BE49-F238E27FC236}">
                <a16:creationId xmlns:a16="http://schemas.microsoft.com/office/drawing/2014/main" id="{2EA04DF7-7F1D-411B-8FCE-4A62D653A971}"/>
              </a:ext>
            </a:extLst>
          </p:cNvPr>
          <p:cNvPicPr>
            <a:picLocks noChangeAspect="1"/>
          </p:cNvPicPr>
          <p:nvPr/>
        </p:nvPicPr>
        <p:blipFill>
          <a:blip r:embed="rId3"/>
          <a:stretch>
            <a:fillRect/>
          </a:stretch>
        </p:blipFill>
        <p:spPr>
          <a:xfrm>
            <a:off x="3086098" y="1193755"/>
            <a:ext cx="2542335" cy="3572209"/>
          </a:xfrm>
          <a:prstGeom prst="rect">
            <a:avLst/>
          </a:prstGeom>
        </p:spPr>
      </p:pic>
      <p:pic>
        <p:nvPicPr>
          <p:cNvPr id="6" name="Picture 5">
            <a:extLst>
              <a:ext uri="{FF2B5EF4-FFF2-40B4-BE49-F238E27FC236}">
                <a16:creationId xmlns:a16="http://schemas.microsoft.com/office/drawing/2014/main" id="{3883EDEB-7016-4DDE-B2ED-C009E936BD08}"/>
              </a:ext>
            </a:extLst>
          </p:cNvPr>
          <p:cNvPicPr>
            <a:picLocks noChangeAspect="1"/>
          </p:cNvPicPr>
          <p:nvPr/>
        </p:nvPicPr>
        <p:blipFill>
          <a:blip r:embed="rId4"/>
          <a:stretch>
            <a:fillRect/>
          </a:stretch>
        </p:blipFill>
        <p:spPr>
          <a:xfrm>
            <a:off x="5860496" y="1193755"/>
            <a:ext cx="2542335" cy="35722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318655"/>
            <a:ext cx="8521700" cy="3034145"/>
          </a:xfrm>
        </p:spPr>
        <p:txBody>
          <a:bodyPr/>
          <a:lstStyle/>
          <a:p>
            <a:pPr>
              <a:buFont typeface="Arial" panose="020B0604020202020204" pitchFamily="34" charset="0"/>
              <a:buChar char="●"/>
            </a:pPr>
            <a:br>
              <a:rPr lang="en-US" sz="2400" b="1" dirty="0">
                <a:solidFill>
                  <a:schemeClr val="tx1"/>
                </a:solidFill>
                <a:latin typeface="Bahnschrift SemiBold" panose="020B0502040204020203" pitchFamily="34" charset="0"/>
                <a:cs typeface="Mongolian Baiti" panose="03000500000000000000" pitchFamily="66" charset="0"/>
              </a:rPr>
            </a:br>
            <a:r>
              <a:rPr lang="en-US" sz="2800" b="1" dirty="0">
                <a:solidFill>
                  <a:schemeClr val="tx1"/>
                </a:solidFill>
                <a:latin typeface="Bahnschrift SemiBold" panose="020B0502040204020203" pitchFamily="34" charset="0"/>
                <a:cs typeface="Mongolian Baiti" panose="03000500000000000000" pitchFamily="66" charset="0"/>
              </a:rPr>
              <a:t>Team Consists of:</a:t>
            </a:r>
            <a:br>
              <a:rPr lang="en-US" sz="2400" b="1" dirty="0">
                <a:solidFill>
                  <a:schemeClr val="tx1"/>
                </a:solidFill>
                <a:latin typeface="Mongolian Baiti" panose="03000500000000000000" pitchFamily="66" charset="0"/>
                <a:cs typeface="Mongolian Baiti" panose="03000500000000000000" pitchFamily="66" charset="0"/>
              </a:rPr>
            </a:br>
            <a:r>
              <a:rPr lang="en-IN" sz="2000" dirty="0">
                <a:solidFill>
                  <a:schemeClr val="bg1"/>
                </a:solidFill>
                <a:latin typeface="Bahnschrift Light" panose="020B0502040204020203" pitchFamily="34" charset="0"/>
                <a:cs typeface="Mongolian Baiti" panose="03000500000000000000" pitchFamily="66" charset="0"/>
              </a:rPr>
              <a:t>1</a:t>
            </a:r>
            <a:r>
              <a:rPr lang="en-IN" altLang="en-US" sz="2000" dirty="0">
                <a:solidFill>
                  <a:schemeClr val="bg1"/>
                </a:solidFill>
                <a:latin typeface="Bahnschrift Light" panose="020B0502040204020203" pitchFamily="34" charset="0"/>
              </a:rPr>
              <a:t>. Vridhi Parmar</a:t>
            </a:r>
            <a:endParaRPr lang="en-US" altLang="en-US" sz="2000" b="1" dirty="0">
              <a:solidFill>
                <a:schemeClr val="tx1"/>
              </a:solidFill>
              <a:latin typeface="Bahnschrift Light" panose="020B0502040204020203" pitchFamily="34" charset="0"/>
              <a:cs typeface="Mongolian Baiti" panose="03000500000000000000" pitchFamily="66" charset="0"/>
            </a:endParaRPr>
          </a:p>
          <a:p>
            <a:pPr>
              <a:buFont typeface="Arial" panose="020B0604020202020204" pitchFamily="34" charset="0"/>
              <a:buChar char="●"/>
            </a:pPr>
            <a:r>
              <a:rPr lang="en-IN" altLang="en-US" sz="2000" dirty="0">
                <a:solidFill>
                  <a:schemeClr val="bg1"/>
                </a:solidFill>
                <a:latin typeface="Bahnschrift Light" panose="020B0502040204020203" pitchFamily="34" charset="0"/>
              </a:rPr>
              <a:t>2. Pradip Solanki</a:t>
            </a:r>
          </a:p>
          <a:p>
            <a:pPr>
              <a:buFont typeface="Arial" panose="020B0604020202020204" pitchFamily="34" charset="0"/>
              <a:buChar char="●"/>
            </a:pPr>
            <a:r>
              <a:rPr lang="en-IN" altLang="en-US" sz="2000" dirty="0">
                <a:solidFill>
                  <a:schemeClr val="bg1"/>
                </a:solidFill>
                <a:latin typeface="Bahnschrift Light" panose="020B0502040204020203" pitchFamily="34" charset="0"/>
              </a:rPr>
              <a:t>3. Hrithik Chourasia</a:t>
            </a:r>
          </a:p>
          <a:p>
            <a:pPr>
              <a:buFont typeface="Arial" panose="020B0604020202020204" pitchFamily="34" charset="0"/>
              <a:buChar char="●"/>
            </a:pPr>
            <a:r>
              <a:rPr lang="en-IN" altLang="en-US" sz="2000" dirty="0">
                <a:solidFill>
                  <a:schemeClr val="bg1"/>
                </a:solidFill>
                <a:latin typeface="Bahnschrift Light" panose="020B0502040204020203" pitchFamily="34" charset="0"/>
              </a:rPr>
              <a:t>4. Ameen Attar</a:t>
            </a:r>
            <a:br>
              <a:rPr lang="en-US" sz="2000" b="1" dirty="0">
                <a:solidFill>
                  <a:schemeClr val="tx1"/>
                </a:solidFill>
                <a:latin typeface="Bahnschrift Light" panose="020B0502040204020203" pitchFamily="34" charset="0"/>
                <a:cs typeface="Mongolian Baiti" panose="03000500000000000000" pitchFamily="66" charset="0"/>
              </a:rPr>
            </a:br>
            <a:br>
              <a:rPr lang="en-US" sz="2400" dirty="0">
                <a:solidFill>
                  <a:schemeClr val="tx1"/>
                </a:solidFill>
              </a:rPr>
            </a:br>
            <a:endParaRPr lang="en-US" sz="2400" dirty="0">
              <a:solidFill>
                <a:schemeClr val="tx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325" t="11471" r="2980" b="11564"/>
          <a:stretch/>
        </p:blipFill>
        <p:spPr>
          <a:xfrm>
            <a:off x="5521036" y="2105891"/>
            <a:ext cx="3373583" cy="260465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Bahnschrift SemiBold" panose="020B0502040204020203" pitchFamily="34" charset="0"/>
                <a:sym typeface="+mn-ea"/>
              </a:rPr>
              <a:t>The scatter plot for sales_log_t with other Variables:</a:t>
            </a:r>
            <a:endParaRPr lang="en-US" dirty="0">
              <a:latin typeface="Bahnschrift SemiBold" panose="020B0502040204020203" pitchFamily="34" charset="0"/>
            </a:endParaRPr>
          </a:p>
        </p:txBody>
      </p:sp>
      <p:pic>
        <p:nvPicPr>
          <p:cNvPr id="10" name="Picture 9"/>
          <p:cNvPicPr>
            <a:picLocks noChangeAspect="1"/>
          </p:cNvPicPr>
          <p:nvPr/>
        </p:nvPicPr>
        <p:blipFill>
          <a:blip r:embed="rId2"/>
          <a:stretch>
            <a:fillRect/>
          </a:stretch>
        </p:blipFill>
        <p:spPr>
          <a:xfrm>
            <a:off x="6625939" y="1136072"/>
            <a:ext cx="1981200" cy="3803072"/>
          </a:xfrm>
          <a:prstGeom prst="rect">
            <a:avLst/>
          </a:prstGeom>
        </p:spPr>
      </p:pic>
      <p:pic>
        <p:nvPicPr>
          <p:cNvPr id="12" name="Picture 11"/>
          <p:cNvPicPr>
            <a:picLocks noChangeAspect="1"/>
          </p:cNvPicPr>
          <p:nvPr/>
        </p:nvPicPr>
        <p:blipFill>
          <a:blip r:embed="rId3"/>
          <a:stretch>
            <a:fillRect/>
          </a:stretch>
        </p:blipFill>
        <p:spPr>
          <a:xfrm>
            <a:off x="464122" y="1136072"/>
            <a:ext cx="1981200" cy="3803073"/>
          </a:xfrm>
          <a:prstGeom prst="rect">
            <a:avLst/>
          </a:prstGeom>
        </p:spPr>
      </p:pic>
      <p:pic>
        <p:nvPicPr>
          <p:cNvPr id="14" name="Picture 13"/>
          <p:cNvPicPr>
            <a:picLocks noChangeAspect="1"/>
          </p:cNvPicPr>
          <p:nvPr/>
        </p:nvPicPr>
        <p:blipFill>
          <a:blip r:embed="rId4"/>
          <a:stretch>
            <a:fillRect/>
          </a:stretch>
        </p:blipFill>
        <p:spPr>
          <a:xfrm>
            <a:off x="2518061" y="1136072"/>
            <a:ext cx="1981200" cy="3803073"/>
          </a:xfrm>
          <a:prstGeom prst="rect">
            <a:avLst/>
          </a:prstGeom>
        </p:spPr>
      </p:pic>
      <p:pic>
        <p:nvPicPr>
          <p:cNvPr id="16" name="Picture 15"/>
          <p:cNvPicPr>
            <a:picLocks noChangeAspect="1"/>
          </p:cNvPicPr>
          <p:nvPr/>
        </p:nvPicPr>
        <p:blipFill>
          <a:blip r:embed="rId5"/>
          <a:stretch>
            <a:fillRect/>
          </a:stretch>
        </p:blipFill>
        <p:spPr>
          <a:xfrm>
            <a:off x="4572000" y="1136072"/>
            <a:ext cx="1981200" cy="38030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Bahnschrift SemiBold" panose="020B0502040204020203" pitchFamily="34" charset="0"/>
                <a:sym typeface="+mn-ea"/>
              </a:rPr>
              <a:t>The scatter plot for sales_log_t with other Variables:</a:t>
            </a:r>
            <a:endParaRPr lang="en-US" dirty="0">
              <a:latin typeface="Bahnschrift SemiBold" panose="020B0502040204020203" pitchFamily="34" charset="0"/>
            </a:endParaRPr>
          </a:p>
        </p:txBody>
      </p:sp>
      <p:pic>
        <p:nvPicPr>
          <p:cNvPr id="6" name="Picture 5"/>
          <p:cNvPicPr>
            <a:picLocks noChangeAspect="1"/>
          </p:cNvPicPr>
          <p:nvPr/>
        </p:nvPicPr>
        <p:blipFill>
          <a:blip r:embed="rId2"/>
          <a:stretch>
            <a:fillRect/>
          </a:stretch>
        </p:blipFill>
        <p:spPr>
          <a:xfrm>
            <a:off x="124635" y="1343890"/>
            <a:ext cx="2798673" cy="3408219"/>
          </a:xfrm>
          <a:prstGeom prst="rect">
            <a:avLst/>
          </a:prstGeom>
        </p:spPr>
      </p:pic>
      <p:pic>
        <p:nvPicPr>
          <p:cNvPr id="8" name="Picture 7"/>
          <p:cNvPicPr>
            <a:picLocks noChangeAspect="1"/>
          </p:cNvPicPr>
          <p:nvPr/>
        </p:nvPicPr>
        <p:blipFill>
          <a:blip r:embed="rId3"/>
          <a:stretch>
            <a:fillRect/>
          </a:stretch>
        </p:blipFill>
        <p:spPr>
          <a:xfrm>
            <a:off x="3079131" y="1343890"/>
            <a:ext cx="2798673" cy="3408219"/>
          </a:xfrm>
          <a:prstGeom prst="rect">
            <a:avLst/>
          </a:prstGeom>
        </p:spPr>
      </p:pic>
      <p:pic>
        <p:nvPicPr>
          <p:cNvPr id="10" name="Picture 9"/>
          <p:cNvPicPr>
            <a:picLocks noChangeAspect="1"/>
          </p:cNvPicPr>
          <p:nvPr/>
        </p:nvPicPr>
        <p:blipFill>
          <a:blip r:embed="rId4"/>
          <a:stretch>
            <a:fillRect/>
          </a:stretch>
        </p:blipFill>
        <p:spPr>
          <a:xfrm>
            <a:off x="6033627" y="1343890"/>
            <a:ext cx="2798673" cy="34082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sym typeface="+mn-ea"/>
              </a:rPr>
              <a:t>The scatter plot for sales_log_t with other Variables:</a:t>
            </a:r>
            <a:endParaRPr lang="en-US"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96982" y="1080654"/>
            <a:ext cx="2888673" cy="1814945"/>
          </a:xfrm>
          <a:prstGeom prst="rect">
            <a:avLst/>
          </a:prstGeom>
        </p:spPr>
      </p:pic>
      <p:pic>
        <p:nvPicPr>
          <p:cNvPr id="6" name="Picture 5"/>
          <p:cNvPicPr>
            <a:picLocks noChangeAspect="1"/>
          </p:cNvPicPr>
          <p:nvPr/>
        </p:nvPicPr>
        <p:blipFill>
          <a:blip r:embed="rId3"/>
          <a:stretch>
            <a:fillRect/>
          </a:stretch>
        </p:blipFill>
        <p:spPr>
          <a:xfrm>
            <a:off x="2985655" y="1080654"/>
            <a:ext cx="2888672" cy="1814946"/>
          </a:xfrm>
          <a:prstGeom prst="rect">
            <a:avLst/>
          </a:prstGeom>
        </p:spPr>
      </p:pic>
      <p:pic>
        <p:nvPicPr>
          <p:cNvPr id="8" name="Picture 7"/>
          <p:cNvPicPr>
            <a:picLocks noChangeAspect="1"/>
          </p:cNvPicPr>
          <p:nvPr/>
        </p:nvPicPr>
        <p:blipFill>
          <a:blip r:embed="rId4"/>
          <a:stretch>
            <a:fillRect/>
          </a:stretch>
        </p:blipFill>
        <p:spPr>
          <a:xfrm>
            <a:off x="5874327" y="1080655"/>
            <a:ext cx="2957971" cy="1814945"/>
          </a:xfrm>
          <a:prstGeom prst="rect">
            <a:avLst/>
          </a:prstGeom>
        </p:spPr>
      </p:pic>
      <p:pic>
        <p:nvPicPr>
          <p:cNvPr id="10" name="Picture 9"/>
          <p:cNvPicPr>
            <a:picLocks noChangeAspect="1"/>
          </p:cNvPicPr>
          <p:nvPr/>
        </p:nvPicPr>
        <p:blipFill>
          <a:blip r:embed="rId5"/>
          <a:stretch>
            <a:fillRect/>
          </a:stretch>
        </p:blipFill>
        <p:spPr>
          <a:xfrm>
            <a:off x="96982" y="3110346"/>
            <a:ext cx="2888673" cy="1814946"/>
          </a:xfrm>
          <a:prstGeom prst="rect">
            <a:avLst/>
          </a:prstGeom>
        </p:spPr>
      </p:pic>
      <p:pic>
        <p:nvPicPr>
          <p:cNvPr id="12" name="Picture 11"/>
          <p:cNvPicPr>
            <a:picLocks noChangeAspect="1"/>
          </p:cNvPicPr>
          <p:nvPr/>
        </p:nvPicPr>
        <p:blipFill>
          <a:blip r:embed="rId6"/>
          <a:stretch>
            <a:fillRect/>
          </a:stretch>
        </p:blipFill>
        <p:spPr>
          <a:xfrm>
            <a:off x="2985655" y="3110346"/>
            <a:ext cx="2888672" cy="1814946"/>
          </a:xfrm>
          <a:prstGeom prst="rect">
            <a:avLst/>
          </a:prstGeom>
        </p:spPr>
      </p:pic>
      <p:pic>
        <p:nvPicPr>
          <p:cNvPr id="14" name="Picture 13"/>
          <p:cNvPicPr>
            <a:picLocks noChangeAspect="1"/>
          </p:cNvPicPr>
          <p:nvPr/>
        </p:nvPicPr>
        <p:blipFill>
          <a:blip r:embed="rId7"/>
          <a:stretch>
            <a:fillRect/>
          </a:stretch>
        </p:blipFill>
        <p:spPr>
          <a:xfrm>
            <a:off x="5929744" y="3110345"/>
            <a:ext cx="2902553" cy="1814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95250"/>
            <a:ext cx="8520430" cy="877570"/>
          </a:xfrm>
        </p:spPr>
        <p:txBody>
          <a:bodyPr/>
          <a:lstStyle/>
          <a:p>
            <a:r>
              <a:rPr lang="en-IN" altLang="en-US" dirty="0">
                <a:latin typeface="Bahnschrift SemiBold" panose="020B0502040204020203" pitchFamily="34" charset="0"/>
                <a:sym typeface="+mn-ea"/>
              </a:rPr>
              <a:t>Plot for first 100 observations between actual and predicted after building the linear regression model:</a:t>
            </a:r>
          </a:p>
        </p:txBody>
      </p:sp>
      <p:pic>
        <p:nvPicPr>
          <p:cNvPr id="4" name="Picture 3"/>
          <p:cNvPicPr>
            <a:picLocks noChangeAspect="1"/>
          </p:cNvPicPr>
          <p:nvPr/>
        </p:nvPicPr>
        <p:blipFill>
          <a:blip r:embed="rId2"/>
          <a:stretch>
            <a:fillRect/>
          </a:stretch>
        </p:blipFill>
        <p:spPr>
          <a:xfrm>
            <a:off x="311698" y="1239981"/>
            <a:ext cx="8520601" cy="36437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1182774"/>
          </a:xfrm>
        </p:spPr>
        <p:txBody>
          <a:bodyPr/>
          <a:lstStyle/>
          <a:p>
            <a:r>
              <a:rPr lang="en-US" dirty="0">
                <a:latin typeface="Bahnschrift SemiBold" panose="020B0502040204020203" pitchFamily="34" charset="0"/>
              </a:rPr>
              <a:t>We are using linear regression model so, we need to check 4 basic assumptions of linear regression.</a:t>
            </a:r>
            <a:br>
              <a:rPr lang="en-US" dirty="0"/>
            </a:br>
            <a:br>
              <a:rPr lang="en-US" dirty="0"/>
            </a:br>
            <a:r>
              <a:rPr lang="en-IN" altLang="en-US" sz="2000" dirty="0">
                <a:solidFill>
                  <a:schemeClr val="bg1"/>
                </a:solidFill>
                <a:latin typeface="Bahnschrift Light" panose="020B0502040204020203" pitchFamily="34" charset="0"/>
              </a:rPr>
              <a:t>1. </a:t>
            </a:r>
            <a:r>
              <a:rPr lang="en-US" sz="2000" dirty="0">
                <a:solidFill>
                  <a:schemeClr val="bg1"/>
                </a:solidFill>
                <a:latin typeface="Bahnschrift Light" panose="020B0502040204020203" pitchFamily="34" charset="0"/>
                <a:sym typeface="+mn-ea"/>
              </a:rPr>
              <a:t>There should to be linear relationship between independent and dependent variables</a:t>
            </a:r>
            <a:r>
              <a:rPr lang="en-IN" altLang="en-US" sz="2000" dirty="0">
                <a:solidFill>
                  <a:schemeClr val="bg1"/>
                </a:solidFill>
                <a:latin typeface="Bahnschrift Light" panose="020B0502040204020203" pitchFamily="34" charset="0"/>
                <a:sym typeface="+mn-ea"/>
              </a:rPr>
              <a:t>.</a:t>
            </a:r>
            <a:br>
              <a:rPr lang="en-US" sz="2000" dirty="0">
                <a:solidFill>
                  <a:schemeClr val="bg1"/>
                </a:solidFill>
                <a:latin typeface="Bahnschrift Light" panose="020B0502040204020203" pitchFamily="34" charset="0"/>
                <a:sym typeface="+mn-ea"/>
              </a:rPr>
            </a:br>
            <a:r>
              <a:rPr lang="en-IN" altLang="en-US" sz="2000" dirty="0">
                <a:solidFill>
                  <a:schemeClr val="bg1"/>
                </a:solidFill>
                <a:latin typeface="Bahnschrift Light" panose="020B0502040204020203" pitchFamily="34" charset="0"/>
                <a:sym typeface="+mn-ea"/>
              </a:rPr>
              <a:t>2. </a:t>
            </a:r>
            <a:r>
              <a:rPr lang="en-US" sz="2000" dirty="0">
                <a:solidFill>
                  <a:schemeClr val="bg1"/>
                </a:solidFill>
                <a:latin typeface="Bahnschrift Light" panose="020B0502040204020203" pitchFamily="34" charset="0"/>
                <a:sym typeface="+mn-ea"/>
              </a:rPr>
              <a:t>The sum of residuals/error should be near to 0</a:t>
            </a:r>
            <a:r>
              <a:rPr lang="en-IN" altLang="en-US" sz="2000" dirty="0">
                <a:solidFill>
                  <a:schemeClr val="bg1"/>
                </a:solidFill>
                <a:latin typeface="Bahnschrift Light" panose="020B0502040204020203" pitchFamily="34" charset="0"/>
                <a:sym typeface="+mn-ea"/>
              </a:rPr>
              <a:t>.</a:t>
            </a:r>
            <a:br>
              <a:rPr lang="en-US" sz="2000" dirty="0">
                <a:solidFill>
                  <a:schemeClr val="bg1"/>
                </a:solidFill>
                <a:latin typeface="Bahnschrift Light" panose="020B0502040204020203" pitchFamily="34" charset="0"/>
                <a:sym typeface="+mn-ea"/>
              </a:rPr>
            </a:br>
            <a:r>
              <a:rPr lang="en-IN" altLang="en-US" sz="2000" dirty="0">
                <a:solidFill>
                  <a:schemeClr val="bg1"/>
                </a:solidFill>
                <a:latin typeface="Bahnschrift Light" panose="020B0502040204020203" pitchFamily="34" charset="0"/>
                <a:sym typeface="+mn-ea"/>
              </a:rPr>
              <a:t>3. </a:t>
            </a:r>
            <a:r>
              <a:rPr lang="en-US" sz="2000" dirty="0">
                <a:solidFill>
                  <a:schemeClr val="bg1"/>
                </a:solidFill>
                <a:latin typeface="Bahnschrift Light" panose="020B0502040204020203" pitchFamily="34" charset="0"/>
                <a:sym typeface="+mn-ea"/>
              </a:rPr>
              <a:t>There should not be multicollinearity</a:t>
            </a:r>
            <a:r>
              <a:rPr lang="en-IN" altLang="en-US" sz="2000" dirty="0">
                <a:solidFill>
                  <a:schemeClr val="bg1"/>
                </a:solidFill>
                <a:latin typeface="Bahnschrift Light" panose="020B0502040204020203" pitchFamily="34" charset="0"/>
                <a:sym typeface="+mn-ea"/>
              </a:rPr>
              <a:t>.</a:t>
            </a:r>
            <a:br>
              <a:rPr lang="en-US" sz="2000" dirty="0">
                <a:solidFill>
                  <a:schemeClr val="bg1"/>
                </a:solidFill>
                <a:latin typeface="Bahnschrift Light" panose="020B0502040204020203" pitchFamily="34" charset="0"/>
                <a:sym typeface="+mn-ea"/>
              </a:rPr>
            </a:br>
            <a:r>
              <a:rPr lang="en-IN" altLang="en-US" sz="2000" dirty="0">
                <a:solidFill>
                  <a:schemeClr val="bg1"/>
                </a:solidFill>
                <a:latin typeface="Bahnschrift Light" panose="020B0502040204020203" pitchFamily="34" charset="0"/>
                <a:sym typeface="+mn-ea"/>
              </a:rPr>
              <a:t>4. </a:t>
            </a:r>
            <a:r>
              <a:rPr lang="en-US" sz="2000" dirty="0">
                <a:solidFill>
                  <a:schemeClr val="bg1"/>
                </a:solidFill>
                <a:latin typeface="Bahnschrift Light" panose="020B0502040204020203" pitchFamily="34" charset="0"/>
                <a:sym typeface="+mn-ea"/>
              </a:rPr>
              <a:t>There should not be heteroscedasticity</a:t>
            </a:r>
            <a:r>
              <a:rPr lang="en-IN" altLang="en-US" sz="2000" dirty="0">
                <a:solidFill>
                  <a:schemeClr val="bg1"/>
                </a:solidFill>
                <a:latin typeface="Bahnschrift Light" panose="020B0502040204020203" pitchFamily="34" charset="0"/>
                <a:sym typeface="+mn-ea"/>
              </a:rPr>
              <a:t>.</a:t>
            </a:r>
            <a:br>
              <a:rPr lang="en-US" dirty="0">
                <a:solidFill>
                  <a:schemeClr val="bg1"/>
                </a:solidFill>
              </a:rPr>
            </a:br>
            <a:br>
              <a:rPr lang="en-US" dirty="0"/>
            </a:br>
            <a:br>
              <a:rPr lang="en-US" dirty="0"/>
            </a:br>
            <a:endParaRPr lang="en-US" dirty="0">
              <a:solidFill>
                <a:schemeClr val="bg2">
                  <a:lumMod val="1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Assumptions</a:t>
            </a:r>
            <a:r>
              <a:rPr lang="en-US" dirty="0"/>
              <a:t>:</a:t>
            </a:r>
            <a:endParaRPr lang="hi-IN" dirty="0"/>
          </a:p>
        </p:txBody>
      </p:sp>
      <p:sp>
        <p:nvSpPr>
          <p:cNvPr id="3" name="Text Placeholder 2"/>
          <p:cNvSpPr>
            <a:spLocks noGrp="1"/>
          </p:cNvSpPr>
          <p:nvPr>
            <p:ph type="body" idx="1"/>
          </p:nvPr>
        </p:nvSpPr>
        <p:spPr>
          <a:xfrm>
            <a:off x="311700" y="1152474"/>
            <a:ext cx="8520600" cy="3835161"/>
          </a:xfrm>
        </p:spPr>
        <p:txBody>
          <a:bodyPr/>
          <a:lstStyle/>
          <a:p>
            <a:pPr marL="114300" indent="0">
              <a:buNone/>
            </a:pPr>
            <a:r>
              <a:rPr lang="en-US" sz="2000" dirty="0">
                <a:solidFill>
                  <a:schemeClr val="bg1"/>
                </a:solidFill>
                <a:latin typeface="Bahnschrift Light" panose="020B0502040204020203" pitchFamily="34" charset="0"/>
                <a:sym typeface="+mn-ea"/>
              </a:rPr>
              <a:t>1. The linear relationship between independent and dependent variables</a:t>
            </a:r>
            <a:r>
              <a:rPr lang="en-IN" altLang="en-US" dirty="0">
                <a:solidFill>
                  <a:schemeClr val="bg1"/>
                </a:solidFill>
                <a:latin typeface="Bahnschrift Light" panose="020B0502040204020203" pitchFamily="34" charset="0"/>
                <a:sym typeface="+mn-ea"/>
              </a:rPr>
              <a:t>.</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altLang="en-US" dirty="0">
              <a:solidFill>
                <a:schemeClr val="bg1"/>
              </a:solidFill>
              <a:latin typeface="Bahnschrift Light" panose="020B0502040204020203" pitchFamily="34" charset="0"/>
              <a:sym typeface="+mn-ea"/>
            </a:endParaRPr>
          </a:p>
          <a:p>
            <a:pPr marL="114300" indent="0">
              <a:buNone/>
            </a:pPr>
            <a:r>
              <a:rPr lang="en-IN" altLang="en-US" sz="2000" dirty="0">
                <a:solidFill>
                  <a:schemeClr val="bg1"/>
                </a:solidFill>
                <a:latin typeface="Bahnschrift Light" panose="020B0502040204020203" pitchFamily="34" charset="0"/>
                <a:sym typeface="+mn-ea"/>
              </a:rPr>
              <a:t>2. </a:t>
            </a:r>
            <a:r>
              <a:rPr lang="en-US" sz="2000" dirty="0">
                <a:solidFill>
                  <a:schemeClr val="bg1"/>
                </a:solidFill>
                <a:latin typeface="Bahnschrift Light" panose="020B0502040204020203" pitchFamily="34" charset="0"/>
                <a:sym typeface="+mn-ea"/>
              </a:rPr>
              <a:t>The sum of residuals/error should be near to 0</a:t>
            </a:r>
            <a:r>
              <a:rPr lang="en-IN" sz="2000" dirty="0">
                <a:solidFill>
                  <a:schemeClr val="bg1"/>
                </a:solidFill>
                <a:latin typeface="Bahnschrift Light" panose="020B0502040204020203" pitchFamily="34" charset="0"/>
                <a:sym typeface="+mn-ea"/>
              </a:rPr>
              <a:t>, and the sum of residuals we have got is -0.0007.</a:t>
            </a:r>
            <a:endParaRPr lang="en-IN" altLang="en-US" sz="2000" dirty="0">
              <a:solidFill>
                <a:schemeClr val="bg1"/>
              </a:solidFill>
              <a:latin typeface="Bahnschrift Light" panose="020B0502040204020203" pitchFamily="34" charset="0"/>
              <a:sym typeface="+mn-ea"/>
            </a:endParaRPr>
          </a:p>
          <a:p>
            <a:pPr marL="114300" indent="0">
              <a:buNone/>
            </a:pPr>
            <a:endParaRPr lang="en-US" altLang="en-US" dirty="0">
              <a:solidFill>
                <a:schemeClr val="bg1"/>
              </a:solidFill>
              <a:latin typeface="Bahnschrift Light" panose="020B0502040204020203" pitchFamily="34" charset="0"/>
              <a:sym typeface="+mn-ea"/>
            </a:endParaRPr>
          </a:p>
          <a:p>
            <a:pPr marL="114300" indent="0">
              <a:buNone/>
            </a:pPr>
            <a:endParaRPr lang="hi-IN" dirty="0"/>
          </a:p>
        </p:txBody>
      </p:sp>
      <p:pic>
        <p:nvPicPr>
          <p:cNvPr id="4" name="Picture 3"/>
          <p:cNvPicPr>
            <a:picLocks noChangeAspect="1"/>
          </p:cNvPicPr>
          <p:nvPr/>
        </p:nvPicPr>
        <p:blipFill>
          <a:blip r:embed="rId2"/>
          <a:stretch>
            <a:fillRect/>
          </a:stretch>
        </p:blipFill>
        <p:spPr>
          <a:xfrm>
            <a:off x="1524000" y="1576608"/>
            <a:ext cx="5185025" cy="2378943"/>
          </a:xfrm>
          <a:prstGeom prst="rect">
            <a:avLst/>
          </a:prstGeom>
        </p:spPr>
      </p:pic>
    </p:spTree>
    <p:extLst>
      <p:ext uri="{BB962C8B-B14F-4D97-AF65-F5344CB8AC3E}">
        <p14:creationId xmlns:p14="http://schemas.microsoft.com/office/powerpoint/2010/main" val="400943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467" t="13599" r="56836" b="9756"/>
          <a:stretch/>
        </p:blipFill>
        <p:spPr>
          <a:xfrm>
            <a:off x="1108363" y="935182"/>
            <a:ext cx="6927274" cy="4045527"/>
          </a:xfrm>
          <a:prstGeom prst="rect">
            <a:avLst/>
          </a:prstGeom>
        </p:spPr>
      </p:pic>
      <p:sp>
        <p:nvSpPr>
          <p:cNvPr id="10" name="Title 9"/>
          <p:cNvSpPr>
            <a:spLocks noGrp="1"/>
          </p:cNvSpPr>
          <p:nvPr>
            <p:ph type="title"/>
          </p:nvPr>
        </p:nvSpPr>
        <p:spPr/>
        <p:txBody>
          <a:bodyPr/>
          <a:lstStyle/>
          <a:p>
            <a:r>
              <a:rPr lang="en-IN" altLang="en-US" sz="1800" dirty="0">
                <a:solidFill>
                  <a:schemeClr val="bg1"/>
                </a:solidFill>
                <a:latin typeface="Bahnschrift Light" panose="020B0502040204020203" pitchFamily="34" charset="0"/>
                <a:sym typeface="+mn-ea"/>
              </a:rPr>
              <a:t>3. </a:t>
            </a:r>
            <a:r>
              <a:rPr lang="en-US" sz="1800" dirty="0">
                <a:solidFill>
                  <a:schemeClr val="bg1"/>
                </a:solidFill>
                <a:latin typeface="Bahnschrift Light" panose="020B0502040204020203" pitchFamily="34" charset="0"/>
                <a:sym typeface="+mn-ea"/>
              </a:rPr>
              <a:t>There should not be multicollinearity</a:t>
            </a:r>
            <a:r>
              <a:rPr lang="en-IN" altLang="en-US" sz="1800" dirty="0">
                <a:solidFill>
                  <a:schemeClr val="bg1"/>
                </a:solidFill>
                <a:latin typeface="Bahnschrift Light" panose="020B0502040204020203" pitchFamily="34" charset="0"/>
                <a:sym typeface="+mn-ea"/>
              </a:rPr>
              <a:t>.</a:t>
            </a:r>
            <a:br>
              <a:rPr lang="en-IN" altLang="en-US" sz="1800" dirty="0">
                <a:solidFill>
                  <a:schemeClr val="bg1"/>
                </a:solidFill>
                <a:latin typeface="Bahnschrift Light" panose="020B0502040204020203" pitchFamily="34" charset="0"/>
                <a:sym typeface="+mn-ea"/>
              </a:rPr>
            </a:br>
            <a:endParaRPr lang="hi-IN" sz="1800" dirty="0"/>
          </a:p>
        </p:txBody>
      </p:sp>
    </p:spTree>
    <p:extLst>
      <p:ext uri="{BB962C8B-B14F-4D97-AF65-F5344CB8AC3E}">
        <p14:creationId xmlns:p14="http://schemas.microsoft.com/office/powerpoint/2010/main" val="113076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Assumptions:</a:t>
            </a:r>
            <a:endParaRPr lang="hi-IN" dirty="0">
              <a:latin typeface="Bahnschrift SemiBold" panose="020B0502040204020203" pitchFamily="34" charset="0"/>
            </a:endParaRPr>
          </a:p>
        </p:txBody>
      </p:sp>
      <p:sp>
        <p:nvSpPr>
          <p:cNvPr id="3" name="Text Placeholder 2"/>
          <p:cNvSpPr>
            <a:spLocks noGrp="1"/>
          </p:cNvSpPr>
          <p:nvPr>
            <p:ph type="body" idx="1"/>
          </p:nvPr>
        </p:nvSpPr>
        <p:spPr/>
        <p:txBody>
          <a:bodyPr/>
          <a:lstStyle/>
          <a:p>
            <a:pPr marL="114300" indent="0">
              <a:buNone/>
            </a:pPr>
            <a:r>
              <a:rPr lang="en-US" sz="2000" dirty="0">
                <a:solidFill>
                  <a:schemeClr val="bg1"/>
                </a:solidFill>
                <a:latin typeface="Bahnschrift Light" panose="020B0502040204020203" pitchFamily="34" charset="0"/>
              </a:rPr>
              <a:t>4. Checking the Heteroscedasticity.</a:t>
            </a:r>
          </a:p>
          <a:p>
            <a:pPr marL="114300" indent="0">
              <a:buNone/>
            </a:pPr>
            <a:endParaRPr lang="hi-IN" dirty="0">
              <a:solidFill>
                <a:schemeClr val="bg1"/>
              </a:solidFill>
            </a:endParaRPr>
          </a:p>
        </p:txBody>
      </p:sp>
      <p:pic>
        <p:nvPicPr>
          <p:cNvPr id="4" name="Picture 3"/>
          <p:cNvPicPr>
            <a:picLocks noChangeAspect="1"/>
          </p:cNvPicPr>
          <p:nvPr/>
        </p:nvPicPr>
        <p:blipFill rotWithShape="1">
          <a:blip r:embed="rId2"/>
          <a:srcRect l="1754" t="8230" r="-1754" b="-8230"/>
          <a:stretch/>
        </p:blipFill>
        <p:spPr>
          <a:xfrm>
            <a:off x="1024068" y="2013141"/>
            <a:ext cx="6318607" cy="3130359"/>
          </a:xfrm>
          <a:prstGeom prst="rect">
            <a:avLst/>
          </a:prstGeom>
        </p:spPr>
      </p:pic>
    </p:spTree>
    <p:extLst>
      <p:ext uri="{BB962C8B-B14F-4D97-AF65-F5344CB8AC3E}">
        <p14:creationId xmlns:p14="http://schemas.microsoft.com/office/powerpoint/2010/main" val="161732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235527"/>
            <a:ext cx="8520430" cy="967798"/>
          </a:xfrm>
        </p:spPr>
        <p:txBody>
          <a:bodyPr/>
          <a:lstStyle/>
          <a:p>
            <a:r>
              <a:rPr lang="en-IN" altLang="en-US" dirty="0">
                <a:latin typeface="Bahnschrift SemiBold" panose="020B0502040204020203" pitchFamily="34" charset="0"/>
              </a:rPr>
              <a:t>Evaluation metrics for our multiple regression models used while model building:</a:t>
            </a:r>
            <a:br>
              <a:rPr lang="en-IN" altLang="en-US" dirty="0"/>
            </a:br>
            <a:endParaRPr lang="en-IN" altLang="en-US" dirty="0">
              <a:solidFill>
                <a:schemeClr val="bg2">
                  <a:lumMod val="10000"/>
                </a:schemeClr>
              </a:solidFill>
            </a:endParaRPr>
          </a:p>
        </p:txBody>
      </p:sp>
      <p:sp>
        <p:nvSpPr>
          <p:cNvPr id="3" name="Text Box 2"/>
          <p:cNvSpPr txBox="1"/>
          <p:nvPr/>
        </p:nvSpPr>
        <p:spPr>
          <a:xfrm>
            <a:off x="311785" y="1418590"/>
            <a:ext cx="3590290" cy="1846659"/>
          </a:xfrm>
          <a:prstGeom prst="rect">
            <a:avLst/>
          </a:prstGeom>
          <a:noFill/>
        </p:spPr>
        <p:txBody>
          <a:bodyPr wrap="square" rtlCol="0">
            <a:spAutoFit/>
          </a:bodyPr>
          <a:lstStyle/>
          <a:p>
            <a:pPr algn="l"/>
            <a:r>
              <a:rPr lang="en-IN" altLang="en-US" sz="1600" b="1" dirty="0">
                <a:solidFill>
                  <a:schemeClr val="tx1"/>
                </a:solidFill>
                <a:latin typeface="Bahnschrift SemiBold" panose="020B0502040204020203" pitchFamily="34" charset="0"/>
                <a:sym typeface="+mn-ea"/>
              </a:rPr>
              <a:t>Linear Regression model:</a:t>
            </a:r>
          </a:p>
          <a:p>
            <a:pPr algn="l"/>
            <a:r>
              <a:rPr lang="en-IN" altLang="en-US" dirty="0">
                <a:solidFill>
                  <a:schemeClr val="bg1"/>
                </a:solidFill>
                <a:latin typeface="Bahnschrift Light" panose="020B0502040204020203" pitchFamily="34" charset="0"/>
                <a:sym typeface="+mn-ea"/>
              </a:rPr>
              <a:t>Mean Squared Error : 0.11</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Root Mean Squared Error : 0</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Mean Absolute Error : 0.25</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Mean Absolute Percentage Error : 3.41 %</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R-Square : 0.99</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Adjusted R-Square :  0.99</a:t>
            </a:r>
            <a:endParaRPr lang="en-IN" altLang="en-US" dirty="0">
              <a:solidFill>
                <a:schemeClr val="bg1"/>
              </a:solidFill>
              <a:latin typeface="Bahnschrift Light" panose="020B0502040204020203" pitchFamily="34" charset="0"/>
            </a:endParaRPr>
          </a:p>
          <a:p>
            <a:endParaRPr lang="en-US" dirty="0"/>
          </a:p>
        </p:txBody>
      </p:sp>
      <p:sp>
        <p:nvSpPr>
          <p:cNvPr id="4" name="Text Box 3"/>
          <p:cNvSpPr txBox="1"/>
          <p:nvPr/>
        </p:nvSpPr>
        <p:spPr>
          <a:xfrm>
            <a:off x="4431030" y="1418590"/>
            <a:ext cx="4010660" cy="1631216"/>
          </a:xfrm>
          <a:prstGeom prst="rect">
            <a:avLst/>
          </a:prstGeom>
          <a:noFill/>
        </p:spPr>
        <p:txBody>
          <a:bodyPr wrap="square" rtlCol="0">
            <a:spAutoFit/>
          </a:bodyPr>
          <a:lstStyle/>
          <a:p>
            <a:pPr algn="l"/>
            <a:r>
              <a:rPr lang="en-US" sz="1600" b="1" dirty="0">
                <a:solidFill>
                  <a:schemeClr val="tx1"/>
                </a:solidFill>
                <a:latin typeface="Bahnschrift SemiBold" panose="020B0502040204020203" pitchFamily="34" charset="0"/>
              </a:rPr>
              <a:t>Lasso Regression with cross validation</a:t>
            </a:r>
            <a:r>
              <a:rPr lang="en-IN" altLang="en-US" sz="1600" b="1" dirty="0">
                <a:solidFill>
                  <a:schemeClr val="tx1"/>
                </a:solidFill>
                <a:latin typeface="Bahnschrift SemiBold" panose="020B0502040204020203" pitchFamily="34" charset="0"/>
              </a:rPr>
              <a:t>:</a:t>
            </a:r>
          </a:p>
          <a:p>
            <a:pPr algn="l"/>
            <a:r>
              <a:rPr lang="en-US" dirty="0">
                <a:solidFill>
                  <a:schemeClr val="bg1"/>
                </a:solidFill>
                <a:latin typeface="Bahnschrift Light" panose="020B0502040204020203" pitchFamily="34" charset="0"/>
              </a:rPr>
              <a:t>Mean Squared Error : 0.11</a:t>
            </a:r>
          </a:p>
          <a:p>
            <a:pPr algn="l"/>
            <a:r>
              <a:rPr lang="en-US" dirty="0">
                <a:solidFill>
                  <a:schemeClr val="bg1"/>
                </a:solidFill>
                <a:latin typeface="Bahnschrift Light" panose="020B0502040204020203" pitchFamily="34" charset="0"/>
              </a:rPr>
              <a:t>Root Mean Squared Error : 0</a:t>
            </a:r>
          </a:p>
          <a:p>
            <a:pPr algn="l"/>
            <a:r>
              <a:rPr lang="en-US" dirty="0">
                <a:solidFill>
                  <a:schemeClr val="bg1"/>
                </a:solidFill>
                <a:latin typeface="Bahnschrift Light" panose="020B0502040204020203" pitchFamily="34" charset="0"/>
              </a:rPr>
              <a:t>Mean Absolute Error : 0.25</a:t>
            </a:r>
          </a:p>
          <a:p>
            <a:pPr algn="l"/>
            <a:r>
              <a:rPr lang="en-US" dirty="0">
                <a:solidFill>
                  <a:schemeClr val="bg1"/>
                </a:solidFill>
                <a:latin typeface="Bahnschrift Light" panose="020B0502040204020203" pitchFamily="34" charset="0"/>
              </a:rPr>
              <a:t>Mean Absolute Percentage Error : 3.41 %</a:t>
            </a:r>
          </a:p>
          <a:p>
            <a:pPr algn="l"/>
            <a:r>
              <a:rPr lang="en-US" dirty="0">
                <a:solidFill>
                  <a:schemeClr val="bg1"/>
                </a:solidFill>
                <a:latin typeface="Bahnschrift Light" panose="020B0502040204020203" pitchFamily="34" charset="0"/>
              </a:rPr>
              <a:t>R-Square : 0.99</a:t>
            </a:r>
          </a:p>
          <a:p>
            <a:pPr algn="l"/>
            <a:r>
              <a:rPr lang="en-US" dirty="0">
                <a:solidFill>
                  <a:schemeClr val="bg1"/>
                </a:solidFill>
                <a:latin typeface="Bahnschrift Light" panose="020B0502040204020203" pitchFamily="34" charset="0"/>
              </a:rPr>
              <a:t>Adjusted R-Square :  0.99</a:t>
            </a:r>
          </a:p>
        </p:txBody>
      </p:sp>
      <p:sp>
        <p:nvSpPr>
          <p:cNvPr id="5" name="Text Box 4"/>
          <p:cNvSpPr txBox="1"/>
          <p:nvPr/>
        </p:nvSpPr>
        <p:spPr>
          <a:xfrm>
            <a:off x="4431030" y="3233420"/>
            <a:ext cx="3851275" cy="1599565"/>
          </a:xfrm>
          <a:prstGeom prst="rect">
            <a:avLst/>
          </a:prstGeom>
          <a:noFill/>
        </p:spPr>
        <p:txBody>
          <a:bodyPr wrap="square" rtlCol="0">
            <a:spAutoFit/>
          </a:bodyPr>
          <a:lstStyle/>
          <a:p>
            <a:pPr algn="l"/>
            <a:r>
              <a:rPr lang="en-IN" altLang="en-US" b="1" dirty="0">
                <a:solidFill>
                  <a:schemeClr val="tx1"/>
                </a:solidFill>
                <a:latin typeface="Bahnschrift SemiBold" panose="020B0502040204020203" pitchFamily="34" charset="0"/>
                <a:sym typeface="+mn-ea"/>
              </a:rPr>
              <a:t>Ridge</a:t>
            </a:r>
            <a:r>
              <a:rPr lang="en-US" b="1" dirty="0">
                <a:solidFill>
                  <a:schemeClr val="tx1"/>
                </a:solidFill>
                <a:latin typeface="Bahnschrift SemiBold" panose="020B0502040204020203" pitchFamily="34" charset="0"/>
                <a:sym typeface="+mn-ea"/>
              </a:rPr>
              <a:t> Regression with cross validation</a:t>
            </a:r>
            <a:r>
              <a:rPr lang="en-IN" altLang="en-US" b="1" dirty="0">
                <a:solidFill>
                  <a:schemeClr val="tx1"/>
                </a:solidFill>
                <a:latin typeface="Bahnschrift SemiBold" panose="020B0502040204020203" pitchFamily="34" charset="0"/>
                <a:sym typeface="+mn-ea"/>
              </a:rPr>
              <a:t>:</a:t>
            </a:r>
            <a:endParaRPr lang="en-IN" altLang="en-US" b="1" dirty="0">
              <a:solidFill>
                <a:schemeClr val="tx1"/>
              </a:solidFill>
              <a:latin typeface="Bahnschrift SemiBold" panose="020B0502040204020203" pitchFamily="34" charset="0"/>
            </a:endParaRPr>
          </a:p>
          <a:p>
            <a:pPr algn="l"/>
            <a:r>
              <a:rPr lang="en-US" dirty="0">
                <a:solidFill>
                  <a:schemeClr val="bg1"/>
                </a:solidFill>
                <a:latin typeface="Bahnschrift Light" panose="020B0502040204020203" pitchFamily="34" charset="0"/>
              </a:rPr>
              <a:t>Mean Squared Error : 0.11</a:t>
            </a:r>
          </a:p>
          <a:p>
            <a:pPr algn="l"/>
            <a:r>
              <a:rPr lang="en-US" dirty="0">
                <a:solidFill>
                  <a:schemeClr val="bg1"/>
                </a:solidFill>
                <a:latin typeface="Bahnschrift Light" panose="020B0502040204020203" pitchFamily="34" charset="0"/>
              </a:rPr>
              <a:t>Root Mean Squared Error : 0</a:t>
            </a:r>
          </a:p>
          <a:p>
            <a:pPr algn="l"/>
            <a:r>
              <a:rPr lang="en-US" dirty="0">
                <a:solidFill>
                  <a:schemeClr val="bg1"/>
                </a:solidFill>
                <a:latin typeface="Bahnschrift Light" panose="020B0502040204020203" pitchFamily="34" charset="0"/>
              </a:rPr>
              <a:t>Mean Absolute Error : 0.25</a:t>
            </a:r>
          </a:p>
          <a:p>
            <a:pPr algn="l"/>
            <a:r>
              <a:rPr lang="en-US" dirty="0">
                <a:solidFill>
                  <a:schemeClr val="bg1"/>
                </a:solidFill>
                <a:latin typeface="Bahnschrift Light" panose="020B0502040204020203" pitchFamily="34" charset="0"/>
              </a:rPr>
              <a:t>Mean Absolute Percentage Error : 3.41 %</a:t>
            </a:r>
          </a:p>
          <a:p>
            <a:pPr algn="l"/>
            <a:r>
              <a:rPr lang="en-US" dirty="0">
                <a:solidFill>
                  <a:schemeClr val="bg1"/>
                </a:solidFill>
                <a:latin typeface="Bahnschrift Light" panose="020B0502040204020203" pitchFamily="34" charset="0"/>
              </a:rPr>
              <a:t>R-Square : 0.99</a:t>
            </a:r>
          </a:p>
          <a:p>
            <a:pPr algn="l"/>
            <a:r>
              <a:rPr lang="en-US" dirty="0">
                <a:solidFill>
                  <a:schemeClr val="bg1"/>
                </a:solidFill>
                <a:latin typeface="Bahnschrift Light" panose="020B0502040204020203" pitchFamily="34" charset="0"/>
              </a:rPr>
              <a:t>Adjusted R-Square :  0.99</a:t>
            </a:r>
          </a:p>
        </p:txBody>
      </p:sp>
      <p:sp>
        <p:nvSpPr>
          <p:cNvPr id="6" name="Text Box 5"/>
          <p:cNvSpPr txBox="1"/>
          <p:nvPr/>
        </p:nvSpPr>
        <p:spPr>
          <a:xfrm>
            <a:off x="311785" y="3233420"/>
            <a:ext cx="3619500" cy="1631216"/>
          </a:xfrm>
          <a:prstGeom prst="rect">
            <a:avLst/>
          </a:prstGeom>
          <a:noFill/>
        </p:spPr>
        <p:txBody>
          <a:bodyPr wrap="square" rtlCol="0">
            <a:spAutoFit/>
          </a:bodyPr>
          <a:lstStyle/>
          <a:p>
            <a:pPr algn="l"/>
            <a:r>
              <a:rPr lang="en-IN" altLang="en-US" sz="1600" b="1" dirty="0">
                <a:solidFill>
                  <a:schemeClr val="tx1"/>
                </a:solidFill>
                <a:latin typeface="Bahnschrift SemiBold" panose="020B0502040204020203" pitchFamily="34" charset="0"/>
              </a:rPr>
              <a:t>ElasticNet Regression:</a:t>
            </a:r>
            <a:endParaRPr lang="en-US" sz="1600" b="1" dirty="0">
              <a:solidFill>
                <a:schemeClr val="tx1"/>
              </a:solidFill>
              <a:latin typeface="Bahnschrift SemiBold" panose="020B0502040204020203" pitchFamily="34" charset="0"/>
            </a:endParaRPr>
          </a:p>
          <a:p>
            <a:pPr algn="l"/>
            <a:r>
              <a:rPr lang="en-US" dirty="0">
                <a:solidFill>
                  <a:schemeClr val="bg1"/>
                </a:solidFill>
                <a:latin typeface="Bahnschrift Light" panose="020B0502040204020203" pitchFamily="34" charset="0"/>
              </a:rPr>
              <a:t>Mean Squared Error : 0.11</a:t>
            </a:r>
          </a:p>
          <a:p>
            <a:pPr algn="l"/>
            <a:r>
              <a:rPr lang="en-US" dirty="0">
                <a:solidFill>
                  <a:schemeClr val="bg1"/>
                </a:solidFill>
                <a:latin typeface="Bahnschrift Light" panose="020B0502040204020203" pitchFamily="34" charset="0"/>
              </a:rPr>
              <a:t>Root Mean Squared Error : 0</a:t>
            </a:r>
          </a:p>
          <a:p>
            <a:pPr algn="l"/>
            <a:r>
              <a:rPr lang="en-US" dirty="0">
                <a:solidFill>
                  <a:schemeClr val="bg1"/>
                </a:solidFill>
                <a:latin typeface="Bahnschrift Light" panose="020B0502040204020203" pitchFamily="34" charset="0"/>
              </a:rPr>
              <a:t>Mean Absolute Error : 0.25</a:t>
            </a:r>
          </a:p>
          <a:p>
            <a:pPr algn="l"/>
            <a:r>
              <a:rPr lang="en-US" dirty="0">
                <a:solidFill>
                  <a:schemeClr val="bg1"/>
                </a:solidFill>
                <a:latin typeface="Bahnschrift Light" panose="020B0502040204020203" pitchFamily="34" charset="0"/>
              </a:rPr>
              <a:t>Mean Absolute Percentage Error : 3.41 %</a:t>
            </a:r>
          </a:p>
          <a:p>
            <a:pPr algn="l"/>
            <a:r>
              <a:rPr lang="en-US" dirty="0">
                <a:solidFill>
                  <a:schemeClr val="bg1"/>
                </a:solidFill>
                <a:latin typeface="Bahnschrift Light" panose="020B0502040204020203" pitchFamily="34" charset="0"/>
              </a:rPr>
              <a:t>R-Square : 0.99</a:t>
            </a:r>
          </a:p>
          <a:p>
            <a:pPr algn="l"/>
            <a:r>
              <a:rPr lang="en-US" dirty="0">
                <a:solidFill>
                  <a:schemeClr val="bg1"/>
                </a:solidFill>
                <a:latin typeface="Bahnschrift Light" panose="020B0502040204020203" pitchFamily="34" charset="0"/>
              </a:rPr>
              <a:t>Adjusted R-Square :  0.99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Stack Model</a:t>
            </a:r>
            <a:r>
              <a:rPr lang="en-IN" altLang="en-US" dirty="0">
                <a:latin typeface="Bahnschrift SemiBold" panose="020B0502040204020203" pitchFamily="34" charset="0"/>
              </a:rPr>
              <a:t>:</a:t>
            </a:r>
          </a:p>
        </p:txBody>
      </p:sp>
      <p:sp>
        <p:nvSpPr>
          <p:cNvPr id="3" name="Text Placeholder 2"/>
          <p:cNvSpPr>
            <a:spLocks noGrp="1"/>
          </p:cNvSpPr>
          <p:nvPr>
            <p:ph type="body" idx="1"/>
          </p:nvPr>
        </p:nvSpPr>
        <p:spPr>
          <a:xfrm>
            <a:off x="311700" y="1152474"/>
            <a:ext cx="8520600" cy="3758961"/>
          </a:xfrm>
        </p:spPr>
        <p:txBody>
          <a:bodyPr/>
          <a:lstStyle/>
          <a:p>
            <a:pPr marL="114300" indent="0">
              <a:buNone/>
            </a:pPr>
            <a:r>
              <a:rPr lang="en-US" sz="2000" dirty="0">
                <a:solidFill>
                  <a:schemeClr val="bg1"/>
                </a:solidFill>
                <a:latin typeface="Bahnschrift Light" panose="020B0502040204020203" pitchFamily="34" charset="0"/>
              </a:rPr>
              <a:t>Stacking is a good way to combine all the predictions from different models into one. We can adjust weights for each model in stacking.</a:t>
            </a:r>
          </a:p>
          <a:p>
            <a:pPr marL="114300" indent="0">
              <a:buNone/>
            </a:pPr>
            <a:endParaRPr lang="en-US" dirty="0">
              <a:solidFill>
                <a:schemeClr val="tx1"/>
              </a:solidFill>
            </a:endParaRPr>
          </a:p>
          <a:p>
            <a:pPr marL="114300" indent="0">
              <a:buNone/>
            </a:pPr>
            <a:r>
              <a:rPr lang="en-US" sz="2000" b="1" dirty="0">
                <a:solidFill>
                  <a:schemeClr val="tx1"/>
                </a:solidFill>
                <a:latin typeface="Bahnschrift SemiBold" panose="020B0502040204020203" pitchFamily="34" charset="0"/>
              </a:rPr>
              <a:t>Evaluation metrics of our Stack model:</a:t>
            </a:r>
          </a:p>
          <a:p>
            <a:pPr marL="114300" indent="0">
              <a:buNone/>
            </a:pPr>
            <a:r>
              <a:rPr lang="en-US" dirty="0">
                <a:solidFill>
                  <a:schemeClr val="bg1"/>
                </a:solidFill>
                <a:latin typeface="Bahnschrift Light" panose="020B0502040204020203" pitchFamily="34" charset="0"/>
              </a:rPr>
              <a:t>Mean Squared Error : 0.11 </a:t>
            </a:r>
          </a:p>
          <a:p>
            <a:pPr marL="114300" indent="0">
              <a:buNone/>
            </a:pPr>
            <a:r>
              <a:rPr lang="en-US" dirty="0">
                <a:solidFill>
                  <a:schemeClr val="bg1"/>
                </a:solidFill>
                <a:latin typeface="Bahnschrift Light" panose="020B0502040204020203" pitchFamily="34" charset="0"/>
              </a:rPr>
              <a:t>Root Mean Squared Error : 0 </a:t>
            </a:r>
          </a:p>
          <a:p>
            <a:pPr marL="114300" indent="0">
              <a:buNone/>
            </a:pPr>
            <a:r>
              <a:rPr lang="en-US" dirty="0">
                <a:solidFill>
                  <a:schemeClr val="bg1"/>
                </a:solidFill>
                <a:latin typeface="Bahnschrift Light" panose="020B0502040204020203" pitchFamily="34" charset="0"/>
              </a:rPr>
              <a:t>Mean Absolute Error : 0.25 </a:t>
            </a:r>
          </a:p>
          <a:p>
            <a:pPr marL="114300" indent="0">
              <a:buNone/>
            </a:pPr>
            <a:r>
              <a:rPr lang="en-US" dirty="0">
                <a:solidFill>
                  <a:schemeClr val="bg1"/>
                </a:solidFill>
                <a:latin typeface="Bahnschrift Light" panose="020B0502040204020203" pitchFamily="34" charset="0"/>
              </a:rPr>
              <a:t>Mean Absolute Percentage Error : 3.41 % </a:t>
            </a:r>
          </a:p>
          <a:p>
            <a:pPr marL="114300" indent="0">
              <a:buNone/>
            </a:pPr>
            <a:r>
              <a:rPr lang="en-US" dirty="0">
                <a:solidFill>
                  <a:schemeClr val="bg1"/>
                </a:solidFill>
                <a:latin typeface="Bahnschrift Light" panose="020B0502040204020203" pitchFamily="34" charset="0"/>
              </a:rPr>
              <a:t>R-Square : 0.99 </a:t>
            </a:r>
          </a:p>
          <a:p>
            <a:pPr marL="114300" indent="0">
              <a:buNone/>
            </a:pPr>
            <a:r>
              <a:rPr lang="en-US" dirty="0">
                <a:solidFill>
                  <a:schemeClr val="bg1"/>
                </a:solidFill>
                <a:latin typeface="Bahnschrift Light" panose="020B0502040204020203" pitchFamily="34" charset="0"/>
              </a:rPr>
              <a:t>Adjusted R-Square : 0.99</a:t>
            </a:r>
          </a:p>
          <a:p>
            <a:endParaRPr lang="hi-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77981"/>
            <a:ext cx="8520600" cy="674493"/>
          </a:xfrm>
        </p:spPr>
        <p:txBody>
          <a:bodyPr/>
          <a:lstStyle/>
          <a:p>
            <a:r>
              <a:rPr lang="en-IN" altLang="en-US" dirty="0">
                <a:latin typeface="Bahnschrift SemiBold" panose="020B0502040204020203" pitchFamily="34" charset="0"/>
              </a:rPr>
              <a:t>Problem Statement:</a:t>
            </a:r>
          </a:p>
        </p:txBody>
      </p:sp>
      <p:sp>
        <p:nvSpPr>
          <p:cNvPr id="3" name="Text Placeholder 2"/>
          <p:cNvSpPr>
            <a:spLocks noGrp="1"/>
          </p:cNvSpPr>
          <p:nvPr>
            <p:ph type="body" idx="1"/>
          </p:nvPr>
        </p:nvSpPr>
        <p:spPr>
          <a:xfrm>
            <a:off x="-48491" y="1094509"/>
            <a:ext cx="8880791" cy="3474366"/>
          </a:xfrm>
        </p:spPr>
        <p:txBody>
          <a:bodyPr/>
          <a:lstStyle/>
          <a:p>
            <a:r>
              <a:rPr lang="en-US" sz="2000" dirty="0">
                <a:solidFill>
                  <a:schemeClr val="bg1"/>
                </a:solidFill>
                <a:latin typeface="Bahnschrift Light" panose="020B0502040204020203" pitchFamily="34" charset="0"/>
              </a:rPr>
              <a:t>Rossmann store managers are tasked with predicting their daily sales for up to six weeks in advance. </a:t>
            </a:r>
          </a:p>
          <a:p>
            <a:endParaRPr lang="en-US" sz="2000" dirty="0">
              <a:solidFill>
                <a:schemeClr val="bg1"/>
              </a:solidFill>
              <a:latin typeface="Bahnschrift Light" panose="020B0502040204020203" pitchFamily="34" charset="0"/>
            </a:endParaRPr>
          </a:p>
          <a:p>
            <a:r>
              <a:rPr lang="en-IN" altLang="en-US" sz="2000" dirty="0">
                <a:solidFill>
                  <a:schemeClr val="bg1"/>
                </a:solidFill>
                <a:latin typeface="Bahnschrift Light" panose="020B0502040204020203" pitchFamily="34" charset="0"/>
              </a:rPr>
              <a:t>We were</a:t>
            </a:r>
            <a:r>
              <a:rPr lang="en-US" sz="2000" dirty="0">
                <a:solidFill>
                  <a:schemeClr val="bg1"/>
                </a:solidFill>
                <a:latin typeface="Bahnschrift Light" panose="020B0502040204020203" pitchFamily="34" charset="0"/>
              </a:rPr>
              <a:t> provided with historical sales data for 1,115 Rossmann stores</a:t>
            </a:r>
            <a:r>
              <a:rPr lang="en-IN" altLang="en-US" sz="2000" dirty="0">
                <a:solidFill>
                  <a:schemeClr val="bg1"/>
                </a:solidFill>
                <a:latin typeface="Bahnschrift Light" panose="020B0502040204020203" pitchFamily="34" charset="0"/>
              </a:rPr>
              <a:t> and were asked to predict the same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003" y="2888673"/>
            <a:ext cx="2876764" cy="192709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Graph for Stack Model:</a:t>
            </a:r>
            <a:endParaRPr lang="hi-IN" dirty="0">
              <a:latin typeface="Bahnschrift SemiBold" panose="020B0502040204020203" pitchFamily="34" charset="0"/>
            </a:endParaRPr>
          </a:p>
        </p:txBody>
      </p:sp>
      <p:sp>
        <p:nvSpPr>
          <p:cNvPr id="7" name="AutoShape 8" descr="data:image/png;base64,iVBORw0KGgoAAAANSUhEUgAAA54AAAFlCAYAAACDRTcUAAAABHNCSVQICAgIfAhkiAAAAAlwSFlzAAALEgAACxIB0t1+/AAAADh0RVh0U29mdHdhcmUAbWF0cGxvdGxpYiB2ZXJzaW9uMy4yLjIsIGh0dHA6Ly9tYXRwbG90bGliLm9yZy+WH4yJAAAgAElEQVR4nOyddVzV1//Hn5+bNNIiBmCC3d04dW4zVurCpdtcfxcufuvu7nRubtPN2oxZs7sVUEJARUJAGm5+fn8cUJD0AiLzPB8PHuLnfu7nnnv53HPOu15vRVVVJBKJRCKRSCQSiUQiaSg0jT0AiUQikUgkEolEIpH8t5GGp0QikUgkEolEIpFIGhRpeEokEolEIpFIJBKJpEGRhqdEIpFIJBKJRCKRSBoUaXhKJBKJRCKRSCQSiaRBkYanRCKRSCQSiUQikUgaFN3FfDFfX181ODj4Yr6kRCKRSCQSiUQikUguEnv27MlQVdXv/OMX1fAMDg5m9+7dF/MlJRKJRCKRSCQSiURykVAUJamy4zWm2iqK8r2iKOmKohwuc8xbUZTViqLElvzrVZ+DlUgkEolEIpFIJBLJf4fa1Hj+CIw779hTwFpVVdsDa0v+L5FIJBKJRCKRSCQSSQVqNDxVVd0IZJ13eCIwp+T3OcCkeh6XRCKRSCQSiUQikUj+IziqahugqmpKye+pQEBVJyqKMlNRlN2Kouw+ffq0gy8nkUgkEolEIpFIJJKmSp3bqaiqqgJqNY9/rapqH1VV+/j5VRA3kkgkEolEIpFIJBLJfxxHDc80RVECAUr+Ta+/IUkkEolEIpFIJBKJ5L+Eo4bnUmBGye8zgCX1MxyJRCKRSCQSiUQikfzXqE07lV+BbUBHRVFOKopyJ/AmMEZRlFggouT/EolEIpFIJBKJRCKRVEBX0wmqqk6r4qHR9TwWiUQikUgkEolEIpH8B6mzuJBEIpFIJBKJRCKRSCTVIQ1PiUQikUgkEolEIpE0KNLwlEgkkgYkt9jCiazCxh6GRCKR1Dsnsgqx2uyNPQyJRNJEkIanRCKRNCAvLo1k4mdbsMjNmUQi+Q9xpsDM6Pc3MHd7UmMPRSKRNBGk4SlpckSn5HI0Na+xhyGR1IjFZmd1VBpZBWa2H8ts7OFIJJJa8tSfB/l6Y3xjD+OSJiolF7PVzsaY0409FIlE0kSQhqekyfHC0kheXRbV2MOQSGpkZ0IWecVWAFYcTm3k0Ugkktpgs6ss2pfMD1sSUVW1sYdzyRKdkgvA7sQzMt1WIpHUCml4SpocBSYrhWZbYw9DIqmR1VFpGHUaRnfyZ1VkKja73MRKJJc6J7IKMVntpOQUE3kqt7GHc8kSVfLZ5JmsRKXIz0kikdSMNDwlTQ6z1Y7ZKr2rkksbVVVZHZXG0Pa+TOoZREa+mT1JZxp7WBKJpAaOpp0r5VgTndaII7m0iUrJJTzQA0CWEkgkklohDU9Jk8Nsk4an5NInOiWP5OwixoQHMLKTPwadhhWHUxp7WBKJpAZiSwzPsEAPaXhWgdlqJ/50PsM6+BHq58qOY1mNPSSJRNIEkIanpMlhttoxy3oSySXOmug0FAVGdQrAzahjWHs//jmc+p+sGVNVla1xGbLOS/KfICYtn6Bmzkzs0YLDybmk5BQ19pAuOeLS87HYVMIC3ekf4sPOhCxZSiCRSGpEGp6SJofZasdkkTWekkub1VFp9GzVDD93IwDjujTnVE4xB0/mNPLI6p8NMaeZ/u0OXlse3dhDkUjqTExaHh0C3IgI8wdgTXR6I4/o0qNUWCg80IMBod6izlPWw0okkhqQhqekyWGSEU/JJU5KThGHknMYE9787LExYQHoNMp/Ut12xSHxnn7YksiygzKdWNJ0sdrsHDtdQIcAd9r6uRHs48JamW5bgeiUXIw6DSG+rgwI9QFgR8LlWed5psDM5tiMBn2NbzcdY8HuE//JjBnJ5YU0PCVNDrPVjknWeEouYUojJGPC/c8e83TRM7CtDysPp/ynNg9Wm51VUalc2bU5PVs3Y/afBzl2Or+xhyWROERiZiFmm50OAe4oikJEWABb4zIpMFkbe2iXFNGpuXRs7o5OqyHAw4kQX9fLVmDot10nuPm7HUSeaphslqTMAl5bHs0TfxzksfkHKDTLe1HSdJGGp6RJoaqqFBeSXPKsjkojxNeVtn5u5Y6P69KcxMzCcqqZdaXYYmPsBxuZv/tEvV3zQtiZmMWZQgtXd2vBp9N7odcqzPplL0Wy5ZGkCVIqLNQhwB2AiPAAzDY7m2JPN+awLilUVSU6JY+w5h5njw0I9WbHZVrnWeqU+HrjsQa5/rwdx9EoCncPDWHR/mQmf7ZVOvckTRZpeEqaFKUptmab/T8VNZL8d8grtrAtPoOIMH8URSn32BXhzVGUc6mp9cHSA6c4mpbHj1sS6+2aF8LKw6k46TUM7+hHUDNnPrixB0fT8nh+yeFGGY9EUhdi0vJRFGjnL5xGfdp44emsZ3WUrPMsJT3PRFaBmbBA97PH+of4kFdsPVv7eTlRui/5+2AKJ7IK6/XaxRYb83efYExYAM9OCGfO7f1Izyvmmk+3sOKQLGuQND2k4SlpUpRGOlUVrJehZ1Vy6bMxJgOLTS1X31mKn7uRvm28WVlPdZ6qqvLTtkQURfTUi6nHSGptsNtVVh5OZXgHP1wMOgBGdPTnwZHtWLDnJPN3NU4UViJxlJi0PFp5ueBs0AKg02oY1cmfdUfSLstoXmVElRiXYYHnIp79Q72By7Ofp9lqx6DVoFHgu80J9XrtFYdTOFNo4eYBbQAY1sGPvx8aSjt/N+77ZS+v/B2FRWpeSJoQ0vCUNCnK1nbKOs/GxW5XiUuX6T7nsyY6DS8XPb1aN6v08XFdmnM0La9eUqX2ncjmcHIuD49uj1ajsHhfcp2veaGvn55nYnyXwHLHH47owOB2Pjy35LBUupQ0KYSirXu5YxFhAZwptLD3+JlGGtWlRWlUs1MZwzPQ05lgHxe2X4b9PE1WGx7Oeib2COK3XcfJKjDX27Xnbksi1NeVQW19zh4LaubM/HsGMmNgG77bnMC0r7eTmlNcb695OfP95gTeWCHV2RsSaXhKmhRlaztlnWfj8uGaGCLe38DMn3ZzKlv2uQOw2OysO5LOqE4B6LSVT6/juohI6MrIukc9525Lws2o466hoQxt78uS/aewX8SozMrDKei1CqPC/Msd12oUPprak2Yuemb9sofcYstFG5NE4ihmq52EjAI6BJSvzR7WwRe9VmFNlFS3BYg6lUtQM2c8nfXljvcP8WFXYtZFnYMuBUxWO0adhnuGhVJssfPTtsR6uW7kqRz2Hs9mev/WaDTlyzYMOg0vTezCR1N7EHkql6s+2cTOhMvP6K9PrDY7n6yL5asNx6STqQGRhqekSSENz0uDxIwCvtxwjPBADzbGnmbM+xv4dtMxrJd5ys/uxDPkFFkYEx5Q5TktmjnTvaVnndNtM/JNLDuYwrW9gnAz6pjcM4jk7CJ2JV6czYeqqqyMTGVwO188nPQVHvd1M/Lp9F6cOFPEkwsOyppsRJZATpE0wi9VEjMLsNrVChFPdyc9A0J9WCPbqgAi4lk2zbaUAW29ySmyEJ16eWU5mEsMz/YB7kSE+TNna2K9KM/+vP04TnoN1/duVeU5E3sEsfSBwRh1Wl5dFlXn17yc2XYskzOFFrQahTeXH5FrVgMhDU/JWaw2O7N+2cP/LT7k8DVOnink+SWHScosqMeRnaNs/05peDYer/wdhV6r8OPtfVn96HD6hnjz6rJoJn62hQMnsht7eI3G6qg0DDoNQ9v7VnveuC6BHDyZQ3IdIsW/7zqB2WbnloGi9mdMeAAuBi2L91+cdNvIU7mcyCpifJeKtayl9A32Zva4jqyMTOX7RhI/upRYdiiFQW+sle0QLlGOpooa6fbnRTxBpNvGny647NVEiy02EjIKCA90r/BY/5CSfp6XWbqtyWrHoBPb6XuGt+VMoYUFu0/W6Zp5xRaW7E/m6m4t8HSp6NgrS/sAd3q18SK/WM4rdWH5oRRcDVqeHt+JnYlZrI2WgmINgTQ8JWd5Y8URlh9KZd6O46TkOLYh/uzfeH7alsS4Dzcxd1tivafclIt42v677Rp2JWZx+w8767VWpL5YG53G2iPpPBLRAX8PJ1p5u/DDbX35bHovTueZmPT5Fl5YcviyS69UVZXV0akMaeeLq1FX7bln020djHpabXZ+2Z7E4HY+tPMXG0AXg46xnZuz7GAKJmvDfzdWHk5Fo1CpiFJZ7h4ayhXhAbyxPJodl6HwSFlOZRdRYLaRJzeIlySxaXloFCq0QQIYXZJOfrlvRo+m5mFXqTTi2aKZM629XS5IYGj/iWxWN/EU5tKIJwhnW+82XnxTxwygRfuSKTTbzjoWa8Kg1UjdizpgsdlZeTiViPAAZgwKJsTXlbdWHpGCYg2ANDwlACzce5LvNicwoWsgdhXm77pwb12ph25MeAB9gr14bkkkt3y/g5Nn6k9evOyGutjy35xki8w2Hpt/gH+PnubjtbGNPZxyFFtsvPRXFO383bhtcPDZ44qiMKFbIGseG86tA9rw0/YkIt7bwLKDKZdNukpMWj4nsoqICKs6zbaUEF9XOjV3Z+Vhx+Tw1x5J51ROMbcMCC53fFLPIHKLrfx7pOF7Dq6MTKV/iA/eroZqz1MUhXeu705rbxfunLObPUmXVzSkLKWOs0s5WyM5u4g3Vxzhzz0niT+d3yD1enHp+aTlXnpiKDFp+QT7uOKk11Z4rKWXC2GBHqy+zNNtS4WFwltUNDxB9PPcWcs6z0Kzlbt/2s29P+9p0iJkJqvtbMQT4J5hoZw8U8QyB9udqKrK3G1JdGvpSbeWlYvUnY+TTsVqubycvfXJtniRZntl10D0Wg1PjO1IbHo+f+6pW+RaUhFpeEo4eDKbpxYeYkCoNx9O7cHQ9r78vuv4BXt6Fu8/RaHZxv0j2/HTHf14Y0pX9h/PZtyHm/ht5/F6MUBMVjtuFOJKUbm02ybHmSSIW1vpQx+tjeV4ViF92njx8/akSyq16+uNxzieVchL13RGX4l4joeTnpcmdmHxrMH4uRu5f95eXlsWfVkYn6ujRPQy4jyhnaoY16U5u5POkJ534RvwuduSaOHpVOG1Brf1wdfN2ODqtnHpecSl5zO+a/XRzlI8nfXMu3sAfu5GZny/67I1Ps0WMy2V0xclIu0oKw6l8OWGeB5bcIDR722gx8uruPX7nby/OoZ/j6Rzph6yMB78dR9Tv95+yaUcx6TnVZpmW8qYMH92J2bVy2fQVIlOycXVoKWVl0uljw8I9SG70MLRWrR2+mFLIqfzTDjrtTy7+FCTFSUSEc9zzoqIsADa+rny1YZjDq19OxOyiE3P5+b+tYh22u2w/1eejL6ed21vXPBrSQSlabbDO/gBML5Lc3q0asb7q2MoMl+683VTRBqelzkZ+SbumbsHPzcjn03vhV6rYXq/1pzKKWZDTO1TilRV5ZftSXRu4UH3lp4oisK0fq1Z+cgwugZ58tTCQ9z+4646S36brXY+0H/BW/pvLumoQY1s/xx+vhZO7i53ODoll282HeO63i354ubeGHUa3lhxpHHGaMqHrGNn/3siq5DP/o1jQtdABrervoaxe6tmLLl/MDMGtuHbzQk8u/hwk91U1JbV0en0aNUMfw+nWp0/vksgqgqrIi8sghKXns/muAym929dQTlXp9VwTfcWrDuSTk5hw3m/S1OEx3auneEJ0NzTiV8vc+OzfdoK1hgex1xw6UZ3StP1/n5wCG9d25UJ3QJJzy3m03Wx3P7jLnq+spqI9zfUSck6t8hCQkYBbzXW3FYJxRYbiRkFFYSFyjI6LAC7Cv8evXzTbaNT8ugU6FFBZbWU/qGizrOmdNszBWa+XB9PRJg/L0/szL7j2czbebzex3sx8DcncW3+L2AVDgmNRuGeYW2JSsllU2zGBV/v5x3H8XDScXX3FtWfeGwDfD0cFt+LuyWDIPXyjsY7isVmZ2VkKmPCA85mOyiKwlPjO5GaW8wPW+u3N2udKToDtkvLaXchSMOzDCey6i8ltClgsdmZ9ctesgrMfHVLb3zcjABEhAfg62Zk3o7aN3/fezybI6l5PNzhDMo3I2HB7bDpfVplbuGXG9vw0tXh7DiWxZgPNvDnnpMOR8DMVjsBShb+ypnGMzxN+XDgd8g95fg1zPmACksfApswEGx2lacXHsLTWc+zV4bh525k1sh2rI5Ku/hNue12+OU6+HwgZIh031eXRaFRFJ6dEFarS+i0Gl4cE8R9I9oyb8dxHl9woGmq3poLoYb7NS23mAMnsitXs907F+ZcA+teFVFuk4gEdAhwI8TXlX8usK3Kz9uTMGg1TO3XutLHJ/cMwmyzs9zBNN7asOJwKr1aNyOgrJFts4r7phoqGp+Xl2S9kykTJ8WCrfgSNjwtwrvfuYUHN/ZtzRtTurHykWEcenEsv949gNsHBxOXnk9MLSJaVb6G1Y5eqzBnWxJb4i58Y94QHDtdgF2lWsOza5An/u7G/4y6rcVmvyCBM1VViU7NJaxUWCgvDb4dA8ufFL8jeky28naucc36fH0c+WYrT4ztxOSeQQxq68NbK484lAFSJVYzHFwAP19XZYZRfTCgaBOTs+fAn3ecXc8n9mxBgIeRrzbGX9C1TueZWHk4het6t8LZUDHlG4D0I/DLDfDTNcIImfItR/zGolctl0V2UX2zLT6T7JI027IMCPVhVCd/vlgff2llOSx9CL4fW+N6e6kiDc8SFuw8xuvvvnlJpTU2NK/+HcXOhEzeu6YtXZwyIGkrRC5Gn3eS6/u0ZN2RtFqLDP2yIwlvo52ImBch+zgk74a1L8Ev16H5oBMztkSwN/gzXnX5nfV/fsGOOMcWbrPNjhELRiwX3/DMPw3rXoMPOsOimbDrW8evZTWBRgfpkbDlI0B8hvtPZPPcVWF4ldTN3TkkhBaeTry2LPriRgz3/ADHt4HdBotnseFIKv9EpvHAqHa0aOZcu2tELUV5O4TZHmt4/IoOLNyXzIO/7mtakerjO+DdDrDq/6o9rXQjWsHwzD4BK56EtMOw6T34eQq82Qa+Go7yzzM82OIIR+MTyC6s3aJWYLLy556TXNm1Ob4ljqLz6RLkQVs/VxY1ULrt8cxCIk/lMr5LmUU6cTO8FQwve8GrAfBWCLzfGT7tC18Ng+/Hwy/Xw7EN5xmfOy8v49NqAsBiuvTqG0sx2YRQiqKUj2i5GnUMbOvDtb1aivPq8D02WW1c26slob6uPLHgwCUhRBabXuoQqtrw1GgURocFsDEm45JOl64t32w6xsh315Ney3rbk2eKyCu2CmEhmxX+uANS9ou18OMesPoFKMxiQIgPOxOqrvNMzi5izrZEHuqUT8e9L6Ose5VXJnbGZLHz6t/RdX9j+emw/i34sAssvAsSNsD8GZAWWfdrV4LWXjJ/R/8FC2eCzYpRp+WOwSFsicvk0MmcWl9r/u4TWGwqNw2oxLGYnw5/PQJfDITj2yHiJXhgN3S7HlXnjFGxNO0SpIamOAe+HwcrnynnTF52MAU3o45hJWm2ZZk9rhMFJiuf/Rt3MUdaNUlbIXopdBgLmqZpwjXNUTcAY81r+MLwEXtW/dLYQ2k4VBW2fgq/30zGR8O5Y89kYlzu5KrlfeGTXvDDeFgwA74ZxU2dnWstMpRdaGbZwRTea74aTVY8XPsdPHIIZifBbcth3FvQcRzO1hyuMf3NJ4ZPUY/+49BbMFvPGZ4XTcEt6xj8/T+xiG18B4KHgM5ZRMIcxWoCn/YQPhE2vM3pxEjeXnmUoe19mdQj6OxpTnotT4zryKHkHJYcuDhtMsg9JTYQIcNh0udwcidHFr5OiK8rdw0Nqd01ziTCkgeEcb36eR5ol8lzV4Wz4nAqM+fupthycTZtOYUW/thz0jFj99R+YSxZi2HbZ3BiV5WnrolKo7W3C+39z6sPW/mU+N7NXA9PHYebF8LQ/4HBDXZ9x5SY2ew03IP9q5FiU1EDi/Ylk2eycsvA4CrPURSFST2C2JmQVad2LVVRGqEtVealMEtstlx9YfhT0G8mdJkCocMhoDO4NQeNVmz65t0ISVvPGp++bobLyvhUbMLwtFnq/+9SX5gs9nJCKedTqt5Zl/nXbLXj6aznvRu6k5pbzEtLG7//YExaHjqNQoiva7XnjQn3J99k/U+0DFlxKBWz1c6S/bXL3ikVFgoL9BCO5aTNcM0n8MAu6HSVcKJ+1J3bLL9jKcwhJr2SqHh+Ont/fZm/tE/yaMJM2PUdbHqXtom/cd+Itiw9cIqNMQ6Ko53aD4vuE87h9a9D865w05/w0D4wuMK8qbWaZy8Urd2ESeMMY16ByIWwZBbYbUzr3xp3o44vaxn1tNlV5u04zuB2PuWVlfNS4d/X4eOesG8u9L1bvKchj4C+JOtEa8DQGA75poLNCgtuEw717Z/BhrcBEfX/JyqViDD/SkXFOjZ359peLflpW1LjZ0Xa7fDPs+DeAgY+0LhjqQPS8CzBY+DtJOuDGRL7NuZCx1OILml2fw+rnqU4+RCxmRZOunZG1+9OGPMyTP4KblkEN/8Jpjxabvgfw9p510pk6M+9ybSxJTEi/RfoPg3ajhQPODeD4MEw4F6Y+Bncs5GMWzcAoJgdSzUzWe0YFIuYYBu6ncqpfWKi+qS3mOy73SgW2Km/gNFdGCSOYjWBzgjj3wG9E1m/3YfVZuXVSV0qRBomdg+iW0tP3ll5tOENNlWFZY+B3QpXfwhdr+eY70huM83jrWH6cgIKVWI1C084wN3roFlrWHA7d/Z0540pXdkQc5rbfthJvqnhaxReXx7N4wsOcMNX2y7MCEuPhrmTwckD7t0EHi1g6YNna3jKUmCysiU+kzHhAeX/djGr4MjfMPwJ8RkY3aHdaBj1f3D7Mnj6BOrtK/lKdxPuuUdh0b3Vps6UKh12buFBr9bVKx1OLHFeLGmAnp4rDqfQuYUHrbxdxP3y10NiM3f9DzDyabjiFZjwnnBaXP8j3DQfbvsbZm4Az5bC+Dy1n+aeTvw2c+BlZXxqSgxPq+kSNjzPE0o5n9LHHN3gqqpa8hoaerb2YtaIdvy59ySrLjDlvL45mppPiK9rtUY3wKC2vjjrtU0+3TYlp4hDySISt7CW2RFRKbkoCnTOXg9bP4Y+d0D3qeDTFq79Bu7bCqHD6RzzGZuMj5C/9l0wF4h5M/ov+HUa6nuduDrtc1zdPOCqD+DJeGh/Bax8mlntswnxdeW5JYdrv9apKkQuFpGsr4dD1BLoNUNEAm/+E9pHiHln+m9QcBp+mw717PjR2c3YFD0MfghGPQcHf4elD+Fh0HLTgDasOJRSq97m/x5JJzm7iFsGtBHvK2GTiNR+0Bk2vAWhI2DWDrjybXD1Kf8x6Jwa1CGfmW9i1LvreW/V0YZL541dLRzW9X19VRWZR/Hr4OqPxT51/euwZw5bS9JsJ3Srup720TEdUBT4YHVM/Y7rQjn8J5zaC6OfA0Pl4l5NAWl4lqLVkzrsdQLJ4OTiFxp7NPVP6mFY+TSmNiMYUfQOT7i+SvgD89GMex0GPywWj7ajoF0EXPEqxK3hKe+NNYoMqarKvO0JfOL6A4qzJ1zxWrXD0DsJb7Ld4pjRdjbiqTSgZ89cKIyOr0dA3Drx+TxyCK75GHzbi3N0xrNpcw5hLRbXcA/gcOcn6Fh8gC/CI2njU9HbrtEoPHtlGKdyivlucwMXuUctgaPLYeQz4B1KSm4xM9KnYtY602///9WuoH3tS5C8R3xegd3ghp+gMBMW3s20PkF8cEMPdiWe4ZbvdpBT1HApdokZBfyx9yQDQ32IS89nwsebWF8bUZDMePhpImgNcOsS8A+DCe/D6WjY8mGF0zfFnsZstZdPs7UUwYonwLcDDHyw8tfRGVHaDCSt+wO8ar0F4tdi3/JxlcPakZDF0bQ8ZgwMruCcOJ/WPi70aePFor3J9bpJSMstZu/xbMaXRjv3/iQ2lKOfgxY9q3+ymx/cuhicPEXK8emYCsbn4n3JdRYgu5RRbMJxYXNw/rsYlO1JWBlGfWnE0zEnmMUm7sdSA++h0e0JD/TgmUWHyMyvw5xaW+w2UaP/1XARoSv5fsSm51WbZluKk17L0Pa+rIlKa9L1dKX9SG8e0JrolFyOpNbsDI5OyWWIVzbGvx+EFr1g3JvlTwgIhxt/hpnrOaLtQJ/Yj+CjHvB+J/j9Zkjewz8e1zJRfR/XWeuF4ersJRzf7oEYF97OW+NakJRZyOe1SW2024WjdMEMkakz9nV4LBomvHturS6lRU+Y8jWc3AVL7q9X40Zrt2DVlLSVGvY4jHga9v8Myx7ljkGt0Wk0fLPpWPUXAX7ekUSou5Ux+Uvgs/4w5yo4th763wsP7hVOb992lT5X0RlFCVIDOad/23WCYxkFfLIujod/21//TvDs4/DHncLJb6vnfcGOL2H3d2Iv13uGiNK3HQ1/P8qxzX/gbtQxtH3Vgoktmjlz2+BgFu1Pbry2P5Yisbdq3g26TW2cMdQT0vAsQ4/BV7JUM5o2MT80WC1Ao2DKhwW3oTo34/6ie8kptvP1LX3O1hFWoO9d0GE8YZHvMtA1pVqRoe3Hshh0ZgkdrUdg7BsVvHDnozeItBC1roZnQ6aUZMULz1i/mfDoYYh4EdzPU+/UGcFWh02SzQw6I3nFFu46GMYBXVdGJH0iUmoqoX+oD1eEB/D5v3GczmugzVnRGVj+BAR2hwGzAHhtWTTpdk9MY98VnrZKDK9yxPwD2z4V91DnSeJYYDfhoY1fBxvfZVLPID6b3ovDyTlM+3o7WQ1UtP/xulh0GoWPpvbgrweH0NzDidt/3MX7q2OqjuJnnxBGp90qjE6ftuJ4x3HQeYpItT59tNxTVkWl0cxFT582XucObv5QpBtf+S7oqu9zeceQYPb4TWa5rR/2tS+zb+uqSs+buy0JT2d9zUqHJUzqGURsej5RKfW3UJZLs82IFanEIcOrNq7Px7Ol+FwVrficzySdNT793Y088vt+Bryxlv6vr2HmT7v57N84tsRlXBI1gPWBxi6+u3ZzwxmesWl5dVKcNYLrELQAACAASURBVFlt1Ruepam2DvZRLjVYSyOnBp2G92/sTm6RlWcXHW44Y85uF5GxzweKGv3cU7D6eZh/K0V52RzPKqy2lUpZIsIDOJVTXK/frYvNmug02vi48L8xHdFpFBbtrTnqmXDqNG9a3wGtXjgUdZXXmdOiJ390+pA7NK+gtugpylOmz2f3lM3cmzaJMcOHld9/uHjDDXOgIJ1++2YzpUdzvtgQT1x6NZobdjssf0wYFIMeEqmnA+8Xjq2qCL8GRr8gIkcb3qrx/dYWnWrGpinzWQyfDUMfgz0/4r/5eab0bMGC3Sf5eG0sW+MzKrbnsNtJjdrKFcfeYKXtHrQrZ4vU4Imfw2NHYOxr59aiKgdhRKOomMz1v55abXZ+3p7EkHa+zB7XiaUHTnHLdzvqT3DHbhPlGqaSWti6ZJOdz9GV8M8zIhV89IviWMn9a2/elanHn+eOkMxK02zLMmt4Ozyc9Ly5spGUuLd/ATknxL3QRGs7S2nao69ntBqFk71nk6O6YFr8cJNVjKrA8schM46YwR+w5ridp6/sVGXzZwAUBSZ+iuLsxSeGT9l65HiVIkPLNu9mtv53bKEjodsNNQ7F6CSEaVQHo4Vmmx1DQ9d4lo6t/RUi1bIydE71EPF04r1VMaTlm9BN/BjFahKGXxU8Nb4TJqudD9c0ULrHqudEZPLqj0GrY2t8Bn8fTOG+EW3x7X8jdJ4M69+s2imTkyzSRQO6Vox895ohUpXXvwHH1jOuS3O+ubUPUSm5/LI9qd7fSlx6Pov3JXPLgDb4ezgR4uvKolmDubZXSz5eG8uM73eScX50JS9VqAQW54q0c/9O5R8f/xboXeCvc3NDTqGFlYdTuSI84Fxrk8x42PwBdLlO1DnWQEsvF5Y+MBT16o9JV3zw++c+Zn69hsPJ5wQp0nKL+ScylRv6tKxa6fA8JnQNRK9V6rWn54pDqbTzd6Odt0GkU+ucYPKXF7YQ+rQVn6+lQBifeak093Ri5SPDWDRrEC9eHc6gtr7Epufzzj9HuenbHXR7cRWj31vPp+ti6+29NAYae8NHPB/+bT9v1WFzZLJWX+NZ+pijIial83bZ1+jU3INHx3RgZWQqi+s7PVxVxebz62EiMgZw/Rx47KjI7jnyN8p3owkluVYRT4BRnfxRFFgT1TTbqhSYrGyNzyQiLABvVwMjOvqxeH9ytWU1eUVm7s3/lBbmRLj2W2jWqtrXGBDqzbrCtsSM/g5u+Am1/RW8tSoOP3cjdwypRCsgqJeYY+PX8YrXctHbc9Ghyh0Rdjsse1SUDw15VJQLaSrOi4VmK3/sOcldc3axo1Rld8ij0H26WIsO/VHte6gNdruKTjVj15QxpBVFpNwOegh2fcOzurl08HfjgzUxTP9mB71eXMbsD79l7bfPkP7VJOxvh9B8/nimaDZhDZsEd/8LM/+FnjeBvnZifpqSWk9LA6Txr4pKIyWnmBmDgrlvRFs+mdaTAydzmPLFVhIzak4hrpGN74ray9YDxf9t9WTQph4S61TzriLaXXadMrqxrf8XpNubcf+ppyGj+gi7p4ue+0e2ZWPM6YuvxJ1/Gja9Dx3GQ8iwi/vaDYA0PM/jmkFded16E8aUXSLk39TZPw8O/ArDZ/NFUgvcjTqu692y5ue5+sLkL/EtSuBp7S+VigydzjMxLP5tjIod7VUfiMm2BnQGMYkqjhqeFgsGxYahQQ1PsSm0KNVEqrSGOtd4ZpsV5mxL5JYBbejctReMmC3UyqL/rvQpoX5u3DygDb/uPE5sHVoZVMqxDeJ+H/QAtOiByWrjucWHaenlzL3DSzytV74n6nYX3VsxFcZmhT/vEsb49T+eEzwoRVFEPY9fR3FebgojOvrjrNeS1wC1nh+tjcVJr+XeEee8xM4GLe9e3523r+3GrsQsrvp4M7sTSwRCCjLhp0miJcDNf4io7/m4+YtUruPbhOovMG/ncQrNNm4bVLKRUlXhPNAahGeylmg0ChP6heF728+00GRz/am3ueqTTTz6+35Onilk3o7j2FSVmwfUoqF4CV6uBkZ09GfpgVM11mnXhqwCMzsSMkWa7bpXIPUgTPxU1L9eKM27CNGP/HSR1l6YhaGk5u+2wSF8cGMP/n18BPufH8NPd/TjsTEd8HEz8u6qmNqlS1+iaEs2VI5mfNSG3GILecWOf6fMVjvGarz/Bm3dIp6lmSrnR1VnDguldxsvnl8SWWs19WpRVYj/F76NgF9vFJk/k7+GWdtENoZGA4MehFsWoxRmstjwPD0LNtfq0r5uRnq2asaqqMatS3WUTbEZmK12IsJEecDkni1JyzWxLb7qFihZG75ginYzx7o8JGrVa2BAST/PHQnimuuOpLMr8QwPj26Pi0FX+ZN63w7dp+G67T0+6pPJjoQs/jw/Emu3w98Pw54fRVRx9Avl9h6qqnLwZDbPLDpE/9fW8viCA6w/epr75+0T2UKKIvQLWg+CxbOqFY2rDaVK+3btefsFRREGcf/7cN//DX+FLiR6xB72tfqQg8a7eCv7MUaf/Iy85CP8nt+TJ6z38kzIAlyu/1IY4ReIUhJ9tpjqXwDnx62JtPRyZlQnfwCu7t6CeXf1J7vQzOTPt9SqJ7PJamNDzGkW7j3JzoQsUnKKxLp0fDtseFM4prtPEyfXYW91tgQgL1XoCTh5wrTfRQT5PJbEWZilPItepxXlH3nV123fOjCYoGbOdXLsOcT618FSKO6n/wDS8DyPll4upIdeyz4lHHX181BQP56N5OwiPl0Xy4pDDddbrwKnY0T9Q/BQMns/zPJDqUzpFVT1pH8+bUfBwAe4RbeG5O1/VNi87lk5hys0u8kZ8AR411LtVKvDomrB5tjEYi1JUTMqVsyWhhGnOX1GRJqeXnqUuMpU+aDOEU/VamLfqWL83Y08MbajODjoIQjoIiLUxZXLrz80uj2uRh2vL68HyflSLEUiiucVIlRJga82HCP+dAGvTOpyLgXF1UcYj6kHhfetLBvehONbxYJeRQ0KBlcRaTAXCC+kzYpRrznbN7C+OJqax98HTzFjUHClLUdu6NuKhbMGYdRrmPr1dub8ewD158lwJkEIULTqV/XFe0wXqaWrX8CcdZIftyYwpJ3vuQyC6KUQvxZGPVsxPbsWGNr0RxPxPGPYwVedDrD8UAqj3t3Ad5sTGN7Br9Ia4OqY3DOItFxTvfSBXR2Vil2FKZ4xsPUT6HMndJrg+AVb9YVp8yAzTqgHmyp+15q5GBjWwY8HR7dn7p39CPVz5YWlkRdNFbm+0aklqbaWhqtlNFntdWr1YbLaMGqr3hrotBp0GsXh1yh1GJbWipai1Si8d313rDaVJ/84WLeU29TD8ONVMHeS2IBe/bEQhut+Y8XIWOhwvgn/kQS1BYEr74K1L4vUvxq4smsgkadySaiPiM9FZk10Gp7OevoEi/KA0WH+uDvpWLivChX7k7tpueNl1tl64Dx6dq1eo5W3C0HNRD9Pm13l7ZVHCfF15ca+1URKFUXU0/uHMyLyGca1NPP68uhzKZ12O/z1oKgtH/aEiCqWGJ05hRbmbE3kyo83c82nW1i49yRjOgcw/56BLHtoKPkmC/+bv1+0eNEZRS2qRwv4bZqoL3QQU0n5T7mIZ9n3M+4NUXqy+3uctn+Il96Cvv9dcOPPFD9ylDN3bCU74j0Kw2/krit6OzwOTUkZk7We0/ijU3LZmZDFrQPboNWcM/D7BHuzaNZgmrkYmPbNDv4+WFEZ+UyBmYV7TzLrlz30enk1M77fyf/mC7G/gW+so89zf5L6w82ka/x50XY7q2NLU20dmx/zTVZ6vbyad/7eh/rrVCjKhum/g0dghXMtNjv/RKbRMbwHyvQFQnhqXuXrUClOei3X9gri4Mmci9eTPP2IcLL0vRP8Olyc12xgammBXF5M7deax+NuZ7XyDMqq52DyFw5dx2S1sToqjd93nWBzXAaqCh5OOhHpqWW6nMNYioQiq94ZpnzDH/tSMNvs3HQBERMARj9PbtRansr+lG0HJjCkZzcA7IXZ9Il8nQRdW0IiHr2woSk6hyOeZUWJ7PVZB1CGgsIC/ICjGWYmfLyZZyeEccuANuUFXXRGYUA5SGFhAaeL4KWpnXF30ouDWr0Q5Pk2Ata8KIy88/B2NfDgqHa8vvwIm2MzGFJNQXytWf+mMLpuXQoGFxIyCvj03zgmdAtkZEf/8ueGXQ1dr4eNb0PH8aJ+M/5fkSrT8+aa0639O8FVH4oaq3WvYNQNrffI9YdrYnA16Jg5NLTKczq38GTpA0P46OeFdPn3TuzaBLTTfq05jaXUW/75QDLnP0Ba7l28ea34TmDKh5VPi1Tjvnc7/gYGPggJmxib8BGbZiznnf16Fu9Prvb9VMWoTv64G7Ws3bmfwcHDaqw3rY6Vh1Pp6mUmeNNs8Osk0hTrSugIESH//RahNjl9QcVoeQlGnZZXJnbhpm938OWGeB6JaHqLsNYuMgXUBpq7AKwWC5Y6OOXMVjuuxmq2BklbeU4/l1TTYw5dv9RgNWjLrIGFWZC8l+DkPaxuvhnj8QOcecOVfe0fZK/7SHKLbeQWW8gpspBbZCG32IrZaqeZix5vVwPeLga8XA34OasMOfUD4cd+wG70QDf+HSEmUlUtYgl7s135x+tt/mq7VPTbPbVPtAVz8a7yOVd1a8Fry6NZuv8UD0e0r/K8Sw2bXWXdkXRGdvRDX+JgcNJrmdA1kKUHTvHqJGt553RBBsy/lRydHy+oD7GxWe3VNPuHerPhqIhyHU3L49PpPc++ZpUYXODGuShfj+AD5QN6Fz3Gk38eZFQHH/ocfJ72p5ayq83dbLJej3nlUSw2O6k5xayOTsNstdM1yJNXJ3Xhmh4t8ChdW4EXru7M0wsP8eXGeGaNaCccqdPni/V23o1wxz9Vl9ZUg9lqx6BYUbVV1Acriqj17zcTPILAeO48J6BPM2HE1RVNSUqu1Vy/qbZztibipNdwQ5+KDoNgX1cW3jeImXN388C8fRzPKmR8l0DWRKWxOjqN3YlZ2FXwdzcysWcQY8ICaO3jwskzRZzMKqDnrsfxy8zkKfd3+fdoPmmFGYwxgM1chCM75OxCM4VmC112PAHa/TDtV7FHqYQtcRnkFFmY0C0QWgaImuV5N4q1aPr8KtdKl5K50WyznyuvaUhWPwcG97NBgf8C0vCshIiwAJ5zCWGl+/VceWBeSZRjaK2ffyQ1l993nWDxvmTOFFpo4enE48MC6OKUycurkvhrfzI39KukOXB9svJpSI+Em/7E7taceTvX0y/Yu9Y1LGfRGXGe/iO2L4bi/c/D0H0taDSkLHyK5mo2UUO+IUR7YbeRGYPDOfxlU9Rs5oaJGpR6DB8e24W58S48vySSdUfSefu6bvi7l2yKdUZRD+kgqtWERm9kbOfzomJBvaH/faLPVNcboM3ACs+dMSiYuduTeHVZFMseGlrOC3nBpBwQ0aueN0PocFRV5f8WH8Ko1fDCVeGVP2f825CwERbfB9N+E6IAvh3E8drQ/UYRHd3yISOMrpisVzg+/vOIPJXDisOpPDS6fdXiWeZCiFyI5+4feD55NyaNgWe1j/BC8GhqVU3jHYo64hkC1zzP7V79GN6+JOq34S3ITYbrfoAL/E6UQ6MRdZNfDMZ/5b28M3M9b0zpWvMiV5Qt6kszY0UUMTMOp8w49mhiMcQUY106Dd2ULx0aUm6xhc1xp1nu9w1KXrboR1pfcu6dJsCkL4Qz4u1Qkc5t9BApUk4e5X4fbHTn3dbZ7N6wkXS3nvj7+Ii6W4Or6I3q5u/Q5vFioVNL5r0GTLX9RH2dzJwQYIhDzzdZ7Xi7VnKvJe+Fda9C/FpmKDAnZzTQ54Kvb7baCVFSaB//IxyNEaJlZxJLHlUI8u3AVrd+NMuLYXTk03jZ2/Oh9jaSXDrj4aTHw1lHgIcTBp2G7EILWQVmYtPyCS08wHS+oq0mhT9tQ3ml6Gbe8xjJ6BqMThBZEr3a+AjHX1AvkS7/9XCRhaJ3EfO9zigyXbQG0DnRXGfkphZpZO4+iOrhi5KfJqKr+emQnyrS9pybwb1bHJ8Pdn0nHHyOpLNXwb7jZ8gqMBNRVoUbkR3x264TrIpMY1LPINECJSteCIgVZPCq+zsEubSoUVG7LANCfVi4N5lX/o6ia5AnV3apGHmqFJ+2MPEznOffwrzWS5gSNZmxsS/RXruRD61T+PDoSDgah0GrwaDT4GrUMrVvK27o04ouQZWLC03t24otcRm8tyqG/iHe9G7jLSJIN8yBn68VzlQHnGki1daMWt19piiizKQB0Z6NeNbfvignM42s/X/zWfNUmi34QmQ7OXuJ9d6nHfi2x8unPXNvDOXJFU68vfIob68U4nthgR48MLIdEeEBdGnhiabMPqWtnxvsXwOZq2HUc7wz7E4Alv1xAg6LdGFHDE+T1c4TuvmM1+7iFcvNBJ8J55Yqzl12MAV3o+6c8779GPH9X3I/fDVM1DAb3cX6U/qvkwed04vppiiYLHZcHPfjVkuxxcap7CIssevoGLuKvR0fZfP2LLIKUsnIN5FVYKZFM2fevb6SkqAmgDQ8K8Gg03Bd75Y8sfkKxvptRrvsf2LxqCFasHJnJBu3bMSScYxQTTrfNMuhY7MM3ApPoOzIBmCtEc6seA01aSRK8BAIHiq+xBcwmdfI4YWiBm3ww9A+gs0xp0nKLOR/YxyLEOgDOrEu5H+MTXiT3H8/xKPdQILifuVnzdXcMKTmWo/zMSuGs/3sLpSyEc+GqpMqVZz0927Gj8O6M3d7Eq8ti2bch5t4c0pXrujcvM7tVLR2oYJX6SI+8hnRomLJLFFTGDqyXBTIqNMye1wnHpi3jwW7TzDVUSeGzSp6U7r4iMbXwOL9yWyJy+SVSV3w96g88oSLN1z9Efw6Fb4cIuoxbl1SaQ1FlYx7C5L38mzqR7xd1Bno4dh7MOVBWhR4BoF7IB+sjsHDScedlYlXpEXC7h/g4HyhnufbAca+wWGvcfz2YzQtNx/jgVG1i1xsD5iKu/17nrR/h8Z0n9hwbv9cGPCt+zv2Xsri6iv64s25BpY/ga6yrIu8VCG1H/+vcATklUl1UrTg1QZ82pHh1Rd71FIMqcfxr3iVWrEx5jRTWUX77C3ib9e8i4NXqoLuNwqDMWGjEHcqzgZTrtjEZ8aJ1PPiXLBbuA64TgusrOQ6Bjd4PObC7sVS7Db4YrCote48uY5vqHL0pYZnXRSxq0FVVVqRitZaxXe3FlQQF0qPFgbnkb/FprPXDNg7x+Gorclq5zP9x3Q4kASerYSh1/t28W9gDxQnDwapKqnZBRTH/UnPDa/xU/6zEHKtUBhvdt58V5wjMkR2f4/dszWZo3+jo88gXOfu4euNxxgdFlDJKM5RYLKSnF3EtH4lEZ3et4mshfm3irKHajhrpiwHFA24+oFbgPhRtMKoNuVWGzmtkqJsWPY/kVkz+KELf34VrI5OQ69VGNbBTxywFEFGLH3zjvCi6yqCVn0OW9KFE0sV0Wn71R+zYnEAU9temFNnQIio88wttjJ7XKdyxkeNhF8Dgx6kx9ZPOBKSiCFlD0WDnuSu4bOZpdWg1yoXZAQrisIbU7py8GQOD/26n2UPDaGZi0H0HfcOESrHDmCy2DBiRdXW7OBoSLQlewSbuQ41nqePQtJW0XLmxE48M2P5Wgtqhga0nUXGU3GOEOI5tv5sLaYT8JHRgxeat+GkVz/8R9xDYJtqDO3MePHdajNEiD2VvocSDRCzqRhHZjBrXiazdEs50XoyicoMvl9yGA8n3dm+1qWYrXb+iUxlTOeA8j2Le94s9CsO/3lu7THliZ+S9zoU6GvQk225C3DQ8kw9JKLflcwLmfkmJn62hVNnClhmeJYT+DHtQHdMiL2Nj5sRH1cDbtVlpVziNN2RNzA39G3FVxuPsaL1Y1x16GHRLHlYJYuQzQIx/5C64VsiUjYwTrGDHlRFi6JrBc1CILSvqJ/zDmHb4VhSDq7lqoRtGCIXiWu4+gm58eAhQkn1/IX1Qsg6Jur1WvYV9Q/Az9uT8HE1iBYIDhI24SFWfrSWMZtfw3ogkFTVl/S+/6ux2XZlWNCfbStwoZRVw20ow9NW0lxaZ3BGURRuHRjMoLY+PPzbfmbO3cPUvq14VTGgq8PmUaeasev0lT9odINJn4mUj1+nijSLDmMhfKLos2pwYULXQOYEJ/LOP0cZ3zUQT+cqrnU+qgp5KZAeJYzblAMi1dHFm+xCM6/+HU2PVs24qSZjtuN4oQx4YJ6onwqoIjpaFXonuGEObh/3ou+ZFYCDtYLr3xTtWwBV0fG8zQvFqw2e/ywV36NmrcFugb1z4eRO0BrF59j7NmgzCBSF3sCY8Cy+3HCMqf1aV1oXej7fbjlOsW4WP5ufFmrAWceEVzSiHov/Q4bB8CdLGocPF4t+4hax4B/7V/wNQTgOQoZDix7g0154or2CzzrKmttV9r6yA8+8fIcNz+KUozyr+wVLaAT6/vfUx7urSMfx4qcqVFU4eyyFzN8azTdrD/PSuDYMauUkotix/4hamKJsxwxPS5Ho1Zoe3WCGp04tEeWqiyJ2NVhsKkYsaFXHVSFFH0+tuKfXvykcNQY30ZtwwCyxQd87x3GBOKudQKWAjNBJ+N46p9JzFEUh0MsN+s6AbteKfptbPxHCawPvF5tVJw84slzoGOSnwoD70Yx8Bh+jGz7AjEFteH35ESJP5dC5RdUtNmJLWna0L5sN1LI3PLxfpABbi8Xfq/Rf27nf88wqN/+exOi+3Xjo6oHlI5u7fxCGp6Np1SXrUJ3ulbQoiFpc4szJgeIcxsclMc2lCI8vZ59z6KCiAW5FS0KBP8VBPXEKu1qk1DfvRqLSkiLLBsICL8zwbOXtTLCPC628XRwrCxn9Ipzcg+H4Vhj5LM7Dn7zwa5TB3UnPp9N7cu0XW3nyj4N8dUtvYbzWQbOhVGkfnePOnvpAZxRGm83RGs8Tu+C7CPG7iw9qUB++zulHqkc3Xrjn5nIpwoCot805ITJsMuJQMmLwOX0En8Qf4IfvRQSxzx1iT1u2rtpqhj/vBI0OpnxV7rFS49nqoDKvtUjUiOa1GMhno3sz4/udPDb/AO5OOkZ1OueA2hKfQW6xlau6VRKB73O7+KlwcTOY8ji66DU6xn2HyVQEOJD1U5ApIqqKVuzrut0o/tUZsdtVHvl9P+l5Jub1iSfs8HGOj/qUDd3H4+WqL28kN2Gk4VkFbf3c6BfizTvHXJgQNhFl4zvQZQp4l9RZpR8RKqAHf4eC02hUL/5yvZarJk5F7xeK4tlK1OydR5cQC3cdCmdrcHPejfCAxM3iJ2ETRC4SntLHHWyXYbcJ0RZFgeu+B62elJwi1h5J5+6hoXW6aVv7uvJGq9n0OjUT/9wT/J/1SV4e0KnmJ1aCVWNA66DRppYR5bA3VMSz5Lp647nEy3b+7iyaNZgP1sTw5YZ4hrhmM85Y7NgXSFXRq5byfb/OJ2QYPB4rIkDRS8SG6/AfIu2r/RUo4dfw0riBTPhqHx+vjeW5KzsKJ4jdIv61WcQG6UyiuFfTo8SGOj36XK8sEI2Iw0W/zTdXHCG7yMLcyV1r55m+6gPodSu0HuDIpwDeoZgUI3p7HWpSCrPAxRdGP8dfG7ajyz3BWDezEPjJKyPk5dNOtHjpMb1SL+PscZ0Y++FGPlkby0sTq4/mxZ/OZ+2RdB4ePRJFvV84pUDUrtbQx/aCGfakmB+WPghLHhB/X61RpGB3u1F46wO6VtvORKNRUHROaGzV9MSrgYDTW3FSLJjGv1O/2RkXgqIIh4XeiSkjB/JjpJ3/bTGz5rEhwvtryhOGp6Mb/dKNZwPWXxpUMyigNFDE02S1YcSC3u644alYCpia+j18uhw0ehFtG/zIue9NaYmBgxv10jHW2jlgdBNiXb1nCOGfze+LtTewB8StBv/OQiimZXlhlhv7tOaD1bH8sCWx2pS0mBKF8AplKFo9uFcfLXUHfPfu4tfoXB64RlterbHUEHH4fhTPMxUX4HAsbeM7ELkQjCJV3aRzw2RR0Qa0hMBAYby7+IqUU79OJNj9Gf3hdv6vTRh3lakpjyoRjgm/QMNTURQW3DsIF0c1LbQ6IfiWcvCCyp2qo1vLZswe14lXl0Xz07YkZgwKLslgcry3uJtiqbGOuKHR6cXr2xwVLssvUWi+6Q9oF8Ga6HTeOLSbzyf2qmh0glhzvNqIn3YR545nnxDiT3t/Eo5zjyCRJdHrFpEyvv51UUN9w0+ir3MZtHUUSCptJaPVO+Gk1/LtjD5M+2Y79/28l7l39qdfiJjDlh1Mwd1Jx5B2frW/uM4AOh+sLn7lXuuCMeWAahetY07uEpkkTs2g82QWWgezKdaZt69ux4BtIoDUeujNjbfmNhDS8KyGaf1a8ejvB9gz7kn6xK8VntWwa2Dfz5C8GzQ6zO3G8n9JPdhs787i+4ajd6/e6+XupGdyryAW7D7JsxPC8ep1q9i8qyr88yzs/NrxAWfGiS/0le+ejZr+tvMEdlVlej3UlF4zsAu3zHuS7tpE1LZjaO3jWI2XVTGgsTvYEL7M4qA2VLpaieFpMJav+DPoNMwe14kRHfw4+sOPWCh07AtUsmGz15SaozNA+wjxM+EDSNoMUUtFpDJqMeGKlhgnLZpdFthdgwKksxf4h0PX68A/TPzuH3Z2M7kzIYvfdp3gnmGh1fd4LYveqdIa1AvBWoe0a3GBYnD2Yo/vNTyU7sdT4zuhLW3/YikWNZfmAtHHq5rJu52/G1P7tuKXHce5bXAIIb5Vb4q/35yAQafhloFtwPA0HF0uNm+9Zjj+PqpCq4Mp34i0JJ92wtBsPbDWvd1KsWmNaK01S95XScn3Tu/uaMy0ftFpNbw6uQtTPt/KR2tieHZC+LmNn6MRotK5pYGikaqqisgIjreThwMkkAAAIABJREFUqgmT1Y4zlnO1pA5whfVf+p9ZKlSLhz9ZUZ251KBy8HtrsggVUOuFRog8W4pefP3uEQ3hEzbAyP8TJSWVlMF4uui5rndLft91gtnjOuHnXvl8G5Oah1GnobW3Y+vZNT1asPZIOruTzpzd2AJ1vh8LigpwBWKTM3A4sd1SKFpD3bMRgJ82HuO15dFsnj4SvCq+37ZA95aeLNybXM7wjE7JRatRaOdfhYBONVT1udcaJ896MzpLuXNICFvjM3ltWTR9gr3oXIeIZ6mqrbWxDc+S/YrDDvnS9+8VDIrCnK2JBHo6cUV49c6XCjRrJRxFw5+EoytE2df610syd0ZA/DqxVoZPrPDU0lRbR9OFbSXCSqXXcXfSM+f2ftzw1Tbu/HEXv84cQIcAd1ZFpnJFeHOHMvY0OnFtS7GDhmfp59xvJnS6ChLWw4Hfse3/jetsPzDCvQU+8R0hP0041P5jRidIw7NaxncJ5IUlkfx02EKfUf8niuzj14FfGIx9HVuX67lzfgI78rP4/Z5+54RnauDmAW34eftx/thzkruHlUzuiiKECOwWEbmspBlyjZSm5niIfHaLzc5vu44zrL2fw0ZiWSLCA3jOtT3z81vzdX/HDVmrYkDrYKptOVGiBop4lkZVDU6V/z37h/pwRGs4q1B5wZRscNXK5NerQqsTk3boCLjyHTixA+LWYi0uZu6uU/h4uDGlTzCKziCiFFqdEMHwbCUMTLeAKicws9XOM4sOEdTM+aKrM1oUx6PfgJjEdU68tyoGXzcDtw4so9qsdxIiFbXk4Yj2LNqXzDv/HOHzmyqXtc8qMPPHnpNM6Rl0LiX3nk0ibaiaqGOd8AwS6nx1wK4xnKsvdISSe1ZTheJsY9CrtRfT+rXi+y2JXNu7JZ3qKcLUUBFPq/2c4dlQNZ4mq51mWERk1UFcbPmi0dq4NyqP4pQc09QhNdGIBZvBwXupZW+4Y6UwqmqImt42WAixzdtxvMq5LSY9n3b+bg6LtEWEBeCs17Jkf/J5hmfd7kdTUSGu1DGzx1pcLgV0dXQanZq707ISo7OUyT2DePGvKI6m5tGxuYgCR6fk0dbP9VxrrSaOoii8e313rvxoEw/O28dqXz1aq2Mq9eYSw9PWyKm2ekNdDc+S5+mMxKXnsTkugyfGdnRcuVWrF3W64deIms69c0TQxq+TmFsqobTPu9XBqG2pom/pdQB83IzMvbM/13+5jRnf7+S+EW3JLbYyoZtjpWelbWscjnie/ZydxD6tXQSnA4ZyXfQ1jDfu4vHAfSjH1kOX66pv7daEkX08q8FJr2VyzyBWHk7lTOfbRGrh3etEA+qB9/P25kw2xWbwyqTO9GztVevrdmruQd9gL37ekSR6SpVy1kNaR49VyXXWRqeTlmu6oKbz1aHXarhraAhhgR5nGwk7glVjQOdgKphS9rNpqMiE1YRF1WI0VO3BtGqMaB1NZyttIu/oQqXRivrE0c/hPOE19GOe57H0caz2uUk0RB9wr+gb1utWESFzb16t1+ybTceIS8/n5Ymda9/jtZ4QToi6GUR5Ni1b4zO5b0S7Oo3f392JmcNCWX4olb3Hz1R6zi/bkzBZ7eXFiwwudWpTcjGwaYwOf+cA/p+9Nw+/5SrLBd811Kp9hswJIScDCTGMIQkQAkZAc4mKCuSieEEFn3j7Nu192mA79aPdt1ta7b4+dkvT2n27tUWlbQ1644BcHG6rOHAVIWJkOkxCEkIGEwIZzjm7hrVW/1G1Vu3f77d31Vqrau+96ux6/1FOftPeu2rV933v+70v6nuil1vvGvBff+OzcNahBP/mdz/WKAiCGc9s7/8dGKZABQAa6OrdhSzLwIlCgsChGNDsh7IV13R9bpHALOYsl0hJYfe5gkCIk1T3yguO4uueeQF+7QP3rMwd/cxDT/i7vS/gSMpx83MuxB989AEUi9l+PRlPU9iGvs/2d9d/x5dP5Ljz7kfx9R0M1quvPQZOyZ5Mz+MPPO693xk7zj0i8PY3XIe7v3QCxx/Je0ltBQqQZLuMp5hVzZYOldouNETv/Ot7IDjFG9oyV31w3pXA1/8E8EOfqtj3FfcuF8YgKaypM/utPN17thw7+xB+7T+7AYQAP/Xe4/4y2wWY4WtwbM2+Ol0qjf/qN/8eD845brn1h8FvfQ/wI/9YOb2fppgazw684YbLkEuF3/2HB6tF6YtfCBCC9/zD/fiFv/gc3viSy/D6F/mzf298ydNwz5dO4q8++0jzj3ZC2v/gAIBf/9t7cNFZM9z0zLAbbBm+92uvxB9+/8t65RcpmoZLwRaZgjWxBijnyJAgbZFhKCrAICtn2ICfD6Ddft0Db3zJ03DVU47ip957HPPCL9T97kdO4Of+9DP45uc9tdP9cR0oaQ/2G1Ue4r2PSVx4Zorv6sHCG/znL3s6zj+a4t/+wfEDAfZZKfHOv7kHX/fMC/YakYwAiqVI0KPZkXPkxNHAaoM454jAj37Ts3DnPV/Gn3/u8eofI2U8s8XGs8c134aiLoYECkjVIb9fglIqCF2gpOnqYZVhPAMHGeZv3BR7/j1fcwUeeTLDez/ywIH/9vi8wAOPzXHVhf4S0kW85tpj+PLJAu9f+jwPu56MwUovWfYC4/m+T/0TlK4Y2jacdzTF1z7jArz77++HVBpfOZnjgcfm3vudY8BLnn4e3vKKq3D3YxJPPBnGeGZFiRkptq4GMYynLvs1RI+XDL/94fvw6muO4TwHoz0vsKR1SGsaTxW442m+L1kS9fX0C47inf/yBpwx47jlumNBMtvqbzRy4AEYTwD/+599Fv/ps1/CT9zy3Ga4c+S86IfZfTA1nh149kVn4tpLz8a7PnSvLUQ/cf/j+JE7/gHXP+0c/Pevem7Qz33l1U/F+UcF/t8P3NP842CM5wx3P3ICf/WZR/AdN1y2mZBbDygmGndHT5BFpmBNzATKrLvxNGxASPNb/91kFaPgiYRR/Pirn4t7Hz2Jd7z/887fp7XGf/fuj9nv3wZknyEEgCeefBKPzAn+y5u+ahAZ2JGU4we+/ip86O4v4//7xEN7/tvv33U/Hnkyw7966dNXfHe80CyFCLzngEpWmYdax68Zr3vBJbj+aefgHR+o4xBiZTyLiukD0E9e3gKzd5QiR16qjq8+CJNJKNvWAChDCR68m21YCSb89pRD8fKrzsdXPeUofvk/ff7AMOkzxljoKf0GSV/7jAtw1qEEv3/XQiRHz0Fyw3j2XUWo6oo/Of4QnnJGiuetyLlcxGtfcDEefHyOD3zuS/jEA9VA53RjPA1u+2dXgSYz5FnYXmFR52Zuu/E0v1+Xgc/Tuu78nY88gpO5xK03Xj7QX+aOZFY1jKFyYZtIkC7/LJ577Cz8zY+9IrhuBxYNkPoznn/92Ufw9j/9NL71+RfjX1w/ELs8AsTVkUSKN7zoUnz6oSfx4Xu/gi+fyPHmX7sTZx1K8O/e+ILgqUnKGV7/okvxp8cfwhe/Ul/AQ+0o8RS/8cF7wSjB64eSSgwIydLgfbNF2VEvU5qO35EjaW3YFe1RVCwMCIbCS686H9/43Avxf7zvs3jwMbfr59133Y+/+ky1x3HhqszONUOxcNk1AJw4cQKSikGv89dffymuvOAIfvqPPmmlc1prvOP9n8eznnoGvuarBnau3QA0TyF6MJ5UzlFEyHgClWvvT/7zq/FoVt+vsTKeC4VKL3l5C0yzkqJYKS1tgzH+aXXcBlD0UCosxlVtAoQQ3Hrj5fjYFx/HnffsldB/+qHK6dnsMoZCcIpvuvqp+I8ffxCn8vp97zlINg16b/M1PkNWSvzFpx7GK559oZNj+c3PvhBnzDh+58NfxPEHqub8dG08GSUAC19FKMwgZdv77wMRF7/6gS/iBZedjedd0j2gGBpJT4Okxhhy9Q7z0ZQH1+0AwPrG1tSfz5dygre86y5cecFR/NRrr/bKpB07psbTAa++9hgOC4Zf/9t7cNvtf49/ejzD//XGFzqbCa3Cd9xwGTSA2//23uofBnJlzJDg39/5BXzDcy7cWkPRhj5GJ2yB8SRr2pMiMkeB9iJbGxlEyCFvGM+Bd0L+zbc8B6XS+Ok/PN76dSfzEv/jez+BH/ytu3DdpWcPtgMcAknDhxAAwFQGzWeD5ltxRvGj3/RsfO7hE/jND30BAPD+zz6CTz74BP7Vy54+ygeEZjMIlFX2WgCozFGQOBlPoCqKX3ltdR2fOhUmmVs341nO1994lrUbZNV4BjKepOh03JZE7DmLfdAwnpt7Nn3rCy7GmTOOX96nCPn0Q0/gUMJw8dn9m+DXXHcMJ3KJP/1krZToyXiaBr3fDnzFeH7gc4/iRC7x9c9x82aYJQzf8ryL8EcfewAfvvfLOP9o2t+dNmJIFq68aZxUt9141rvXPQZvkqW4+9FTVcTMFpCKFEqTPXntPrBReLP+ZpqrYE2cghvP6rX95B9+DieyEv/uu16wcW+NbWNqPB1wNOV4zbXH8Dsf/iLe/1l/M6FVuOScw3jFs56Cd33o3koWNRDj+b5/fAxfPlngu168vYaiDZqnwa6Li6Yc69qTIjJD3lFk6z5GJvUEmwzsgnfpuYfxX7z86fi9u+7HnXcvj874y08/jG/4X/8S//dffR6vf9GleOe/vCHYzXEIKNaPieMqR9HBzoTg5mc/BTdcfi7e/iefxpNZiV/6q8/jgjNSvPraJYHTY0DPaThTWdSNJwBc8dTKUTQLtrlfL+OZLxQqfeTlbSiz6nekpESW+++fG8azq/EsqQh+DaY43KQ08bDg+I4XX4Y//viDuO/LjaTyMw89iasuPOqWW9yBF19xHp5yRtrIbXsznqbx7M94/sknHsKhhOHGK893/tbXPv9inMgl/vCjD+DZF41rp90X1cpH2CqCqs182JbNhawZWOhAvsww1wkuOCPFN129nedcKjhycMtceqNcHoU3JJrYmn7PmQ/cewI/+c+v7mVsNlZMjacjvuOGy0AIgs2EVuGNL3kaHnkyxx99/MEBGM/q+37zrkdwxflHcOOVkUoCWVqxLyHfqpv3Zl17UlQ6FNmsj9S2OnjIGgqvf/11V+Kis2Z463s+vsdc5EtPZviB37wL3/3LH4TgFL/55pfg337rNTjr0Hblk9XuYb7X3dkDXGXt+2iBIITgx775WXjkyRw/+tsfwV98+mHceuPlgzKrG0V9toRKmJjKK8OZiMFrQ4neuzdrYjwX7ffX1XguGl6E7KxlpUSKohmsrfo9NAUPbIhswbbh+Inv/urLQQjB//M3ja/Cpx56Alf13O80YJTgVdccw59/6mE8dqrozXiae7UX41nMofkMf3L8IbzsqvO99uBfdPm5uPjsQ1Aap6Wx0CK0Wf/R/s8hy+CvsdlxAqXIwYPNqJ548kmckBzfecNlvaSofZByigxJ8LDGMKXrHGqJnnuoJ09Wipyvf95leN0LLxns7xoTpsbTEddeejb+8kduwk+8JjjKeSleftUFuOzcw5XJ0ECM54e+cALf9eLLBpnirgO6Zrn2Gz24gG2A8WQussIeUlszzWNrCJw+LDh+7JufjY998XH81p1fgNYav/139+Hmt/0F/sNH7sdb/tlX4Q/e8jK8+OlxDCU0S5GiQC7DJKBc51Braoief9k5+JbnXYT/8JEHMEsovvOG4QZOm4YZcoQaaDCVoVxDgz8kjKFEb7fBdeV4LvxdSQ+jpzbsbTz934fKeTd3azxDX4Mp2DbceF589iG88rlPxbs+eC9OZCW+cjLHw09keOZT+znaLuKW644hlwp//LEHezOe5jkR2uCb3/3wKYIHHpvj5o4Ylf2glOC1z68ywU/X/U4DxVJQaED6X9OmAeHJlhtPAAWS4J3gJ558EplOekXl9UXVeIrw4Z89W9Y3JDV7qDrwvp6fqp7B1181UvXUAJgaTw9ceu7hwZs5Sgne+JLL8MHPP4p7HqtNCXrueGo+w7e9IOJJCp9BEIks9z/k2QJTELpj1AWqMpQdjadlKwP+BmNGQNe0E/Lqay7CDZefi//5jz+F7/7lD+KH/v0/4Irzj+C9b3kZfvAbnhlVCLjmM6SkQFaENZ6JzjtlgX3wI9/4TAhG8S+uvxTnHIm78WoD4dXDMg+UoXKVQ5K4GU9jKNF392ZtO57136VAeu01t2FxCl9k/u9DVlY7nl1RT4pVe/ohSgW94Oq4aXzP11yOx+clfufD91ljoSGjka655Cw87bzD+P1/uL/3INk2nsHRYyWgJT77aAFCENRQfOeLL8NNz7wAL73KXaI7RugeQwJVbn5neRUKIkBCGfI6Ru6Q2F59IDhFppPgqDzrAD1QYsAyGBlvqBzY7qEuiXzZFUyNZwT49hdeCsEp3vPxei8v8EFVZKegNME3Pu+SuIvk+pDPPZkJqTQSXaCgMyiwtcnVuMohabsElfQoKgzzQdfk6kgIwY+/5jn4yskcf3/vV/CTtzwXd3zvjXHuEvA02IETSiFB2cnO9MHl5x/BH//Ay/HffPOz1/Y7NgFSF0VFIOOZ6Bxyje/zEBBCoNQ03BGxvpeLAKbQBYaNPEUOb6TxLHtIbbvYSNVDqWCZgg0zngDwwqedg2suOQu/8td341MPVjEhQ56LhBDccu0x/PU/PoJ/OikBkOBBhmnQExXILNfv8/FHcrzgsnNwfkAm47GzD+FXvueGoO8dFXp4Nuh8/SybK4oepl8mRm62xXUSwfrJhUk5rxjTNRoAkr6mYfkplJoiTSOu0deMqfGMAOccEXjVNRfhvcdN4xkulZhD4Oue5Sep2TSMm2s+9ysQ89JkzKW1uUURvBvYBqbyzjgBkhiprf9nZYLB+Rr3EJ577Czc8a9vxJ/+0NfiTV99ebSyaySHgh04zVR0nYwnAFxx/pGoWOIQmJ2XYMZzzczyEEiTaj8otPE092WwaUQHzC7YnB1BgvVIbfc0ngGSY3PGko4iWjNRKRVC7ttye4U6IQTf8zWX43MPn8Cv/vXdOJpyHDtr2HP4Ndcdg9LAez/6YNVch0q3DTMSar5WP5vueUzi5mfHXRNsHT0YT21Ztu2fjyVJwleQZJ1fnmyvLSCEICciOLuWyBx5RyJBb/RUMqhiXufEj7um6INeVxgh5AcIIR8nhHyMEHI7IWT7WoOR4k0veRq+ktcXYs8L+nDkRTLlYftmVVFUQFIBRQVEj93ANnDdEaAOgJp9joDPStaB0+uW5rzgsnOijNNZBOEpUuTIigCzqS0WsGMDq6/XUOMdoXOoNcqXhkDKGTIkwRKoMh8gvqIFxv0yZ0eRokC5hrNL72k8/Yu3rD5j0bGvZnazQ5QKls3YAuMJAN/yvGO44IwU//jwCVx14dHB45G+6iln4DkXnYl333U/kMzCpdt1ZnUwO27j1YRzjMquwq7OhDCeW9pZXoaSiuDzi5QZMi22yngCFWsbuqdK1Xz97us9TUB1XafPttjgbxvBr5wQcjGAtwC4Xmt9NQAG4A1D/WG7husuPRtXXFTFAfRxwasu6LgbT3PI+0raMikhSAnFBCQT4UxZB6rGs72ZoT0eVDZAvSXkeFdAkhkY0ciKgIfllgvYMcEMOcpAGalwMJzZNmZJZUwRavpgTUJ0EZx32v7zq/e+SM5Y29m12HiGmCzl9Y5nlyukZrNKahvEeG5vxxOo9sjeVGcXP2MgR9v9eM11x3DXF75SOUEHXo+k/iwFiiC3VfN7Dx06jCsvGM5A6XQE6WMEteXreRGV23RoVN1864wnUDeewa9hA3nThCBDEszKVo2nmBjPHuAADhFCOIDDAO7v/yftJggheOGVT63+Rw8zgkxv/+DoAg0sgo0MTLEUiqZISWDh0wEXwxrDeMoAdsVI7pJ0+w+qbcPsSwTt1U2MpzOY6Mt4FtAs7gY/5awypuiZm1j9j+ENhkxjWyZnVGqNNZxdi689pPE0jGdn1JNRKgS8BstmbHFg9J0vvgxnH07woivOXcvPf/W1xwAAJyQLHiSbwpZBASpEEVLviKaHBmd1TzeY51DQ0CqqxjPZY8DoAypzZEgg2Hbrx5IkwXuqzCUKbwAUCJcD6zIbRZ2+TgS/cq31FwH8LwDuBfAAgMe01v9xqD9sF8GTigELD8/d/nK4C1hd1JSe7pOmKNJM1OYW+VqktkLn0B2yQi6qh0xIcafKDEoTiG0HTkcAM4QoQnYPJ8bTGU3USMAOk9ZVxEbk77PZ8eybmwhgLZEqupbaqvTMYFfvTiy89pBdV2Mu1JmDl4S7UduCbYuF+vlHU3zov715bTl6F599CC+6/Bx8OadA4M7wnsI2qCEyeanTc6YLxugvaAAq4xmA9mE8WS1T3bYfRCUXDjvDq7zp9TeeOQmPrTHuwbHX6etEH6ntOQBuAXAFgGMAjhBC3rjk695MCLmTEHLnww8/HP6X7gCEEJCa9Mqhi0Eq0QVT1IQwnqJ2MdVMQKBcD+Pp4JTaMEgB9uv5HDk40oQH/X2nE+z7GPDA13VB18nOTACv3+cgFqyQmJEiisKqDWbHs48EymINkSqGTdHpWQDW4567+NpDBphGVdK5f87DXW1jYDwBIFkzs3PTs56CJ0oWrDKgPT9Lcw1rvv18ydhhapIi4LPa9s7yIhQVwRnBTG6maeuCJGkwa8tU1unPMQRKIsBCDZDK7Zs4bRt9XvnNAD6vtX5Ya10A+B0AN+7/Iq31L2qtr9daX3/BBRf0+HWnP9KEIYMIYiUA1Izn9pfDu8ADZX9m/wh8Zs0tBm88lawaz44iuynkAxikkQwINoGG/fZ/4BuZM5saz06YfeIgFszkQUZQWLWhCh9Pgq3498js1sB42p+ZngnA31zN7Xf0YzzzooAgsjFPWwHKqx3PrPA3F7JsRuSDjL44Y5Yggwh2WV50Jw1qXuvrrcuheELDeJYB2bfEyEIjMF9TLA12QWYqi6PxZCKYtXXx5xgCffZQYXZp+e7Wf31e+b0AXkIIOUyqBYJXADg+zJ+1m5gl1cReBktzxrHjaZo236D3XFbTeM0ENJ+tZ8fTFG4d+2yJlS4GMHX1gGCXDx6DPsxxMa8K94nx7IYJvQ5qRrJxvM9pHT4eKoEyUlgA62E8awMtnVaGNkXogLEFVDY/M4QlKzM3x22S9Gg8jQHIab53aK7H0NWZxT23fB4wpKiv4a4hwoTmeg9RIdgBQQSDOc3CGU+uc5Rk+0MKSUVwRnvikEgwBPrIgamsdjxjNwFdJ/rseP4tgDsAfBjAR+uf9YsD/V07CTOxD2U8iRzJjmd9yMvC78atZGBlZQRgXW39C59WGFaiY/8yTRLkmnm/BgBAUUttI/+cNoGGOfYvrEyRYKbVE1ZDzML3x032Z+zMCSGknkSH794s/f8HAqmbQj0zUtt1/I6mYNMBzbMqqvuQdTGeyQyUaBQBkS1Vgbt9ZmXdMIPkkM8BwJ7Ctghhxw3jOXkJdMLWJAGDZBoR46lZWjmQB7ggcxVHVrOiaXCEULKh19Bnl7aq08XWTZy2iV6vXGv941rrZ2mtr9Zav0lrPfyYeIcwSypXxtA4ABpBALALktQ4wnrGqZSyspbnM4D3sPNvgXTM5KqGBCKokNf1xGtiPBvTGxXwwDf7OHxqPDshZtV7FHK2GGZ5DA1+Sfvt3jQ/aA2PsrIqVEjNeJYBw5YuMJlhjvBoCDv07Bgy0B5KhU3tYW0bM27MrsKe51znlUszQl2/J8bTFVxUg7mQxpOpHAVJALr957nmaeV94bt7rSQ4yigazz6sbYJNNZ7hcuBK8ZFs3cRpm9j+nTLBYla7MobuhDDTeEbe0JjG07dpMzuehKcATyFQIBvY1da4q9KOwitNKHLwoM+KGKlt5AOCTSAR4buHxpCIpVNh1YVUpFCaBA1KirpB6nQ6jQAlSYMD1CEzPKlNPu8a2EhVnc/mepVrMBeiKsNJWmc2BrwGO5joGLw1u9n+zTNXm9nD2jbSmvEMHWJwleMxHAHQL25qDPfttmFXZwLOR6qyeBj8UO+L+hpVEQyEFJ8hRR6UXZvoYiN507IHK0sj2aXdJqbKNyIYV0aEmhHUGUaxZ3YlgbK/JmMurXaM1rDjmeduTqnms1IBRQWR2SS1rZEYJi5Asiwt4zkVVl1IEx5cBNsGfwQFrKQiuPGkco7HUZ1N62A8qcxQQFgZaxki0+8AUzlOsapZCTFZUo6MJws0V5NKQyCHjECWuG7MOEWmw/P+uM7xuK6uxxDXb3MNT4qQbtgBaBCDn0OSZOg/KQxmIO/deFavW0WQ1WwbR+nHetrYrw00noqlwXuoXGVR7NJuE1PjGREqxlME74RUk+T4H+hJ3Sj4Nm153XjSZAbK1+NqaybL3Y1nZRwRMiQgI2GmN4HEGE0FGGqZotfIpCasRsJI7fgawizX7sEjeJ9LKsCDTR9yPK6P1D9oPfuXBUksuxJS5HbBFDV5YKyMM+MZuBNnznC1A4yn2fEMueeAyijliZrxDJE0m8EunQZznUhmhvH0fw5xlaOM5XrmM6SkRF6Uft9nI2EieB1mKOV535RKQ6DYSN60YgIiuPEcR52+TkyVb0RIOcNcJ03wsyfYhqyk+yKtWS7fpq1yta0aT+uqOHTjOXdjdyqpbdj+DpXV7s4uL5cbmKIoZNhiigRTyE9YDUIIcgggoBkxzQUbwfvcZxJNZbZWxpPJDAVJLOMZ6l7e+jt0AUlT5BBh7r6lG+PJe+zppyii2CVbN9J6dYbKsOtR6BwnWSWbDtk9NDJoPq0idCIVAqWmQcobpgsoGgfjSXnV0OS+DLnJGI7AmdcOvTzPYKOI20TzrNksOLaGq2wUdfo6MVW+EcEwnqE5dGOZpFhppGdhlOUSKSnAkhlosh5zIfOw7poSW1l0QFFhJNG7vFxuwcOGEEAz0U/S+Jm4GJCTsKgR01yMQbKnWPjuDVOZlTaug/GkqnJzNfJytQapLVeVjDXU3dfqJGn8AAAgAElEQVQW3h0FaHAkVr2nvwk53LYxq58RoS7LAgUy23iGGUXlmiEV8dcE24Z1IA4YBiURDfxJPdTydsyua84YnMut2szzDM7yAikpNxJrY3Lkg9yDdRzuwdvE1HhGBCvNCZlUyxIMEjICjX4XCEtQaOY90SqNS5+YgZkdT19JSdfvsPLN9iI77eFYWBWgcUxItw4e7sCp8jmUJhBitw9xV+QI2zezkuYRMCeKpmBQgPQ/F5jK8XgtbQzNXuz6+SVN7dmyjt+R1EVNQZMwd9/Ss/EM3NPXERS464Zxqada+l+PsgSHRJ5UDsghqwgqPzXlRTuieZ773TNSaQgdz84y4SaP1NP0y1FivxHUZ4PvYC6za1IbYDzrVS9vxZ0swaCgIrletoXpRIoI5vDrI5EayySlINx798VM11kys4xkObAkzjSeXQHqKafIddiQYFfiBJzAw9hvoNpHy5BgJiaTJheUJEx+aaJukhEwnpZJCxhkcNWYuaxFBqsySJpAmB3PdTWeNK0+a+UfSWCyRrvkaoaV8JXIG6ntLjCetpkB/K/H+j4tkzMBhF0rsqjPxx0OqndFpWAS3p9TXioIlNCRMJ6sHsKWoYxnBJmvJv6n8JSXFzZvegPPKR646jWyOn1dmBrPiJCaCWmPSfVYHugV++IniTMPXyYOWVfFoQ06pGM2pGGnQz4rpoqdt9O2qAtcGjBA0HVhNbkDu6EIzLg0952RiMYMy6T5Xk+yBIW0O57ehZsDeC3JM3FS65Dzinp/snL3DXDcdmQ8bWMaxHjmcTAra0b1jDBGKZ6fRf31UlSNZwg7ruz5OJV5XUiT2izQsyYx0nEVCYNPbcyRb+Npone2f8abKDuTH+2KPDOxXxv4LHiKlBTIAk2cxlKnrwvTiRQRhmA8xyJhygPYFzv15SlYfbiEuP25/I6kQ1ZoPivf5hnYnRw7J1CGArxhWnxQ1u7AUx6qE0oS1owYp1Mxhl3aUOl2/fVPahMTMjzjyVVRBY8bqe3Aag0TVaJ5CknCAs6tgqPrOcIN4xnQeJICiIBZWTdSTjFHoENndqL+IeGNpy7myPTEeLogVGqblbJyUo1EOmkG8qXn+aUjynw1ajbf7FoTObQJF2ej+MjmYSZOuzB4a8NUsUWE6vALzKEzjecIdjwBoAgwXbAPXz6zuwxD70kpx302zijywM+qYj6mHU+DgoQ18CgzZHpiPF1R0jSoGTH3mJgdGfpPGh48zJjCFJxzCMx1EhQk34VKBiuCXRu7YKJKwFLIQHdfeyY7Mp6+zbP5G8kOFF6UEkgS1niaopvNjiDXzLvBBxYVIVOZ1wXBzNA/bGcZkTBYxo3f9/xqVowiYDzr1+AttTWxXxtgbZtd2tDGM47rZVuYTqSIQAipJuJBjWc8rmQuKAIYT3uYsqZ4G3pPyvw84TA1k4EGHpOr2V4UJEwCSsrJPMMHJRVhUSP1wzIdgdQ2uKmrX2MGgQyJ3WsdEgnq+74+o0PzHVfBNp58BklFkLsv9WQ8QyMPunKSTxeoQOl3PjdRUYfr3cMeO/AT49kJQggK4m++ZiLeYlGa8dTk6/oOOtzc/DeBhrX1bZ5P1t+//tdgm2NvEydTp2//fd4mpootMkiagiLABW9kFL6k/uYXe8LN7cR92OLN/LzkULessCQC1Le4M65mk9TWIjT6gchsmuh7QAUynmMaatFAK37beOoEGcSajH9qUx3KUIIFRTG1wRj3IEmDY2W4M+NZ/Xff6K+skDaLeRcQanZlCloxOxTsnl6tIgjMplUEJ1TDcL97JisUBCmiORsbxtNvcCYtW7j9+7IxSAp8DWL9KyGhcmB7H0fwPm8T04kUGazNcqBUbCyT5KB9s2JhGh8o9eqC+XmpQ3SEDCnkrSQ6jp2QGFBdC2HsTE4ECJnyUF0gWRgLRso55kiAEbzPjdtq2PmZIUGmk8El/FrrPbtgeWhsVguyPEdCJAifBTeeTGXQIADrWAUwrK2nNDEvqyzmnWk8A3eOTUGbiEPB1wopT02rCB4IqUkM4xnLwD80I9jshMYQmWV24H3lwjZvOt0k4znevNRtYmo8I4NlwgKlYmN5oJchkuJySeM5cAh7ZcjAkSa882slC3gN9UR1LLu4m0DVwPt/jlTmKMjUwLtCs1lY4ykz5BjH+2xdHb0Lgub8zJAMrqQold4jyQsxV+tCbnLs+AyapVWj6xlwzlSOgqbdQ4aayfN9DaZQG8tzqjdYGANvd+7SQ5UDfMCAlUyMpxckTbwHoFkhIVBG00gkNdvnq9hwdfPfBGzj6bnuIB0z2IcAs3+jn9TWPFdi2KXdJqYTKTKoYFfGcTGekgaYXyzuH9kdo4F3sWqnVOEg31RUgKMElEeWk5ULj6OQ3wSqveawPNSp8XSHYgIJQhjP8TSeZr+n8CwIzPnJxaG68RyYjSxVzXjWjXGoe3kLzF4gSWY2Z66Q7o2n1trdcZtxlGCgnoW6YVZ2pvBKwgbJi+9TQfyN+IDFVYSJ8XRBSdJAxjOPZpBiMoJ9Y45kRJFZJlHAl7VtEgnWL7Xldg/V06ekvq9juV62hanxjAyhOyG6GNcFrZgA154B54sZc1aSPOyelHlYC+bQeJrPyqeAXGRtJwCohhChssApD9UDfAYBz3sOAJVzFGQcLsysJ+OZmJ26gaW2ZrfRMCMFFd5NWxeMPJMmKTRLkSJHVkrn7zeyQel4T5XEv3lWO9Z4kkCX5UUGKsSID6jY6MpcaCrzXBCiYMqLEqKWt8cA27R5DjpkPofSBCKCmKMkDTOONGdLVxTeEDB/o+8ubZHHk5e6TUwnUmwIdMErRvZAVwHNht1zYQ3jOfSeFCnnKJA47Q1qGrCP6xrQvkOQLMxtlakckmz/QTkWaJYiCTAuY2o8kmZjLFEGMp5pehiZ9ne37EJe5OBE2cYzdK+5DYblpcmhKuAcBbLSXY1hMjZdHbdDduJKK4fbjfOPBDKeciHWK3gHXuXTjqcHQgagTSMRx3PINjSe15suTtWZ2N0rRuuGYSy1Z1Nn86Y3wNpyI2n2dd6tTcN25fxbhanxjA2BE1LjADaaxjPA6GSP1b81txi48ZQ5csciW9vPyuN11J9rLDshMaAyQvFn4ipZ4DgaoijAAxh6VNmOxUhcmFk9ifa14m8iYw4HBcl3IZ/vdTMMMlfrgLRZfDMgmWFGCmSFB+NZVrJB5cp4BpirGRZjLM+pvqDcNALh7E1BBZiniRMAsMn12ws6YAAqjcoglkbCrPB4N57zaNjxVKRQmnivOxi/j2QDZ0sjBx5vXuo2sf2rbMJeBDKepX1QRXIAdqAyv/BtPOuv5zPboA+9J0VkhgKOssIQWXT9Gsayi7sJaDaD0Lm3EQrXOeSUh+oObmSofpNkJnOUI2E8rTFFoNvg7NDhOkh+2HPFKFJofb5LKsA846S60MgzZ1b6l3s04CZj05XxDMmcbhrP3Tj/qAhjoOy+mjgc5p4OYxQlQGn8btQxQLGZ9wBU1jt+McSQAAgmLkzmawzseCpYtWfvu+5QNiqBdcOwsr6MpxlUxOAevE1MjWdkIEnYhFSObJKieQqh/SR/dieKiwXGc1i5mpdhTeI/XRzbLu4mUO2jFSiVX+OZ6LyJH5rQCTPs8DXe4TpzM5yJAM0k2q+5NoX+oSNH1tN4Lhr/oG7aAuTlbWieAYcbu/+5+2ed142ndlwDqF6Db0NlnHfH8ZzqCyvB9GU8rVHKoaAGH1ojGdF9GwMUS8E9VxHKorq/oqm7KIcC8VeClVkly46B8eQsTHWywSx785zxdT+XEcXWbBPbv8om7EUg42kuaDGWC7pmPH1YLioXDhYeZuff/Ttyd8MaY5Xv8TeUk6vZAWg+Q0r89tGAuvGcCitnWBbslF9TNiZJs3mgS99JdH1fHjp0GJkOcxFtQ2kHTvXfx1IkA+94ygXVS0jOXFZnbGpnxjP1N4gzLMaOrBqwQMbT7qsdOlRJmr0d4Kuvn85Hd+gAs0AZ284yIXXuq9/1UjGeArMkAsaTU+RIvFdC7NdvYBhtlIW+rKxcGCjtMqbGMzKwQMZT5XMUmkGIkTxo+AyCSOSFe+FiDRaYaKS2AxeITGWQzoynkbW4/w1FLc2ZGs8F8NqB02MfDbIEh5zyUD1g9pAKT6ntmCTNszRFqSm0Z8xSaQd3h1GsYf+yrBlPVjNgivrvuHdBLRjSNI2n+/uQFRXj6doUVrvZfsNDvWPmakIIlJoGuNTPUWpa7buxANfvetBRjuS+jQIBQ39lY5jiuZ5z+LsgkzKefeCUU2Q68c6uJWWGOUR3BvEAMKsCvoynypv7epex/atswh7QgGYGAFR5KprlcCeYIHWPwojpeteMECspGdoZkqnCmfGkAZmrYzOB2ghqB85cejCe9YNV7whzMgRsM+IZzC1GxCynnCJD4p0B10igZiipABtYwl/u222sHIaH3fFc3As0Q4bS47M2cSquTaGqJfJeWaHlbjGe4bLBJgolqPGsf58rez0hLPrGDnsiep6HxByR0pgLbZ/xJIQgJ4m3XNjLn6MveFidbndpx1Knrwm7/eojhDVd8J6kjCssmtjG0/11crUggyVkLZEE1T6bW+NpDYJ8Gk9rADIVBBbGgTP3YDx3TLI3BIyawpfxHNMurSn0vSVQC5NoGSJtdPj5QGM2E9RMdEDVLK+YHVrIM/VlPHOPxlMgRe41MCI7xnjOEjMI8bseTSMgGK2N+Hwzr6vfNzWeHgh4nhvGMyYFU0H8M4KprHc8I2A8ASAn/pFWVGbOiQS9Ud9XJEDJEAuzvE3s9quPECaHzvdBhXJcF7Rp2lwZT611JflbaAqDTBc6kKjc2ZDBPGx8bL/HZgK1CdAAB85NGgmcLjBDLV9XW6Hz0TDLVaEv/M3ZimYSLVm9u6j8do5bf77Zv7SMp4BA4e3k3AYbJ5AesgyMT6yM2fEkjpmEms2qrFAfifyOMZ6zhCGD8Da7QjlHDgHOaLUDjxzwuVbKSRHiC1JHkfgMrXSEA9CS+g/kqcyQIwGPxAG5RNKkGDiCymxz7uuUIgf33kONaZd2mxhHl7JDYAESKaC+oHUcUgkX+LoulkpDoDzQeLKBWQOuc+c4AfMafIxMzNcmEe2EbBvNEMLDbXVqPL3BrPGOZ+OJApqNY1CScoZM+0sbVR2gPuOsybEc0LjMDBKtJI+HOTm3ojRh9oesyZJPw2NcbZ3Zm/o1+JiCWRZjR+5bs6/ma3ZlGgEATWyXTyE+nY/eMM8hrwzgCAcpkiT+jKfKkNMUZAP7kS4I2bP3SiQYACG7tKjr9LEQROvCbr/6CGEaEunJSqCepIzlgqaJX4OdmXDzhaZQ0rp489kN7ECiC2hHWSEPMGsxrma7bqe9COP0aSInXGB2xaY8VHfYjEuPib5S2stwZttIa2ljmARKIK136gB4s6ZtkJaNrBlPPoPwbNo6YWWsadN4BuR4EtdmpXajzoMaz3FcT30xSxjmEP5S20XZYEg2o7kWJqmtM5pVBPcBqI7wfS4Dcl9jy2quWFvfxtMjkWAAFER4GyChHNdK3Lowji5lhyDSFIVmkN7SnCya5XAX0HrH0dXu30zjF01Oqh0jT1OaDgi4G6lYdtqnkC8mxnM/QiSgdmduajydYRtPH8OZIkdC5GiYk1m94+m7H6SLRjGiAyOtun4+0ASPEz5DSkrkhV+WcRvIAsvV5Jl6Sm1RuK8BBDCedMcYT7Pj6btzTOUCe1Nfj14/YxrMeSPECXpx2BMLQlaQmIor87WkKZjy22vefOOZeDfHZME0bJex268+QpgHla80h8h47LBdwLjfDlJeKgiUe9hIVTOePhP3LiQonPdieL2P61PI66KKvUlFPNPFbaORl3uE3dfFwVRYuSOZBbBgJvMzosKqDQkjYY3nQpyAXgPjaZgRm99W75NlPvLyLpQZFAjAkoXG0/1sKvJqyEAdh2KE1zuepfuOJ42wUF8nrNmV57XEVMNAmTMuC2iIpvPRHWbg4uP6TSKUNCsqvM3RuN5s09YFRRPvPVW+4eY5xNyyqdPHQRCtC+PoUnYIZmLva0ZAymxUO57Nvplb4WUZT7aX8RxUriZLcCj3xjOtvk56OPOqiPKyYkET/eD+Pho5FJuYY2cYts1r769+n8dSwBJCKlfHkN0boxgJtMpvQ8N4Vj/byFldFR8uIDKv9gIJsZ+1D0tW1nJg13uKJJXpTe5hLsR0hoIkG8naiwGzpNrx9GY8VYaiLqLNvVec8t+BnxQh7miUN+6fFTF7txENUiRLkWg/tpCruCKzKmdxv/OX67zZz98ASpqChTjvIkHCduP8W4Wp+o0MaaD9OpPjcrU1+5GuzG4uJVKS7zngNUu9d4xa4Tm9TAJ25oyd9q5LLRZhmGMfJs7moSbTrqwrROrvmG3Mv8ZUwJYBjeeeAPWAfN7uP6p2s67fRxIi6+sAWZBnchtw7v4+mH17V6ktSWZgRCMv3Kf+1S5ZPAXuumGl357XEl9gPIPyd63UdjofXRFi7BjjzrKmAgn8Gc+YIrMkS5F4Sm0T7Z5IMATKAHPLSkIfj4nTtjBVv5FhVrsyhu6E0EjssLtgDnnpGPQ+L4zUdqHxtFKvYRpP7dl4CpGi1NRvSFBWE69dl1osojG9cX/g28ZzMmlyhqiltj4NVZGPs/H0zveVjWKErIPxLA0zUv1sZl29h2s82ULjaV6Dj8TTDH64Y7NCrbmaOxPHIpP0rRtmkOw7xKhkg/saTy+prcmNHc99u23w1KzOBDCeEZkLKe7JeMoSHNLZzX8TUAHNc+KRSDAEQnZpqaoVHzuOqfGMDGmdQ+czqQb27oSMAb6yv1yqg+6atdR2KMYzq9kdk+fVhZRT5L7sdGRBzTEgCXDgNLJcPhVWzkjTalDiM9TK5+OT7FXGFJ4FwYIrOAkIku8CkXtjF4inq7cL6GKcQN14+rguqsJPVk3tnr7771hsqHYB1Y6n8N455iqHrItou3vo0eDb+J6J8XSGMfxTHvckVc1edSzQLIVA7p4RXF+bMTWeOkAuLLS7P8cQCJEDM4+c+NMZU/UbGYwZAXyltipDOaIL2jQbrkVwXsep7GEja1fFoVxtzb4VdXxYm2m215CgzJCDT4znApKZvwTUGDpxVwfOCVWmIPwyLk1jROtB0RhQTaL9d2/MjqdtsgdkPEmZoQQDaHXfs4C95i4wtRCgbhpcH8az2Nscd/6+1L955jtWeM2SSsHkK/1e3FcL2T0056P5jCZ0wzKeHs8hqzKISTrJPOui+pzTLJ5rRTNR1XuuzTOqRAK9weZZUX85MFfZTik+VmFqPCPDLKkbz5AJ6YguaF+7/7xUSEmxl400UlsPc4vW3+FppGIdCz0eVNTs4k47nhbNEGLKQ10nEmYyLgP2/kbEeFaTaH8JVIYEgq2L8ayNf2rwxOy4D8d48sU4AcpQgHs9R3ThF3Vi9/QdGyKtdb2HNZ7nVF+YYY8v4ylQQNWNgBmu+TT4pR3MjWdgtG2IgAgiqnLIyKSTmqcQKN2VYPU5t0m2sAvanEHS7RwvpYJAsdnGkwXs0o6sTl8Xpuo3MqS8csHzNiMY2QO9aTbcHsgmTmWRjSRJHWA+EONp9gZdZYUpp8g19ypQicyRQUCw6dYzCDFCUftyESe4IYdoZJ8OGCOzrJhA4tl4mgB1SomVNvru2bdh/27PehjPvWxijqTZQXOAfb2OjSczcVKOA6NC6gPO5Kc7zCCZeXwOQLWvpvdJbX124M2eYiJ2573uizSdQWnidd/HuOJEeIoUubv3hTGiiigSBp6RVs0q1uZeg2IziIDYml06/1Zhqn4jg3lQeU1Ita4az4ikEl1ITePpebAsspGEp4PueJoi0DVOoPqsRGMc4gAiMxTgozGB2gQI97sWAEDXpjfJxHh6ISd+Z4ths8bELCuW+jeeCxIoZtnIARvPBeMfoGnklePgzQX7h48l8ZR4epqrNc7kbg1RVkqkZNcaz4rxZCpzlw1qXbE3NQMVsgMv81OY6wSzhHv/zbuKNGHIwT0bzyK+FSeeVm7TueMZaAa+SUSvw/wtjrVVlpdISblRd2Fd15/Ou7SoDZBiu162gKnxjAxmb9CrYJAFKPRGZQZ9YfPsHFmurJRIkYMuHCw0qaS2gzWemZ+ssJFR+UhtcxQ7FCfgBLuP5sN4Zig1xSyd3ksf+GZcGpZlTA2+ZikYFCBL5+9Z3D1spI0euYkdoCrf23jaHOPhpLb74wR8P2vtueMZtC6xYTnctpFyhkwLEGhAOu6DqRIMyr5PTePpfq2oYiGXdoITGgdi93sm0RkkjUtqa4bzuatjdoSMZ+PK7TjUqmu3jeZNs4pZLqSridPe+3qXMTWekWFWu+CFTKrHNEkmLEGhmfMhX+Q5GNF77OGJbTyH2fFscuz8djx9GqZKmhPXg2rr4P47dbqcY167kE5wh38zUkttx9R4+uZwGsXIfjOXIWWwcu8uWGLl5cP9jmRfFl9BRMW0OaLJJHTMMfY0iMtM4xnRLtm6kTCC3Hzurp91uXcA4NvgA1WTmk3noxeMA7HPcyhG6aQZzpeu8Tt1/RKTczmpX4Nr82zypjfaeNo4P8f609TpO3T+rcJ0KkWGhBHkSEB94gCMK9nILuicuJsoGdnb4uFIkxTUM8C8DU1Eh7urba79pItsx+IEnBDAeKKcTJpC4JtxaYpdMaJdWuvO6Ho9qRIUyhaQTZ7fgBmbKkO5oHSwTduAza3QxR5nypL6fdb2/nN8jhhWwlUuvNSZ/DQHIaSR1jlej9ZkrX6fkpn/zrEu5rXUdmI8XTFLKn8NH0MurgvrPhwLzH2ZO55fprbaaNPWAcvaOjbP5uvoJs+WJMWMFMhdzS3N/T+ilbh1YaraIgMhpCoOQ3ZzRnZBFx67rA0b2TSFzErihineTJHNHBtPYVxCPYwjqp2QuB5UWwchtRGKx+dYVi6kUyyNH6pmxF9+KWbjYTzhy3iaSXTdIBhDliF3PJnee9/bCKGBIlu01lWcwELTKGnqFXDeZI06Pkfq3+Ush6udyXdNamZZaFc/g32ywbQehHjtwJtc2mkw5wzh6fpd1r4Tse3sUes27XZfLquttg1jIumaXVuYxnODud6mwc9cY44idA/eFqZTKUJIKvziADwn1bEg95AUmwKNLyzAm3Bsn92XNhiGw3WfjVLiLWfjOtupHDtX5J4SUFLOkekEs6mw8oIkqRcLZs4WMRsP40l8pdv7FCMzwTHXCZSHi2gXuNorg7UM8kBS21LpA3ECvs8R6im1bSTyPnv6RVS7ZJuAlWK6rpXsi/WaCV4xcT7XSj2Ym02DOWcQQpAT4TwMz0pVx97ENUg2HhWFY11kZKoxRWaZBrJwbOpKzwz2IeDLyvqat53OmKq2CGEn1a5uWSO9oAsP10XjrrmX8RzWfbKRFbq/j5VzpHtxx1UenTQnBvjuHhKZTbE0AZBMeLFghmURI9rxROIptd23I29Mw4ZkPPfnV7LEk5XtgNmfxAHG0+eeqq8L1wEm92uojLkQIipwNwLPQYjZazNrJcZLwMf0ZlpFCINPTRKrWZaN38nD1WTbhjkfXdVsvv4cQ8DIel1ZWXP/kpERROvAdCpFCMVSUChAOboy2uXwcV3QBRHOMlVTAC/ueBo7/6EiCXRANqTvHhXXuxUn4IpKXu4ZS0MSEDLF0vhA0tRTTTFHoRkIG48hFrESUD/G0zQITUzScI3nARMS24wMs5+eFfLA/mSVZ+ropAo0yg1PxtM1c9o0x3THCi/luXNc7MuTThipG09PxlNPjKcvCiJAHYc1JuItNulkM5B3a4hM08Y9Bu7rBkv8nMXLLeRNG8az8HUP3iArGyumxjNCKM/wXHtBRzSxcoGk7uyLbS73xakA7jtGXdBGVujB7kifxtPks0UmzYkBvpLl/bmIE9zgm3FJyqxx5RwJqDD7Qb4SqAXGUyfQA2ZsJthnQsI4SlAvI5M2ZHkBQeSe81FRv8+ayRwSDGCO2Y+ejGdWlEhJYT+fXYGvy7Ipos37ROwOvK8iZFpF8IXPADQrKqktIhsk23xdx/NLWlPFeNYpmrgpt3vGrEmxDTbP1Lqfuz1nGvIkrutlG5hOpQihPXdCjAveRh29BkDp0WzofcVh9f/XjOdAkjjDeKaejSfXrpK+6uti2wmJASX12z2cGs8wKCr8Gk+ZIce43mfqueO0P8euYjw9GaYOCJ0fkOQVSEAHMhdqDGkWGk+eQsDH+CzzMz6r3y9XaWIZoXvmJuC7c9zkSTfPId8deFqvIkzma36onkOujKdESgp3afqGYFg/6eiC3HhbxHNf+qrZTIOabLB5bswtHXdpt5E1GimmxjNCqOAJ6bguaC+Zqg03X3iNvCqS9EDFG8oMc50gFe4Pa0VTcFc5W1046JG5D28CXg08TB7quBqiGKDZrJrSO4LK+XgZz7nn7o3dqaODNp5aayRLdsFyCD8n5xbk9Z4R5U2zollamZ8oN68Avm8PtROUQ4E6N0Sm8NrkHlYU8Nw5tvtqCwPQAu6mN4BpPKcdT1/4qLDmhYJAGd3OsmkgXeN3ZMCK0bphm2fHps74c2wyb9o0x6WjAZKR5Ma0S7stTKdSjPB2wTMT0rgOwC5Ij6bNNpdL9qQG28WqDRl8DGskSyG0oxGUfQ1Tw7QfvtEP3JedmQCgkv35sGBUZihGxnjyxK8gwL798YbxHGagVUh9wPgHqIxMiI/DcAsaV8fFwVwVcJ5L5fQzuPJsPAlBHmIQN7LnVF9Qz0FyI31s3qeC+u3AM1m5fqd8KvF84OMEbXY8YzOLMayfK1uoizmkJhAinnPeJAsox+bZqP5cEwmGAPNsjrdhgBQrplMpRvhKc+yENJ6JlQsU87D7l8uktvX/P9AuViUrTECpu2GN3dd0KQpMIbtjhZcLKiMUH1lgPsXSBEDzFBwKkG7GZUzmKKCPYRgAACAASURBVEb2Ppupt6sEqnEbXGA8tR/D1AYTI3JAautpqNWGpaoXniJFgazobjyl0kjgf0/5rEuUxW5O/G3Eg3Pjacxemud56WF6A1TnY0HTyXzNE8qn8SwVUuTRNZ4mc9mV8VRFlfk6Sxx3uzcA8xpcG0/TZG+y8UyspNlPartJA6RYMTWeEUKbxtPxpivtBT2uhsZn34zsc54EYNlPPVCBSGTuvc/mtY+7r8Cd0KAyvXGXgCYqg4zM1GEU8BxqMZWNTtLsO4k2BZqNr6gZT5+dujZkhURKygO7PSVJvJqJNjQy1oWihs+QIkdWys7vN9EQvo7bVePpdobLLThPxgDLQjvec6bYThae5yUVYB7XI1P5pAgJgI/5WpbnYERHZxZjrhtnJVhxKjpZtsk5djV4a2K/Nke+cM/meFfPv2WI50qbYOH7oGompOO6oJWRqbrAZswtPEw9A8y7YCI6fODXeBoTk6kg2A/FUiQeEtBET3moQTDZY45N2RgL2MTTEbHYt1M3q3c8h2I8rfHPPmak9JSXt0Eu2Z8kfAZGNLK8+3cYVlb5Mp4epmDb2MOKAXYY4PicsnnSs+Z9KomHOgjVKsJ0PvrDp/GUNvYmruuZ2sbTtWmrHZAjMqJKhYDSxLl5bqLwNjfUT2xz7LdLu2vn3zJMjWeEIMK38YxvOdwFmqVIHI1OljKedSE3FDMR5JRqmkiHz0pPjOdK+BqhJLqAnEyavGFYt9zReMd77y8CNPtBjrs3+3ITOaPIkXgxTG2wsS77mJFKPjmQ1LZY0njWvy93CDjPatmg8pQNllSAO7K2tvHcsYk/83ye6/wge6OYx5BClmCQkyIkANVzqHTybDAuzTS21Rmbr+vqtl/vA0fEeKYJ9zN4swZxmztbhOceauMevFvn3zL0utIIIWcTQu4ghHySEHKcEPLVQ/1huwzrTOg5IR3bBa1ZCuEor7SStCVxKkM5Q7KgxrN+6Djsao3VfXgT0DxFitzNCEVX+2j7d+YmdMO78dTZ6HZpfY0plhUEJR2uKSyM8Q/fez77OGh2oZFxNc0KtZ91dwOelwopObiH2vl7aerMxO2XNO8KzAqMKzNiZYMLjKeP6Y1xT/dlrycsZq52117WWyO269ncw66Ds5rxjMmIKk2ol8EbMQ3qBo0bTePps0sLjI8gWgf6Xmn/G4A/0lo/C8C1AI73/5MmMOHngqeKOTLNo1oOd4Fx2NQO00ViGrs9rrZi73/rCapylL7RER47c8U+ZmXCAljlwJmVDo2nLEChp8YzAKZIsixcBxKVj445SUWKUlN3CVTNXCzuR1Yy2KEYTxN1svd9lJ6Zqm1Q+UE2kXp81lkpMQsY5vjs6etlkVg7gFQkyDVzd+gs58g1Q7rgMqrYzP1aKU1s17ju2xjgk7mq7LkR2fVMKQpwZ8aTlHPMITBL4pHaCuYZaSUzzCGADZppWcmsB0FUarrnvt5VBDeehJCzALwcwDsAQGuda62/MtQftsswOwOuO0qVK1mCNKKDwwk8hSAShYP5BWthPF1dFTv/HOXP7tjAdpfGM1ZpTgzgM8wcjVDsex2Zm+AYYM4W58YT+eiYk1k9LXfdDzJsoUj3MkzOGcMdWKV0UCwF8zDUaoMqjatj8zvsc8Ths54Xqo588TubfEzB9I7et1U8j/ByWc4g9jBQigl3P4T6fZ4azwB4MJ6yPDiwigUFuPOOusl89YmRWzcoJXXOsds1T8sMBTacN+1p1KfrOj2mBn9b6HOlXQHgYQC/Qgj5e0LILxFCjuz/IkLImwkhdxJC7nz44Yd7/LrdgW8cQHNBx3NwuMBMF3OHwojJHCU4QBdu2lpWQcthCkSmCm8jFeoRDm4+Tz41ngdAkmoIkWUORayZ6O8YczIEzHS+zN2ktkLnTWTQSGBcaV0dEWU9iV7MsfORkHahzKu/Y//ASVGPZqIDZi8wmTUyruazdpDaBmYSqnpPv3SRyC/b098BpLVZlSvjSeo86cXG08cPwTaeO/Y+D4JaDq/L7nvGemuI+Br83GN/nNRZzT4xcptA4WHwRmSGfNPu6z7GkqgGb7FJmreFPu8AB/ACAP+n1vr5AE4A+NH9X6S1/kWt9fVa6+svuOCCHr9ud2DkUu4T0nk9IR3XJMUUOS77ZlVu476JFiEoSAI6UPHGtX+OHa0f7i5hzdZ5coPOa2OB3T3MHIoz4w48NfDesM2Iy/uMysRJ8fgm+m2oCn3hsapw6sAk2jJ5yqGh6kCzf7n3etWeTs5taOIEms/Kp/HMimrH0zdjWNdZoU672TvKeJpBiHJUMJFyjhzJngxOXa8iuJje2Bi2HXufh4CpSUqHz8o881mE3hoFEc6mi1Xma3zDxZy4R1pRFeDP0ReUIgdv9ku7UGR1Xuq46vR1oE/jeR+A+7TWf1v/7ztQNaITeoKn7gVD9YUZMj0+xhM+jKfOUZKDD9KSDLeLxXUO5cnuGDmby2dV1g+qXXN1dAGx+2jdQwhtY2mmwsoXvhmX6QhNnGYJQ6bdjSl0cdBcQ/kadLRg2Q6p+R2u5mpdMPfE4tnChfvKRsN4ejaerDYFc9jNXupMvgMw16Mz47mMveEevg+2wZ+eM76gwn0VQddO0klsO56oM4I9pLYxZjWXPs3zll5DJQf2dA+eGM/wxlNr/SCALxBCnln/0ysAfGKQv2rH4ZtDh3pCOjbGk9YSFZdDnqtsqQy2HHAXq8qG9CuymX0N3Q2TmgKEV8Iaobg08PXXTIynP7hH4ymlwowUo2NOUpvD6bN7s3cS3eTz9nfMXpnfxqsIIRdztS7YqKaFe4Kn7p91VlQ5nsTzbNJ8hpS4mYLZAm1k11NfmFxYV7MrKjPk2Pes8/ASsAOXZLfe5yFA6/escFBhKTsAje95XhL3uohHmtVcUAGq3AZzTOVbaTwLjwaf1Lu0McXWbAt934HbAPw6IeQjAK4D8D/1/5MmpEntgufISpgLemyMp2ULHWR/XBdLA7ElFUgGajxD9tkaOVv3azAFaIwT0m3Dmt44RD9Yd+AdY06GgM9Qy8qeR/Y+c0oqqaLP7s2+HDvtub/TBtt47tsFMzLVQvZvPMkSx9hEuMfKVI1n7m98Vr+GrPBpPMd1PfWF3Tl2HGIszZPmRiLvUBNMqwjB8HH91mW8gxSfgTzTWZRZzZK4ZwSzFcTEulH47NLa2JpxEUTrQK/8Da31XQCuH+hvmVAjrV3wXKU51C4tj+uCbliu9umiUhqJziGXNIWSisGcIRMU3gHqRj7n0jzbHKdZfBPSbcNKQAsHI5T5KRxGhDb2I4BPxmWWncQhjE/STAhBTgSOukrw6/Nztnh++kgbO6BWMZ4sRUoKPFGUELxn0WSauoUz0uTFuXzWRZGDEe2dSUh4tXv4ZdntRk13mvF03zlmKke+r4i2mazZqe6irVxuZjWhGz5SWxTxXs+SCDBHtpCrHDJCdrxqnt2CMqrXsKXG08cACQIsMhOnbWBcFNmOYMaZlwseVeO8oE2R09W0mf2jZTJYkyPXW66mNQQKgPk9rI1hiEvDZFw2xdQwHUBjeuMutTUs6QR3+DSeRm42Ruak2g9yzz08IIGyVvn9GU973+8LDvcy1OpAFYmwN8dOzNwDzo1ig/quAdSN59yB8WSyjjzYYNZeDPDdOWbq4L6ajwO8aXCn89Ef3MOQCxEznpKl4I5MXMiK0SYgPbKUud5O3nQlaXbfpd24AVKkmBrPCJEmvjsh+SgvaFejk1yqahdqCeOpmIerYhtkAQoN7fkQaXbmug8fVc4x1yPMW90AfIxQyrohitFNMHaIOm7DRfaXz8fb4BdEgHnu3iwynmRAxtOakOx3szau3o6Zqm2opul7Xb/NkMHlszbxOr5RTzRJkRCJLO8ucqnKonTPXDeq57nwaDwPuqs3TJzD7mFhzKzGNzDaNnyeQ43KIL6mTdEEiaPbf6LzxkwtIigqwB3VbElAIsEQKKl7g1/JgTecNRoppsYzQsx4NSHVPhPSET7QG7aw/ZA3Vv/LDkdFBQQKJ1fFNtjcLs/Gs2GQ3KQ5YzSB2gTs7qHD+2im0VNh5Q8Tt+Ey1DJFLh3h+1zJtBwn0bUr+B7G0yOftwvmHBdiL+NpjUwGaDyXTdPtwMDhNZioD99hjs+e/rYMQLYNo2Bydb/kKj+wc2fuwdJhB96ejyMcGG0b1pDL4XwkEccDKeaYQyxLMKgoncsVE85ZyklAIsEQkFR4NJ7Lkxl2EVPjGSEM4+mzEyJH+EBnjkYnRmq77HDUvNqT6tt4GqmZb5yAqA1DXKSLNkB4ZCZQm4CZNLtk3dlcxInx9EaaChSaOZ0tVtI8QhdmSVNncw0iM8z35SDb/bgBGM9m527v+WXcMNfVeJqC2GWA2Rggee54Ou7pA8Y9c/cKr1ltLuS6C5YskQ2aJtLJ9Tsz5+P4BkbbBvcwXyNGyh+hWZaiKRI4sIX1+ear9NoEfOKmEl1Ae65JDQHJUjDH5nisBNE6MFXAEcI8qFxdGbnKUEY4seqCcXftatryUkGgXDpZVHWwdl+prZEVEs8l+5ngmOvEhkm3ojyYFzihgo8RSlMkH+74ygn7IZgZanVfr6aA9TWciQGSuk/LWR0+vrgjTwdkPFflV5rf4eKI3QW2LBKhPi9dAs71iqzRzt9bn5cur4FH6p65bqScItN+jed+B3ef/F0jm07S6Xz0hY+Ciap4dzw1ExAu5199NsXYeGqWIoHbGS62lDdtPEZcwJdI6HcVUwUcIVLjgueYQ8f1QWnOGJDM3JqNvFSrg+yZu51/6++oi2xfxtNkBrrsURFZS/omqe0BJB4SUMOKToWVPzijddSIA+NpGs8RMp6Kpc4FwbIAdcMwuRT6nZAZFAjA9u73WPmkw95eF5YZ0oBySFA3qa0ptD3PP7sT55TFvJuFlxkku0q/K9ng3s/BvM9OsV15GHs9AUhn7uZrtMxRggE0vud51bQ5ZASb58AW2MIu6Lq2Q8drUEpXirgtNM/Vc8bRPXikdfo6MDWeEcK44LkzngcfVGOA675ZXlY7nkubQl7vePZkPG02pCe7k/KqkHeR5BkDEDExngeQeDzwlTVrGV9DFAMyCKd9M7kqBmQEcN5xwnK20DSFQ8hgSbnczZV7sIVdWBoCT+o8U4fPWgfuqzUxSN2vYVt7WNuGGSS7ml0tM9IzslmXQYjMT6HQDGm6e01+Xxjnae2gYKIqR0niNIvR3FEJZu77CFUt2tR7He7kZhVrG5JnnwFnorfDysaIqQKOELOaRXOS5tQxIPulOWMAd3RdzKVcKbUFnw2y49k0nn5FdhMO3v1ZEZkjRzK62JtNwDBMpOwurIysOZ3yUINQELdmxO7SjpHxpI5SM5hJ9N6zxZxNLvE+XSDqoOMs4L7j7oJVbKJrzpwttH0ZT8eGSCrznNq9wotSgpLU0u8uBkrrSt3DlzOeLteKKubTSkcg0oQj09xpkEyXqQxiARNIUXbXRTFnvprhS8dnkeUSKSm2InnWLIVwlAPH6h68DUwnU4QwcjjqIs2xGv0ID44OpHXR0jVdzIpqorV0/7Ke7GW9zYXqiA7PHU+zv+MiZ6sMQOKckG4dNr7CpUg+hUxzpElnlPqEJXBtRsbMLGs+A4MCZNn5tctcRJlPnl8HiMyRLylQrZzXxRG7A3xFUVO45swFMp7WFKzjNVTrEsudyXcBpS2iOz4La1iz930SjmspQKUgypBgNsV2eSOtHYhdVj6YyqONByJJNZDPCtn6dWboTyLc8TQKt67PIqtXFXzXpAZBLQcuu5jl2j14V8+//Zgaz0hRUgHmEoBuXMlGeEEbqW3nREtWO57LguxJMkyciokDYJ5OgEZG5SKLHmve6kZgHhouLqLGpGlyBw5C1Xh2ny3NLu0IG09zHnZdT1ovnUSb/eEhdjyZzJZK8hLLFvZnPJcZ0gDun3UjtfVlPN3cqE3jGaOJySZgmd6u63HF59DswHdfj3piPIORJvXqjIO/Bo85TYC5ZQQbRcey2mrbsI7ZHa8h3+Zr4I458hFH72wD08kUKao4AHfGc4wXNGEJCs2gO9iXvCghiFw60aKW8Wyf7HWhMWTwlNpyhhzcSbo42Wm3gCVQIG57zeU00e+DgridLWbSnIxR0mwHGR2vU5WgSybRPmYuXVhq/INFtnCgxnPJnn/pyHiSwOdI8xo6VCulrA3i4itwNwF7fXVcj3bQse9Z57N7qMs5Mj2djyEwZoEuz6GYzWKIMI1n+9lS5PEayJlGMu8Y/tm86a00nnX9mXfUn0aZOEKCaB2YGs9IUQXTukukxii1BYCcdB/ypbX6P3jT0uQQOFEocjed/SoYuZvvAZwwUoeDd//+seatbgSEOJveVIynmCb6gSipWzNiWDCRHln3nzQ8uB/DtL8gEKmJehogY1MVSyV5lsUaILJFoIDmB3+HdPys7X0X6GqLjt3srDaIG+OAdAi4MvDFilgvu5bisAOv6/NxNilCvEE8DLnYkt3wWGAygrt21M31FuOOJ63Pik7Gc5uvIZmBEo0s77heIjZx2gamkylSlHTm5spYFy0xSiVcUDiYKEmbJ3iwKTSh7GVP1sAwnolnNiQhxHlnbmnW3gQL1/fRxNIINh1fIaiaEXf5ZTobX2yNPQ87G8/lOXZpwup83iGMf7KlAyef7No2KKVX5tiVVIA7fNarskY7wR339Hdcaqsdd9hzs6+271mXiup6dNmBJ6WR2k6MZwgK4rY6k6giWpdmZpu29qimMmLGkzpKba0x5BZeg2mO865ILLtLO846fWhMlVukkMaV0TGHKcblcBfkDiyXYTyXOc6aw6nvnpTdZ5v5Hwwlccto4yv2sCZUKIhwMtQitUkTIZM7cAgkTZG4qCnqZiJZojSIHdaYwpnx3Hvfm+xFF5ORLiwzLwIaVhU9f4eJE1jWeErqFitDVeAOUv31Xe9zJbVdEYm1A3BmPFfEeglWSUBdG885xLQDH4gCArRjWKO1Bo84TYBYczS36y3GzFeampzjjj1V0zxvgXwxA85y3qFEMHW6p3nl6YrJFjJSaJ4CGSqXu5ZiQBenQOAfAxILqmiH9kNeWRnswffB5sj1NAFRZbiDZ0m7H1SAyVudDp5VKEjiZITC5BynJslyMCQTbtljco65TjCj4ytgzQM+n59C6x23Yrcx5RRzCKedui4wXUDSMw/8u3CMk+pCVijMVuTYKSaQ6Mc6f4ZVGvieT/Xv7GKIjLnQWJU5fUEcd45XNZ6cGRM7t7zoTE+MZygKKiA6huGFrGNv2Lkb+qv8YJqwrsazWTGKT9ViFG5djae0rK3/2VIUBe677z7M52FnsH7ay3H8qb+F4okncPz48dVfVxYg3/hbuCQ5t/XrxorZbIZLLrkESeKW2jA1npFijwteS+NZ5nMkaCSnY4OL3b8Nsl8ipTCHTV/G0xSYxsTBByVJneRsHEW0OyExoHQ0valiaabGMxSKpuC66Pw6UmbIicAYWwUziCuyrsZzuQRqlrA6JmkY45+CHXwgW2mYi3t5C7KywFmkXKp6UdQt4JypHBIMjHmWBI67tFlRZe3RHWU8XV27y1qyt0z66Lp7SGWGDEemHc9AVIZc7feMYfBjNYtp6qL2pk3V/10EKL3WDXMPlB3DP2k9QPxJg/vuuw9nnHEGLr/88iAF1anHHsahEwlOnX0lDh1e7YWg5k+APqrxlUOX4exzzvP+PTFDa40vfelLuO+++3DFFVc4fc90MsUK5wlp7egVoUbfBS6xMUbuxpewkUYiInvK1YzBhwhgPJXjzpzQOXSkOyExoHQ01GIyjze4ewTQLK1k/B2gcl5FC4wQpvDq2nFqJFB7Cy8TkzRU46mWDZwoh9LEicVqgzHXWGZcoXgK4TBkYDILyyQ0jGeXM3ldHJIIJX2bgJXYdT7PVxfRBREgDjEfVObIMe3Ah8LFfC0vFQTKaHeWuVWCdTCeuZHaxsd4mhUP2cV4WmLC/2yZz+c477zzgtd2CKnuMa3b41TMfzdffzqBEILzzjvPizU+/d6F0wWOk+Qi256+fQi42P0bq362hNW1OXJ9d7HKOaQmSFP/4ksy0b1HVQcIxzohjQGupjdUZSgm5jgYiqcQcDCckRXjOUYw1ziUuhHYL200O55O8T4dSHSxXGJPCDLitrfXhjZXR81SJMihO7wCmMpRkoB7ysQgdQwP5QoJ6a7AmgV1PM/bZIOu5mtUVYqQaQc+DNLBkCuXlUtzrINk5jiQVxFHZtk1qg5nccPahuZN97pPqGk8289XrfSerz/d4Psenp7vwmkA7ch42sXqEYa8A3Wz0TGRVy2OYINl4RWVBb0I2ItRLgYecrl75oQGrkYoq8xaJjiCzSBQdBqXsRFLmk3hVXYwnkZNsZzxdJM2diFpkeQVEE5RTG0ocuOEuqzxnEGgRKnaP2uus7B7ipDKjKXTIG61hHQXQF0bz8IU0QcZqIJ0q4OA6r6dzsdwuDyHsqLaWfZ2gd4QXJVgushQaopZhAZy3Lh+dwwPbfO8hRrYMp5qdxnPEEzvQqRopDldOyG1NGek5kIu00XrLLnkkDd7Tb1NQOQcOTh4gDypMvDokLOVgeYdOwTlaHrDI85PGwM0T0GhAdl+zVKVowhhwSKAkY51MZ6r4gTMjmffxlPr2oRkxcApJ91xUl2w8swljSfhogo4L9sLo2qYE/ZZFyTpdKO2z6kdldpaprdjkGykkctkg675u1znKKfzMRiKde9FGyfpWNMEDIPZ5cqti1NV9E6E+8CmkVQd94y2rO3m5cKW6XOW2i5nBn/v934PhBB88pOfbP05b3/723HyZMf6SAt+9Vd/Fd/3fd8X/P1DIb6rbQIAdxc8OyGNUCrhAhfzC13W/31JQLrrLmwXSJkhR9iUWNMUDAqQ5eovWuGeOaGBpG67h4meGM9esBEY7RImJrPR7tLy1Ez8OzLg8hUuorQKku/bFOay2gVbNXAq0d20dcE0nksZTz5DihxZIVd+v9YaiS4gA4diBRVgXVnMxfIGf1dgX3fHILlN+uhiegMY9/Rx3rcxQNPuAahxaY71eS4SowTrOFvKDBkSzJL4HJBN3FSXms00niH+HH1B6DA7nrfffjte+tKX4vbbb2/9OX0bz1gwNZ6RgjoGoMe8HO4C5bAfac03lslaHIvoLhCZIydhRiraZR935Hmrm4B2mDQDdR7qxBwHwwy1TMOyCmzEkubE0VzDWPXvX1UghKCgbjt1bcgKiRSrI7FcmrYuyBYZK+EpBJHI8tXstomGCL2nKjfqjkgs+5zazcaTexfRB5/nkjq4p2s9KUJ6woXxzIoSKYk3Hig5ZKKaOthCk/nK42sFzD3QydrWtVW6BfLFNpIdayuopbhkyY7nk08+ife///14xzvegXe9610AACklfviHfxhXX301rrnmGvz8z/88fu7nfg73338/brrpJtx0000AgKNHj9qfc8cdd+DWW28FALznPe/Bi1/8Yjz/+c/HzTffjIceeqjnKx0WU5xKpDAHmi7maFvbNfp3MVbGk6XuMtVlxdtAjCeVGYpQxtOGg2dAenT515TV5xjrgyoGaJZWu4cdqNyBp8IqFOYazOcnIc5a/XVc5zjFWr4gYohadtVV6JvGky+5L12Mz7qQZTnOJHrlwKkgbhnAbWjkmUsaT/NZZ6cALD+bTDTEUuddB5QO6xKWydvRxtOswsh83jrtV8Vqo5SSpeBdzzmZg0JDsek5Ewr7HNIaWCGNNC7NNNJBshCmaWsfyJOyynw9I8LGMxUCUpNuZ/H6niC839nyP7zn4/jE/Y/7fZNWQHESkj4OtkSR95xjZ+LHX/1caz60jPF897vfjVe+8pV4xjOegfPOOw9/93d/hw9+8IO4++67cdddd4FzjkcffRTnnnsu3va2t+F973sfzj///NY/66UvfSk+8IEPgBCCX/qlX8LP/MzP4Gd/9mf9XtsaMTWekcKaY9Q5natgHuhipLszinU7bJK2cHMjKerbeKrAOAEssJgtzEWZZ0gwMZ5tMLLAUqrVu7ZaQ0ScnzYGGMYz77CpT1SOEyN9n+2OU2ecwOqoJkm7mbwuFCZGZIUJiXRgC7tgXkOSLtnxTAy7vfqzzsvaoZOfGfb7qQDrOH9Vy/u8CzCfTZmfag8oqt/HdMn7pKjozt+ti/RJEdIDfNbswC9b70GzOx5rjB11jO8hco4MIkqpbSoYMohO1tY2pluprRzdXPVqxvP222/H93//9wMA3vCGN+D222/H5z//eXzv934vOK9atHPPPdfrr7rvvvvw+te/Hg888ADyPHfO19wUpsYzUnAbB3Cy9UGliznmOkGajPOjrDIFXRnPZVJbtxy5LlCZoQyU2sJBFl1kVcGxq3ECTuCpNUJZ2XiWxh14eh9DQR2aEQBIdDZayV4qUpSaQnVI8GWLFX/pGO/ThnxuHGeXv4+SJuA9XW3N/uSydQuXzzqr99V0IEsmHfb0bSTWSAekfTETHJlOrCx6FXQxR6YTpOLg89xFAjp5CfSHXhwkr2o8s7gZT1srddRFpKwyXzmNL3pHMIonwbub53pPNe0ZH/Tjr36u9/doWYI89FE8Li7Emecfa/lCDaUPmgs9+uij+LM/+zN89KMfBSEEUkoQQvCiF73I6fcv/rzFHM3bbrsNP/iDP4jXvOY1+PM//3O89a1v9Xpd60Z8/PoEAI1DYVdxqMt5vRw+0o+yZjzbcpCs+cZSqW31b33z9qocu8B9Nt49XTRB9nRHCy8n8EPdDpxbnW6eHqCOUSPJiHdpTRwKOsw1ZIsVv1Oh3wHjmrtKYi9p2hkn1YW2OAEj8TR/xzLYxjPwnlJMIFEdr0G2M7+nO8z12BUNQern+bKdO8UczNfq8zF0iDBhMVFg9dnRlrcaBVg1RO+qi4icR5v5yplbpBWRGfJ2HcHa4OpqC62gQbC/v7/jt8sf0AAAIABJREFUjjvwpje9Cffccw/uvvtufOELX8AVV1yBa6+9Fr/wC7+AsqwMKx999FEAwBlnnIEnnnjCfv+FF16I48ePQymF3/3d37X//thjj+Hiiy8GALzzne/s+SqHx0i7ldMfrF6sli0FAwCgrKQSaYRSCSfU5helXO26aHPu2hrPnqwB6xEnQHmzj7sKRpqzLPJgQo0kBScKWd7yoDEP0ul9DIYxoekaagkUUCNt8GcJqxrPjv0gXZxCoRlScXDo5GTm0gFj4LRK6SAdI4TaoKzUdgnjKRyltsiDMwmdnMlbIrF2AeZ67MpVNC6jyxgopx14qwgZ530bBXj3YK7MDYMfp9QWhGAO0cl4VpFZ22naXJBDdDbPdJt503Zns8NcCFXjub/Bv/322/Ha1752z79927d9Gx544AFcdtlluOaaa3DttdfiN37jNwAAb37zm/HKV77Smgv99E//NF71qlfhxhtvxEUXXWR/xlvf+lZ8+7d/O174whd27oNuA+PUZ+4AuGUlugOAM53gcITL4U6wRienkBw9Y+mXMJlBgYLSJZdrzcj0jSTgOkcZaEFv2AxZzFfeUDYvcGqYVsLuHp46BZyz/FrQxcnKpGlHC9ghwBwdXysTp3G+zymneByiU6alitVxAoqlSFBUjoRLdnNc0HXfK4fohi5oB8ZTtkptJc4mBYpgxjNFUqtWVjInO65UmCUVe8M6Gk+zc7f0feQzJCgBJQG6YtBc7jazPATogiHXque5jQeK+HleIAHtGMhXkVlhu92bQEEEqGy/Z7bbeBIokG5XW62hljCe73vf+w586Vve8hb7/7/tbW/b899uu+023HbbbfZ/v+51r8PrXve6Az/jlltuwS233HLg32+99VbrfLtNjLRbOf1hwnC7GM/qQZWMlvF0MTqhqj5Ylj2MKa0P2P6NZ6is0Czyt7EKlvGMdUIaAVyMUEpr1rKbBewQMA6ubfJLoGI8V+VPxo6UU2Q66Ww8dbFa2mgNrHqcLdaEZFXjOYCc18QJLMt+ZMbUpsXd0khtQx239cJu9kq07envAFLOkOmkMxqCyAz5iiJaO6x0WIfPFTvFE7pBkm5FyBjMsgrSXRcxlaOMODKrIAlIh+qkYm239xo0CIiz1DY+SfM2MDWekcKE4XbFAZjF6tlIGU/TQBgTjmVgqmg1/ilJ0tsEJOmRWeiyj9u4Z+5m4eUCa4TS0hCZ6yRWN8ExgDsMtWRZICFytI0CZxQ5EpCOaTladuqamKSOn9ECy4ysuF61YVX7oFwt409E92ed140nDfysNZshJe2NJ9lx05uK8RR2SLAKVK4uos2QtvVnlGbQMZ2PoWgMuVbXJKYu47HueKJiC7tWkLjKom48SyLAulhblYX7cwwADQKgq/HUUKCuHrinPcbZrewA0oQj07yz8aS1NGelC2jkIA5sIes4HEvaPwsv0Tl0oNSWWQfi1Z+VjTyYGqaVcDG9KTrMWiZ0gztIbfN5fT+OmDnJieic+OuychFdGidgmqSuvbwWyMwUqMvfR+Xi6t2FFjbRDLramLasKHsxnuACKQrkbY2nnBjPaue4i4FqKaKtOqjFFKz+nKfzMRzGMChvWXNq5O3xvs+FQw4x1+HeFpuAS5bytllb7SK1XbHjuasYZ7eyAzBmBN3SnDw8BiQCmMls0VIE8w42siQCvOeOp0ARLLVtMldbpDlF/NKcbcPFgdMMKNg00Q+GmHWrKfL5CQDj3hUrHBrPSjEiljOe5rX3YjxN47nieuUp0g5X7y6Qlv3JxEE5UxQZKNHBUU+Ez2qpbZtB3LTj6WJ21bavZoa0bWsphtmeGM9w2FWENsazHiDE/BySDkowruJ2LneJtOJqu7FfGgSkw1yIaA09NZ0WU+MZKYz9elfjydQWF6sHgG3a2hhPXUC2vMaSit7uk0mPHDsjt2mTs9nIg4nxXImGOW7Z8cwit7EfAYz7aSsLNh8/s1wSByVEudpcyCVWoQvmPTby5gNgKQRK5C1NWydk9RqW7cCbz1q1OEXbTMLQe6puntuktlRWeYFL9/R3AGbHsysaom3Iaoe085bBXG4yXcd7324bZi+6TRGirYlTzE1b2tm0VZFZ8daP0qnxDF+TGgIV49khtYWuJbkTgKnxjBYV4+myExK3Rr8LNOluPBOdQ7ZM5RQV/bLwtEbaw0jFsAqypbgzjaeYTQXBKhhZoGyRODWN54pCfkInzP64LtuY5XqXdsSMZ0kFWFecQN20LWM8Ca+HRD0YTztwWtXAJzNQotsjhDpAZYYCy58BIu3eCyx7qghIMoMgEnm++gwe+4C0L4yCqSsagunVz3OX3cMy9nzJEYA7DEDHYJYlaQLeZlymNRIUUBE7l0sq2l8DuuvDdUMT6sB4KmBqPC2mxjNSzBI3V0aucpQRa/S74MIWJjqHammupUOOXCtM9lngPhs3mastDJIus5V5gRMqNLuH3VIyFvFuTexIZ4bxXH22GEkzHbE03EWmZcLHl+3I0wEYT1W/x8scZwGA8Oo8aGOxulA5oS5ftzD3VFvjaQyQVsqBu36/iZ9oYYjGPiDtizShmEN0xn7xljxpl0xWM0TgSzJdJ7jB5TmkR2CW1ZlDrEowqMZELUK4ZARX9eE2XwMB6VyVWM14MsZw3XXX4eqrr/7/2XvbmGu2szzsWrPmY78+NhQjR1HiRvhHQnugNkU4gmIsi0Q2LoEqIERALYoSk0RtpDRqUqV/iPIH5VdSBSqIBX+qBhUpdf6EmKIouIeCqHABudSUBAmEIpH4xCb2Oed99sxaa1Z/rLnXzN57Ztaaj/08a82zLgnh8349+2NmzX3d93VfF77ne74HL1/O7HA78Of//J/HP/7H/xgA8LGPfQyf/exnJ//spz71KfzSL/3S4p/xVV/1Vfh3/+7frX6NQCKewcKYEZRgM1MJwCxWP6XMYCtspuBEESxV2+1fzhDPjSHs1NlcK5spuoKgne2QntEgR5XHGXvzGMjtPtoM8UyS5c2oSmNcNjfJowI25l0xn275nJkLxSqomevRBRt1MkHgmY9hjAN8di+QJp7ThIcyPtc2c+wkbtaZvHlS58mnxqmT2rp2jouZWC+7A5/c0+8KIu3tTGMuhlzaNiuRzynBuvegQ34PHnFTZk3qKSeevjue43TrxYsX+PVf/3X8xm/8BsqyxI//+I9f/L6UctXr+omf+Am8+uqrk7+/lnjugUQ8AwWZEbh2QorAXclcsN3FieKuUcbqf24BXmclCgiodp1BBxV9a41UbPTNTHE3lxeYYEBkcs4IhbrQyaRpPUruNjo5gmTP2fFHN4mbIETcY8LkRPcZVxPXq93bm5GXu5CpGVLXnWls7p5yGSC5fn7hnhDlOm5lzlYUnKHxMHuZU/fYTNZZ93TzHRRpFWE1fKLsbExJ0KTN0ZCnzNeg30OFwrFGVeoG7ZO+Bw/iCQ0fqe23fMu34Ld/+7fxqU99Ct/yLd+C7/zO78Srr74KpRT+5t/8m3j/+9+P9773vfiH//AfAgC01virf/Wv4qu/+qvxp//0n8bnPvc5+2996EMfwqc//WkAwM/+7M/i67/+6/G+970Pf+pP/Sn87u/+Ln78x38cf//v/3183dd9HX7hF34Br7/+Or77u78b73//+/H+978fv/iLvwgA+PznP48Pf/jD+Jqv+Rp87GMf22SER8g3/wsJdwHZr7t2QvIn1rdvRe5Y5KeMubmOVssra+f/olw+URTnbUYBNEGaM2thqkGNEl9eJOI5BZIjzn2O1IUuJ6SLCW5kGUODcvZsoeJ2LRkJAT7dcj6zqjDM511Lv7U0P3/KpIl5ZAC7YEjdBPEkpchMA7OPhlj3XXOPPf28raGK5zvxZIxBssoZDVFo0bspX/8eNWlnpuNEPMvUmFuN0k48Z57ndHYGXHu1roxgO7UNt7moeTn7HvRGf44LfPJvAf/m/1n810rxYHY4y1duf/MP/yfAR/8uGFqnq62UEp/85Cfxbd/2bQCAX/3VX8Vv/MZv4D3veQ8+/vGP48u//MvxK7/yK6jrGt/8zd+MD3/4w/i1X/s1/NZv/RY++9nP4t/+23+LV199FX/hL/yFi3/39ddfxw/+4A/itddew3ve8x584QtfwDvf+U78lb/yV/D2t78df+Nv/A0AwPd///fjr//1v44PfOAD+L3f+z185CMfwW/+5m/i7/ydv4MPfOAD+KEf+iH8zM/8DH7yJ39y8Wd0jUQ8AwXPGBoUzp2QOWlODHDZ/TfSSG3nDhbd2fmvJZ5kT5+tLLKr3ITVzzoQyxqNzlFGmrf6GKAH/tw+mjVrSTtMm9A41BR2shwz8fTYD5pzRPQyGXHAVaDybo90blrowmz2I2OoMR8rQ/fUWsWHT47x0+9hPT2Uh/t6iWmXUVJ5zEm/W2FyaauxXNoEL5Qv3A1Qez8FPC3UvELpM/EM2bk8N0MFaD3qiE2KuKeXC/tMPMdrv4eHB3zd130dADPx/It/8S/il37pl/An/+SfxHve8x4AwM/93M/hM5/5jN3f/OIXv4h/9a/+FV577TV83/d9Hzjn+CN/5I/gW7/1W2/+/V/+5V/GBz/4QftvvfOd7xx9Hf/8n//zi53QL33pS3jzzTfx2muv4ROf+AQA4Nu//dvxFV/xFbPv1QeJeAYMyUpk6ovTf6BVKCCDXg53oScb44VRLVtUTEDOHCy6m3jWSgFYnmlqHTxXHsA+4eBzJiYJBj4xH7oruqqIJaAhQLCyz1YcAe0r5xG7MOu8QolmsmgBgFzXkFOksHJP8lxg6gyBHEU2ft/b/cgZ0uZC3jZQ5fT56Goy0D21dvJBkuQ5czXjPBnvtbQHFK+QKwG0LTB2PbQtSkhg4nPyyWTV4sGsdCTiuRpVWULqbF7B1Jp4oDLkeCBeoYSA1hps5HWq5gEcYWc129pW1sBIfVYLhS9jYp/38NG/u+qv1Z/7HRTiDWR/9L3jf0BrQzwnrhXa8bzGK6/0E1StNX7kR34EH/nIRy7+zD/7Z/9s1WseQ9u2+OVf/mWcHuGZn6rggGFcGecW3Ds31ogf6PQw1RNd3LqT2s52FnmJkpmJ5xrIjaHbNnN1prgzweDLSfFzgu28zsnL5RlnXaBaMdlO6NGwEpma7ob3ubPxTpY1r8DRAu20OcOcYoTe+5ZpJCi/cgLWXG3Djmfu2PMXbH7iiY0OnS4XUK01Cj2/p/8cYN//1HfR/frU9Iaux1niKWucUSYvgQ2g6Ju55xBXNWTgz3PTeBMQanwaR/L+sCeeZI42UR+SG/hTvofOXGh699H42U6ZC/ngIx/5CH7sx34MQhjZ8b/8l/8Sb731Fj74wQ/ip3/6p6GUwu///u/j53/+52/+7jd+4zfitddew+/8zu8AAL7whS8AAN7xjnfgjTfesH/uwx/+MH7kR37E/jeR4Q9+8IP4qZ/6KQDAJz/5SfzBH/zB6vdBSKdTwDA7IXNSifCd1VywOXMTDnJWajvX0RpIbdeAAtT5yjiVqou+mduZy555jp0Xht3NKXQmTafU0d8EyYrZphY5C6/d+wsBtoCfkm5bQjQhbTwRodpi/FNDzBBPGycl1rvaFrqBnnE2dxFPvXHXK3dM4mSrnXv6zwGWeE5cj7b5OtEAtU3ametRd1LbdD6uhzVfm1GEZG0T/vOclGBSjf42Kb14BMRTTuQcbzWG3AcZMmhM887uNzZMxz/2sY/h1Vdfxdd//dfja7/2a/GX//JfhpQSf/bP/ln88T/+x/Hqq6/iB37gB/BN3/RNN3/3Xe96Fz7+8Y/ju77ru/C+970P3/u93wsA+I7v+A78k3/yT6y50D/4B/8An/70p/He974Xr776qnXX/dt/+2/jtddew9d8zdfgE5/4BP7YH/tjq98HIUltA4bkJXKPiWfMxLMik5iJhzFp+GeNfwo6YNcRTyr6+Moiu8q5kdHOFHdMifAfVE8NnkOCz0pAoWpj0pQ6+psgWInKw3CmPMU78bTFiKyB6h23f6CVyGZy7Errsrx+4pnNRJ0AA5nqBnJb6Ab1TNyUK8/UNsxWFqAuCahRrTTPnnja9y/OwMijRjYPKDBtcmd3D2d24CGTe/pW+JivRRFjV1TIWYu6afCO023zi5y013pbPAayzpCsqR9G23eUf5ytHBrsAYpTUVojG3Ou1VSXjt+Tb7755s2vfehDH8KHPvQh+99ZluGHf/iH8cM//MM3f/ZHf/RHR//dT33qU/Z/f/SjH8VHP/rRi9//E3/iT+Azn/nMxa/99E//9M2/85Vf+ZX4uZ/7udGfsRbpdAoYbVbN59DJbaYQIYDxAkJzYEL21wiFExOz+5dZJylZP/E0D5i1RipkBDW3R8XbOvwHVQBoHE7OTNY4o0gmTRuhsnk1hbbuwfEST0ukpgp1yrGbIp5VhVaz+Tw/BzI1Pxnpp4Xrf0ap56eJkrlWNrZNPPt1iQniKRQqNu3W+lygHRPP5kx50uOfU1WeoDSbzWRlsk6KkB0gUMw2QPMIcmnpOppyzJb1WwB61UWIoCzlZiIjWASQN81YBsYwLbXdYeJ5NKTqLWC03JFDF4MrmQcM2Rg/5EXjfo+sOKFkCo2Yz3uaAplibMksdMnZnnuAui8aVs4SeGPSVI6aJST4wzUFo6lKFXFsDU2OJqeJVjEyUegXOWoUmyaexnF2Wmrrk13rQolmds9fOtxU2UaHTmrYTRFPUq2EHD3xKMjnd9hFV1yziedQVXDUKM3EdAJMEfFMpd0WNKyY3YHnOvyJJ51/1NC4BrlQ86Anng7ybP05nnbHEwB0Oz740N3Ek23Y8Twa0icRMNrMTPKmxOOi2ebGGgoEm54Wyq7oy2aKImb3ANYVb3vss0nHgypvZ7L2EiyEI/rBJV1M8INyRY3IM4TmyPOwDTTmQF3wyYxMmnhOnC2nojMN2zCN5I773k4L5+STM5DK7MDPxQmobL6B2UdDrHuOUFNw0plcdMTzCeVwQcCxc9w4imgysZvLZGWqRq1LVHmaeG6Bq5E8F8MUCpjDMVtGEJmVlY730J3tW4YG06ZAnugIpdbzxBMHJp5LP8PjfhIHQG+OMdEhjcGVzAMNpqdc8uzuaGUeAeZz6B0813+OMiuRzRR3uW7QBv6gCgHC4eSciOc+aHk5K+On+J+YJ8u28KonjHtIMTI18bQxSeunkVz7Ec92ZdPMx/W75fMrG4waZmsnkvm8pLl/jeEWuI8Bl2s3TTynJlCMsVl1EGDOx5oVKHi8920IkMz1PA/fpZk76iKKzArZQK5/D+NnOJHntVPb0+mEz3/+89vIpzfxPOY9qbXG5z//+UUxLMlcKGBc7ISMEC/XgyoWiJlpoRTuBXhaLF8b9E4ugVv22Vx7VLmeDgZP6GE+x/npTIql2Y6Wz088mTyjZgVemfwT4YMaUlNSM7sjPzVhKjKcdbF6GgmYyUg7M0ksSco8F3cyg1oovJPNu363WYlcT68hcHWGQDGZNeqEa5LX7XjOqVaeA5iDoFvp40yT1bWKkKkakr0t6oZRCJBZiWrmeV7oBir7Dx7xFS2HbchP1EW0gpBHQTzH7xn7HlbWwO9+97vxr//1v8brr7++7gUCEA9voKj/AOL1DEV5W+O14ozsrc/hXCmc/s36nxMyTqcT3v3ud3v/+UQ8Q4Zr4tlslxmEAMFKZBOHfH+wTBctRLxXS227z3dL50859qhyLdBmcX9PjwFXdq0xaXr7I76iY8JFPE0MSNyNElu0NOPdci3OYJhWU5wKji+iBJ+L93Gg0A1k9uWTv19ZY56VxLOeN6QBzHf9Yua7Jjnw6nZO97OnTMGagyhztiJzTDx9pjcChcNLoE5eAjtAZhW4+uLo77Wt7vaqw/6c+/NvvC6ySq+QiacjI1hZufBKY7SiwHve8551L67D//fz/wj/0f/xX+Mz3/Ez+I/f94Gb3//cr38Sf+h//3P4F//Z/4xv/fB/selnHQVJahsyXB3SOnyNvg/mjE5o/3LuYew6nFzYw0hFZSX4zFShTBNPL7gIvGtnLsEPmnf74xNgB5A0Uyd/qvBSwuEi2u3UzU2YnK9Bi1mJPRmAzEYIzcA6oc405jSvUMBxT235rrtzbepzEiEYgAQA2lebep4rj+e528Suhsie92R5D6hsehWhUS1KyOCltlk5b65GxLMK2LmcznA1YfDW2qnt070H3nkJTE1l+4ZSuJ/zYyMRz4Dh2gmhCz32iadkJfjEw1R1k4B8xi6bpqHt2smErCE0RzVTvLkwO0HS2hiABP6gCgEqq1A4JMsqFVbbkZ9wQjNpXMZVjSZy4mmVEBM7TkTapppaFCQ/F+/jQuFqODGGsy4AOWP0NAO75z+zP6m7IPm2nfiu23pbM4cx1DN7+kSoQs4LfAyQ2dWUdJvc1fNq+nkuXLuHEZjexAA1E2XXuzSH/TnnHdGZashrcUajOaoy3NUVmsaqZvxssVPbJ3Rfz20W81Rszbap7BGRiGfAYI4cOuoCPWW3Zw/MTQv7jtb0TUuF41qDDogzGuSbDBnarJwmnta8I+wHVQgwD/zpSVwqrPaBzVSc2K3ODhD/Q2fGVLfcWvFPFASMsdk1AB+UHiYkZm9v3dlFxklz00SdG+LZqHHzi9xhgOT1OmYmcfIg7utb0ReoExOohqSP089zmU03aYFupzg1ODej5SWKCYJfixYlmzf0CgE0kFBT8TvyjBpl0JmvZPg4FTfVSnOGl08oF+7J8dQeKtXpz7vxNsRm4skY44yxX2OM/dM9XlBCjywnm/pjX9Bz8kp673Pyo3xjFt4e2ZDGOXKCMNH398wLLx+4dg/NBCnsB34U6IomPUHKzBQs7s+ZCvipgkB4SBulQ9rofA0QPcmfgGtvbw7SZ88/P6GCQC0niGfboN34XQtWTO5mywhMTB4DvLsep8xebKzX3PXoiMYpkiJkF7T8NPkcoonnXIRRCCgcxFPLM2oUqPJw50+uuCnajZ9r1twbvRx43gAp5F3ax8YeV9xfA/CbO/w7CVegIOmpHLp2BzfWEDCXKUgHzlxhVXSTjakAcxeYqtFsdErVeYUCEmjV7W+SjC7wB1UIaHmFcmYfrdTbi+SEfq+xnnB8PULubB9VMj/x5A5p49yEaQ7GhEQAjs/R5Bivk9r2TqjTRQ3LK1RMoBZy9Pf3ICuGoI+/B+Xh1vocQBPPKem3trLB6ef53O4hWoU8gt3DGKB5ObkX3XTxQHOGXiGgcBmXybojnuFOPKm2nart6NfLJ5Ta2ufM1FRWuJUMzw2biCdj7N0Avh3AT+zzchKGyAoH8YzAlcwHLZ+WqdpDc+ZhaieeK3exaOK5BX30zchroG5dKgic0LxCMWfShCb4TnMMIBl/M3G2HEHSXFQmDKadKLx6M5f5Qn8u3mcOxoREAMX89era25uD8pl4FtNNBtXqTg687buWWTX5OfUrIXE/p7Yid008pbuIVnMTz+7Zk7wEdkC3Fz2GWipzXwf+HCKiM0WImKpR67AnnpZ4TtV20t14uzecxDNNPG+w9Yr7HwH89wDGNTwAGGN/iTH2acbYp7dk5TxHEKGaCkDX4gylGU4bTHFCQDu310ekba676HD/dSFTzfZsyJksOyo0nnucgA90fkKFZjzQWUnkUKmw2gHMNrXGz5ZC19FPlqsTKSEmrPg9zFzk3ITJgVpIVExCc4fUdsNU1ZLnmaJmroHZyBYntl2+rrICuZ4wAElSWwBAWVZoNZssULWo0WqG00wTYa5JS8+e1JjbDp1XyKEAdasSaIREyZR1pA4VpASbqouYNAZyWRZu5mtVllCaTavZiJA+4XdBBH9yKrtDasLRsJp4Msb+DIDPaa3/77k/p7X+uNb6G7TW3/Cud71r7Y97lsgd+ZS6Ww6vAl4O94HOZ+SVPgeLI+/UhaytIdjGg4uKyxG5WdO5Dz93cw0vdEYoo/toVJwHLnGKAZaMTEhtC91ARU7wq7KC0HyyW07TwnJm4tny+Z26OdioE8fEU7H57NrZv0vkeWYvcK7JQLJBFzl2vg42/TkdRZmzFVXBUaOYjv2SZ5xRoiqnn+d6ZvfQPv8iv2+DgDVfu70vRSTPc9e0MFP19ob7nWEircrJ2o4ps6eKDf4cW9F/ztNSW5OaELeCaE9smXh+M4DvZIz9LoD/FcC3Msb+l11eVQIAdxwAuuXwkF3JfKB5hXJy4ulBPLsH7aQcwwGuGqiNB7AtLkcOH5o0ZI4CNKGPfqjF2K5sIp57IXOoKQrdRD9ZphzOqU50b8U/M2GaiVVwoSGlg+N6NTnG0/LyOfgYzM1NPGupjMJg48RAza5LdJ/zM49TOXXEc+p6ZN3zvOTTZVnLy5kmbff9Bk6IokBOxjxjxDMOBRMv5hvyWVtDbFwxujdyR6QVkzUaPC155jO1H/166CZOj43Vn4TW+n/QWr9ba/1VAP4cgH+htf4vd3tlCdZkYMocA6I+xAWtZx6mrPWfeLKVUtvNOXboi8uxosIn8iDBgBUnZEyjHpnyW8lk+hw3g4xepvbNSgi0G6dgT42qMEULJqJKdNeJnltVcLksz4Gmya6G06xhjAPaY5rYE8/bz6GWLaodoiFmPydJE6JnTjy7Rsjczl2DYlb66KUOSufjZtA925zfuvk9avYE30jm84QoU9vrnsdAg2J08gyQWu2J38OcvwdwmAHRnoibsRwcJJ+alOaoM2p9gAs6P6FkClLe7lNkPlOu7vemAsxd4Dvk2NHEsxkp7qzzZAoQdoLNSECpcA59tyYGuEKvSx2/iVOV89luuRZdJ7qYmzDNuFU7ID0L1Lk4KRdI3jVHPLl9jtxOt+tOaruVeM46k4un38MKAVXBUetiUpJnpjeO5xA/IUc7untIBCN0t9UYQJ9hM/Icsm7YoTdSeA4BPknaeCRZzcb1e0ou3Gw2htwMnkOCT2cxy2MMiPbELp+E1vpTWuuzks00AAAgAElEQVQ/s8e/ldCD3O2mcuiy7oLOA14O9wId8iNSMBszMOe6SBPPlZEExsFzW1E0J2fziTxIMKAH/tjn2E+O0+e4Fbzba5QjjRJojVMEAeku8IyZomSyE107O9F6w/54vws2f71umaoSqStnrPr7BubYxFN1xHMbWaF1iVFTMB+DuGeAU9Htq01OPM/uWK8ZEzu6RpOyZjsoym6sJompkSxQ9M37K+RtHUXmq8B0lnIoU9tZOXCXmpDPSOifG9InETDK7mBr5fhUgqkzBCvBnnCxeg/YaeFIdzFrOw3/3HvMOCT46hD2Qm93dbTEc2Sq4BXyngBgaHozYoSSdmV3Azm5tiOOr9bM7ABEoUExeS54Bag75Gpz6Cee85/jrKu3Az5SW3K3HCOeNpNwI1nReYWSCch2zI2arqfnfd+eugn81LXEVeOWDdrdw9t/o5eApsbcVvCZ51Bv6BX++WhkquNNrbxtoDbGKD0GRDZNPHlbBzG1NeR4Yl0sgD3U0JCIZ8A4lTnOupgMAM58HlQRYE7WYpzX3O/RZOFtIJ4bu2bchoOPFQRu58kEg6x0E/hUWG0HEZWxAtZ2+Q9AFASbLlqYrN2rCkTIVkw8vTI24TCMcYHklTPEkXJKx77rWihUTCDbYeI55UbNkikYgH7neGoyknkU0TZ/d6Yxlxqc20HydDHSrInpeS7YdA5xrrcrvR4Dc++Bt9vXpPaAYOWk1DaIPdTAkIhnwDgV866MPg+qGGAX+Uf2zcwegrtbZArMdcVbocVmB08+E33TBwingsCF3sl5xKSpK7ayVFhtxly4ePNgDDWOsCsm5xpSFEc1N/HckBGsGvNzXUTAyFRXEk8i1TPnV2Gn2yPfdXc2bb6n8tOkG7Ul/gdoZGzBKTc7ntM7dzWEo4jum7S3xDOtIuwHWouRIw1QHdHEU7JpxcceSq/HgDnDp6a2YdTAJot5/DX6Dk+eExLxDBjGHKOcNCPgyv2gigEkRRuLjfHtaElWTHbFXCggNh/A9BAai6fog+pTQeDCnNtqv1uTPsetoImnHmmUxBIX4IM5mZYxpihQzOzeZFsmnp2M2TUZ0XlnYLQCTJ7RIAey6fdA5047Nr2pd1IRdPm7jRqZeCqPdYlnAIpTmZYNuidQrKAYpOnzMU8Nzs3gM3vRbXcWxJBLK2ZIWyyRWcZ8bWJPNZC8aZlNNzi5CmMqGxIS8QwYpyIzHdIp4tk2UAe4oJntLt4+TPO2gfSQg8gZOYYLlW42d+OtS+iILJo6pGUiTE7MOTlLj8zCBD+QcdlYU6uhyckBrtc5x1jakZ8DOSiP7cK60HpK8oxMtYFub0mbC8zD1ZGMh8a+a5robP2uWXFCxQTqZnzimTr+lCs73QjJPZ7n3DY4R87H2q/RkeBGXpn7Xo0ob+x9HcFzSGUl+Bgh0rqLzHp60ubCXNxU3jZoA5ALSzb9nAllDzUkJOIZMFxxALFo9F3Iy5mJp27Qekht5UxXbBatQsHU5ugI2qMay1xtKfLgFP6D6qmRd0XyWKdZ2cIqdfS34tRlBI/J+GlycgTJnmQV+ETRkrXuHXkiZGOFvgtK+knsWV6BM426Wd44M6Ru/ny00+2x77rex6GTzTiTc4/P+TkgyxjEjPTR53lur8eR54w9HyMgRKGjKKeb4TQI4BEoQiYJkRLIoGcl+qFgrnlo5MJPf7bIKYKP49TpeyIRz4BRdYHTUxlGPh3SGGCNeUYKI9+oE5WV4CucIWnvaWs2pHWOHHkPZA5VJQmUE1YWOPI50tSpmImOSPADZQqOqSmIZMVQWLmg+Ewn2sOKfy4myQXtK7HvSFs9srfngs800ZLKke+a5MBb5ets5nNKHf8epkCdKKJbdxHNZ9ZSVDofd0Nxmt6B1zKenWUz8Rypi+gsiOCMb/m063coU1uVVZNTWR6Je/BjIhHPgJFlDA0rJ4lnoRsoHv7B4QK3Yfa3h3yhhddNOxdgPofewXPb51hYwjTyXckzal2gKvJNP+M5oJglnu7oiAQ/lDzroh1ur1eanPADNEramXPBx5iCCNnYJM8Fm7HpIHU9aVtuYOTlmJhP76mSQmOrPHOOoIfiPBkCJKumiSfcskFqYoytIsQkAQ0dc88hex8FQHhcUFk5fv5FRJ41n3gPoD3Vp39OtbxEMTOVTRPPSyTiGTjm4gBicSVzYW6vL/d4GAPmxp/qOM2B3AG3OniWM3I2Cqqfdc9MADD8HEcKK0s8U0d/KxhjhniOnC3CxoDE/zm3fJp4+uzIz02YXKDJiEtiT2qLMWMyF7hq3NNEekaM2P3be2on4jm+px9GyHsIULxCrsef56XH8zyfNb15gNQZTlX8NcFTY24vGhHFA7W8GlWC6S4bPgbn8pZXKDHyHrRGBbF5TWoPzA0+YjFxekykSjhwSFaCTxDPEse4oKceplprlFp4afh1Vq6KJKAIF1Zs+xyrsoTQfPxBpWrUyBPx9MCcxIl+rTzFT4hCQMNKZKNTMEOAjrBLO0c8c107HRFp8jG66+UAnQWlYwK1Rc6baQ/ztSxDg3zUK2CvKRmfax56rks8B6ismpyMlB5FtJ14jjTmdHNODc6dUM5NPCOKB2on6iIZkXO55qfRnGPZGuIZwvegeYVihBwDxxkQ7Yl0QgWOSbdWJcHRBtHt2QprfnFF2oTqOloeN60pMAW01ot+tjjvcwCfCm5iDcaMoGSNBiXymdiGBAPqNGNMsizOqaO/IxqMy/jVgSTNmrrlI+dC4UGI5giVE5L2x+fPlrlpoQuG1LnN16a+a1oN2GouZPf0x4inbtCmiScAo8zhUIC6is9REjkUtONaKWaicXSnrDkVfLfX+1xxIpXCSCM5plxaQ4hu68e9lF6PAl6hhASuXL9roVAxAYQgtc0nspg79+AjDIj2RKqEA8ekWxYdiAe4oCna4Xo/spaqu2ndBwvJMWS7kHiSq+NGB8+qMDtzeoR4si4vMMENKmDHJsdadh39Ih1be8BkvE1PwcojSJrzChwt0N7mZBYeaoqimpY2usBkAwUGZPO73ZklbctduYu29pomTq5sKD9y7MJc7qHZ04//ObUH7LPs+rtQfvLN+d3DM2qUiXjugLLgOOtivAGqGihkzvs6BFBD/hq0TpHFoGopujNaXRI7MmPbqlbbBV39eTP4aM2AKIYmxWMiVXCBQ/Fq3JWRCE4EUgkXynI82qGRLSomoHMPqS2vTI6cXJaFRzl2vNwote0y2thEh9QVeZDQoStQRw210q7srpiS8dN9WBxB0myNda7uS61RwG1M0Rf6KyaeyigdwNj8S9wy8dTCa5o4FeNhz9ydzNXGJsMlktSMYBVKVw1KG8Pl+B6oGTRJPHU6H/cAzxhqlKN70Zk6Q6Jw3tdBIC+NauyKENHEc2vD/VGQj5+PYidjyD2g8xOqscFH99xxKRmeG9IJFTjaqfBcTxlXDChfjEttG9X6a/hz03FqFhNPio7YdgCXPEOjx/eoUoD6AnT7aGMSJ9Z19MskWd4FYiLawe4mHoJ4jhf6lGPnkkCVM7myLmSqhvBQOmTW1Xs58fTdH5pc2aD7bHOO8fgkrm01ymSuYWE/h+tnXWcslTme59WLt43+fYDOxyS13QvNRIZ6pppoGsmaV6ggINQlIbJZzRFMPG1G8FXc1F5rUrsgr1ChQS3U5a9318/WuL6jIVVwgcNkGI0th5PMIICbbiNs3MDVId/I1uxn+ZDr3BywS4mnqmnHaWOOHTPRN9dyEMAE1accO380KJGNdJqZqk0xEEOnOQKoCRk/TcFcpjgxgFlX2ivHWE/CVVUVWs3GTcNcP1s1aDwK1DmnUhd8p4kiqyZWNvZx6JzK321Up1oJYA8rCOTjxNO3iK7KElJno+7pTNY4o0wTz50wFWXH2yaeRnJ+MkowcblqQOZCW2OUHgO96/dlY44irrIAamCWn8CZRl1fXi/UTDzCgGhPpBMqcLR8fGmZbrojXNBZnkNoPko8Kwi/blEndVhMPDsJXb5DZuGUnM0EqMfRIQ0BDcY/xzQ53hcym5fxVwfI8aTzUVxPE7v36DJnq4rc7G6PSRsdyJTffd87lS7/GYX2M65QExNPttPEcypOqhZtMJEHIYBNZKo2td++mlnpGM/fpcZckRQhu2D2eR6JWRbVTvVVRjARohiymjObpXz5Hvo1qad/D9Qwus57bg40INoT6YQKHMaV7NbRi7o/Idx0e2BM1lI3DXLWehFPlleomEQjb01E5qB2DN2WE2YtPnmBCT2MEcrI5DgRz10xJ+M/6wJ5Hr9kj7rhzfmaePqtKpxmTMNc4K3f9VqQodZC4mly7Bqv/SGVFePE09PUxgUyiLshnkoFE3kQBKgAvZ542uf5/HMo5+Z6nPYSSOfjXjDP89t7hrcCKpLPuZ8WXhNPyu995dFf01JkEznH9J6yAPZUrRz4mniew5nKhoREPAPHlAse3YRHuaAbVoK11w/jrjj0eY/djV9fF5gO7BWgDlCHdPxB5czaS7AQ2bgDZ0y7NTFgKlOQdmmPAOqWXxctdvfGJW3MeTdhWjHx9JTYT8lUXail/w78VJ7pXtEQLKc9/avmoaDXeIzn1FZMTTzJa8DneW6icUaIZ1unlY4dISbM13IdTyOZleOEyCq9Tk9P2lygM/zaXMhObQOQCzObxXxNjrs6PYDXGBIS8QwdxcROiGeHNBYI5GDysjCSVh/vLoqy7nNa6gxJbpV7ZBZKVo1OFXJdpxy7BTBGKGOT4zMkSwR+L7S8QoEJyd5BCD4pQq47/iTTchLPIkOtx01GXMg9lQ42x3gsumEGtVDeOccqG/cKyDp55maHzondRcraS+YaBpZYinGHTh8FU8OKyd3DWCSgMWAqyi4mBROZVckr4tlHZoVfP3K7p399htOe6tM3tei+Fufr+7qL6wvgNYaERDxDB5/okB5MajuWMycXdLRIbiEXGnRYI5UdOn8qK5CPPKh88gITeshsnMCnwmpfaF6hHMl4Y6qGOMjEk9yqbzvR3YTJ5SLaxSSN7dQ5f7bnxNMSz4VT1bo5I2PaSxEyOfH0lAM70RHLawkofc4sADlcCKAC9Xq6TdJHXrqdpKdWEcz5mAj+XjDma7fnY6GbaHJpLSG6asi3O9Y99wavpiae+61JbQWfmMraOj2dfxdIxDNwWLOBqw6ptBLRA0QeYDzM3j6MPQqrfuK5kHh2U1aKTdgClVXgI4V8rhu0qSDwhmTlKIH3nSAl+EHnFUpMTMEOItnjNqrkym2Vdm8cTS3jVl2Muiy7kHsWqNVpHfFcEifQ8nK0ycDVTs2cifzdfiUknX9AX6BeO3SqBdObsSYtAORtnc7HHaEmzNcK3USjYCLieR3VFJNzeT5xhlu1WgCqP3rO3BDP5lgDor2QiGfgoE7xTYeU7LAjcCXzwVimoFqQNWULzHqZ1JakYdUuE89y9EFVejpPJhioiQihXNfRdJpjgOYnlCPGZfxAJiX5RLe8z+9dX+g7f7ZngdrHSY0YPc29rgXO5ua7HpuS7bQX2OXv3hDPJhwDkBBARfS19HHJ9GZqFaHQDVRqcO4GNWG+FpOCiZddQ/5Kpgp5Rq1znMrwVyps3JQYlwuHsKdK93U78ZwJYSobEhLxDBz90vLEcngVviuZD8bs/tWC4tCGsC+NJJBnNJqjzPNlf28EmpejcrYCAm3acfLGlNtq0YpUWO0JuiavyEJ2IElzYTMyJ3bqPAv9MXdL589uhRfxZJnZI11qYLQox67LOZbqssmQ6/3kmQIj6xIHWwnZCpLSXjdC+umNW3kztXtYtE00hCgGjMnTVatRIp5cWpJ4XtdFWtaoUUSR+VpUUxNPmto+veov7+7b69dIz50QprIhIfyr7pnDxgFc7ShRt2cPU5wQIMcmnt3B4hNyzHMinksnnjUalMiyjeYaMA+q/FrOpiRyKCAVBN5oeYVibLcGDdo08dwPHfFsrx6WeVsfxsQp74qS6/e4xJhi7cSzgPC+Xht2Oy10QVrHRH/iWV/lHO8pX5/b008TTwNSKN0ST/+du1EJqNbd+RgHIYoBeoR4NrLtiGccz/NepnobJ1WjwKkIPzKL6r9r1R+tJoQgF+6zmCemsgGQ45CQiGfgmNoJiWk53AdjMtXWEk/3wzQ/jReYLrCu87cHWj6yM0eFWCoIvDH6OcJIyZJkeT+wiaYWbxuoSAorF+h8bOXEqoJHU2tKQu/82QuuVxORsZB4LokTyE+GeAp1+cs77p8LVoJdmd7QeRxDUP1jgBrFNzt35DL6wmfiOUI8lUAGnc7HHTH2HGpki4oJ6EgUTNzKVC/PFtY13PMdGu73RtnVdtcZwb0x5NOTOprKXtefpGQ4Sp2+FxLxDBx8Qmob03K4D9rstrtI79FHH59PuAW6wHbcZ9O8QgkBaN3/IrlhJnMNb7S8QnkttdVxSZxigFVTXFnAF7o+jKSZZFj6WgIl/BUjxmV53cTTt0A1MtVl5Jb2tnxWEZCfkDGN+upzKHd06JQjBL2fLB/jObUVVCRfS/KWTG/asWgcaqykvNT9wE83hly1MhFGiITg20bHVV3EuhgltjVG6RFApO46I5hqqxDOloKUNSJcOXBISMQzcNCI/tqMQMszhOaoqmNMJlpe3shU2+5g8SkO14aws7bZL7PQZtn1B+SSLNIEA0vgh2glONrNQfcJPdhE1EhMro0ulKeuIXU98bSmD+6CYGrnePbvtNo7YxNA55y7jNyqBaSO3NGHTQattfmu9yKeI6Y3S1QrzwFlWUHqbEQ2WJvneem+79SYl0D3zIllEhcDdF6hYpeN5Fq0xpAtks/ZkrYR4hmLgVw1MfHsmy1P/13QRHN6KpvOvyES8QwcR9Do+2B84tkRT4+ipZzqijmwq4MnvzVrWeI8mdChkwVeGKF0D5lUWO2Hfn/8euJ5nF3aU1lBaA5MdKJ9mlqKVygWSm0b2U1GPK9XNRIn5fw7C5xQs/x2ZUN25Hg34jmyp2+JZ+r4AwBORYYaxQ3xZPKhM3txP8/N7uFVY647H9NzZj+w3NQFw2lho1pUaKL5nPtJ3OXZEpNzedU1a67N1+yaVABTW6usGSHHQnOcymM8T/dCIp6Bgw6Om3zKiFzJfDC610cPUw8pGbkBarGseMtUDbXbxLN7nQPy29QUJ5AOHm90neZaSPtLdKDH8sCPAXwi2qHQAuogkuaqK/SvG1JU+PvEKGleoRjZOZ5DXTfImPYmniJbLrWl/SGfiSc1GYbfdW2NUvY5m9RI89DuOB1kJWQrqpyb6/GmQDXP84K7i+jxZ2V3fafG3G5gI6sITdOAM93nqwcO21i7Im1ZGw/xLDgzBPPqfCS5cAiwzb+r54x1Dy6OUafvhfRpBA67tHzllsW6iWfJj/EV6ry62aewxaIH2bDOjgsjCXjbQOzk4ElyWjmQLtqJp88eVgKAnlwOH/jpc9wfZLV/7bBZ4jgmTiU3xPPmXKBVBQ9pYzs2YXKgacwZ4NsokWy5gZGd2nqQZzofh7LqWigjJdyJrJh1iSvVyoKp7HOAmXiWdqeTYMxePHfuiHgOJKBaJvfg3WGfQ2/ZX4rtOdQrwS6vN67iicxijEGguCF1hngG8h6s2u36vj4fakC0F9KnETho4nltRkCuZDEsh3uBlzd7fYxuYh+Hze7G1wv3pPiOcQK2uBt8V1TopRw7f7ARCSg5r8bywI8BduJ5TTz1fmTkqZFlzBT0V+eCFgtWFXiFAhJolfvPdmgeiHh6Sm2zAnzpHukCgzlyt5TNQI3RyQb1TiqCsYknrR2kHU+DKuejma1M1Wg8J1C6OIFDA22vCCGjqVgmcTHAriIMnuc2lzaS89E6Xl+RNt7Wu9U9j4GGFX092CELSS7Mcwjwm88ZEZk4PSYS8QwcNg7gZjn8DLGXRDQE5CeUTEKpvrhjCyaeVCizhTueud6PeI5N6kgi7eU8mQCgJ5fiYnLcZRYmqe1u4OR4OJTaKomCqd3ISAho2EhUyQIJlB4xDXP+zMZ/TQCYyGZ0vS5Je6ru/UneERLZDCee7aI9VBfakdxDbXcP0yQOAE4F7ybwl9dSpmoI3+kNJ8OYoSLETOV4mnjuhl5qO3gOkVlgLI2Urml/XReZuicO8gyYuKlr87WsbcIhnoAhmNf3tfRvKD0nJOIZOKryhFazm52QTIV1023GCGmzxaJPYdT9/cXEs93vAOZ24tk/qPrIg1QQ+ILcVi8mnmeSkkXywI8AVk0xOFvs9DOSjr4PBEpkN1b83cTTw8yl3932l/HTZMT3elUrnHNpn90nx84GnA+mN7U0xHOvvWmd37pRs7R7eAHaOb4pUFUN4dkA7RtzA9Mbut6SpHk3cOv63X/OdP/wWBopjPYjL8+ufEel12NAsNsdeK7qoOTCArcGcWxJQ+kZIRHPwHEqOzOCkeVweSDiae3+B1MuphpIcCDzkcPlUMhu5BguGAfPnaS2tiDoDx/VdaVTgLo/rBHKxeSYCqv0Oe4FMqUZ7o/X52W7iTFAjDjGMlWj1n5mLiDyuKCpRderr9JhbFro/iH+agobJD8gno2QqJjcTb6ueYUKAqod5hinfMkhTp250PUEfsnzfOxZaSWgqcG5G8bM1yzxjMil1KwaXJ4tsTmXS1bcnOG8bYKqgRt2O5WNyT34MZGIZ+AgF7wbjX5g3Z6toF2oZtBdzBYuj48dsC7seQDbPaqRB1UIIcexoJ8cD4hnKqx2R2Gzb4cuzHGZZ/hAZiX4VUHApCkIfHZviIRfN/9mf6YtUP0+R83LG3M19w/xz7Hrv+vh3vTO33V+QoUGjexjkNLE8xIFNzvHNwVq62/2QusGQ0WIPR9TY2439DvwA4Jv7+t4nkNi5HqLjniOuH5zHdaeqhzJYs4W3NfPCYl4Bg6S5lzLvLhuIHdyYw0BY9blZnncf491bLLhwp4Onv0e1YB4doVeEdGD6qlB5HKYXWsnSCkPcDeQRFOPmGEdSdIs2W2+5JI4ATthGux6uaAWEs92RWQLUw0Eci9FSE88b41SdvuuczPxrOVgT58iD5K5BoDOoZNVNwVq3tZQ3tfjSCZr4x+tk+CHvLw1dmzpORTRxFOw8qYhv2eM0mNgzPV7zzWpPSCyCtnVa+QHUybuhUQ8A0eVZ6j17U5IbBp9F6y8ctBdzBZKKcb2AFwodjyA7R6VGD6ozPdWnI5TyN8bfGQfTdU0OU6f414g47LhJE+cIzPP8IDMSvB2ZKfO82yhiIphU8wF1Syb0Gt+GyflApNn7xw7Ip76Yp933yaDziucmEAtrohnKrwuIFkB3l7t3C0we7GTuEHMB52VRdrx3A35iOu36uowyg2PAeK68ab1rm7WjwGZVTdneKEbqJ3WpPaAIce3dXqaeN4iEc/AwRgbdWXM2wYqoo6VC9lIF3eJ/AigB/oy4llq0btWbkQ+skdls/ZSJ9ob/ec4MjlOE8/dUJWVMS4bEs8DSppVVt0Y9yzZD7K7280C4imWxYhofmvM4wJTjfcqQtndN8Pv2sozdzqbyLn2el0imWtcQmYVuBqZ3ngW0b2XQH89koQ6j4gQhY6iU4S0IxPPmHJpJSsuVw1oiBFR/WjM1y7Px9Dkwiq7VdbkbY02oKlsKEjEMwIIVoJdSW1Nt+c4FzS3xV3/PpcujxtJnb/UViuBnLW7HcBFV2S2gwKVCr3SI+Q9waDo9pSGskBL4NMO026oivxmf9yaOB1IatvyW5nWkh15aoSIBRNPirrwLlDzCjlr0Up/8rlkFWFs4mmnsjtNt7NOkjyMQeJtDZEdKPZrB6isvMlsLXTjXaDONTjTc2Y/2Oe5uH2eFxEpQmRWXkpAIzT8avmt63ehRVCkbiwSKw9sKhsKEvGMAGZ38fZBFZNG3wVuSVv/MDVyYv+iRY50nOYgdjbXoJ25dlDI6+5/+4S8JxjYmI+RTnOaeO6HgrOb/XHVHG9yorJbx1i+IL93zGTEhbZZ1ihhI4YxLmRqiRPqrTOvFPtGPdHPqM9XqpUDeRHsAVOgXssGBZQnEeAjElC63qpEPHdDMZKh3gpzjsQkab6OaqL3Q7vrMaAdOcNL3eymVtsD5nO+va9DIsehIBHPCCDZrStjibBkBluRV7cP06Uhxyorkbf+EwNrFrLT4VWM7CZC1pA6Q1Ud57u6N2hKpOVQSmau/1RY7QfGGBpcqils7uyBJsuaVyiuZFpm98bvPebWrdrf1ba1u2C+E89bczUXzDTRs5tOz4oB8bTkeKd7iqbkSqxfl3gOUCPX4xKTuz6TdTCJE2fUOkdV5Pu90GcOkqcPiSc16WJShJi6qCdtVqId0cTT7MCHbZDU8ip4OXAoSMQzAtyYY2ht9oEiOjhcGHMyLRZMJYDlIey0i7RXZuGYWYuWNWoUqPJ0q/nCfo5i+Dl2UrI08dwVzZUFfCtMM+ZI7pg6r1BiLMfOU2prTcOWSG276/WF3/U6ls3owqJVBJ5Dgl/kHFNBvdd3bff0z0PVSliRByGg5aWZ3ugu71Rrc316NkDHGpxanlGjxKnwyLxO8EL1gp5Dg9pLxRcPZHbce0JEWc0xkec2r1BA2v9WrTFICqkGbkcM4kqENZUNBakajgA3ElIlkEEH1e3ZijG7/1wL7+IQGJfUzaHZOU6AzFoweA9MmjiBPEtxAr6wRijDTrM4o9EcVZX2xfZEg0vjsiO6YxrjnkGhDyKefvf9qJLB9TPtLpjf59hHtviT26XO5g0u3dFba9i1z3c9JkkuFqpWngM0PyFDC7RdId1K8AXP87FnJcQ5NTh3Rkn37jBRYEF2bihos/KiLhK27onojL+aeDZC4cREUN9Dy6/qz25AdKQ6fS+kUyoCtNc7IZI0+uF0e7ZiLMx+ieECMOgke0JQ528no4Cq4KhR2L1OAIAykQc+QfUJBnYfVl5KlmuUqbDaGZKVFxNPfUD3YM1P4NB9oZ9zuUUAACAASURBVI+VE88FrraQtAvmd7bYOCnhT25zXS8iddfu6Hpnx21yx73Y09cN2jTxvIAtROl8E8ukj6ONOWWUNWniuR/yokCjOaAuG8kAonKEvZaANjFmNfMKJZNA2wIA6gDlwrbBSegGRIjpc34kpCouAsirSZ7NiQyo27MV5YjrYgmxSB/fZrca+zns7eBZ5ZkxaxkUd0w1KcduIRhd18PPUT6gRoGSpyNrT4grNYV1Dz7QLm1vrNOdLbYT7XffV6eRXS8X5DIZP7l6ywXmQvnCVQSBqyZDV0RnOxFPcvocSpLTjtMtbH5i9/nTc8j3WilOtzvwkGfUOk0890aD8mLiySgGJ6La65oQ2RilmFQtOZ0t5lwltdpea1K7ID+hgoBqjbLG3p+ez5nnhHRKRYDrEX7TBUcfceJJxLNtNYqFMoWbjpMD0oa87/M55jzr5GyXOXbSM+Q9oQNjOKMAE8MHfp0mx3fAtXGZjWU40MSTikRrqkGrCgt36vQC4mmu1xzwvF5px10umKoWelljTlzHKuzcwOQjMR/lwtf4LJBfTjxJXu3rMlpVrwC43D3MlFGE5Kkxtysadvk8Z6qGQA5k8UyWNS8vdg+tgVxMe/z55SoC/f8sJGfevEQFgUaaqawgD5GQXmMgSKdUBND5NfHsbrqQuj0bQVEktBvVqBYVlmn4Na9QQaBttfsPo+/87Wmk0qDou6KgrL008VyKGtWFLJClz/EuuMkUlMdzD6YGnY0qWTiNPFUntJotm3iqxkxLPEH7kUv2SJdOExUrrrwC9s3zu9491J1pTiKel2BXE087vfHcuauqTgJ6TYjS+bg7zA58f88w1UBE1kjWvDJN/G7HXdrIrIjqR3uGG5kwZQWHNHxh+Qk5a1E35r4mE6eQXmMoSMQzArS8Mi62HaxGP6aOlQP9Xp855GtpiOeiiWdeooRAo1qvPy+7A2LP6IjrPaqsFZApQH0xBIoLB86sm3gm7As5sj8uNEdVHqeIJSm9jU+Sy5wpaXf7YufY9TMXXq9riGe5MMv52h3dKgp2jpMi4ilbvbh5+BxwLf0WC3fuSp6hvpKAmgZnOh/3hrjagedthJ9zbhryQhniqSLMxM6s67d57aReCWpqexWJJQ44INoLiXjGgPyEHApQxhzDXtAH6qTwPIcYdHEb2S6PjOk09r7Ek1wd82K/A1hexVPwBSHvCT2aqwd+pmqI5I65O9qrjDcmjTvmkSR7dE5SsUI7iN4TzzHTMNfPXEgE8nK5gVEJsciqX7Lq4rvuoyH2Kd6s6U33Oa1pHj4H0PVI0m3rMuo5gcoyZpoaF4SogUzn4+6Q7LJZk8X4PM8rFEyhbsy9T82tPKKsZnuGd7UvOWeHVANbcny+msqGRI4DwXGqiyODX5qtiOZ4WXsALh6mtRComATLFxzyeYUTE6gb5fXHbY7djgewZJd7VFynAPU1uPkcl2QWJnhDXVvAy+NNlvt8SXNuUmHAPAt9M2G63PVygalmkfSRznJfOa9UROr8zy7FL5sMmarRggF8n++7uMrfbSStS4RTHIYAKpapAWLNXhbEW1x7CXB1TufjHSCyqwZoK+J7nnf3HznB2j3+U0wTz454NnTP0J5qOGcLsw3O7jlT7+shciQk4hkDisudEBXgTbcHhlMuYfde/N8juaE2nnI16+C5o7ubkeZcEqYUoL4cIrs0veFtHd8DPwJoXqEYGE8wVR/OhZnOSSpalkqgzITpUkLv/JntssmIlal6kttGqi5AfZnr97DJYIxSSm8DJBf4lYS0FhIVE2E5TwYAaoQ0dnpDskH/z+laEZLrNPG8B673opfe1yEguzJX2zu/9zFgXb+72k41+/tzbAWtvpGpUJ+aEM5rDAWriSdj7D9kjP08Y+yzjLH/lzH21/Z8YQk96MGtmssOaUg33R4QyG1xJ5plBiDmz1YXf9eF3sFzv89RZeXFztzSLNIEAyNxupp4ps9xd7RXTtDZAYknnZNUtDTN8vzehhWLiGfWNpBLpLad6qJt/H5GXTfgTPfRQx64dkc33/WO0206q7vdUSJWSK6OF7CNkHr981xceQnkbQPlmUub4A91tYqQtwIqMs+GfhLXmX5F6FzO7Rluzu4QiSe3U1nzGq2JU0SS5sfClomnBPDfaa1fBfCNAP4bxtir+7yshCGYXazubjorEQ3nptsDwy6utBNP/6KFdbtKvll4NkB9R8mJykrwtp8g5a1IBcEKqKxCri8LqxREvz90frowLstoCnYgUKFP54I4d4qRBWoKgbIPj/dA3jZQCxolvbma58RzoRMqALS8RIE7Tm9s/m63u9gsf43PAZSfSIUpSW6XPM9NDNKAEKUG512gsurC9dtk58b1ObOrjGBKDjhF5Fxuzdc68hxiDXz9nDnqgGgPrCaeWuvf11r/ave/3wDwmwD+6F4vLKFH78rYPagidCXzgRzIVEnDv2R5/PqAdUHfITrCEKb+QVWggY7sQRUCrjvNRYQP/BhgrPYl0Jq96CNKmqk4oQKfOtJLAtTFlSOs82fqZtFkxGaFepLbxsYJLImbOl3k+XHVQOz5XWfcqFa695BcHcdxXaC2ZPayZOJ5dT0ujdZJ8MP1Drwh+HGdj2R6Q7uHkDVqXaAq8id8VcuQX2UE0z1TBESeaUebXmOI5DgU7LLjyRj7KgD/KYD/a49/L+ESdiekOzjusZsYAsTAQY5kcUuIpz1gfZ0huwKp3HFXts2KS+KpG7Rp4rkYil8S+DwVVveBDbPvooXU8Uyc7P4kTZi6pla+YBJ3PWFywUjy/K/XilQXnsTTOqEueA+6k1VTnl+uayi27z3VoHf1tjtOB/Mi2ApqGMsrBdMS5Y26WkVIxPM+uJanFzo+STMRIoqPQ+dcXuXxWLxcNw9tDRzQNJEamTQYau2AKJzXGAo2X3mMsbcD+N8A/Lda6y+N/P5fYox9mjH26ddff33rj3uWuN4JoQs7JlcyH6isdzLtF7OXEM9LOYYT8oxaF8hzvuyFzqDlFfLBVKGAXBR5kGDQZiXKwQN/aWZhgidyMm3oDE708SaeRXXZie53bxYQzxUTzyVEoMg5mkGclAs0TVxivqa7PL9amrgpsze973c9zDGW9fIz/DnAXo/ieudu2fVovQTaFiVkyku9A67N1wodXzwQL83rpXMPskaNAlm2j6nYY6CgHfhuf9zeMwFNPK/v66MOiPbAJuLJGCtgSOc/0lp/YuzPaK0/rrX+Bq31N7zrXe/a8uOeLexitdXod5O6g13QciCvVCvkR3Z3RvhNPFl3AO+Jllc9YdIaJzR9HE6CN246zRCpo38HXFvA5219OEmzzZcU5Ii4XAJ1vevlQrFQkseYcc6Fp4ERmWwssurvco6JeOZ3cNy+VK0sd2t9DqApDU1E1ngNXChCumsmNkIUA/SV+VqhRXS7tHT/kTyVqdqcNRHBqlaoWSOJ1IUzfLGRWN3nrLv/Xx1sQLQHtrjaMgA/CeA3tdZ/b7+XlHCN/GonhLri1YtjXdDDvT4ll0fG8E5qqzxdbe8RHXHxoCJpXtpxWoyLz5EIfOro7w5yjab9cbNLG1dR4kLxgvYnafemU4wsIp6XO8fOn7miUdKwwtvAaE2kFitOyFmLupPclbrevZlzsaff0Gs8VoN0K2hK015NPKsF1+NFNA41WtNzZnfovLJ70VK1KJmITsGUl6ZOpHMvUzXEnm7Wj4C+edhPbc2vh3O2XEditTJNPKewZeL5zQD+KwDfyhj79e7//vOdXlfCAEV3cMhBh7TWeVTL4T4YGvNoO/H0f5guDWE3OXY7H8C8NC6hWlvJRZp4LsfwgU8PGZ0Kq91B+3fkkpq3x9sVq2zRcinTWlIQXGdgumCk4csI/JKsUDtNXPAebNyUbTIs20P1el2DiadaIWl+DjhVJYTm9jo0Kx85qtL/ed7ysr8eu/Nxiew6wQ+aV6jQoFUtGtWa7NzIdjyphqJ6xBDPuN4DNWus+ZpcHrd3b9Dqm75SMuxpXnkUrGYuWuv/E0A8IvGIQTlAdpLXSUTfEdFyuA/arLT7ke0KR7ClxPMuB3BxQgYNtBLN+QEvsMx5MsFAd7JArTUgH8CARZmFCX7IrBO0kW6WWkDxcB7me6Aqu0KfOtErJFDX0m8XSojFE3rBCjstdMFGcCyYJhIxoSZDgf2bDGYX1rwHe4anOJULVDlHjcJej2T28soCr4GWn+z1qOXZFGIBFeFHAStO4EzjLBrUKkMVoWdDTzwNaYuReFY3xLNGgxxlFk4NfEuOawjNcariul4eA+F8awmTIB07FRtMnk13nB2L9w+LO5IpLCms+hB2X+K5LOTdC13RrsXDIPIgFQSLkZ9QMIVGNDb4Gulz3B3keCjInh7HM3Gq8szscsvL/aAlMi29gHiqVqOEgF5I4AUrkXkaGFERueR8pFgTUT+gbfVdDLtUVlrVijXXSB3/C5yKDGeUdgJviugCfIHZi1lFME1a2s9OJk77gyZq9cPLbuIpoiP4Nqqpux/vYSp2b5RFCamzfrof4J5qWV2udECecUaJPCITp8dCIp4RoLjaCclUjSYyjb4PNC/tXl/v9Od/yBfXN74DvK33zbFDP91s6gdLmLLIOqRBgB745wc0547AR/bAjwHUrKH98fKAxNMY9/T7k1qc0WiOqvK/93XeF/ouNI1AydTiiadkhXdky5ocu2zgjt6oFtUd9tVkVlm31V7SfCwvgq04dRNPKxdcU0Tnldl719pOsFODc3/0z/OXqBuFionolDfX5momqzmu98AYu7pnzmj2XpPaCJZ3ZzG9xq6hdLQB0R5IxDMC0MHRu5KdIQLr9uwBnQ8Czrtu8JI9LCpwfEPYebt/ZiE9lJr63Aeop4JgMezneH6wxjfpc9wfnIwn6pediZM45C7tMObDrCqUi3LsNK9QQAKtcv7ZmoLaFxNP/4lnu0JqSw64snlALWl6s28BanYPaV1iuYnTc0BVZKh1Yac3mTovNrmz96hq+vMxmTjtjqH5WhOpiVPfkDdNrXu4WT8GGlba5mGmmvDkwjyHRNYbxB10QLQHEvGMALSLRJO8IG+6HTCUD2lFUjL/brkNE/adeOpmd3MNu0d1fgmRAtRXI+skoE39EqKLjmCpsNoddn9cnPuGTWQdfR80KJCp3phicYA6NT08mlqkdFi62y0XOOf2OXb+5yM54MrmjFoqs0O98z7vhQmTXN48fA6giSdTw+f5wgK1u0fb5iHlpd4RNkO9ebA56rF9zuWJzq5ufUk30UXCAOYMZ50iJNQ91QbloKFUH3JAtAcS8YwAVVVCaQaQ1LYN86bbjLxCySRapfoCL/d/n0W3xO078bxH5y8rejmbdZ5M5hqLwQafIz3wF2UWJniBJmaq6a/XIxJPwUpLPI20cZkEiiYfPjJ+K33Ml933S7JC12Q5U6yJql+iFmbiubfx2UWOMTVK0317gSxjEAMH46ytFytv7CSufrCZrkum3wl+oAaoqM+rG0pPDVt/ULxHW0NF5swLmFUEUoTcY01qDwwbnKGS4xCQiGcEOBU5apS22OCqjlIq4cTgYcqowFsga+k19n7Es9AN2p0PYEs8m3MKUN8AmhLL8wMkZRYmAr87ioGM/8i7tPKKeC4uCOzZ9NL5R/vJyLICVWWlt4HRGoMk22QQZzSiQcHU7rJBI0m+jEGKTZr4GBg2QviK63EoAaXzcUn0WIIfepXASztZjq4BynNjzNNNC4s7mIo9Bi7umbaBCpDUCXbVUDpinb4DEvGMAAU3i9VExmJ0JfMB7fXV5wdANVDIgGxB4g8v0IJ5h7AXd5Cc2AdV/QBVk1w4sgdVALD7aOJsO/p8gdFUgh9s6LUYEM8DXq9iEPORdRPPJaApR93t083+rGadJK/l/lLbNTl2l02G+0wjTQxSA631oHkYX5F7b4istNE5vF2+8sGsUdRLKJp4JhOn3WGfQ/UZsulIT2QTT8BENdH9WEJEmdU8JJ55oDWwYCW4bSjt7yFyFCTiGQGMo1dpD478DruJIYAN7P6ZqiGQA0scwci90jOE3Uw8dyaeAwMPm7WXdpwWg2SBsn456OinwmpvlAPHbGHdMY93vaqsAm97CdRSV8esu/aEx8TT7twtJPBtNpgWOsBkDQEOcP/GXEFxU+Js38feTqiaV6ggUMsWUCZvetEZ/kwgWWmvxzVFdC8BfYAkh+P0nNkdROZl8xLKNpTi+5yH+5ElGhv7FhOGGcF5WwdZA5tIrP41xuYe/FhIxDMSNKwnVLG6krkwjCLJVuY0LSKe2D9OgEimas5QFCeQdm8Ww4ZeN+fewTNNPHeHtdqX50Pv0qpB0cLberGZi5XQe0w8VUPS8GVni8kx9iOekDXEwqltP90e7p/v/F3nhng2UnXmGsnVcQzD63FNI5nblY6XaBs6H1Njbm9Qs0Y1Z3tfx9hItq7ebYsScve65zGg2NU9E+DU1pDjbuKpj1mn74FEPCPBUDtuJnXHKw6HOXNrnXuNHMNPrlZqsfuuA+1RyeahD1A/oHTx3qAiSjUPPYGP8IEfOqqyMy6T54FE9Hif83B/co20cSihd4EmUHxhw2mYY+zCGrkwOeBqUd/NCZUVJ2RMo64bZKpZHBPyXGAcjLtG8ooiun9Wnu1zplqQ6ZrgB3oOteKMVlKzJjzC44JEAd7WvTlahHvXKiuR635PtQ2Q1KmBM3nRNlGaOD0GEvGMBENzjHtIRENAlvfySuP0t7xbLlAgUx5xKlqbHLudCTwRz1ac0VIW6YLIgwQDKvRb8WA7+imIfn9UBUeNEhiQkSOaYbW8skXLmvxePpA2On+WIGn4QiLAqz7H2IE1BknFIEieyHG2s3y9zzF+iUydk6vjBFpe9QXqiud570b9sm9wpvNxd1iVQPPQTzwjVDBRQ57uexbjxDMb3jNh7qnKwWuMNbbmMZCIZyQQA5lBiSZKqYQLfWbWuZPDrZx4tu7iTYoaGdOL4lp8QJlZStSDrL34HlRPjWIgWU6f4/2Q88zs4aleSrZ0UhcDhvmSeVsvL/SrXsngAu2CLTUV03llnGZb5fyza5xQbUNBnu1r3Pu7HsZJrSH4zwXDRki5wmXUKmvqM7Q8Q2mGU5U+671RWnl6PWgoxdeYk1kB3jbWlXvv3e7HQMt71UqJMJ1526xErruoq4MOiPZAIp6RQA204yX2l4iGAF6a96Sas3EEWyGlGGrs51B3Dp7Y+QDunSMfBpEH8R3yT43hdMYSz9TRvwuMcVndu2MekXgO8iWLFbs3w51j588ipcNSaXhOTSv3z8jaFasIJK+T9Wpy7AK7Jp4ByuFCQJsNrscVLqP5wBRMizNqlDgVCxzgE7xAzU4tH9bf1wGAzKzqByKe8b2Hlp+Qd4qQe6xJ7QE1aHAWENAHXInbA4l4RgKZVWbiSRLRCDX6LgzD7LkWUCuktpL5RRI0Zwp53/dzpA6plrXNsasSYVqMckg8ZdphuifIuEwd2R0zr1B2jrH5ik50Mdg5dqFdaSpmZaoeBkZ8TUZclkMhA1N9M2dvoxR+QTzrNPGcgM4rVGiAtsUJDbD0ehw8KyGNe3BVpHJub1T0PBe1jTAqInwOGVdvsTrqKQTQDrzW2kQ2BVgDDw3iSn1MZeIeSCdVJKClZSpqjpiNNiSea62oVScpcaFpKDriTsRTnKFljVoXKPJ0my1F+YII/NkUVrpIHf07gfLRenfM+AorF3R+MhMmrVd1y4vBhMn5s9bGKHWFFOWpzv7RNc7mXdwUVGOnqntPt7OLM/yYsV97wF5/zZvmvxc+h4b5u5BnQzxzvutrTOjNhbSs0cpukhWh1JaMeaiptTTqKQTobge+FgonJoKsgTWvjEGcHRCF9xpDQKqII4HppDR9yHuA3Z6tsFEkol4lhwO6BXTtJp4Ui7B3589O5WQNpmo0yMFSjt1iWFmtNIXVGQUKnj7He8AST5rUHdEMK6/AmYZWAiUatAvPT7oeKZt3DrorUMuFxJPipITHVNVkPy4vakQXN9XvTe/7XQ9zjAudXB0n0RWk+uEPLv7bF8WpV4QwaRyOeZbOx92R5VCamQx1SSqp+Bpz5OptDeQilNoSqavrcJ15dW7IcSubzkMkvNcYAhLxjARkjlGf3zK/EKFUwgWSD2lxRr7StWxouT0HaSUn+3akypyj1gUgu4IgSc1WIS9KSJ0ZAi9rs4eYCPxdIDvjsn4n+YjEkySgL43kduHZYne9PHY87ee4UJKXdeTDxzk31/WqOAHBSmSyJ557y6rJrEjVD6vyKZ8N6Hp8+e8BLG8k98qaB2TqjBrpc74LGDPP8MHqzN6GhI8BY2YlILs9fh6j70R+QskU6gejEgjRIInI8Znq9EQ8R5GIZyTQeTfxvFP+WggoB3K2tTlNivfL3XOQNYW87yw1yxga5ICqAdWkAPUNaNAReHWGWLHvm+AHMuTqTZzi64a7QIV98/JLyLC8E0172q10E0/WFahLjXtIpipq988oVpI6wQpkgzy/vc2FhnFSydVxBhTP85aZeC4lnkNljcm8TufjvdB0KgF0SoYYyYTmNPHs7vsiwuZiR/hffukLAAKNhMlPqCDw5luGeAb5GgNAIp6RoOXGHKO5k0Q0BNiJpzyvcvoDAJ2Vdrl7Drbzd4ddB9Mhbbocu1QQrEXNSjBVg6kGDeLrMscCxTrjMmvidLyzhZQN9RumaFkqbayqEkozQLgds6FqSJ2B8WX3fjaQqbqwNsdOdO6W9F3v7W7Zr0s8BJu1FwKIaIo3DfFcunNXFQVqnUPLM7KV0WMJfmjsc6i79yOUj7e8QgHRu1lHOPGkCScRzyxE9/W8Qs5avPXGFwEAWYSS5sdAIp6xoDPH6EPej3dBk6EMZI1ipV02HbAuyMY8RO7xOVKH1HSi43tIhQKBApmqka3ILEzwh+JGnq5ljbMuUB7QpIQI1kNHPJfKtKoiR43STgpnf5as0axoOPGhU6kDa3PsZFaBq8ZOZfc2vyi6grZtzsFm7YUAajLURDyXmgvxzihK1uBqhcNxgjdoB954NhRAjCsfvESpRW8qFqGqhZo1a++ZxwA9Vx6IHO+8ynUUJOIZC7pOiji/AaA3cTgSSrvjWRu77BWdRT3I65tDn2O3/wEsWIFMnVOA+kY03QN/VXREgjdUVqFoGzBp8gBzfrzHAhUpD2+skzbyjKEmyZ0Lql4lsaccY+mxR1pqscqq3+7Ay/sYdNiJZ3NOro4zoAlnYyeeC42oGLP5uzy5B98VlIGZqTpa5Y3mJr6HnMtj3OMnUte8aUhdiDXwDTmO0D34MXC8CuOo6C5o+aYxI4ixY+VCXhQQmqMVD6iwrrDSvDQFjwN0ABfV/g9swUpkrUiEaSMkK5GpBlwlAn9PkGM2uWMeETRNFG+STGt5QUATJhfWFqh2P9JBPLXWq6eJJpbLTG8UMiDbN6KIXHJl3Z3haeI5CpLgiZemQF1TRJv83TN4W69ygE/wAz2HjPImzvNR5yeUkBC1WTGKMauZzmz5YGSsIar+enLc3dcBvsYQkIhnJKCRffNW1+056AXdoEArzygh13Xj8xNKCEipZv9YLznZv/MnWQmu6jTx3AjaRzOFVSpg7wUinpmqUR/0eqVdbvGWadytkWkZyZ17GrlWYk877sqRFdqotpsmLn8PJm5K3E02SJMU2bxExda9xucAMnVqO1fbNSZPAkYRktyD7wvZNWuyiJ/nLK+QMQ3VKeb2jlF6DFBzRj+YeyZEZ156rqiXiXjOIRHPSEDZUbIrnGLsWPmgYQWy5i1kTIOtWeLv8voaMS+3vVecAAAoIkxarHLmTTAgt9VCp8nxPaF5hQIN2IF3aWmaqKhoWVEQCFaCKbeMn7UN5IrJCBl+tA7iWTcNctaukrHaJoO8z3dNBIrVXzL/P0A5XAiwiqUzTW9eWfxviG4SV+gGbYSGN7FAZRW4NsobEetziM6KblpYLYx6CgE98TRnyz3WpLaCGpztw7Hr9K1IxDMS0MSTLuh7TOpCgECBQpiDBWscwSg24Txv0NHeMTpCZkZqW7R1ClDfACMLbJC3KZbhnqD9nyObOHG6z0mmtXLiyT12PHlbrypQhznGc6gfjFxuDamzxPNOTqi045Q13RmeJp6j4FcEPV/hJG1WOmoTW5MmnndDm5Uo2gZcN1CRSm2v78sqQkJEzUJWmzM8TOLZneFneo3p/BtDIp6RILu6oI/aSWlYiVJ2AcFrjCkohN3hDKm7Xa17SE6MnK1BrkUqCDZAZhXytu4yC49JiIJAXiFHi0K9jFZK5kJhC/2uIFhxfsrO7MqFtTvJ+SDHeA60p7XUIAkwRXSpG/B7NRl4DgGOvCtwk6vjOIquccy7z6lYUUTLzDRCCt2gTQT/blC8BNfCrM5E+hyi+5A3b+CsCxR5fKU/KUJ4Y+TCIdbARDyzM01ljzkg2or4rr5nCurQZ3W8UgkfCFbipDriuaJoob8jHBNPbTML70A8eYmirbscuzgfVCGg7Qj82midBE90ReupfTPawsqForvPqeO/inhmJbh2E898ZaOE9iO1w8BI1JTBuZxs6G4H/p775w0KlMIUhynHbhxUNBeCiujlzyEyiiohoHkinvcCqQRi3qWl+zAXbxg35AgjYWh6SIq4EIknvUZqKJUHrdO3IhHPSEBSMdvtiXA53AeSlXjRvgVgnQEI/R3XxBOyRqsZ8nx/6Uyblci1SDl2G6G6B376HO+MTiXwNvUGJDvm59wX+usnTCqrkLfuHc+8XUs8KcfYNfE0Z9uqHLu86ojn/ZxQG5SouuZhiFl7IYCux0qun97IrEKlH8Cxbt83wQ+aVyjRIG/j9Wyghnyl3liVMRwCaHpI90yIkTD2OSPXN5SeAxLxjAQ0wqfC6XRU4pmVeNsOxFPW88Ubk7XJ5cv2vwV0R5gKLYBEmFbDdJoNgU9SsvuBJmcvvNOMPwAAFsBJREFU1JuH3UmmIsUW+is60YqXfsRTN6sK1Ko0cVKuyBbK+eRr9ofsPu/9ZIOCFXjREc9Vr/EZgBRLpO5Zo7xRWYW3KfOsTMTzfjDZ4MKsfER6PvLBGS8izSIlUkf3TIjOvEV1TY7TxHMMiXhGgv6m6y7ogz7QFSvxDpiH6RoDEEs8HXtSTNV36/yZDqkwEqhUEKyG5hVe4IwCKpmU3BFEPF/By2g7+i6UV4V+uWL3hqTfLuRarDLDyjOG2iMrlHY8+UrztZIpFO35brJBwUq8ool4psJrDNQIeZs2z7pqhblQyyu8rfuc0/l4P5A8PdcCOtLzkRpAL9q3ojWQozP8bW13hgdI6khJQ4236kV45DgEJOIZCcjB623KLIdn/JhfneIlTkwAWNctp2JMOaS2bGXIuw80r3DSZxRMpU70Bmhe4RXdfY/pc7wbqFmTQUMddFeMFCKkplgz8aRdLxeKlRNPxhgECjCHgZGiieeKHDuS3L1Nv3W3/XPJSrwDG8jxM0BV5qh1jgwaZ12gKvjif6PlJV7AXCsptuaOyI1KoEC87upUS71dR0w8qQbW5mwJUcZPBnEvuoZSiOQ4BByTvRwQtNP5in4LTaQHhw+GXfhsRbc86w5YH+J5rwNY55Ulz6kTvR66C70G1jl4JvhhaAATa2HlQlEYGes79Hppoy/x3LKT3DAf4mnOtjVxAkRQvoy9vJvjtsx64pkHGPIeAk4FN9NtADUKlCsayUNDoUQ874hOJfACdbReA3RWvMLizcSmieeX4S00OgfusCa1FaRkeId+C43m4Hn+xK8oTIT3zSWMgvTsb9cv0SDO5XAfDIlnvsLVNrfEc15qa+IE7vQ5DqZzqyJhEgyGZDMVVnfDUNIea2HlAmMMDQrkrAWwzhWcJPQuFFquJvAN3JEtRDzXyFipgfNleIn2TmeTZJX9nEPM2gsBp3xIPNe5jA7v1RCnP0cBPcPfgYdoz8fhfRgt8SSDTaaDHb4QOX4He7ibou4ISMQzEtBNlwV80+0BPZB/5SscweiAdWXhZXeMExiSzdSJ3oAB8UyF1f3AB3KgWAsrH9Rdo6nRHFW5oumUVyg9Jp4VmtXScMEKMDX/M6iptsYJlRQhb2M12jvJqoduuXmKExhFwZktTNc2QIf+AWmX9n6gZ/jbWB3tykcxUB7Emomd5Z35GhDs8GW4WhCre/BjIBHPSDCUhsWq0ffBkHiuKaxI2uUinlzVdySeQ8IU54MqBAxzXBOBvx8uitYDS5rJzbFZm2PXSe60kpN/REqFE1ufOytZiaydn3hSBvEaq/6Lncs7NRnU4N8NMfIgBNAEHsD6ycjwOZOI591wkUUbLfHs30OsWaRATziDrYF5DqXNsyVNPKeRiGckGErD7kWYQsBwbyVfYS6UdwSldThD8vZ+cQJDkpQmdevB8v6aX+NwnOCHCzlkpIWVD6hYqdd2orvPRszI+BvRmb2snniW4I7IFi3WTzwvZNV3ajIMjZVCDHkPBaRcWl1ED66xJGm+H3gR/+pMWR5jj5/UAcEST+xwXz8DJOIZCYqitDKDWDX6PhjuHa0pWujvaMfEM9fN3Tp/wylnIkzrkV0Q+FRY3QsX99mBr1cqBNbm2FFDqT6/nPwz9UNnarbyc5SZP/EsV8hYh7LqezUZhm65IWbthQK6Htc2kocNzjVN2gQ/ZAdQhBSD+zDmyKxenh7ue6Cp7JHr9K1IxDMi2As64JtuK9hGmRYdsE7i2d4vDDobFAFp92Y9hp9jcse8H4bE88juwZJt26mjz6Y5Tztmi+Zl92fXkTqVlcidUlvz+2uynIcE5V7y9a2qlecCez2uLFCH9+oaP4QEP/Ai/tWZYZPqXrvdjwE6u0Mmdc3GhtJzQCKeEYEu6JilEk4UQ+K5/ICsqIh2SG3zlVl7PhjuUa3JIk0w4Bcd/VRY3QsXxPPAE08qVtZ2y6kR0tTTE09xNg2vtRJ7QzwdBkbdjucW8zXzH/cinkNp4nGvp62QneJGrlTeDBtzRWpw3g38olkT5+fMh42wSOXCQH92h2yQZJUMAb/Gp0YinhGBJp4h33RbwTY6mZaexLPU67P2XBjuhOQHLuTvjaHEKU0874fyRU9gjixp3kw8C/fEU9LEc+V932YlcpdzrjwbA4tseUZcPmgy3Gv/nNxWaxTAGhOnZwK6HteufAwbc0VyD74bike4Z+6OLDPZl4jbuZzumZBJnYyAHD81EvGMCLbbE7FUwomOeNZ6XdHCeYZau0PYC4i7TY75BWFKBcFaDDvNyTzjfqiGhdWBJ/RU4K8u9LtrkMjlGJraTCP5SkleyysUej4rlMnaqF9WnI9DJ9y7Ec/uXA018iAU9Nfj2kZIf9+uyaVN8MPw2ZNFPC0kU7V7mYo9BojUtQE78/bEM9zX+NRIxDMiEPGMuWPlAu1QNGx5N59Qo7BytCkU+n7Ec0g2E/Fcj6G8tkgmJXdDVVbWuOzIZlhkerO2W06fDclpxyCbbVLbNitROCaeTNWrSd1wMnYvWbXdhU1xArOg63Htc2jYmFsTrZPgh3zw7OERK29Ed2bEvE6hNqoEHgP0fDn0StxGJOIZEeiCPjbx7Iq7DUWLYAWYY0+qgrjbjtOwQ1oceIJ0bwxJe5kI/N1Q5plp1uDYZljtxoknXY9zE0/VGBnu2s9R8wol5ieemartvv9SDO+ju+2f0xmezDVmQdfjeuLZf5enF4l43gsX90zEpI3ux5j3runs1gFPntXG+/o5IBHPiCCfxcSz65ZvKFoaFMhmpLatalExAdzJ1XZINlOA+noMd2vK0ytP+EqODZ71YfZHNsOiqKZ25X1PDSU1k+NpiefaiWdeoXARz7ZeTeoui+j7NBnI0TcRz3nQ9bj2eU7XY61zVEWSNd8Lw0igIuKJp2TxTzy3qgQeAypNPJ1IxDMiqO5C1hEfHC7YPaq1Ie8wBc8c8Wy64vBeE8+hnK18cdwJ0r1xSTzT53hPkCzyyNJwivlYWxDQ9diKaXMhJcy5s/pz5CeUkEDbTv6RTDXrsx8HZ969mgys+3dTnMA8iHCuJZ50PdYoUOWplLsXLps18TaSqREUrUES+gzSkIcvauN9/RyQTquIYE0IDnxBkynHlm65YAUyNS21pZD3tVl7Lgz3bdZEwiQY0LRYaYZTedxrPgQ0XaOnOHBsDRUCa40piEzOTTzb7vfW5lfqvDv3ZhpnfMPEcxilcK/sxyzvmofJ1XEefJtskK7HBiWyLLkH3wv5hcldvM9zagTFbCBnm4YB18D2+RKwHPipkYhnRKALOmaphAv0MN1CPCUrwWd2PCmH716f45BsJqntetC0uEaJInX07wq634488bSFwMqCgCR3rZghnt3vrc1VpImkrKenqrxt1lv1M2b3ee9VRNNEJRFPB2j6vFJ5QxPPZoM6KMGNYXZnEfH5KLNunSLiyCw7RQy4Brav8cjpExuRqrmIQN2emJfDXaBDcUvR4iKeoivq7hUGTUYPSjMwnoqCtShL6ugXYCkP8K4g4nnoRkl3bq6VQJHkTs8STzOpXJ2rSI6wzTTxzNtm0/lI+7z3KqJJwhuy82QQ6Irntc/zqmuEbDHiS/DAYCc85h1Pxcz9GLMzr97YPHwM2Ne4MlLrOSARz4hABVPMUgkXqGBrN3RxZVYib6elakQ812btuZDvYJCUAFRlgUbz1NF/BJAMqzjwTrKV1m8s9Ocmnlqas2X9xLOLfJmZeOa63kTq7t1koIlnClCfB12PbOVziCbwycTpzhioBGKeeKqOQEediR3B8IXq9CMrE7ciEc+IQJ2UmJfDXSh26JarrASfCWEn4nmvz5HxHEJz+7BKWAfGGBqUKQ/wEUATtCriwsoFq3DYSDwxSzxNw2utGVbWvcZmhngWbbMpQP3esmraHU2ujvOg63H1xHOHtZQEPzRWnh7v+UjGPDG/Bzq7gyZ1VKcHTI6fGol4xoROM37krD0y5lEbok5UViGfCWEXG7P2fNCwAjIRz82oWZEKq0eAyioIzVEd2MSJJktri5a8KKE0g5bTxBNEPFeSOnpt4jxDPCFWR8IAg4nn6T4Tz7wi9+B0386BFDdspYKpLDjOuki7tI+APgMz3vORmvkxT20Rw/AlBnL8xEjEMyYUEdx0G2EjCzY8TFVWopghnn3I+/0+xwZlktruAIEyEc9HgMpK1ChQHtjEKesaTWuljUZyV1pyOYru99Ya91D+p5yJbCl0g3aDcQXJqtdmjbpAExWdzDVmQRPPtd8Dz8z1mCTN94d9BkU8xdJdIyhm4klkLuQamF7jkTOxt2JTlcEY+zbG2G8xxn6bMfa39npRCRPoDr2opRIOkERti0xL8xL5jNRW2siD+32OghUpx24HNCx19B8DKqvQoAA/cCwDt0XL+vu+YQXYTNQJZI1aF8BKM6ysmzirt/795J8ptLBF5BrY++lORTRJeJPUdh7UCMk2ZEM2KCCTidPdIVkJhQzg+VO/lNWg3cMiYgO5jIYvAdfAzE5lw32NT43VxJMxxgH8TwA+CuBVAN/HGHt1rxeWcAvq1B+ZeFY7FC2Sv8A79R8AP/W9wC/8PeB3fxFoXtrfpxy+e0ZHCBTWvjxhPQRLHf3HwOerd+P38Ief+mXcFdwW+usJl0A5SzyZOm8yw9Kv/KH/v707jbGrLAM4/n9m2iltgc5MW0fowlohoCDYsERjSEFsgVhBAogoNhIgkbCoIeAX8QMaiXs0oIFqSxRUIEoIoSqLGhRCC8q+VKR0o2UvBdN2po8fzikMXQDv7bnnTuf/SyZz33PPvef58N7n3Oec930vAHss+CLMnw2L5sEbL71tn1FsIJsoGgc6RtFf4ZfoNxctGsLDElthYNxU1uVI+ned0vB7rI+upkYH6b3p7+h6c57nULWp8BzV6IrbbWDTfOj2vuNZjmQYwqsHV62ZM89hwOLMfBogIq4HZgOPbo/AtKUor4wO5aES72bEyJFsyM6Gf/IAYNHEE1n9wosctfRxxj95GwAD0cnqsfuxYpeDeO31ogit8seg+zu6vOO5HazonMT6kd11h7HDu6NvDn959QQW1R1IhTYNfWpmCNSG6OK1tWv53h+fIHKAzo0b6Mh+OrOfjtzAB159oanFsAbG788n1l3Bxbs/xPQVd9Hz9PkM3HIRS8YdzhMTjuGpnqM4l/VN5ceBjmLBrqru3bx5fvKO5zva2Lsv+62bx7W9ezf8HvNHfIYxPftw2HaMS1vqj+IzM6S/eZUXgqqa290Km37RoZ1vvmwaajuiiZEMO7pmzj2TgKWD2suAwzffKSLOBs4GmDp1ahOHU1/POADGl/93VLfsegrjp81q+PUT9jqIix86h3wl6WENh3Qs5tB4ko+seZKDX7uRnaIYhtvTO357hbyFkV2jYYSJp1kLDryC7tFdHF13IDu4g6d088b6gbrDqFTfhOLz3je+ic/9yJ04et1dzLj7cDojt7rLcyMmNfz2U3pHs2rUnpyzYjIwkwPjGU7ouIfjX/4Hs175OzPyW3TFAD277tLwMcaMGcvAuuqKwrFjdwagdwc/TzVrn4ljmdI7mr0n7tzwezy376kcsNuu2zEqbc2o0WNg49C+kNzT3c3G5fHW6txDUF9vcRF6Ym/79vm+3iLvva+NY6xbZG795PmuL4w4GZiZmWeV7c8Dh2fmedt6zfTp03PhwoUNHU/A4j8Xw0cvehR26as7mqGpfz2segj++zLse0x1x7n1YugaA8dcVt0xJL13GzfCv34NB50KnQ0Om3tyASy5u/hR+c4u6BhRPh5Z/nXB+z8Eux28fWPPhGUL4ZGb4N93wLGXw7QG89fv5sDSe+ErFQ5Oun8+7DMDxk2u7hhSq1x7Ery4GC58sO5IGrdmRfG5P/DEuiNp3JqVcMtFcNLPYKc2vbC1bBHMPRbOfwC6h/fNtohYlJnTt9jeROF5JHBZZn6ybF8KkJnf3tZrLDyblAlrV1t0SpIac89VsPKfcOJVdUciDQ3XnQ4vPgXn3Vd3JBoK1q2FUY2PZNhRbKvwbGao7X3AtIjYC1gOnAac3sT76d1EWHRKkhp3xLl1RyANLYecAWtX1R2FhgqLznfUcOGZmf0RcR6wAOgE5mbmI9stMkmSJKlO+x9XdwTSDqOphe0y81bg1u0UiyRJkiRpB9Tw73hKkiRJkvReWHhKkiRJkipl4SlJkiRJqpSFpyRJkiSpUhaekiRJkqRKWXhKkiRJkipl4SlJkiRJqpSFpyRJkiSpUhaekiRJkqRKWXhKkiRJkipl4SlJkiRJqpSFpyRJkiSpUpGZrTtYxPPAkpYd8P83AXih7iCkkv1R7cT+qHZif1Q7sT+qnbRDf9wjMyduvrGlhWe7i4iFmTm97jgksD+qvdgf1U7sj2on9ke1k3bujw61lSRJkiRVysJTkiRJklQpC8+3+3ndAUiD2B/VTuyPaif2R7UT+6PaSdv2R+d4SpIkSZIq5R1PSZIkSVKlLDxLETEzIp6IiMURcUnd8Wh4iYgpEXFnRDwaEY9ExAXl9t6I+FNEPFX+76k7Vg0fEdEZEQ9ExC1le6+IuLfMk7+JiK66Y9TwEBHdEXFDRDweEY9FxJHmR9UlIi4qz9UPR8R1EbGT+VGtEhFzI2J1RDw8aNtW82EUflz2ywcj4tD6IrfwBIovV8BPgVnAAcBnI+KAeqPSMNMPfDUzDwCOAL5c9sFLgNszcxpwe9mWWuUC4LFB7e8AP8jMfYGXgS/VEpWGox8Bt2Xm/sDBFP3S/KiWi4hJwPnA9Mz8INAJnIb5Ua3zS2DmZtu2lQ9nAdPKv7OBK1sU41ZZeBYOAxZn5tOZuR64Hphdc0waRjJzZWbeXz5+jeJL1SSKfjiv3G0e8Ol6ItRwExGTgeOBq8t2ADOAG8pd7I9qiYgYB3wcuAYgM9dn5iuYH1WfEcDoiBgBjAFWYn5Ui2TmX4GXNtu8rXw4G5ifhXuA7ojYrTWRbsnCszAJWDqovazcJrVcROwJHALcC/Rl5sryqeeAvprC0vDzQ+BiYGPZHg+8kpn9Zds8qVbZC3ge+EU59PvqiBiL+VE1yMzlwHeBZykKzleBRZgfVa9t5cO2qnEsPKU2EhE7AzcCF2bmmsHPZbEEtctQq3IRcQKwOjMX1R2LRHF36VDgysw8BHidzYbVmh/VKuXcudkUF0R2B8ay5bBHqTbtnA8tPAvLgSmD2pPLbVLLRMRIiqLzV5l5U7l51aYhEeX/1XXFp2Hlo8CnIuIZiqkHMyjm2HWXQ8vAPKnWWQYsy8x7y/YNFIWo+VF1OAb4T2Y+n5kbgJsocqb5UXXaVj5sqxrHwrNwHzCtXJGsi2KS+M01x6RhpJw/dw3wWGZ+f9BTNwNnlo/PBP7Q6tg0/GTmpZk5OTP3pMiHd2Tm54A7gZPL3eyPaonMfA5YGhH7lZuOBh7F/Kh6PAscERFjynP3pv5oflSdtpUPbwa+UK5uewTw6qAhuS0Xxd1YRcRxFHOaOoG5mXl5zSFpGImIjwF/Ax7irTl1X6eY5/lbYCqwBDglMzefUC5VJiKOAr6WmSdExN4Ud0B7gQeAMzJzXZ3xaXiIiA9TLHTVBTwNzKG4eG5+VMtFxDeBUylWpH8AOIti3pz5UZWLiOuAo4AJwCrgG8Dv2Uo+LC+O/IRiOPgbwJzMXFhH3GDhKUmSJEmqmENtJUmSJEmVsvCUJEmSJFXKwlOSJEmSVCkLT0mSJElSpSw8JUmSJEmVsvCUJEmSJFXKwlOSJEmSVCkLT0mSJElSpf4HRaFrRFFe/qsAAAAASUVORK5CYII="/>
          <p:cNvSpPr>
            <a:spLocks noGrp="1" noChangeAspect="1" noChangeArrowheads="1"/>
          </p:cNvSpPr>
          <p:nvPr>
            <p:ph type="body" idx="1"/>
          </p:nvPr>
        </p:nvSpPr>
        <p:spPr bwMode="auto">
          <a:xfrm>
            <a:off x="355152" y="1152475"/>
            <a:ext cx="8477147" cy="3398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i-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49" y="1386361"/>
            <a:ext cx="7603067" cy="2931204"/>
          </a:xfrm>
          <a:prstGeom prst="rect">
            <a:avLst/>
          </a:prstGeom>
        </p:spPr>
      </p:pic>
    </p:spTree>
    <p:extLst>
      <p:ext uri="{BB962C8B-B14F-4D97-AF65-F5344CB8AC3E}">
        <p14:creationId xmlns:p14="http://schemas.microsoft.com/office/powerpoint/2010/main" val="171848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725684"/>
          </a:xfrm>
        </p:spPr>
        <p:txBody>
          <a:bodyPr/>
          <a:lstStyle/>
          <a:p>
            <a:r>
              <a:rPr lang="en-US" dirty="0">
                <a:latin typeface="Bahnschrift SemiBold" panose="020B0502040204020203" pitchFamily="34" charset="0"/>
              </a:rPr>
              <a:t>Predicting Sales for next six weeks</a:t>
            </a:r>
            <a:r>
              <a:rPr lang="en-IN" altLang="en-US" dirty="0">
                <a:latin typeface="Bahnschrift SemiBold" panose="020B0502040204020203" pitchFamily="34" charset="0"/>
              </a:rPr>
              <a:t>:</a:t>
            </a:r>
            <a:br>
              <a:rPr lang="en-IN" altLang="en-US" dirty="0"/>
            </a:br>
            <a:br>
              <a:rPr lang="en-US" dirty="0"/>
            </a:br>
            <a:r>
              <a:rPr lang="en-US" sz="2000" dirty="0">
                <a:solidFill>
                  <a:schemeClr val="bg1"/>
                </a:solidFill>
                <a:latin typeface="Bahnschrift Light" panose="020B0502040204020203" pitchFamily="34" charset="0"/>
              </a:rPr>
              <a:t>Now that we have linear regression models performing well.</a:t>
            </a:r>
            <a:br>
              <a:rPr lang="en-US" sz="2000" dirty="0">
                <a:solidFill>
                  <a:schemeClr val="bg1"/>
                </a:solidFill>
                <a:latin typeface="Bahnschrift Light" panose="020B0502040204020203" pitchFamily="34" charset="0"/>
              </a:rPr>
            </a:br>
            <a:r>
              <a:rPr lang="en-US" sz="2000" dirty="0">
                <a:solidFill>
                  <a:schemeClr val="bg1"/>
                </a:solidFill>
                <a:latin typeface="Bahnschrift Light" panose="020B0502040204020203" pitchFamily="34" charset="0"/>
              </a:rPr>
              <a:t>we need to predict Sales for next 6 weeks in Advance.</a:t>
            </a:r>
            <a:br>
              <a:rPr lang="en-IN" sz="2000" dirty="0">
                <a:solidFill>
                  <a:schemeClr val="bg1"/>
                </a:solidFill>
                <a:latin typeface="Bahnschrift Light" panose="020B0502040204020203" pitchFamily="34" charset="0"/>
              </a:rPr>
            </a:br>
            <a:r>
              <a:rPr lang="en-IN" altLang="en-US" sz="2000" dirty="0">
                <a:solidFill>
                  <a:schemeClr val="bg1"/>
                </a:solidFill>
                <a:latin typeface="Bahnschrift Light" panose="020B0502040204020203" pitchFamily="34" charset="0"/>
              </a:rPr>
              <a:t>This is what our problem statement states and hence we have considered the last 42 days as our test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273" y="2571750"/>
            <a:ext cx="3888286" cy="245231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sym typeface="+mn-ea"/>
              </a:rPr>
              <a:t>Predicting Sales for next six weeks</a:t>
            </a:r>
            <a:r>
              <a:rPr lang="en-IN" altLang="en-US" dirty="0">
                <a:latin typeface="Bahnschrift SemiBold" panose="020B0502040204020203" pitchFamily="34" charset="0"/>
                <a:sym typeface="+mn-ea"/>
              </a:rPr>
              <a:t>:</a:t>
            </a:r>
            <a:br>
              <a:rPr lang="en-IN" altLang="en-US" dirty="0">
                <a:latin typeface="Bahnschrift SemiBold" panose="020B0502040204020203" pitchFamily="34" charset="0"/>
                <a:sym typeface="+mn-ea"/>
              </a:rPr>
            </a:br>
            <a:endParaRPr lang="en-US"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311700" y="1205345"/>
            <a:ext cx="8520600" cy="369916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Challenges:</a:t>
            </a:r>
            <a:endParaRPr lang="hi-IN" dirty="0">
              <a:latin typeface="Bahnschrift SemiBold" panose="020B0502040204020203" pitchFamily="34" charset="0"/>
            </a:endParaRPr>
          </a:p>
        </p:txBody>
      </p:sp>
      <p:sp>
        <p:nvSpPr>
          <p:cNvPr id="3" name="Text Placeholder 2"/>
          <p:cNvSpPr>
            <a:spLocks noGrp="1"/>
          </p:cNvSpPr>
          <p:nvPr>
            <p:ph type="body" idx="1"/>
          </p:nvPr>
        </p:nvSpPr>
        <p:spPr>
          <a:xfrm>
            <a:off x="311700" y="1152474"/>
            <a:ext cx="8520600" cy="3635283"/>
          </a:xfrm>
        </p:spPr>
        <p:txBody>
          <a:bodyPr/>
          <a:lstStyle/>
          <a:p>
            <a:pPr marL="114300" indent="0">
              <a:buNone/>
            </a:pPr>
            <a:r>
              <a:rPr lang="en-US" dirty="0">
                <a:solidFill>
                  <a:schemeClr val="bg1"/>
                </a:solidFill>
                <a:latin typeface="Bahnschrift Light" panose="020B0502040204020203" pitchFamily="34" charset="0"/>
              </a:rPr>
              <a:t>1. Here we had to deal with the larger datasets. We had to merge two datasets into one to get the meaningful insights from data.</a:t>
            </a:r>
          </a:p>
          <a:p>
            <a:pPr marL="114300" indent="0">
              <a:buNone/>
            </a:pPr>
            <a:endParaRPr lang="en-US" dirty="0">
              <a:solidFill>
                <a:schemeClr val="bg1"/>
              </a:solidFill>
              <a:latin typeface="Bahnschrift Light" panose="020B0502040204020203" pitchFamily="34" charset="0"/>
            </a:endParaRPr>
          </a:p>
          <a:p>
            <a:pPr marL="114300" indent="0">
              <a:buNone/>
            </a:pPr>
            <a:r>
              <a:rPr lang="en-US" dirty="0">
                <a:solidFill>
                  <a:schemeClr val="bg1"/>
                </a:solidFill>
                <a:latin typeface="Bahnschrift Light" panose="020B0502040204020203" pitchFamily="34" charset="0"/>
              </a:rPr>
              <a:t>2. We did a lot of feature engineering in order to get useful information from            multiple columns.</a:t>
            </a:r>
          </a:p>
          <a:p>
            <a:pPr marL="114300" indent="0">
              <a:buNone/>
            </a:pPr>
            <a:endParaRPr lang="en-IN" altLang="en-US" dirty="0">
              <a:solidFill>
                <a:schemeClr val="bg1"/>
              </a:solidFill>
              <a:latin typeface="Bahnschrift Light" panose="020B0502040204020203" pitchFamily="34" charset="0"/>
            </a:endParaRPr>
          </a:p>
          <a:p>
            <a:pPr marL="114300" indent="0">
              <a:buNone/>
            </a:pPr>
            <a:r>
              <a:rPr lang="en-IN" altLang="en-US" dirty="0">
                <a:solidFill>
                  <a:schemeClr val="bg1"/>
                </a:solidFill>
                <a:latin typeface="Bahnschrift Light" panose="020B0502040204020203" pitchFamily="34" charset="0"/>
              </a:rPr>
              <a:t>3. We also applied log transform to a lot of columns to avoid skewness which helped us to predict our values well.</a:t>
            </a:r>
          </a:p>
          <a:p>
            <a:pPr marL="114300" indent="0">
              <a:buNone/>
            </a:pPr>
            <a:endParaRPr lang="en-IN" altLang="en-US" dirty="0">
              <a:solidFill>
                <a:schemeClr val="bg1"/>
              </a:solidFill>
              <a:latin typeface="Bahnschrift Light" panose="020B0502040204020203" pitchFamily="34" charset="0"/>
            </a:endParaRPr>
          </a:p>
          <a:p>
            <a:pPr marL="114300" indent="0">
              <a:buNone/>
            </a:pPr>
            <a:r>
              <a:rPr lang="en-IN" altLang="en-US" dirty="0">
                <a:solidFill>
                  <a:schemeClr val="bg1"/>
                </a:solidFill>
                <a:latin typeface="Bahnschrift Light" panose="020B0502040204020203" pitchFamily="34" charset="0"/>
              </a:rPr>
              <a:t>4. We generated the data for next six weeks using the test data which was the complex part in our project.</a:t>
            </a:r>
          </a:p>
          <a:p>
            <a:pPr marL="114300" indent="0">
              <a:buNone/>
            </a:pPr>
            <a:endParaRPr lang="en-IN" alt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114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rPr>
              <a:t>Conclusion:</a:t>
            </a:r>
            <a:endParaRPr lang="en-IN" altLang="en-US" dirty="0"/>
          </a:p>
        </p:txBody>
      </p:sp>
      <p:sp>
        <p:nvSpPr>
          <p:cNvPr id="3" name="Text Placeholder 2"/>
          <p:cNvSpPr>
            <a:spLocks noGrp="1"/>
          </p:cNvSpPr>
          <p:nvPr>
            <p:ph type="body" idx="1"/>
          </p:nvPr>
        </p:nvSpPr>
        <p:spPr>
          <a:xfrm>
            <a:off x="311700" y="1017725"/>
            <a:ext cx="8520600" cy="2729931"/>
          </a:xfrm>
          <a:noFill/>
        </p:spPr>
        <p:txBody>
          <a:bodyPr/>
          <a:lstStyle/>
          <a:p>
            <a:pPr marL="114300" indent="0">
              <a:buNone/>
            </a:pPr>
            <a:r>
              <a:rPr lang="en-US" dirty="0">
                <a:solidFill>
                  <a:schemeClr val="bg1"/>
                </a:solidFill>
                <a:latin typeface="Bahnschrift Light" panose="020B0502040204020203" pitchFamily="34" charset="0"/>
              </a:rPr>
              <a:t>The Rossmann store sales prediction is very engrossing data science problem to solve. We noticed that the problem is more concentrated towards the feature engineering and the feature selection part than on model selection. We had to spend around 60-70% of our time on analyzing data for trends in order to make our feature selection easier.</a:t>
            </a:r>
          </a:p>
          <a:p>
            <a:pPr marL="114300" indent="0">
              <a:buNone/>
            </a:pPr>
            <a:endParaRPr lang="en-US" dirty="0">
              <a:solidFill>
                <a:schemeClr val="bg1"/>
              </a:solidFill>
              <a:latin typeface="Bahnschrift Light" panose="020B0502040204020203" pitchFamily="34" charset="0"/>
            </a:endParaRPr>
          </a:p>
          <a:p>
            <a:pPr marL="114300" indent="0">
              <a:buNone/>
            </a:pPr>
            <a:r>
              <a:rPr lang="en-US" dirty="0">
                <a:solidFill>
                  <a:schemeClr val="bg1"/>
                </a:solidFill>
                <a:latin typeface="Bahnschrift Light" panose="020B0502040204020203" pitchFamily="34" charset="0"/>
              </a:rPr>
              <a:t>As we are building a liner regression model we emphasized on the basic 4 assumptions of a liner regression model.</a:t>
            </a:r>
          </a:p>
          <a:p>
            <a:pPr marL="114300" indent="0">
              <a:buNone/>
            </a:pPr>
            <a:endParaRPr lang="en-US" dirty="0">
              <a:solidFill>
                <a:schemeClr val="bg1"/>
              </a:solidFill>
            </a:endParaRPr>
          </a:p>
          <a:p>
            <a:pPr marL="114300" indent="0">
              <a:buNone/>
            </a:pPr>
            <a:endParaRPr lang="hi-IN" dirty="0">
              <a:solidFill>
                <a:schemeClr val="bg1"/>
              </a:solidFill>
            </a:endParaRPr>
          </a:p>
        </p:txBody>
      </p:sp>
      <p:pic>
        <p:nvPicPr>
          <p:cNvPr id="4" name="Picture 3"/>
          <p:cNvPicPr>
            <a:picLocks noChangeAspect="1"/>
          </p:cNvPicPr>
          <p:nvPr/>
        </p:nvPicPr>
        <p:blipFill>
          <a:blip r:embed="rId2"/>
          <a:stretch>
            <a:fillRect/>
          </a:stretch>
        </p:blipFill>
        <p:spPr>
          <a:xfrm>
            <a:off x="6276109" y="3747656"/>
            <a:ext cx="2770908" cy="133525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166255"/>
            <a:ext cx="8520600" cy="533401"/>
          </a:xfrm>
        </p:spPr>
        <p:txBody>
          <a:bodyPr/>
          <a:lstStyle/>
          <a:p>
            <a:r>
              <a:rPr lang="en-IN" altLang="en-US" dirty="0">
                <a:latin typeface="Bahnschrift SemiBold" panose="020B0502040204020203" pitchFamily="34" charset="0"/>
              </a:rPr>
              <a:t>Conclusion:</a:t>
            </a:r>
            <a:endParaRPr lang="en-US" dirty="0">
              <a:latin typeface="Bahnschrift SemiBold" panose="020B0502040204020203" pitchFamily="34" charset="0"/>
            </a:endParaRPr>
          </a:p>
        </p:txBody>
      </p:sp>
      <p:sp>
        <p:nvSpPr>
          <p:cNvPr id="4" name="Text Placeholder 3"/>
          <p:cNvSpPr>
            <a:spLocks noGrp="1"/>
          </p:cNvSpPr>
          <p:nvPr>
            <p:ph type="body" idx="1"/>
          </p:nvPr>
        </p:nvSpPr>
        <p:spPr>
          <a:xfrm>
            <a:off x="0" y="699656"/>
            <a:ext cx="8901546" cy="4121727"/>
          </a:xfrm>
        </p:spPr>
        <p:txBody>
          <a:bodyPr/>
          <a:lstStyle/>
          <a:p>
            <a:r>
              <a:rPr lang="en-IN" altLang="en-US" dirty="0">
                <a:solidFill>
                  <a:schemeClr val="bg1"/>
                </a:solidFill>
                <a:latin typeface="Bahnschrift Light" panose="020B0502040204020203" pitchFamily="34" charset="0"/>
              </a:rPr>
              <a:t>We also have applied regularization techniques like Lasso, Ridge and Elastic Net to Avoid Overfitting.</a:t>
            </a:r>
          </a:p>
          <a:p>
            <a:endParaRPr lang="en-IN" altLang="en-US" dirty="0">
              <a:solidFill>
                <a:schemeClr val="bg1"/>
              </a:solidFill>
              <a:latin typeface="Bahnschrift Light" panose="020B0502040204020203" pitchFamily="34" charset="0"/>
            </a:endParaRPr>
          </a:p>
          <a:p>
            <a:r>
              <a:rPr lang="en-IN" altLang="en-US" dirty="0">
                <a:solidFill>
                  <a:schemeClr val="bg1"/>
                </a:solidFill>
                <a:latin typeface="Bahnschrift Light" panose="020B0502040204020203" pitchFamily="34" charset="0"/>
              </a:rPr>
              <a:t>We also used Stacking to make predictions that have better performance than any single model.</a:t>
            </a:r>
          </a:p>
          <a:p>
            <a:endParaRPr lang="en-IN" altLang="en-US" dirty="0">
              <a:solidFill>
                <a:schemeClr val="bg1"/>
              </a:solidFill>
              <a:latin typeface="Bahnschrift Light" panose="020B0502040204020203" pitchFamily="34" charset="0"/>
            </a:endParaRPr>
          </a:p>
          <a:p>
            <a:r>
              <a:rPr lang="en-IN" altLang="en-US" dirty="0">
                <a:solidFill>
                  <a:schemeClr val="bg1"/>
                </a:solidFill>
                <a:latin typeface="Bahnschrift Light" panose="020B0502040204020203" pitchFamily="34" charset="0"/>
              </a:rPr>
              <a:t>Most important feature came out to be customers, where sales is directly related to number of customers.</a:t>
            </a:r>
          </a:p>
          <a:p>
            <a:endParaRPr lang="en-IN" altLang="en-US" dirty="0">
              <a:solidFill>
                <a:schemeClr val="bg1"/>
              </a:solidFill>
              <a:latin typeface="Bahnschrift Light" panose="020B0502040204020203" pitchFamily="34" charset="0"/>
            </a:endParaRPr>
          </a:p>
          <a:p>
            <a:r>
              <a:rPr lang="en-IN" altLang="en-US" dirty="0">
                <a:solidFill>
                  <a:schemeClr val="bg1"/>
                </a:solidFill>
                <a:latin typeface="Bahnschrift Light" panose="020B0502040204020203" pitchFamily="34" charset="0"/>
              </a:rPr>
              <a:t>The graph above is what our final model looks like at the end. As per our model prediction we can conclude that the  Total revenue of Predicted Sales in next 6 weeks will be: 250,776,406 euros By 1115 Rossmann stores.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691" y="4301836"/>
            <a:ext cx="1918855" cy="7756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rPr>
              <a:t>Description of data provided</a:t>
            </a:r>
          </a:p>
        </p:txBody>
      </p:sp>
      <p:sp>
        <p:nvSpPr>
          <p:cNvPr id="3" name="Text Placeholder 2"/>
          <p:cNvSpPr>
            <a:spLocks noGrp="1"/>
          </p:cNvSpPr>
          <p:nvPr>
            <p:ph type="body" idx="1"/>
          </p:nvPr>
        </p:nvSpPr>
        <p:spPr>
          <a:xfrm>
            <a:off x="0" y="1152475"/>
            <a:ext cx="8832300" cy="3416400"/>
          </a:xfrm>
        </p:spPr>
        <p:txBody>
          <a:bodyPr/>
          <a:lstStyle/>
          <a:p>
            <a:r>
              <a:rPr lang="en-IN" altLang="en-US" sz="2000" dirty="0">
                <a:solidFill>
                  <a:schemeClr val="bg1"/>
                </a:solidFill>
                <a:latin typeface="Bahnschrift Light SemiCondensed" panose="020B0502040204020203" pitchFamily="34" charset="0"/>
              </a:rPr>
              <a:t>We are provided with 2 data sets:</a:t>
            </a:r>
          </a:p>
          <a:p>
            <a:r>
              <a:rPr lang="en-IN" altLang="en-US" sz="2000" b="1" dirty="0">
                <a:solidFill>
                  <a:schemeClr val="bg1"/>
                </a:solidFill>
                <a:latin typeface="Bahnschrift Light SemiCondensed" panose="020B0502040204020203" pitchFamily="34" charset="0"/>
              </a:rPr>
              <a:t>1. Rossmann Stores Data.csv - </a:t>
            </a:r>
            <a:r>
              <a:rPr lang="en-IN" altLang="en-US" sz="2000" dirty="0">
                <a:solidFill>
                  <a:schemeClr val="bg1"/>
                </a:solidFill>
                <a:latin typeface="Bahnschrift Light SemiCondensed" panose="020B0502040204020203" pitchFamily="34" charset="0"/>
              </a:rPr>
              <a:t>This dataset includes the historical data including Sales. This dataset contain features like Sales, Customers,</a:t>
            </a:r>
          </a:p>
          <a:p>
            <a:r>
              <a:rPr lang="en-IN" altLang="en-US" sz="2000" dirty="0">
                <a:solidFill>
                  <a:schemeClr val="bg1"/>
                </a:solidFill>
                <a:latin typeface="Bahnschrift Light SemiCondensed" panose="020B0502040204020203" pitchFamily="34" charset="0"/>
              </a:rPr>
              <a:t>Open, StateHoliday, SchoolHoliday.</a:t>
            </a:r>
          </a:p>
          <a:p>
            <a:endParaRPr lang="en-IN" altLang="en-US" sz="2000" dirty="0">
              <a:solidFill>
                <a:schemeClr val="bg1"/>
              </a:solidFill>
              <a:latin typeface="Bahnschrift Light SemiCondensed" panose="020B0502040204020203" pitchFamily="34" charset="0"/>
            </a:endParaRPr>
          </a:p>
          <a:p>
            <a:r>
              <a:rPr lang="en-IN" altLang="en-US" sz="2000" b="1" dirty="0">
                <a:solidFill>
                  <a:schemeClr val="bg1"/>
                </a:solidFill>
                <a:latin typeface="Bahnschrift Light SemiCondensed" panose="020B0502040204020203" pitchFamily="34" charset="0"/>
              </a:rPr>
              <a:t>2. store.csv - </a:t>
            </a:r>
            <a:r>
              <a:rPr lang="en-IN" altLang="en-US" sz="2000" dirty="0">
                <a:solidFill>
                  <a:schemeClr val="bg1"/>
                </a:solidFill>
                <a:latin typeface="Bahnschrift Light SemiCondensed" panose="020B0502040204020203" pitchFamily="34" charset="0"/>
              </a:rPr>
              <a:t>This includes supplemental information about the stores.</a:t>
            </a:r>
            <a:r>
              <a:rPr lang="en-IN" altLang="en-US" sz="2000" dirty="0">
                <a:solidFill>
                  <a:schemeClr val="bg1"/>
                </a:solidFill>
                <a:latin typeface="Bahnschrift Light SemiCondensed" panose="020B0502040204020203" pitchFamily="34" charset="0"/>
                <a:sym typeface="+mn-ea"/>
              </a:rPr>
              <a:t> This dataset contain features like Assortment, </a:t>
            </a:r>
            <a:r>
              <a:rPr lang="en-IN" altLang="en-US" sz="2000" dirty="0">
                <a:solidFill>
                  <a:schemeClr val="bg1"/>
                </a:solidFill>
                <a:latin typeface="Bahnschrift Light SemiCondensed" panose="020B0502040204020203" pitchFamily="34" charset="0"/>
              </a:rPr>
              <a:t>CompetitionDistance, CompetitionOpenSince[Month/Year], Promo, Promo2,</a:t>
            </a:r>
          </a:p>
          <a:p>
            <a:r>
              <a:rPr lang="en-IN" altLang="en-US" sz="2000" dirty="0">
                <a:solidFill>
                  <a:schemeClr val="bg1"/>
                </a:solidFill>
                <a:latin typeface="Bahnschrift Light SemiCondensed" panose="020B0502040204020203" pitchFamily="34" charset="0"/>
              </a:rPr>
              <a:t>Promo2Since[Year/Week]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398" y="3667875"/>
            <a:ext cx="3020602" cy="13728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8418" y="124691"/>
            <a:ext cx="6837218" cy="644236"/>
          </a:xfrm>
        </p:spPr>
        <p:txBody>
          <a:bodyPr/>
          <a:lstStyle/>
          <a:p>
            <a:r>
              <a:rPr lang="en-US" dirty="0">
                <a:latin typeface="Bahnschrift SemiBold" panose="020B0502040204020203" pitchFamily="34" charset="0"/>
              </a:rPr>
              <a:t>	Missing Values in the Datasets</a:t>
            </a:r>
          </a:p>
        </p:txBody>
      </p:sp>
      <p:pic>
        <p:nvPicPr>
          <p:cNvPr id="6" name="Picture 5"/>
          <p:cNvPicPr>
            <a:picLocks noChangeAspect="1"/>
          </p:cNvPicPr>
          <p:nvPr/>
        </p:nvPicPr>
        <p:blipFill>
          <a:blip r:embed="rId2"/>
          <a:stretch>
            <a:fillRect/>
          </a:stretch>
        </p:blipFill>
        <p:spPr>
          <a:xfrm>
            <a:off x="505691" y="768927"/>
            <a:ext cx="8014854" cy="43745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5745" y="76200"/>
            <a:ext cx="7744691" cy="637309"/>
          </a:xfrm>
        </p:spPr>
        <p:txBody>
          <a:bodyPr/>
          <a:lstStyle/>
          <a:p>
            <a:r>
              <a:rPr lang="en-US" dirty="0">
                <a:latin typeface="Bahnschrift SemiBold" panose="020B0502040204020203" pitchFamily="34" charset="0"/>
              </a:rPr>
              <a:t>	After filling NaN Values in the Datasets</a:t>
            </a:r>
          </a:p>
        </p:txBody>
      </p:sp>
      <p:pic>
        <p:nvPicPr>
          <p:cNvPr id="7" name="Picture 6"/>
          <p:cNvPicPr>
            <a:picLocks noChangeAspect="1"/>
          </p:cNvPicPr>
          <p:nvPr/>
        </p:nvPicPr>
        <p:blipFill>
          <a:blip r:embed="rId2"/>
          <a:stretch>
            <a:fillRect/>
          </a:stretch>
        </p:blipFill>
        <p:spPr>
          <a:xfrm>
            <a:off x="595745" y="796636"/>
            <a:ext cx="7987146" cy="43468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2326" y="76200"/>
            <a:ext cx="7529973" cy="568036"/>
          </a:xfrm>
        </p:spPr>
        <p:txBody>
          <a:bodyPr/>
          <a:lstStyle/>
          <a:p>
            <a:r>
              <a:rPr lang="en-US" dirty="0">
                <a:latin typeface="Bahnschrift SemiBold" panose="020B0502040204020203" pitchFamily="34" charset="0"/>
              </a:rPr>
              <a:t>Correlation of variables with each others</a:t>
            </a:r>
          </a:p>
        </p:txBody>
      </p:sp>
      <p:pic>
        <p:nvPicPr>
          <p:cNvPr id="6" name="Picture 5"/>
          <p:cNvPicPr>
            <a:picLocks noChangeAspect="1"/>
          </p:cNvPicPr>
          <p:nvPr/>
        </p:nvPicPr>
        <p:blipFill>
          <a:blip r:embed="rId2"/>
          <a:stretch>
            <a:fillRect/>
          </a:stretch>
        </p:blipFill>
        <p:spPr>
          <a:xfrm>
            <a:off x="484909" y="692728"/>
            <a:ext cx="8118764" cy="44507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rPr>
              <a:t>Plot of all the variables:</a:t>
            </a:r>
          </a:p>
        </p:txBody>
      </p:sp>
      <p:pic>
        <p:nvPicPr>
          <p:cNvPr id="4" name="Picture 3"/>
          <p:cNvPicPr>
            <a:picLocks noChangeAspect="1"/>
          </p:cNvPicPr>
          <p:nvPr/>
        </p:nvPicPr>
        <p:blipFill>
          <a:blip r:embed="rId2"/>
          <a:stretch>
            <a:fillRect/>
          </a:stretch>
        </p:blipFill>
        <p:spPr>
          <a:xfrm>
            <a:off x="99137" y="1094508"/>
            <a:ext cx="1801172" cy="1766455"/>
          </a:xfrm>
          <a:prstGeom prst="rect">
            <a:avLst/>
          </a:prstGeom>
        </p:spPr>
      </p:pic>
      <p:pic>
        <p:nvPicPr>
          <p:cNvPr id="6" name="Picture 5"/>
          <p:cNvPicPr>
            <a:picLocks noChangeAspect="1"/>
          </p:cNvPicPr>
          <p:nvPr/>
        </p:nvPicPr>
        <p:blipFill>
          <a:blip r:embed="rId3"/>
          <a:stretch>
            <a:fillRect/>
          </a:stretch>
        </p:blipFill>
        <p:spPr>
          <a:xfrm>
            <a:off x="1900310" y="1094507"/>
            <a:ext cx="1801170" cy="1766455"/>
          </a:xfrm>
          <a:prstGeom prst="rect">
            <a:avLst/>
          </a:prstGeom>
        </p:spPr>
      </p:pic>
      <p:pic>
        <p:nvPicPr>
          <p:cNvPr id="8" name="Picture 7"/>
          <p:cNvPicPr>
            <a:picLocks noChangeAspect="1"/>
          </p:cNvPicPr>
          <p:nvPr/>
        </p:nvPicPr>
        <p:blipFill>
          <a:blip r:embed="rId4"/>
          <a:stretch>
            <a:fillRect/>
          </a:stretch>
        </p:blipFill>
        <p:spPr>
          <a:xfrm>
            <a:off x="3701480" y="1094505"/>
            <a:ext cx="1801170" cy="1766455"/>
          </a:xfrm>
          <a:prstGeom prst="rect">
            <a:avLst/>
          </a:prstGeom>
        </p:spPr>
      </p:pic>
      <p:pic>
        <p:nvPicPr>
          <p:cNvPr id="10" name="Picture 9"/>
          <p:cNvPicPr>
            <a:picLocks noChangeAspect="1"/>
          </p:cNvPicPr>
          <p:nvPr/>
        </p:nvPicPr>
        <p:blipFill>
          <a:blip r:embed="rId5"/>
          <a:stretch>
            <a:fillRect/>
          </a:stretch>
        </p:blipFill>
        <p:spPr>
          <a:xfrm>
            <a:off x="5502651" y="1094502"/>
            <a:ext cx="1801169" cy="1766455"/>
          </a:xfrm>
          <a:prstGeom prst="rect">
            <a:avLst/>
          </a:prstGeom>
        </p:spPr>
      </p:pic>
      <p:pic>
        <p:nvPicPr>
          <p:cNvPr id="12" name="Picture 11"/>
          <p:cNvPicPr>
            <a:picLocks noChangeAspect="1"/>
          </p:cNvPicPr>
          <p:nvPr/>
        </p:nvPicPr>
        <p:blipFill>
          <a:blip r:embed="rId6"/>
          <a:stretch>
            <a:fillRect/>
          </a:stretch>
        </p:blipFill>
        <p:spPr>
          <a:xfrm>
            <a:off x="7303820" y="1094498"/>
            <a:ext cx="1801168" cy="1766455"/>
          </a:xfrm>
          <a:prstGeom prst="rect">
            <a:avLst/>
          </a:prstGeom>
        </p:spPr>
      </p:pic>
      <p:pic>
        <p:nvPicPr>
          <p:cNvPr id="14" name="Picture 13"/>
          <p:cNvPicPr>
            <a:picLocks noChangeAspect="1"/>
          </p:cNvPicPr>
          <p:nvPr/>
        </p:nvPicPr>
        <p:blipFill>
          <a:blip r:embed="rId7"/>
          <a:stretch>
            <a:fillRect/>
          </a:stretch>
        </p:blipFill>
        <p:spPr>
          <a:xfrm>
            <a:off x="99138" y="2937734"/>
            <a:ext cx="1801172" cy="1760741"/>
          </a:xfrm>
          <a:prstGeom prst="rect">
            <a:avLst/>
          </a:prstGeom>
        </p:spPr>
      </p:pic>
      <p:pic>
        <p:nvPicPr>
          <p:cNvPr id="16" name="Picture 15"/>
          <p:cNvPicPr>
            <a:picLocks noChangeAspect="1"/>
          </p:cNvPicPr>
          <p:nvPr/>
        </p:nvPicPr>
        <p:blipFill>
          <a:blip r:embed="rId8"/>
          <a:stretch>
            <a:fillRect/>
          </a:stretch>
        </p:blipFill>
        <p:spPr>
          <a:xfrm>
            <a:off x="1900309" y="2946109"/>
            <a:ext cx="1801171" cy="1760741"/>
          </a:xfrm>
          <a:prstGeom prst="rect">
            <a:avLst/>
          </a:prstGeom>
        </p:spPr>
      </p:pic>
      <p:pic>
        <p:nvPicPr>
          <p:cNvPr id="18" name="Picture 17"/>
          <p:cNvPicPr>
            <a:picLocks noChangeAspect="1"/>
          </p:cNvPicPr>
          <p:nvPr/>
        </p:nvPicPr>
        <p:blipFill>
          <a:blip r:embed="rId9"/>
          <a:stretch>
            <a:fillRect/>
          </a:stretch>
        </p:blipFill>
        <p:spPr>
          <a:xfrm>
            <a:off x="3701480" y="2937734"/>
            <a:ext cx="1801169" cy="1769116"/>
          </a:xfrm>
          <a:prstGeom prst="rect">
            <a:avLst/>
          </a:prstGeom>
        </p:spPr>
      </p:pic>
      <p:pic>
        <p:nvPicPr>
          <p:cNvPr id="20" name="Picture 19"/>
          <p:cNvPicPr>
            <a:picLocks noChangeAspect="1"/>
          </p:cNvPicPr>
          <p:nvPr/>
        </p:nvPicPr>
        <p:blipFill>
          <a:blip r:embed="rId10"/>
          <a:stretch>
            <a:fillRect/>
          </a:stretch>
        </p:blipFill>
        <p:spPr>
          <a:xfrm>
            <a:off x="5502648" y="2937734"/>
            <a:ext cx="1801169" cy="1769116"/>
          </a:xfrm>
          <a:prstGeom prst="rect">
            <a:avLst/>
          </a:prstGeom>
        </p:spPr>
      </p:pic>
      <p:pic>
        <p:nvPicPr>
          <p:cNvPr id="22" name="Picture 21"/>
          <p:cNvPicPr>
            <a:picLocks noChangeAspect="1"/>
          </p:cNvPicPr>
          <p:nvPr/>
        </p:nvPicPr>
        <p:blipFill>
          <a:blip r:embed="rId11"/>
          <a:stretch>
            <a:fillRect/>
          </a:stretch>
        </p:blipFill>
        <p:spPr>
          <a:xfrm>
            <a:off x="7303816" y="2937725"/>
            <a:ext cx="1801172" cy="17691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sym typeface="+mn-ea"/>
              </a:rPr>
              <a:t>Plot of all the variables:</a:t>
            </a:r>
            <a:endParaRPr lang="en-US"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0" y="1017725"/>
            <a:ext cx="1856509" cy="1850166"/>
          </a:xfrm>
          <a:prstGeom prst="rect">
            <a:avLst/>
          </a:prstGeom>
        </p:spPr>
      </p:pic>
      <p:pic>
        <p:nvPicPr>
          <p:cNvPr id="6" name="Picture 5"/>
          <p:cNvPicPr>
            <a:picLocks noChangeAspect="1"/>
          </p:cNvPicPr>
          <p:nvPr/>
        </p:nvPicPr>
        <p:blipFill>
          <a:blip r:embed="rId3"/>
          <a:stretch>
            <a:fillRect/>
          </a:stretch>
        </p:blipFill>
        <p:spPr>
          <a:xfrm>
            <a:off x="1856509" y="1017724"/>
            <a:ext cx="1856509" cy="1850165"/>
          </a:xfrm>
          <a:prstGeom prst="rect">
            <a:avLst/>
          </a:prstGeom>
        </p:spPr>
      </p:pic>
      <p:pic>
        <p:nvPicPr>
          <p:cNvPr id="8" name="Picture 7"/>
          <p:cNvPicPr>
            <a:picLocks noChangeAspect="1"/>
          </p:cNvPicPr>
          <p:nvPr/>
        </p:nvPicPr>
        <p:blipFill>
          <a:blip r:embed="rId4"/>
          <a:stretch>
            <a:fillRect/>
          </a:stretch>
        </p:blipFill>
        <p:spPr>
          <a:xfrm>
            <a:off x="3713018" y="1017725"/>
            <a:ext cx="1856509" cy="1850164"/>
          </a:xfrm>
          <a:prstGeom prst="rect">
            <a:avLst/>
          </a:prstGeom>
        </p:spPr>
      </p:pic>
      <p:pic>
        <p:nvPicPr>
          <p:cNvPr id="10" name="Picture 9"/>
          <p:cNvPicPr>
            <a:picLocks noChangeAspect="1"/>
          </p:cNvPicPr>
          <p:nvPr/>
        </p:nvPicPr>
        <p:blipFill>
          <a:blip r:embed="rId5"/>
          <a:stretch>
            <a:fillRect/>
          </a:stretch>
        </p:blipFill>
        <p:spPr>
          <a:xfrm>
            <a:off x="5569527" y="1017724"/>
            <a:ext cx="1856509" cy="1850164"/>
          </a:xfrm>
          <a:prstGeom prst="rect">
            <a:avLst/>
          </a:prstGeom>
        </p:spPr>
      </p:pic>
      <p:pic>
        <p:nvPicPr>
          <p:cNvPr id="12" name="Picture 11"/>
          <p:cNvPicPr>
            <a:picLocks noChangeAspect="1"/>
          </p:cNvPicPr>
          <p:nvPr/>
        </p:nvPicPr>
        <p:blipFill>
          <a:blip r:embed="rId6"/>
          <a:stretch>
            <a:fillRect/>
          </a:stretch>
        </p:blipFill>
        <p:spPr>
          <a:xfrm>
            <a:off x="7426036" y="1017724"/>
            <a:ext cx="1655618" cy="1850164"/>
          </a:xfrm>
          <a:prstGeom prst="rect">
            <a:avLst/>
          </a:prstGeom>
        </p:spPr>
      </p:pic>
      <p:pic>
        <p:nvPicPr>
          <p:cNvPr id="14" name="Picture 13"/>
          <p:cNvPicPr>
            <a:picLocks noChangeAspect="1"/>
          </p:cNvPicPr>
          <p:nvPr/>
        </p:nvPicPr>
        <p:blipFill>
          <a:blip r:embed="rId7"/>
          <a:stretch>
            <a:fillRect/>
          </a:stretch>
        </p:blipFill>
        <p:spPr>
          <a:xfrm>
            <a:off x="0" y="2992582"/>
            <a:ext cx="1856509" cy="1850166"/>
          </a:xfrm>
          <a:prstGeom prst="rect">
            <a:avLst/>
          </a:prstGeom>
        </p:spPr>
      </p:pic>
      <p:pic>
        <p:nvPicPr>
          <p:cNvPr id="16" name="Picture 15"/>
          <p:cNvPicPr>
            <a:picLocks noChangeAspect="1"/>
          </p:cNvPicPr>
          <p:nvPr/>
        </p:nvPicPr>
        <p:blipFill>
          <a:blip r:embed="rId8"/>
          <a:stretch>
            <a:fillRect/>
          </a:stretch>
        </p:blipFill>
        <p:spPr>
          <a:xfrm>
            <a:off x="1856510" y="2992582"/>
            <a:ext cx="1856508" cy="1850164"/>
          </a:xfrm>
          <a:prstGeom prst="rect">
            <a:avLst/>
          </a:prstGeom>
        </p:spPr>
      </p:pic>
      <p:pic>
        <p:nvPicPr>
          <p:cNvPr id="18" name="Picture 17"/>
          <p:cNvPicPr>
            <a:picLocks noChangeAspect="1"/>
          </p:cNvPicPr>
          <p:nvPr/>
        </p:nvPicPr>
        <p:blipFill>
          <a:blip r:embed="rId9"/>
          <a:stretch>
            <a:fillRect/>
          </a:stretch>
        </p:blipFill>
        <p:spPr>
          <a:xfrm>
            <a:off x="3713019" y="2992582"/>
            <a:ext cx="1856508" cy="1850164"/>
          </a:xfrm>
          <a:prstGeom prst="rect">
            <a:avLst/>
          </a:prstGeom>
        </p:spPr>
      </p:pic>
      <p:pic>
        <p:nvPicPr>
          <p:cNvPr id="20" name="Picture 19"/>
          <p:cNvPicPr>
            <a:picLocks noChangeAspect="1"/>
          </p:cNvPicPr>
          <p:nvPr/>
        </p:nvPicPr>
        <p:blipFill>
          <a:blip r:embed="rId10"/>
          <a:stretch>
            <a:fillRect/>
          </a:stretch>
        </p:blipFill>
        <p:spPr>
          <a:xfrm>
            <a:off x="5569527" y="2992582"/>
            <a:ext cx="1856508" cy="1850164"/>
          </a:xfrm>
          <a:prstGeom prst="rect">
            <a:avLst/>
          </a:prstGeom>
        </p:spPr>
      </p:pic>
      <p:pic>
        <p:nvPicPr>
          <p:cNvPr id="22" name="Picture 21"/>
          <p:cNvPicPr>
            <a:picLocks noChangeAspect="1"/>
          </p:cNvPicPr>
          <p:nvPr/>
        </p:nvPicPr>
        <p:blipFill>
          <a:blip r:embed="rId11"/>
          <a:stretch>
            <a:fillRect/>
          </a:stretch>
        </p:blipFill>
        <p:spPr>
          <a:xfrm>
            <a:off x="7426035" y="2992582"/>
            <a:ext cx="1655619" cy="18501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1001</Words>
  <Application>Microsoft Office PowerPoint</Application>
  <PresentationFormat>On-screen Show (16:9)</PresentationFormat>
  <Paragraphs>108</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Mongolian Baiti</vt:lpstr>
      <vt:lpstr>Arial</vt:lpstr>
      <vt:lpstr>Montserrat</vt:lpstr>
      <vt:lpstr>Bahnschrift Light SemiCondensed</vt:lpstr>
      <vt:lpstr>Bahnschrift Light</vt:lpstr>
      <vt:lpstr>Bahnschrift SemiBold</vt:lpstr>
      <vt:lpstr>Simple Light</vt:lpstr>
      <vt:lpstr>           Capstone Project Rossmann Sales Prediction  </vt:lpstr>
      <vt:lpstr>PowerPoint Presentation</vt:lpstr>
      <vt:lpstr>Problem Statement:</vt:lpstr>
      <vt:lpstr>Description of data provided</vt:lpstr>
      <vt:lpstr> Missing Values in the Datasets</vt:lpstr>
      <vt:lpstr> After filling NaN Values in the Datasets</vt:lpstr>
      <vt:lpstr>Correlation of variables with each others</vt:lpstr>
      <vt:lpstr>Plot of all the variables:</vt:lpstr>
      <vt:lpstr>Plot of all the variables:</vt:lpstr>
      <vt:lpstr>Numbers of stores open on a given Dates</vt:lpstr>
      <vt:lpstr>Number of stores running promo on given Dates</vt:lpstr>
      <vt:lpstr>Number of school Holidays</vt:lpstr>
      <vt:lpstr>Number of Holidays celebrated by stores</vt:lpstr>
      <vt:lpstr>Number of store data given by Date</vt:lpstr>
      <vt:lpstr>Number of stores open on Holidays</vt:lpstr>
      <vt:lpstr>After removing the skewness</vt:lpstr>
      <vt:lpstr> Correlation matrix of Rossmann’s Dataset</vt:lpstr>
      <vt:lpstr> Correlation after merging the two dataset</vt:lpstr>
      <vt:lpstr>The scatter plot for sales_log_t with other Variables:</vt:lpstr>
      <vt:lpstr>The scatter plot for sales_log_t with other Variables:</vt:lpstr>
      <vt:lpstr>The scatter plot for sales_log_t with other Variables:</vt:lpstr>
      <vt:lpstr>The scatter plot for sales_log_t with other Variables:</vt:lpstr>
      <vt:lpstr>Plot for first 100 observations between actual and predicted after building the linear regression model:</vt:lpstr>
      <vt:lpstr>We are using linear regression model so, we need to check 4 basic assumptions of linear regression.  1. There should to be linear relationship between independent and dependent variables. 2. The sum of residuals/error should be near to 0. 3. There should not be multicollinearity. 4. There should not be heteroscedasticity.   </vt:lpstr>
      <vt:lpstr>Assumptions:</vt:lpstr>
      <vt:lpstr>3. There should not be multicollinearity. </vt:lpstr>
      <vt:lpstr>Assumptions:</vt:lpstr>
      <vt:lpstr>Evaluation metrics for our multiple regression models used while model building: </vt:lpstr>
      <vt:lpstr>Stack Model:</vt:lpstr>
      <vt:lpstr>Graph for Stack Model:</vt:lpstr>
      <vt:lpstr>Predicting Sales for next six weeks:  Now that we have linear regression models performing well. we need to predict Sales for next 6 weeks in Advance. This is what our problem statement states and hence we have considered the last 42 days as our test data.</vt:lpstr>
      <vt:lpstr>Predicting Sales for next six weeks: </vt:lpstr>
      <vt:lpstr>Challenges: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Rossmann Sales Prediction  </dc:title>
  <dc:creator/>
  <cp:lastModifiedBy>Hrithik Chourasia</cp:lastModifiedBy>
  <cp:revision>70</cp:revision>
  <dcterms:created xsi:type="dcterms:W3CDTF">2021-05-14T07:58:00Z</dcterms:created>
  <dcterms:modified xsi:type="dcterms:W3CDTF">2021-05-18T19:15:29Z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