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03" r:id="rId5"/>
    <p:sldId id="304" r:id="rId6"/>
    <p:sldId id="276" r:id="rId7"/>
    <p:sldId id="275" r:id="rId8"/>
    <p:sldId id="274" r:id="rId9"/>
    <p:sldId id="273" r:id="rId10"/>
    <p:sldId id="272" r:id="rId11"/>
    <p:sldId id="271" r:id="rId12"/>
    <p:sldId id="270" r:id="rId13"/>
    <p:sldId id="269" r:id="rId14"/>
    <p:sldId id="268" r:id="rId15"/>
    <p:sldId id="267" r:id="rId16"/>
    <p:sldId id="266" r:id="rId17"/>
    <p:sldId id="265" r:id="rId18"/>
    <p:sldId id="264" r:id="rId19"/>
    <p:sldId id="263" r:id="rId20"/>
    <p:sldId id="261" r:id="rId21"/>
    <p:sldId id="260" r:id="rId22"/>
    <p:sldId id="258" r:id="rId23"/>
    <p:sldId id="277" r:id="rId24"/>
    <p:sldId id="278" r:id="rId25"/>
    <p:sldId id="279" r:id="rId26"/>
    <p:sldId id="280" r:id="rId27"/>
    <p:sldId id="305" r:id="rId28"/>
    <p:sldId id="281" r:id="rId29"/>
    <p:sldId id="282" r:id="rId30"/>
    <p:sldId id="283" r:id="rId31"/>
    <p:sldId id="284" r:id="rId32"/>
    <p:sldId id="307" r:id="rId33"/>
    <p:sldId id="285" r:id="rId34"/>
    <p:sldId id="306" r:id="rId35"/>
    <p:sldId id="286" r:id="rId36"/>
    <p:sldId id="308" r:id="rId37"/>
  </p:sldIdLst>
  <p:sldSz cx="9144000" cy="5143500" type="screen16x9"/>
  <p:notesSz cx="6858000" cy="9144000"/>
  <p:embeddedFontLst>
    <p:embeddedFont>
      <p:font typeface="Montserrat" panose="00000500000000000000"/>
      <p:regular r:id="rId41"/>
      <p:bold r:id="rId42"/>
      <p:boldItalic r:id="rId43"/>
    </p:embeddedFont>
    <p:embeddedFont>
      <p:font typeface="Bahnschrift SemiBold" panose="020B0502040204020203" pitchFamily="34" charset="0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font" Target="fonts/font4.fntdata"/><Relationship Id="rId43" Type="http://schemas.openxmlformats.org/officeDocument/2006/relationships/font" Target="fonts/font3.fntdata"/><Relationship Id="rId42" Type="http://schemas.openxmlformats.org/officeDocument/2006/relationships/font" Target="fonts/font2.fntdata"/><Relationship Id="rId41" Type="http://schemas.openxmlformats.org/officeDocument/2006/relationships/font" Target="fonts/font1.fntdata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45.png"/><Relationship Id="rId1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png"/><Relationship Id="rId8" Type="http://schemas.openxmlformats.org/officeDocument/2006/relationships/image" Target="../media/image53.png"/><Relationship Id="rId7" Type="http://schemas.openxmlformats.org/officeDocument/2006/relationships/image" Target="../media/image52.png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55.png"/><Relationship Id="rId1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422564"/>
            <a:ext cx="8512500" cy="331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          Capstone Project</a:t>
            </a:r>
            <a:endParaRPr sz="4200" b="1" dirty="0">
              <a:solidFill>
                <a:srgbClr val="CC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Rossmann Sales Prediction</a:t>
            </a:r>
            <a:endParaRPr sz="3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7800" y="202661"/>
            <a:ext cx="7384500" cy="690957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Number of Holidays celebrated by stores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893618"/>
            <a:ext cx="7239000" cy="404722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35726" y="249382"/>
            <a:ext cx="6137565" cy="768343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Number of store data given by Date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017725"/>
            <a:ext cx="7703127" cy="401203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31818" y="235527"/>
            <a:ext cx="7100481" cy="782198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Number of stores open on Holidays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744" y="1017725"/>
            <a:ext cx="7488383" cy="40183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02327" y="166255"/>
            <a:ext cx="6837217" cy="685801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	Distribution of values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00" y="852056"/>
            <a:ext cx="85206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63436" y="138544"/>
            <a:ext cx="6968864" cy="602673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After remove the skewness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00" y="741218"/>
            <a:ext cx="8520600" cy="440228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0490" y="445025"/>
            <a:ext cx="8021809" cy="572700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Relationship between sales and customer data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381" y="1108364"/>
            <a:ext cx="7703127" cy="398318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700" y="152401"/>
            <a:ext cx="8520600" cy="554182"/>
          </a:xfrm>
        </p:spPr>
        <p:txBody>
          <a:bodyPr/>
          <a:lstStyle/>
          <a:p>
            <a:r>
              <a:rPr lang="en-IN" altLang="en-US" dirty="0"/>
              <a:t>Correlation matrix of Rossmann’s Dataset</a:t>
            </a:r>
            <a:endParaRPr lang="en-I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110" y="706584"/>
            <a:ext cx="8001000" cy="443691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700" y="62345"/>
            <a:ext cx="8520600" cy="519546"/>
          </a:xfrm>
        </p:spPr>
        <p:txBody>
          <a:bodyPr/>
          <a:lstStyle/>
          <a:p>
            <a:r>
              <a:rPr lang="en-IN" altLang="en-US" dirty="0"/>
              <a:t>Correlation after merging the two dataset</a:t>
            </a:r>
            <a:endParaRPr lang="en-I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00" y="665018"/>
            <a:ext cx="8520600" cy="447848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The scatter plot for sales_log_t with other </a:t>
            </a:r>
            <a:r>
              <a:rPr lang="en-IN" altLang="en-US">
                <a:sym typeface="+mn-ea"/>
              </a:rPr>
              <a:t>Variables</a:t>
            </a:r>
            <a:r>
              <a:rPr lang="en-IN" altLang="en-US"/>
              <a:t>:</a:t>
            </a:r>
            <a:endParaRPr lang="en-I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89" y="1214536"/>
            <a:ext cx="2195973" cy="35722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27" y="1214536"/>
            <a:ext cx="2195973" cy="35722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565" y="1214536"/>
            <a:ext cx="2189018" cy="35722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148" y="1214536"/>
            <a:ext cx="2112845" cy="357220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sym typeface="+mn-ea"/>
              </a:rPr>
              <a:t>The scatter plot for sales_log_t with other </a:t>
            </a:r>
            <a:r>
              <a:rPr lang="en-IN" altLang="en-US">
                <a:sym typeface="+mn-ea"/>
              </a:rPr>
              <a:t>Variables</a:t>
            </a:r>
            <a:r>
              <a:rPr lang="en-IN" altLang="en-US">
                <a:sym typeface="+mn-ea"/>
              </a:rPr>
              <a:t>: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55" y="1136072"/>
            <a:ext cx="2784763" cy="17387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818" y="1136073"/>
            <a:ext cx="2895599" cy="1738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18" y="1136072"/>
            <a:ext cx="3061881" cy="17387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5" y="2937164"/>
            <a:ext cx="2784763" cy="20019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4818" y="2937164"/>
            <a:ext cx="2895600" cy="20019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0416" y="2937164"/>
            <a:ext cx="3061881" cy="20019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Problem Statement:</a:t>
            </a:r>
            <a:endParaRPr lang="en-I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>
                <a:solidFill>
                  <a:schemeClr val="bg2">
                    <a:lumMod val="10000"/>
                  </a:schemeClr>
                </a:solidFill>
              </a:rPr>
              <a:t>Rossmann operates over 3,000 drug stores in 7 European countries. Currently</a:t>
            </a:r>
            <a:r>
              <a:rPr lang="en-IN" altLang="en-US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IN" altLang="en-US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10000"/>
                  </a:schemeClr>
                </a:solidFill>
              </a:rPr>
              <a:t>Rossmann store managers are tasked with predicting their daily sales for up to six weeks in advance. </a:t>
            </a:r>
            <a:endParaRPr lang="en-US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10000"/>
                  </a:schemeClr>
                </a:solidFill>
              </a:rPr>
              <a:t>Store sales are influenced by many factors, including promotions, competition, school and state holidays, seasonality, and locality. </a:t>
            </a:r>
            <a:endParaRPr lang="en-US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IN" altLang="en-US">
                <a:solidFill>
                  <a:schemeClr val="bg2">
                    <a:lumMod val="10000"/>
                  </a:schemeClr>
                </a:solidFill>
              </a:rPr>
              <a:t>We were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 provided with historical sales data for 1,115 Rossmann stores</a:t>
            </a:r>
            <a:r>
              <a:rPr lang="en-IN" altLang="en-US">
                <a:solidFill>
                  <a:schemeClr val="bg2">
                    <a:lumMod val="10000"/>
                  </a:schemeClr>
                </a:solidFill>
              </a:rPr>
              <a:t> and were asked to predict the same</a:t>
            </a:r>
            <a:endParaRPr lang="en-IN" altLang="en-US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sym typeface="+mn-ea"/>
              </a:rPr>
              <a:t>The scatter plot for sales_log_t with other </a:t>
            </a:r>
            <a:r>
              <a:rPr lang="en-IN" altLang="en-US">
                <a:sym typeface="+mn-ea"/>
              </a:rPr>
              <a:t>Variables</a:t>
            </a:r>
            <a:r>
              <a:rPr lang="en-IN" altLang="en-US">
                <a:sym typeface="+mn-ea"/>
              </a:rPr>
              <a:t>: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636" y="1343890"/>
            <a:ext cx="2154438" cy="34082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075" y="1343890"/>
            <a:ext cx="2154438" cy="3408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769" y="1343890"/>
            <a:ext cx="2154439" cy="34082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860" y="1343890"/>
            <a:ext cx="2154439" cy="340821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sym typeface="+mn-ea"/>
              </a:rPr>
              <a:t>The scatter plot for sales_log_t with other Variables: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82" y="1080654"/>
            <a:ext cx="2888673" cy="18149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55" y="1080654"/>
            <a:ext cx="2888672" cy="18149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327" y="1080655"/>
            <a:ext cx="2957971" cy="18149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82" y="3110346"/>
            <a:ext cx="2888673" cy="18149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5655" y="3110346"/>
            <a:ext cx="2888672" cy="18149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9744" y="3110345"/>
            <a:ext cx="2902553" cy="181494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Plot of all the variables:</a:t>
            </a:r>
            <a:endParaRPr lang="en-I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37" y="1094508"/>
            <a:ext cx="1801172" cy="1766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310" y="1094507"/>
            <a:ext cx="1801170" cy="17664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480" y="1094505"/>
            <a:ext cx="1801170" cy="17664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651" y="1094502"/>
            <a:ext cx="1801169" cy="17664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3820" y="1094498"/>
            <a:ext cx="1801168" cy="17664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38" y="2937734"/>
            <a:ext cx="1801172" cy="17607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0309" y="2946109"/>
            <a:ext cx="1801171" cy="17607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1480" y="2937734"/>
            <a:ext cx="1801169" cy="176911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2648" y="2937734"/>
            <a:ext cx="1801169" cy="176911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03816" y="2937725"/>
            <a:ext cx="1801172" cy="176911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sym typeface="+mn-ea"/>
              </a:rPr>
              <a:t>Plot of all the variables: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17725"/>
            <a:ext cx="1856509" cy="1850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09" y="1017724"/>
            <a:ext cx="1856509" cy="18501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018" y="1017725"/>
            <a:ext cx="1856509" cy="18501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527" y="1017724"/>
            <a:ext cx="1856509" cy="18501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036" y="1017724"/>
            <a:ext cx="1655618" cy="18501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992582"/>
            <a:ext cx="1856509" cy="18501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6510" y="2992582"/>
            <a:ext cx="1856508" cy="18501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3019" y="2992582"/>
            <a:ext cx="1856508" cy="185016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9527" y="2992582"/>
            <a:ext cx="1856508" cy="185016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26035" y="2992582"/>
            <a:ext cx="1655619" cy="185016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85" y="95250"/>
            <a:ext cx="8520430" cy="877570"/>
          </a:xfrm>
        </p:spPr>
        <p:txBody>
          <a:bodyPr/>
          <a:lstStyle/>
          <a:p>
            <a:r>
              <a:rPr lang="en-IN" altLang="en-US">
                <a:sym typeface="+mn-ea"/>
              </a:rPr>
              <a:t>Plot first 100 observations between actual and predicted After builduing the linear regression:</a:t>
            </a:r>
            <a:endParaRPr lang="en-IN" altLang="en-US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698" y="1239981"/>
            <a:ext cx="8520601" cy="36437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85" y="445135"/>
            <a:ext cx="8520430" cy="979170"/>
          </a:xfrm>
        </p:spPr>
        <p:txBody>
          <a:bodyPr/>
          <a:p>
            <a:r>
              <a:rPr lang="en-US"/>
              <a:t>We are using linear regression model so, we need to check 4 basic assumptions of linear regression.</a:t>
            </a:r>
            <a:br>
              <a:rPr lang="en-US"/>
            </a:br>
            <a:br>
              <a:rPr lang="en-US"/>
            </a:br>
            <a:r>
              <a:rPr lang="en-IN" altLang="en-US">
                <a:solidFill>
                  <a:schemeClr val="bg2">
                    <a:lumMod val="10000"/>
                  </a:schemeClr>
                </a:solidFill>
              </a:rPr>
              <a:t>1.</a:t>
            </a:r>
            <a:r>
              <a:rPr lang="en-US">
                <a:solidFill>
                  <a:schemeClr val="bg2">
                    <a:lumMod val="10000"/>
                  </a:schemeClr>
                </a:solidFill>
                <a:sym typeface="+mn-ea"/>
              </a:rPr>
              <a:t>There need to be linear relationship between independent and dependent variables</a:t>
            </a:r>
            <a:r>
              <a:rPr lang="en-IN" altLang="en-US">
                <a:solidFill>
                  <a:schemeClr val="bg2">
                    <a:lumMod val="10000"/>
                  </a:schemeClr>
                </a:solidFill>
                <a:sym typeface="+mn-ea"/>
              </a:rPr>
              <a:t>.</a:t>
            </a:r>
            <a:br>
              <a:rPr lang="en-US">
                <a:solidFill>
                  <a:schemeClr val="bg2">
                    <a:lumMod val="10000"/>
                  </a:schemeClr>
                </a:solidFill>
                <a:sym typeface="+mn-ea"/>
              </a:rPr>
            </a:br>
            <a:r>
              <a:rPr lang="en-IN" altLang="en-US">
                <a:solidFill>
                  <a:schemeClr val="bg2">
                    <a:lumMod val="10000"/>
                  </a:schemeClr>
                </a:solidFill>
                <a:sym typeface="+mn-ea"/>
              </a:rPr>
              <a:t>2.</a:t>
            </a:r>
            <a:r>
              <a:rPr lang="en-US">
                <a:solidFill>
                  <a:schemeClr val="bg2">
                    <a:lumMod val="10000"/>
                  </a:schemeClr>
                </a:solidFill>
                <a:sym typeface="+mn-ea"/>
              </a:rPr>
              <a:t>The sum of residuals should be near 0</a:t>
            </a:r>
            <a:r>
              <a:rPr lang="en-IN" altLang="en-US">
                <a:solidFill>
                  <a:schemeClr val="bg2">
                    <a:lumMod val="10000"/>
                  </a:schemeClr>
                </a:solidFill>
                <a:sym typeface="+mn-ea"/>
              </a:rPr>
              <a:t>.</a:t>
            </a:r>
            <a:br>
              <a:rPr lang="en-US">
                <a:solidFill>
                  <a:schemeClr val="bg2">
                    <a:lumMod val="10000"/>
                  </a:schemeClr>
                </a:solidFill>
                <a:sym typeface="+mn-ea"/>
              </a:rPr>
            </a:br>
            <a:r>
              <a:rPr lang="en-IN" altLang="en-US">
                <a:solidFill>
                  <a:schemeClr val="bg2">
                    <a:lumMod val="10000"/>
                  </a:schemeClr>
                </a:solidFill>
                <a:sym typeface="+mn-ea"/>
              </a:rPr>
              <a:t>3.</a:t>
            </a:r>
            <a:r>
              <a:rPr lang="en-US">
                <a:solidFill>
                  <a:schemeClr val="bg2">
                    <a:lumMod val="10000"/>
                  </a:schemeClr>
                </a:solidFill>
                <a:sym typeface="+mn-ea"/>
              </a:rPr>
              <a:t>There should not be multicollinearity</a:t>
            </a:r>
            <a:r>
              <a:rPr lang="en-IN" altLang="en-US">
                <a:solidFill>
                  <a:schemeClr val="bg2">
                    <a:lumMod val="10000"/>
                  </a:schemeClr>
                </a:solidFill>
                <a:sym typeface="+mn-ea"/>
              </a:rPr>
              <a:t>.</a:t>
            </a:r>
            <a:br>
              <a:rPr lang="en-US">
                <a:solidFill>
                  <a:schemeClr val="bg2">
                    <a:lumMod val="10000"/>
                  </a:schemeClr>
                </a:solidFill>
                <a:sym typeface="+mn-ea"/>
              </a:rPr>
            </a:br>
            <a:r>
              <a:rPr lang="en-IN" altLang="en-US">
                <a:solidFill>
                  <a:schemeClr val="bg2">
                    <a:lumMod val="10000"/>
                  </a:schemeClr>
                </a:solidFill>
                <a:sym typeface="+mn-ea"/>
              </a:rPr>
              <a:t>4.</a:t>
            </a:r>
            <a:r>
              <a:rPr lang="en-US">
                <a:solidFill>
                  <a:schemeClr val="bg2">
                    <a:lumMod val="10000"/>
                  </a:schemeClr>
                </a:solidFill>
                <a:sym typeface="+mn-ea"/>
              </a:rPr>
              <a:t>These should not be heteroscedasticity</a:t>
            </a:r>
            <a:r>
              <a:rPr lang="en-IN" altLang="en-US">
                <a:solidFill>
                  <a:schemeClr val="bg2">
                    <a:lumMod val="10000"/>
                  </a:schemeClr>
                </a:solidFill>
                <a:sym typeface="+mn-ea"/>
              </a:rPr>
              <a:t>.</a:t>
            </a:r>
            <a:br>
              <a:rPr lang="en-US">
                <a:solidFill>
                  <a:schemeClr val="bg2">
                    <a:lumMod val="10000"/>
                  </a:schemeClr>
                </a:solidFill>
              </a:rPr>
            </a:br>
            <a:br>
              <a:rPr lang="en-US"/>
            </a:br>
            <a:br>
              <a:rPr lang="en-US"/>
            </a:br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the </a:t>
            </a:r>
            <a:r>
              <a:rPr lang="en-IN" altLang="en-US"/>
              <a:t>assumptions graph:</a:t>
            </a:r>
            <a:endParaRPr lang="en-I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00" y="1233828"/>
            <a:ext cx="2147480" cy="33408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180" y="1233827"/>
            <a:ext cx="2147480" cy="33408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660" y="1233825"/>
            <a:ext cx="2147480" cy="33408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140" y="1233822"/>
            <a:ext cx="2147480" cy="313035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85" y="107315"/>
            <a:ext cx="8520430" cy="924560"/>
          </a:xfrm>
        </p:spPr>
        <p:txBody>
          <a:bodyPr/>
          <a:lstStyle/>
          <a:p>
            <a:r>
              <a:rPr lang="en-US"/>
              <a:t>Running Grid Search Cross Validation for Lasso Regression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1031875"/>
            <a:ext cx="8520430" cy="33299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436370" y="4500880"/>
            <a:ext cx="5932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/>
              <a:t>Note: </a:t>
            </a:r>
            <a:r>
              <a:rPr lang="en-US"/>
              <a:t>We can see that tuning the learning rate increases the evaluation scores.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85" y="140335"/>
            <a:ext cx="8520430" cy="685800"/>
          </a:xfrm>
        </p:spPr>
        <p:txBody>
          <a:bodyPr/>
          <a:lstStyle/>
          <a:p>
            <a:r>
              <a:rPr lang="en-US"/>
              <a:t>Running Grid Search Cross Validation for Ridge Regression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00" y="1212273"/>
            <a:ext cx="8520600" cy="348620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8340"/>
            <a:ext cx="8520600" cy="572700"/>
          </a:xfrm>
        </p:spPr>
        <p:txBody>
          <a:bodyPr/>
          <a:lstStyle/>
          <a:p>
            <a:r>
              <a:rPr lang="en-US"/>
              <a:t>Running Grid Search Cross Validation for Elastic Net Regression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1240155"/>
            <a:ext cx="8520430" cy="27565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71475" y="3996690"/>
            <a:ext cx="84607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 sz="1200"/>
              <a:t>Note: </a:t>
            </a:r>
            <a:r>
              <a:rPr lang="en-US" sz="1200"/>
              <a:t>We have made 4 models. Sometimes it's useful to predict data on different models to increase accuracy of prediction and raise our confidence level.</a:t>
            </a:r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Staking is a good way to combine all the predictions from different models into one. We can adjust weights for each model in stacking.</a:t>
            </a:r>
            <a:endParaRPr 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Description of data provided</a:t>
            </a:r>
            <a:endParaRPr lang="en-I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IN" altLang="en-US">
                <a:solidFill>
                  <a:schemeClr val="bg2">
                    <a:lumMod val="10000"/>
                  </a:schemeClr>
                </a:solidFill>
              </a:rPr>
              <a:t>We are provided with 2 data sets:</a:t>
            </a:r>
            <a:endParaRPr lang="en-IN" altLang="en-US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IN" altLang="en-US">
                <a:solidFill>
                  <a:schemeClr val="bg2">
                    <a:lumMod val="10000"/>
                  </a:schemeClr>
                </a:solidFill>
              </a:rPr>
              <a:t>1. Rossmann Stores Data.csv - This dataset includes the historical data including Sales. This dataset contain features like Sales, Customers,</a:t>
            </a:r>
            <a:endParaRPr lang="en-IN" altLang="en-US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IN" altLang="en-US">
                <a:solidFill>
                  <a:schemeClr val="bg2">
                    <a:lumMod val="10000"/>
                  </a:schemeClr>
                </a:solidFill>
              </a:rPr>
              <a:t>Open, StateHoliday, SchoolHoliday.</a:t>
            </a:r>
            <a:endParaRPr lang="en-IN" altLang="en-US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IN" altLang="en-US">
                <a:solidFill>
                  <a:schemeClr val="bg2">
                    <a:lumMod val="10000"/>
                  </a:schemeClr>
                </a:solidFill>
              </a:rPr>
              <a:t>2. store.csv - This includes supplemental information about the stores.</a:t>
            </a:r>
            <a:r>
              <a:rPr lang="en-IN" altLang="en-US">
                <a:solidFill>
                  <a:schemeClr val="bg2">
                    <a:lumMod val="10000"/>
                  </a:schemeClr>
                </a:solidFill>
                <a:sym typeface="+mn-ea"/>
              </a:rPr>
              <a:t> This dataset contain features like Assortment, </a:t>
            </a:r>
            <a:r>
              <a:rPr lang="en-IN" altLang="en-US">
                <a:solidFill>
                  <a:schemeClr val="bg2">
                    <a:lumMod val="10000"/>
                  </a:schemeClr>
                </a:solidFill>
              </a:rPr>
              <a:t>CompetitionDistance, CompetitionOpenSince[Month/Year], Promo, Promo2,</a:t>
            </a:r>
            <a:endParaRPr lang="en-IN" altLang="en-US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IN" altLang="en-US">
                <a:solidFill>
                  <a:schemeClr val="bg2">
                    <a:lumMod val="10000"/>
                  </a:schemeClr>
                </a:solidFill>
              </a:rPr>
              <a:t>Promo2Since[Year/Week] </a:t>
            </a:r>
            <a:endParaRPr lang="en-IN" altLang="en-US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85" y="445135"/>
            <a:ext cx="8520430" cy="908050"/>
          </a:xfrm>
        </p:spPr>
        <p:txBody>
          <a:bodyPr/>
          <a:p>
            <a:r>
              <a:rPr lang="en-IN" altLang="en-US"/>
              <a:t>Here are some values of the factors observed in model building:</a:t>
            </a:r>
            <a:br>
              <a:rPr lang="en-IN" altLang="en-US"/>
            </a:br>
            <a:endParaRPr lang="en-I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11785" y="1418590"/>
            <a:ext cx="359029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>
                <a:solidFill>
                  <a:schemeClr val="tx1"/>
                </a:solidFill>
                <a:sym typeface="+mn-ea"/>
              </a:rPr>
              <a:t>Linear Reegression model:</a:t>
            </a:r>
            <a:endParaRPr lang="en-I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IN" altLang="en-US">
                <a:solidFill>
                  <a:schemeClr val="bg2">
                    <a:lumMod val="10000"/>
                  </a:schemeClr>
                </a:solidFill>
                <a:sym typeface="+mn-ea"/>
              </a:rPr>
              <a:t>Mean Squared Error : 0.11</a:t>
            </a:r>
            <a:br>
              <a:rPr lang="en-IN" altLang="en-US">
                <a:solidFill>
                  <a:schemeClr val="bg2">
                    <a:lumMod val="10000"/>
                  </a:schemeClr>
                </a:solidFill>
                <a:sym typeface="+mn-ea"/>
              </a:rPr>
            </a:br>
            <a:r>
              <a:rPr lang="en-IN" altLang="en-US">
                <a:solidFill>
                  <a:schemeClr val="bg2">
                    <a:lumMod val="10000"/>
                  </a:schemeClr>
                </a:solidFill>
                <a:sym typeface="+mn-ea"/>
              </a:rPr>
              <a:t>Root Mean Squared Error : 0</a:t>
            </a:r>
            <a:br>
              <a:rPr lang="en-IN" altLang="en-US">
                <a:solidFill>
                  <a:schemeClr val="bg2">
                    <a:lumMod val="10000"/>
                  </a:schemeClr>
                </a:solidFill>
                <a:sym typeface="+mn-ea"/>
              </a:rPr>
            </a:br>
            <a:r>
              <a:rPr lang="en-IN" altLang="en-US">
                <a:solidFill>
                  <a:schemeClr val="bg2">
                    <a:lumMod val="10000"/>
                  </a:schemeClr>
                </a:solidFill>
                <a:sym typeface="+mn-ea"/>
              </a:rPr>
              <a:t>Mean Absolute Error : 0.25</a:t>
            </a:r>
            <a:br>
              <a:rPr lang="en-IN" altLang="en-US">
                <a:solidFill>
                  <a:schemeClr val="bg2">
                    <a:lumMod val="10000"/>
                  </a:schemeClr>
                </a:solidFill>
                <a:sym typeface="+mn-ea"/>
              </a:rPr>
            </a:br>
            <a:r>
              <a:rPr lang="en-IN" altLang="en-US">
                <a:solidFill>
                  <a:schemeClr val="bg2">
                    <a:lumMod val="10000"/>
                  </a:schemeClr>
                </a:solidFill>
                <a:sym typeface="+mn-ea"/>
              </a:rPr>
              <a:t>Mean Absolute Percentage Error : 3.41 %</a:t>
            </a:r>
            <a:br>
              <a:rPr lang="en-IN" altLang="en-US">
                <a:solidFill>
                  <a:schemeClr val="bg2">
                    <a:lumMod val="10000"/>
                  </a:schemeClr>
                </a:solidFill>
                <a:sym typeface="+mn-ea"/>
              </a:rPr>
            </a:br>
            <a:r>
              <a:rPr lang="en-IN" altLang="en-US">
                <a:solidFill>
                  <a:schemeClr val="bg2">
                    <a:lumMod val="10000"/>
                  </a:schemeClr>
                </a:solidFill>
                <a:sym typeface="+mn-ea"/>
              </a:rPr>
              <a:t>R-Square : 0.99</a:t>
            </a:r>
            <a:br>
              <a:rPr lang="en-IN" altLang="en-US">
                <a:solidFill>
                  <a:schemeClr val="bg2">
                    <a:lumMod val="10000"/>
                  </a:schemeClr>
                </a:solidFill>
                <a:sym typeface="+mn-ea"/>
              </a:rPr>
            </a:br>
            <a:r>
              <a:rPr lang="en-IN" altLang="en-US">
                <a:solidFill>
                  <a:schemeClr val="bg2">
                    <a:lumMod val="10000"/>
                  </a:schemeClr>
                </a:solidFill>
                <a:sym typeface="+mn-ea"/>
              </a:rPr>
              <a:t>Adjusted R-Square :  0.99</a:t>
            </a:r>
            <a:endParaRPr lang="en-IN" altLang="en-US">
              <a:solidFill>
                <a:schemeClr val="bg2">
                  <a:lumMod val="10000"/>
                </a:schemeClr>
              </a:solidFill>
            </a:endParaRPr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431030" y="1418590"/>
            <a:ext cx="401066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tx1"/>
                </a:solidFill>
              </a:rPr>
              <a:t>Lasso Regression with cross validation</a:t>
            </a:r>
            <a:r>
              <a:rPr lang="en-IN" altLang="en-US">
                <a:solidFill>
                  <a:schemeClr val="tx1"/>
                </a:solidFill>
              </a:rPr>
              <a:t>:</a:t>
            </a:r>
            <a:endParaRPr lang="en-IN" altLang="en-US">
              <a:solidFill>
                <a:schemeClr val="tx1"/>
              </a:solidFill>
            </a:endParaRPr>
          </a:p>
          <a:p>
            <a:pPr algn="l"/>
            <a:r>
              <a:rPr lang="en-US"/>
              <a:t>Mean Squared Error : 0.11</a:t>
            </a:r>
            <a:endParaRPr lang="en-US"/>
          </a:p>
          <a:p>
            <a:pPr algn="l"/>
            <a:r>
              <a:rPr lang="en-US"/>
              <a:t>Root Mean Squared Error : 0</a:t>
            </a:r>
            <a:endParaRPr lang="en-US"/>
          </a:p>
          <a:p>
            <a:pPr algn="l"/>
            <a:r>
              <a:rPr lang="en-US"/>
              <a:t>Mean Absolute Error : 0.25</a:t>
            </a:r>
            <a:endParaRPr lang="en-US"/>
          </a:p>
          <a:p>
            <a:pPr algn="l"/>
            <a:r>
              <a:rPr lang="en-US"/>
              <a:t>Mean Absolute Percentage Error : 3.41 %</a:t>
            </a:r>
            <a:endParaRPr lang="en-US"/>
          </a:p>
          <a:p>
            <a:pPr algn="l"/>
            <a:r>
              <a:rPr lang="en-US"/>
              <a:t>R-Square : 0.99</a:t>
            </a:r>
            <a:endParaRPr lang="en-US"/>
          </a:p>
          <a:p>
            <a:pPr algn="l"/>
            <a:r>
              <a:rPr lang="en-US"/>
              <a:t>Adjusted R-Square :  0.99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431030" y="3233420"/>
            <a:ext cx="385127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>
                <a:solidFill>
                  <a:schemeClr val="tx1"/>
                </a:solidFill>
                <a:sym typeface="+mn-ea"/>
              </a:rPr>
              <a:t>Ridge</a:t>
            </a:r>
            <a:r>
              <a:rPr lang="en-US">
                <a:solidFill>
                  <a:schemeClr val="tx1"/>
                </a:solidFill>
                <a:sym typeface="+mn-ea"/>
              </a:rPr>
              <a:t> Regression with cross validation</a:t>
            </a:r>
            <a:r>
              <a:rPr lang="en-IN" altLang="en-US">
                <a:solidFill>
                  <a:schemeClr val="tx1"/>
                </a:solidFill>
                <a:sym typeface="+mn-ea"/>
              </a:rPr>
              <a:t>:</a:t>
            </a:r>
            <a:endParaRPr lang="en-IN" altLang="en-US">
              <a:solidFill>
                <a:schemeClr val="tx1"/>
              </a:solidFill>
            </a:endParaRPr>
          </a:p>
          <a:p>
            <a:pPr algn="l"/>
            <a:r>
              <a:rPr lang="en-US"/>
              <a:t>Mean Squared Error : 0.11</a:t>
            </a:r>
            <a:endParaRPr lang="en-US"/>
          </a:p>
          <a:p>
            <a:pPr algn="l"/>
            <a:r>
              <a:rPr lang="en-US"/>
              <a:t>Root Mean Squared Error : 0</a:t>
            </a:r>
            <a:endParaRPr lang="en-US"/>
          </a:p>
          <a:p>
            <a:pPr algn="l"/>
            <a:r>
              <a:rPr lang="en-US"/>
              <a:t>Mean Absolute Error : 0.25</a:t>
            </a:r>
            <a:endParaRPr lang="en-US"/>
          </a:p>
          <a:p>
            <a:pPr algn="l"/>
            <a:r>
              <a:rPr lang="en-US"/>
              <a:t>Mean Absolute Percentage Error : 3.41 %</a:t>
            </a:r>
            <a:endParaRPr lang="en-US"/>
          </a:p>
          <a:p>
            <a:pPr algn="l"/>
            <a:r>
              <a:rPr lang="en-US"/>
              <a:t>R-Square : 0.99</a:t>
            </a:r>
            <a:endParaRPr lang="en-US"/>
          </a:p>
          <a:p>
            <a:pPr algn="l"/>
            <a:r>
              <a:rPr lang="en-US"/>
              <a:t>Adjusted R-Square :  0.99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11785" y="3233420"/>
            <a:ext cx="361950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>
                <a:solidFill>
                  <a:schemeClr val="tx1"/>
                </a:solidFill>
              </a:rPr>
              <a:t>ElasticNet Regression: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/>
              <a:t>Mean Squared Error : 0.11</a:t>
            </a:r>
            <a:endParaRPr lang="en-US"/>
          </a:p>
          <a:p>
            <a:pPr algn="l"/>
            <a:r>
              <a:rPr lang="en-US"/>
              <a:t>Root Mean Squared Error : 0</a:t>
            </a:r>
            <a:endParaRPr lang="en-US"/>
          </a:p>
          <a:p>
            <a:pPr algn="l"/>
            <a:r>
              <a:rPr lang="en-US"/>
              <a:t>Mean Absolute Error : 0.25</a:t>
            </a:r>
            <a:endParaRPr lang="en-US"/>
          </a:p>
          <a:p>
            <a:pPr algn="l"/>
            <a:r>
              <a:rPr lang="en-US"/>
              <a:t>Mean Absolute Percentage Error : 3.41 %</a:t>
            </a:r>
            <a:endParaRPr lang="en-US"/>
          </a:p>
          <a:p>
            <a:pPr algn="l"/>
            <a:r>
              <a:rPr lang="en-US"/>
              <a:t>R-Square : 0.99</a:t>
            </a:r>
            <a:endParaRPr lang="en-US"/>
          </a:p>
          <a:p>
            <a:pPr algn="l"/>
            <a:r>
              <a:rPr lang="en-US"/>
              <a:t>Adjusted R-Square :  0.99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Model</a:t>
            </a:r>
            <a:r>
              <a:rPr lang="en-IN" altLang="en-US"/>
              <a:t>:</a:t>
            </a:r>
            <a:endParaRPr lang="en-I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00" y="1239981"/>
            <a:ext cx="8520600" cy="366452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Predicting Sales for next six weeks</a:t>
            </a:r>
            <a:r>
              <a:rPr lang="en-IN" altLang="en-US"/>
              <a:t>:</a:t>
            </a:r>
            <a:br>
              <a:rPr lang="en-IN" altLang="en-US"/>
            </a:br>
            <a:br>
              <a:rPr lang="en-US"/>
            </a:br>
            <a:r>
              <a:rPr lang="en-US" sz="2000">
                <a:solidFill>
                  <a:schemeClr val="accent2"/>
                </a:solidFill>
              </a:rPr>
              <a:t>Now that we have linear regression models that performing well. we need to predict Sales for next 6 weeks in Advance.</a:t>
            </a:r>
            <a:r>
              <a:rPr lang="en-IN" altLang="en-US" sz="2000">
                <a:solidFill>
                  <a:schemeClr val="accent2"/>
                </a:solidFill>
              </a:rPr>
              <a:t> This is what our problem statement states and hence we have considered the last 42 days as our test data.</a:t>
            </a:r>
            <a:endParaRPr lang="en-IN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Predicting Sales for next six weeks</a:t>
            </a:r>
            <a:r>
              <a:rPr lang="en-IN" altLang="en-US">
                <a:sym typeface="+mn-ea"/>
              </a:rPr>
              <a:t>:</a:t>
            </a:r>
            <a:br>
              <a:rPr lang="en-IN" altLang="en-US">
                <a:sym typeface="+mn-ea"/>
              </a:rPr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00" y="1205345"/>
            <a:ext cx="8520600" cy="369916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Conclusion:</a:t>
            </a:r>
            <a:br>
              <a:rPr lang="en-IN" altLang="en-US"/>
            </a:b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98418" y="124691"/>
            <a:ext cx="6837218" cy="644236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	Missing Values in the Datasets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691" y="768927"/>
            <a:ext cx="8014854" cy="43745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5745" y="76200"/>
            <a:ext cx="7744691" cy="637309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	After filling NaN Values in the Datasets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745" y="796636"/>
            <a:ext cx="7987146" cy="43468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02326" y="76200"/>
            <a:ext cx="7529973" cy="568036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Correlation of variables with each others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909" y="692728"/>
            <a:ext cx="8118764" cy="44507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75598" y="202660"/>
            <a:ext cx="7577457" cy="822575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Numbers of stores open on a given Dates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5599" y="886691"/>
            <a:ext cx="6592802" cy="40541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7982" y="202661"/>
            <a:ext cx="8354318" cy="697884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Number of stores running promo on given Dates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5964" y="962892"/>
            <a:ext cx="6912437" cy="39779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86891" y="202661"/>
            <a:ext cx="5230092" cy="1065030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Number of school Holidays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5909" y="879764"/>
            <a:ext cx="7002492" cy="40610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3824</Words>
  <Application>WPS Presentation</Application>
  <PresentationFormat>On-screen Show (16:9)</PresentationFormat>
  <Paragraphs>116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Arial</vt:lpstr>
      <vt:lpstr>SimSun</vt:lpstr>
      <vt:lpstr>Wingdings</vt:lpstr>
      <vt:lpstr>Arial</vt:lpstr>
      <vt:lpstr>Montserrat</vt:lpstr>
      <vt:lpstr>Bahnschrift SemiBold</vt:lpstr>
      <vt:lpstr>Microsoft YaHei</vt:lpstr>
      <vt:lpstr>Arial Unicode MS</vt:lpstr>
      <vt:lpstr>Simple Light</vt:lpstr>
      <vt:lpstr>Rossmann Sales Prediction</vt:lpstr>
      <vt:lpstr>PowerPoint 演示文稿</vt:lpstr>
      <vt:lpstr>PowerPoint 演示文稿</vt:lpstr>
      <vt:lpstr>	Missing Values in the Datasets</vt:lpstr>
      <vt:lpstr>	After filling NaN Values in the Datasets</vt:lpstr>
      <vt:lpstr>Correlation of variables with each others</vt:lpstr>
      <vt:lpstr>Numbers of stores open on a given Dates</vt:lpstr>
      <vt:lpstr>Number of stores running promo on given Dates</vt:lpstr>
      <vt:lpstr>Number of school Holidays</vt:lpstr>
      <vt:lpstr>Number of Holidays celebrated by stores</vt:lpstr>
      <vt:lpstr>Number of store data given by Date</vt:lpstr>
      <vt:lpstr>Number of stores open on Holidays</vt:lpstr>
      <vt:lpstr>	Distribution of values</vt:lpstr>
      <vt:lpstr>After remove the skewness</vt:lpstr>
      <vt:lpstr>Relationship between sales and customer data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 Rossmann Sales Prediction  </dc:title>
  <dc:creator/>
  <cp:lastModifiedBy>Vridhi Parmar</cp:lastModifiedBy>
  <cp:revision>16</cp:revision>
  <dcterms:created xsi:type="dcterms:W3CDTF">2021-05-14T07:58:18Z</dcterms:created>
  <dcterms:modified xsi:type="dcterms:W3CDTF">2021-05-14T09:57:08Z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