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303" r:id="rId3"/>
    <p:sldId id="304" r:id="rId4"/>
    <p:sldId id="276" r:id="rId5"/>
    <p:sldId id="275" r:id="rId6"/>
    <p:sldId id="274" r:id="rId7"/>
    <p:sldId id="273" r:id="rId8"/>
    <p:sldId id="272" r:id="rId9"/>
    <p:sldId id="271" r:id="rId10"/>
    <p:sldId id="270" r:id="rId11"/>
    <p:sldId id="269" r:id="rId12"/>
    <p:sldId id="268" r:id="rId13"/>
    <p:sldId id="267" r:id="rId14"/>
    <p:sldId id="266" r:id="rId15"/>
    <p:sldId id="265" r:id="rId16"/>
    <p:sldId id="264" r:id="rId17"/>
    <p:sldId id="263" r:id="rId18"/>
    <p:sldId id="261" r:id="rId19"/>
    <p:sldId id="260" r:id="rId20"/>
    <p:sldId id="258" r:id="rId21"/>
    <p:sldId id="277" r:id="rId22"/>
    <p:sldId id="278" r:id="rId23"/>
    <p:sldId id="279" r:id="rId24"/>
    <p:sldId id="280" r:id="rId25"/>
    <p:sldId id="305" r:id="rId26"/>
    <p:sldId id="281" r:id="rId27"/>
    <p:sldId id="282" r:id="rId28"/>
    <p:sldId id="283" r:id="rId29"/>
    <p:sldId id="284" r:id="rId30"/>
    <p:sldId id="307" r:id="rId31"/>
    <p:sldId id="285" r:id="rId32"/>
    <p:sldId id="306" r:id="rId33"/>
    <p:sldId id="286" r:id="rId34"/>
    <p:sldId id="308" r:id="rId35"/>
  </p:sldIdLst>
  <p:sldSz cx="9144000" cy="5143500" type="screen16x9"/>
  <p:notesSz cx="6858000" cy="9144000"/>
  <p:embeddedFontLst>
    <p:embeddedFont>
      <p:font typeface="Montserrat" panose="020B0604020202020204" charset="0"/>
      <p:regular r:id="rId37"/>
      <p:bold r:id="rId38"/>
      <p:boldItalic r:id="rId39"/>
    </p:embeddedFont>
    <p:embeddedFont>
      <p:font typeface="Bahnschrift SemiBold" panose="020B0604020202020204"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7128017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629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5.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22564"/>
            <a:ext cx="8512500" cy="3311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Rossmann Sales Prediction</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225" y="3807859"/>
            <a:ext cx="3629025" cy="13356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02661"/>
            <a:ext cx="7384500" cy="690957"/>
          </a:xfrm>
        </p:spPr>
        <p:txBody>
          <a:bodyPr/>
          <a:lstStyle/>
          <a:p>
            <a:r>
              <a:rPr lang="en-US" dirty="0">
                <a:latin typeface="Bahnschrift SemiBold" panose="020B0502040204020203" pitchFamily="34" charset="0"/>
              </a:rPr>
              <a:t>Number of Holidays celebrated by stores</a:t>
            </a:r>
          </a:p>
        </p:txBody>
      </p:sp>
      <p:pic>
        <p:nvPicPr>
          <p:cNvPr id="6" name="Picture 5"/>
          <p:cNvPicPr>
            <a:picLocks noChangeAspect="1"/>
          </p:cNvPicPr>
          <p:nvPr/>
        </p:nvPicPr>
        <p:blipFill>
          <a:blip r:embed="rId2"/>
          <a:stretch>
            <a:fillRect/>
          </a:stretch>
        </p:blipFill>
        <p:spPr>
          <a:xfrm>
            <a:off x="914400" y="893618"/>
            <a:ext cx="7239000" cy="40472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726" y="249382"/>
            <a:ext cx="6137565" cy="768343"/>
          </a:xfrm>
        </p:spPr>
        <p:txBody>
          <a:bodyPr/>
          <a:lstStyle/>
          <a:p>
            <a:r>
              <a:rPr lang="en-US" dirty="0">
                <a:latin typeface="Bahnschrift SemiBold" panose="020B0502040204020203" pitchFamily="34" charset="0"/>
              </a:rPr>
              <a:t>Number of store data given by Date</a:t>
            </a:r>
          </a:p>
        </p:txBody>
      </p:sp>
      <p:pic>
        <p:nvPicPr>
          <p:cNvPr id="6" name="Picture 5"/>
          <p:cNvPicPr>
            <a:picLocks noChangeAspect="1"/>
          </p:cNvPicPr>
          <p:nvPr/>
        </p:nvPicPr>
        <p:blipFill>
          <a:blip r:embed="rId2"/>
          <a:stretch>
            <a:fillRect/>
          </a:stretch>
        </p:blipFill>
        <p:spPr>
          <a:xfrm>
            <a:off x="762000" y="1017725"/>
            <a:ext cx="7703127" cy="40120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1818" y="235527"/>
            <a:ext cx="7100481" cy="782198"/>
          </a:xfrm>
        </p:spPr>
        <p:txBody>
          <a:bodyPr/>
          <a:lstStyle/>
          <a:p>
            <a:r>
              <a:rPr lang="en-US" dirty="0">
                <a:latin typeface="Bahnschrift SemiBold" panose="020B0502040204020203" pitchFamily="34" charset="0"/>
              </a:rPr>
              <a:t>Number of stores open on Holidays</a:t>
            </a:r>
          </a:p>
        </p:txBody>
      </p:sp>
      <p:pic>
        <p:nvPicPr>
          <p:cNvPr id="6" name="Picture 5"/>
          <p:cNvPicPr>
            <a:picLocks noChangeAspect="1"/>
          </p:cNvPicPr>
          <p:nvPr/>
        </p:nvPicPr>
        <p:blipFill>
          <a:blip r:embed="rId2"/>
          <a:stretch>
            <a:fillRect/>
          </a:stretch>
        </p:blipFill>
        <p:spPr>
          <a:xfrm>
            <a:off x="595744" y="1017725"/>
            <a:ext cx="7488383" cy="40183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7" y="166255"/>
            <a:ext cx="6837217" cy="685801"/>
          </a:xfrm>
        </p:spPr>
        <p:txBody>
          <a:bodyPr/>
          <a:lstStyle/>
          <a:p>
            <a:r>
              <a:rPr lang="en-US" dirty="0">
                <a:latin typeface="Bahnschrift SemiBold" panose="020B0502040204020203" pitchFamily="34" charset="0"/>
              </a:rPr>
              <a:t>	Distribution of values</a:t>
            </a:r>
          </a:p>
        </p:txBody>
      </p:sp>
      <p:pic>
        <p:nvPicPr>
          <p:cNvPr id="6" name="Picture 5"/>
          <p:cNvPicPr>
            <a:picLocks noChangeAspect="1"/>
          </p:cNvPicPr>
          <p:nvPr/>
        </p:nvPicPr>
        <p:blipFill>
          <a:blip r:embed="rId2"/>
          <a:stretch>
            <a:fillRect/>
          </a:stretch>
        </p:blipFill>
        <p:spPr>
          <a:xfrm>
            <a:off x="311700" y="852056"/>
            <a:ext cx="8520600" cy="419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3436" y="138544"/>
            <a:ext cx="6968864" cy="602673"/>
          </a:xfrm>
        </p:spPr>
        <p:txBody>
          <a:bodyPr/>
          <a:lstStyle/>
          <a:p>
            <a:r>
              <a:rPr lang="en-US" dirty="0">
                <a:latin typeface="Bahnschrift SemiBold" panose="020B0502040204020203" pitchFamily="34" charset="0"/>
              </a:rPr>
              <a:t>After </a:t>
            </a:r>
            <a:r>
              <a:rPr lang="en-US" dirty="0" smtClean="0">
                <a:latin typeface="Bahnschrift SemiBold" panose="020B0502040204020203" pitchFamily="34" charset="0"/>
              </a:rPr>
              <a:t>removing </a:t>
            </a:r>
            <a:r>
              <a:rPr lang="en-US" dirty="0">
                <a:latin typeface="Bahnschrift SemiBold" panose="020B0502040204020203" pitchFamily="34" charset="0"/>
              </a:rPr>
              <a:t>the skewness</a:t>
            </a:r>
          </a:p>
        </p:txBody>
      </p:sp>
      <p:pic>
        <p:nvPicPr>
          <p:cNvPr id="6" name="Picture 5"/>
          <p:cNvPicPr>
            <a:picLocks noChangeAspect="1"/>
          </p:cNvPicPr>
          <p:nvPr/>
        </p:nvPicPr>
        <p:blipFill>
          <a:blip r:embed="rId2"/>
          <a:stretch>
            <a:fillRect/>
          </a:stretch>
        </p:blipFill>
        <p:spPr>
          <a:xfrm>
            <a:off x="311700" y="741218"/>
            <a:ext cx="8520600" cy="44022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490" y="445025"/>
            <a:ext cx="8021809" cy="572700"/>
          </a:xfrm>
        </p:spPr>
        <p:txBody>
          <a:bodyPr/>
          <a:lstStyle/>
          <a:p>
            <a:r>
              <a:rPr lang="en-US" dirty="0">
                <a:latin typeface="Bahnschrift SemiBold" panose="020B0502040204020203" pitchFamily="34" charset="0"/>
              </a:rPr>
              <a:t>Relationship between sales and customer data</a:t>
            </a:r>
          </a:p>
        </p:txBody>
      </p:sp>
      <p:pic>
        <p:nvPicPr>
          <p:cNvPr id="6" name="Picture 5"/>
          <p:cNvPicPr>
            <a:picLocks noChangeAspect="1"/>
          </p:cNvPicPr>
          <p:nvPr/>
        </p:nvPicPr>
        <p:blipFill>
          <a:blip r:embed="rId2"/>
          <a:stretch>
            <a:fillRect/>
          </a:stretch>
        </p:blipFill>
        <p:spPr>
          <a:xfrm>
            <a:off x="630381" y="1108364"/>
            <a:ext cx="7703127" cy="39831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52401"/>
            <a:ext cx="8520600" cy="554182"/>
          </a:xfrm>
        </p:spPr>
        <p:txBody>
          <a:bodyPr/>
          <a:lstStyle/>
          <a:p>
            <a:r>
              <a:rPr lang="en-IN" altLang="en-US" dirty="0"/>
              <a:t>Correlation matrix of Rossmann’s Dataset</a:t>
            </a:r>
          </a:p>
        </p:txBody>
      </p:sp>
      <p:pic>
        <p:nvPicPr>
          <p:cNvPr id="6" name="Picture 5"/>
          <p:cNvPicPr>
            <a:picLocks noChangeAspect="1"/>
          </p:cNvPicPr>
          <p:nvPr/>
        </p:nvPicPr>
        <p:blipFill>
          <a:blip r:embed="rId2"/>
          <a:stretch>
            <a:fillRect/>
          </a:stretch>
        </p:blipFill>
        <p:spPr>
          <a:xfrm>
            <a:off x="561110" y="706584"/>
            <a:ext cx="8001000" cy="44369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62345"/>
            <a:ext cx="8520600" cy="519546"/>
          </a:xfrm>
        </p:spPr>
        <p:txBody>
          <a:bodyPr/>
          <a:lstStyle/>
          <a:p>
            <a:r>
              <a:rPr lang="en-IN" altLang="en-US" dirty="0"/>
              <a:t>Correlation after merging the two dataset</a:t>
            </a:r>
          </a:p>
        </p:txBody>
      </p:sp>
      <p:pic>
        <p:nvPicPr>
          <p:cNvPr id="6" name="Picture 5"/>
          <p:cNvPicPr>
            <a:picLocks noChangeAspect="1"/>
          </p:cNvPicPr>
          <p:nvPr/>
        </p:nvPicPr>
        <p:blipFill>
          <a:blip r:embed="rId2"/>
          <a:stretch>
            <a:fillRect/>
          </a:stretch>
        </p:blipFill>
        <p:spPr>
          <a:xfrm>
            <a:off x="311700" y="665018"/>
            <a:ext cx="8520600" cy="44784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The scatter plot for sales_log_t with other </a:t>
            </a:r>
            <a:r>
              <a:rPr lang="en-IN" altLang="en-US">
                <a:sym typeface="+mn-ea"/>
              </a:rPr>
              <a:t>Variables</a:t>
            </a:r>
            <a:r>
              <a:rPr lang="en-IN" altLang="en-US"/>
              <a:t>:</a:t>
            </a:r>
          </a:p>
        </p:txBody>
      </p:sp>
      <p:pic>
        <p:nvPicPr>
          <p:cNvPr id="6" name="Picture 5"/>
          <p:cNvPicPr>
            <a:picLocks noChangeAspect="1"/>
          </p:cNvPicPr>
          <p:nvPr/>
        </p:nvPicPr>
        <p:blipFill>
          <a:blip r:embed="rId2"/>
          <a:stretch>
            <a:fillRect/>
          </a:stretch>
        </p:blipFill>
        <p:spPr>
          <a:xfrm>
            <a:off x="138489" y="1214536"/>
            <a:ext cx="2195973" cy="3572209"/>
          </a:xfrm>
          <a:prstGeom prst="rect">
            <a:avLst/>
          </a:prstGeom>
        </p:spPr>
      </p:pic>
      <p:pic>
        <p:nvPicPr>
          <p:cNvPr id="8" name="Picture 7"/>
          <p:cNvPicPr>
            <a:picLocks noChangeAspect="1"/>
          </p:cNvPicPr>
          <p:nvPr/>
        </p:nvPicPr>
        <p:blipFill>
          <a:blip r:embed="rId3"/>
          <a:stretch>
            <a:fillRect/>
          </a:stretch>
        </p:blipFill>
        <p:spPr>
          <a:xfrm>
            <a:off x="2376027" y="1214536"/>
            <a:ext cx="2195973" cy="3572209"/>
          </a:xfrm>
          <a:prstGeom prst="rect">
            <a:avLst/>
          </a:prstGeom>
        </p:spPr>
      </p:pic>
      <p:pic>
        <p:nvPicPr>
          <p:cNvPr id="10" name="Picture 9"/>
          <p:cNvPicPr>
            <a:picLocks noChangeAspect="1"/>
          </p:cNvPicPr>
          <p:nvPr/>
        </p:nvPicPr>
        <p:blipFill>
          <a:blip r:embed="rId4"/>
          <a:stretch>
            <a:fillRect/>
          </a:stretch>
        </p:blipFill>
        <p:spPr>
          <a:xfrm>
            <a:off x="4613565" y="1214536"/>
            <a:ext cx="2189018" cy="3572209"/>
          </a:xfrm>
          <a:prstGeom prst="rect">
            <a:avLst/>
          </a:prstGeom>
        </p:spPr>
      </p:pic>
      <p:pic>
        <p:nvPicPr>
          <p:cNvPr id="12" name="Picture 11"/>
          <p:cNvPicPr>
            <a:picLocks noChangeAspect="1"/>
          </p:cNvPicPr>
          <p:nvPr/>
        </p:nvPicPr>
        <p:blipFill>
          <a:blip r:embed="rId5"/>
          <a:stretch>
            <a:fillRect/>
          </a:stretch>
        </p:blipFill>
        <p:spPr>
          <a:xfrm>
            <a:off x="6844148" y="1214536"/>
            <a:ext cx="2112845" cy="35722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sym typeface="+mn-ea"/>
              </a:rPr>
              <a:t>The scatter plot for sales_log_t with other Variables:</a:t>
            </a:r>
            <a:endParaRPr lang="en-US"/>
          </a:p>
        </p:txBody>
      </p:sp>
      <p:pic>
        <p:nvPicPr>
          <p:cNvPr id="6" name="Picture 5"/>
          <p:cNvPicPr>
            <a:picLocks noChangeAspect="1"/>
          </p:cNvPicPr>
          <p:nvPr/>
        </p:nvPicPr>
        <p:blipFill>
          <a:blip r:embed="rId2"/>
          <a:stretch>
            <a:fillRect/>
          </a:stretch>
        </p:blipFill>
        <p:spPr>
          <a:xfrm>
            <a:off x="90055" y="1136072"/>
            <a:ext cx="2784763" cy="1738745"/>
          </a:xfrm>
          <a:prstGeom prst="rect">
            <a:avLst/>
          </a:prstGeom>
        </p:spPr>
      </p:pic>
      <p:pic>
        <p:nvPicPr>
          <p:cNvPr id="8" name="Picture 7"/>
          <p:cNvPicPr>
            <a:picLocks noChangeAspect="1"/>
          </p:cNvPicPr>
          <p:nvPr/>
        </p:nvPicPr>
        <p:blipFill>
          <a:blip r:embed="rId3"/>
          <a:stretch>
            <a:fillRect/>
          </a:stretch>
        </p:blipFill>
        <p:spPr>
          <a:xfrm>
            <a:off x="2874818" y="1136073"/>
            <a:ext cx="2895599" cy="1738744"/>
          </a:xfrm>
          <a:prstGeom prst="rect">
            <a:avLst/>
          </a:prstGeom>
        </p:spPr>
      </p:pic>
      <p:pic>
        <p:nvPicPr>
          <p:cNvPr id="10" name="Picture 9"/>
          <p:cNvPicPr>
            <a:picLocks noChangeAspect="1"/>
          </p:cNvPicPr>
          <p:nvPr/>
        </p:nvPicPr>
        <p:blipFill>
          <a:blip r:embed="rId4"/>
          <a:stretch>
            <a:fillRect/>
          </a:stretch>
        </p:blipFill>
        <p:spPr>
          <a:xfrm>
            <a:off x="5770418" y="1136072"/>
            <a:ext cx="3061881" cy="1738743"/>
          </a:xfrm>
          <a:prstGeom prst="rect">
            <a:avLst/>
          </a:prstGeom>
        </p:spPr>
      </p:pic>
      <p:pic>
        <p:nvPicPr>
          <p:cNvPr id="12" name="Picture 11"/>
          <p:cNvPicPr>
            <a:picLocks noChangeAspect="1"/>
          </p:cNvPicPr>
          <p:nvPr/>
        </p:nvPicPr>
        <p:blipFill>
          <a:blip r:embed="rId5"/>
          <a:stretch>
            <a:fillRect/>
          </a:stretch>
        </p:blipFill>
        <p:spPr>
          <a:xfrm>
            <a:off x="90055" y="2937164"/>
            <a:ext cx="2784763" cy="2001981"/>
          </a:xfrm>
          <a:prstGeom prst="rect">
            <a:avLst/>
          </a:prstGeom>
        </p:spPr>
      </p:pic>
      <p:pic>
        <p:nvPicPr>
          <p:cNvPr id="14" name="Picture 13"/>
          <p:cNvPicPr>
            <a:picLocks noChangeAspect="1"/>
          </p:cNvPicPr>
          <p:nvPr/>
        </p:nvPicPr>
        <p:blipFill>
          <a:blip r:embed="rId6"/>
          <a:stretch>
            <a:fillRect/>
          </a:stretch>
        </p:blipFill>
        <p:spPr>
          <a:xfrm>
            <a:off x="2874818" y="2937164"/>
            <a:ext cx="2895600" cy="2001981"/>
          </a:xfrm>
          <a:prstGeom prst="rect">
            <a:avLst/>
          </a:prstGeom>
        </p:spPr>
      </p:pic>
      <p:pic>
        <p:nvPicPr>
          <p:cNvPr id="16" name="Picture 15"/>
          <p:cNvPicPr>
            <a:picLocks noChangeAspect="1"/>
          </p:cNvPicPr>
          <p:nvPr/>
        </p:nvPicPr>
        <p:blipFill>
          <a:blip r:embed="rId7"/>
          <a:stretch>
            <a:fillRect/>
          </a:stretch>
        </p:blipFill>
        <p:spPr>
          <a:xfrm>
            <a:off x="5770416" y="2937164"/>
            <a:ext cx="3061881" cy="2001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Problem Statement:</a:t>
            </a:r>
          </a:p>
        </p:txBody>
      </p:sp>
      <p:sp>
        <p:nvSpPr>
          <p:cNvPr id="3" name="Text Placeholder 2"/>
          <p:cNvSpPr>
            <a:spLocks noGrp="1"/>
          </p:cNvSpPr>
          <p:nvPr>
            <p:ph type="body" idx="1"/>
          </p:nvPr>
        </p:nvSpPr>
        <p:spPr/>
        <p:txBody>
          <a:bodyPr/>
          <a:lstStyle/>
          <a:p>
            <a:r>
              <a:rPr lang="en-US" dirty="0" err="1">
                <a:solidFill>
                  <a:schemeClr val="bg1"/>
                </a:solidFill>
              </a:rPr>
              <a:t>Rossmann</a:t>
            </a:r>
            <a:r>
              <a:rPr lang="en-US" dirty="0">
                <a:solidFill>
                  <a:schemeClr val="bg1"/>
                </a:solidFill>
              </a:rPr>
              <a:t> store managers are tasked with predicting their daily sales for up to six weeks in advance. </a:t>
            </a:r>
          </a:p>
          <a:p>
            <a:endParaRPr lang="en-US" dirty="0">
              <a:solidFill>
                <a:schemeClr val="bg1"/>
              </a:solidFill>
            </a:endParaRPr>
          </a:p>
          <a:p>
            <a:r>
              <a:rPr lang="en-IN" altLang="en-US" dirty="0">
                <a:solidFill>
                  <a:schemeClr val="bg1"/>
                </a:solidFill>
              </a:rPr>
              <a:t>We were</a:t>
            </a:r>
            <a:r>
              <a:rPr lang="en-US" dirty="0">
                <a:solidFill>
                  <a:schemeClr val="bg1"/>
                </a:solidFill>
              </a:rPr>
              <a:t> provided with historical sales data for 1,115 </a:t>
            </a:r>
            <a:r>
              <a:rPr lang="en-US" dirty="0" err="1">
                <a:solidFill>
                  <a:schemeClr val="bg1"/>
                </a:solidFill>
              </a:rPr>
              <a:t>Rossmann</a:t>
            </a:r>
            <a:r>
              <a:rPr lang="en-US" dirty="0">
                <a:solidFill>
                  <a:schemeClr val="bg1"/>
                </a:solidFill>
              </a:rPr>
              <a:t> stores</a:t>
            </a:r>
            <a:r>
              <a:rPr lang="en-IN" altLang="en-US" dirty="0">
                <a:solidFill>
                  <a:schemeClr val="bg1"/>
                </a:solidFill>
              </a:rPr>
              <a:t> and were asked to predict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003" y="2989779"/>
            <a:ext cx="2876764" cy="182599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sym typeface="+mn-ea"/>
              </a:rPr>
              <a:t>The scatter plot for sales_log_t with other Variables:</a:t>
            </a:r>
            <a:endParaRPr lang="en-US"/>
          </a:p>
        </p:txBody>
      </p:sp>
      <p:pic>
        <p:nvPicPr>
          <p:cNvPr id="6" name="Picture 5"/>
          <p:cNvPicPr>
            <a:picLocks noChangeAspect="1"/>
          </p:cNvPicPr>
          <p:nvPr/>
        </p:nvPicPr>
        <p:blipFill>
          <a:blip r:embed="rId2"/>
          <a:stretch>
            <a:fillRect/>
          </a:stretch>
        </p:blipFill>
        <p:spPr>
          <a:xfrm>
            <a:off x="124636" y="1343890"/>
            <a:ext cx="2154438" cy="3408219"/>
          </a:xfrm>
          <a:prstGeom prst="rect">
            <a:avLst/>
          </a:prstGeom>
        </p:spPr>
      </p:pic>
      <p:pic>
        <p:nvPicPr>
          <p:cNvPr id="8" name="Picture 7"/>
          <p:cNvPicPr>
            <a:picLocks noChangeAspect="1"/>
          </p:cNvPicPr>
          <p:nvPr/>
        </p:nvPicPr>
        <p:blipFill>
          <a:blip r:embed="rId3"/>
          <a:stretch>
            <a:fillRect/>
          </a:stretch>
        </p:blipFill>
        <p:spPr>
          <a:xfrm>
            <a:off x="2279075" y="1343890"/>
            <a:ext cx="2154438" cy="3408219"/>
          </a:xfrm>
          <a:prstGeom prst="rect">
            <a:avLst/>
          </a:prstGeom>
        </p:spPr>
      </p:pic>
      <p:pic>
        <p:nvPicPr>
          <p:cNvPr id="10" name="Picture 9"/>
          <p:cNvPicPr>
            <a:picLocks noChangeAspect="1"/>
          </p:cNvPicPr>
          <p:nvPr/>
        </p:nvPicPr>
        <p:blipFill>
          <a:blip r:embed="rId4"/>
          <a:stretch>
            <a:fillRect/>
          </a:stretch>
        </p:blipFill>
        <p:spPr>
          <a:xfrm>
            <a:off x="4495769" y="1343890"/>
            <a:ext cx="2154439" cy="3408219"/>
          </a:xfrm>
          <a:prstGeom prst="rect">
            <a:avLst/>
          </a:prstGeom>
        </p:spPr>
      </p:pic>
      <p:pic>
        <p:nvPicPr>
          <p:cNvPr id="12" name="Picture 11"/>
          <p:cNvPicPr>
            <a:picLocks noChangeAspect="1"/>
          </p:cNvPicPr>
          <p:nvPr/>
        </p:nvPicPr>
        <p:blipFill>
          <a:blip r:embed="rId5"/>
          <a:stretch>
            <a:fillRect/>
          </a:stretch>
        </p:blipFill>
        <p:spPr>
          <a:xfrm>
            <a:off x="6677860" y="1343890"/>
            <a:ext cx="2154439" cy="34082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The scatter plot for sales_log_t with other Variables:</a:t>
            </a:r>
            <a:endParaRPr lang="en-US"/>
          </a:p>
        </p:txBody>
      </p:sp>
      <p:pic>
        <p:nvPicPr>
          <p:cNvPr id="4" name="Picture 3"/>
          <p:cNvPicPr>
            <a:picLocks noChangeAspect="1"/>
          </p:cNvPicPr>
          <p:nvPr/>
        </p:nvPicPr>
        <p:blipFill>
          <a:blip r:embed="rId2"/>
          <a:stretch>
            <a:fillRect/>
          </a:stretch>
        </p:blipFill>
        <p:spPr>
          <a:xfrm>
            <a:off x="96982" y="1080654"/>
            <a:ext cx="2888673" cy="1814945"/>
          </a:xfrm>
          <a:prstGeom prst="rect">
            <a:avLst/>
          </a:prstGeom>
        </p:spPr>
      </p:pic>
      <p:pic>
        <p:nvPicPr>
          <p:cNvPr id="6" name="Picture 5"/>
          <p:cNvPicPr>
            <a:picLocks noChangeAspect="1"/>
          </p:cNvPicPr>
          <p:nvPr/>
        </p:nvPicPr>
        <p:blipFill>
          <a:blip r:embed="rId3"/>
          <a:stretch>
            <a:fillRect/>
          </a:stretch>
        </p:blipFill>
        <p:spPr>
          <a:xfrm>
            <a:off x="2985655" y="1080654"/>
            <a:ext cx="2888672" cy="1814946"/>
          </a:xfrm>
          <a:prstGeom prst="rect">
            <a:avLst/>
          </a:prstGeom>
        </p:spPr>
      </p:pic>
      <p:pic>
        <p:nvPicPr>
          <p:cNvPr id="8" name="Picture 7"/>
          <p:cNvPicPr>
            <a:picLocks noChangeAspect="1"/>
          </p:cNvPicPr>
          <p:nvPr/>
        </p:nvPicPr>
        <p:blipFill>
          <a:blip r:embed="rId4"/>
          <a:stretch>
            <a:fillRect/>
          </a:stretch>
        </p:blipFill>
        <p:spPr>
          <a:xfrm>
            <a:off x="5874327" y="1080655"/>
            <a:ext cx="2957971" cy="1814945"/>
          </a:xfrm>
          <a:prstGeom prst="rect">
            <a:avLst/>
          </a:prstGeom>
        </p:spPr>
      </p:pic>
      <p:pic>
        <p:nvPicPr>
          <p:cNvPr id="10" name="Picture 9"/>
          <p:cNvPicPr>
            <a:picLocks noChangeAspect="1"/>
          </p:cNvPicPr>
          <p:nvPr/>
        </p:nvPicPr>
        <p:blipFill>
          <a:blip r:embed="rId5"/>
          <a:stretch>
            <a:fillRect/>
          </a:stretch>
        </p:blipFill>
        <p:spPr>
          <a:xfrm>
            <a:off x="96982" y="3110346"/>
            <a:ext cx="2888673" cy="1814946"/>
          </a:xfrm>
          <a:prstGeom prst="rect">
            <a:avLst/>
          </a:prstGeom>
        </p:spPr>
      </p:pic>
      <p:pic>
        <p:nvPicPr>
          <p:cNvPr id="12" name="Picture 11"/>
          <p:cNvPicPr>
            <a:picLocks noChangeAspect="1"/>
          </p:cNvPicPr>
          <p:nvPr/>
        </p:nvPicPr>
        <p:blipFill>
          <a:blip r:embed="rId6"/>
          <a:stretch>
            <a:fillRect/>
          </a:stretch>
        </p:blipFill>
        <p:spPr>
          <a:xfrm>
            <a:off x="2985655" y="3110346"/>
            <a:ext cx="2888672" cy="1814946"/>
          </a:xfrm>
          <a:prstGeom prst="rect">
            <a:avLst/>
          </a:prstGeom>
        </p:spPr>
      </p:pic>
      <p:pic>
        <p:nvPicPr>
          <p:cNvPr id="14" name="Picture 13"/>
          <p:cNvPicPr>
            <a:picLocks noChangeAspect="1"/>
          </p:cNvPicPr>
          <p:nvPr/>
        </p:nvPicPr>
        <p:blipFill>
          <a:blip r:embed="rId7"/>
          <a:stretch>
            <a:fillRect/>
          </a:stretch>
        </p:blipFill>
        <p:spPr>
          <a:xfrm>
            <a:off x="5929744" y="3110345"/>
            <a:ext cx="2902553" cy="1814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 of all the variables:</a:t>
            </a:r>
          </a:p>
        </p:txBody>
      </p:sp>
      <p:pic>
        <p:nvPicPr>
          <p:cNvPr id="4" name="Picture 3"/>
          <p:cNvPicPr>
            <a:picLocks noChangeAspect="1"/>
          </p:cNvPicPr>
          <p:nvPr/>
        </p:nvPicPr>
        <p:blipFill>
          <a:blip r:embed="rId2"/>
          <a:stretch>
            <a:fillRect/>
          </a:stretch>
        </p:blipFill>
        <p:spPr>
          <a:xfrm>
            <a:off x="99137" y="1094508"/>
            <a:ext cx="1801172" cy="1766455"/>
          </a:xfrm>
          <a:prstGeom prst="rect">
            <a:avLst/>
          </a:prstGeom>
        </p:spPr>
      </p:pic>
      <p:pic>
        <p:nvPicPr>
          <p:cNvPr id="6" name="Picture 5"/>
          <p:cNvPicPr>
            <a:picLocks noChangeAspect="1"/>
          </p:cNvPicPr>
          <p:nvPr/>
        </p:nvPicPr>
        <p:blipFill>
          <a:blip r:embed="rId3"/>
          <a:stretch>
            <a:fillRect/>
          </a:stretch>
        </p:blipFill>
        <p:spPr>
          <a:xfrm>
            <a:off x="1900310" y="1094507"/>
            <a:ext cx="1801170" cy="1766455"/>
          </a:xfrm>
          <a:prstGeom prst="rect">
            <a:avLst/>
          </a:prstGeom>
        </p:spPr>
      </p:pic>
      <p:pic>
        <p:nvPicPr>
          <p:cNvPr id="8" name="Picture 7"/>
          <p:cNvPicPr>
            <a:picLocks noChangeAspect="1"/>
          </p:cNvPicPr>
          <p:nvPr/>
        </p:nvPicPr>
        <p:blipFill>
          <a:blip r:embed="rId4"/>
          <a:stretch>
            <a:fillRect/>
          </a:stretch>
        </p:blipFill>
        <p:spPr>
          <a:xfrm>
            <a:off x="3701480" y="1094505"/>
            <a:ext cx="1801170" cy="1766455"/>
          </a:xfrm>
          <a:prstGeom prst="rect">
            <a:avLst/>
          </a:prstGeom>
        </p:spPr>
      </p:pic>
      <p:pic>
        <p:nvPicPr>
          <p:cNvPr id="10" name="Picture 9"/>
          <p:cNvPicPr>
            <a:picLocks noChangeAspect="1"/>
          </p:cNvPicPr>
          <p:nvPr/>
        </p:nvPicPr>
        <p:blipFill>
          <a:blip r:embed="rId5"/>
          <a:stretch>
            <a:fillRect/>
          </a:stretch>
        </p:blipFill>
        <p:spPr>
          <a:xfrm>
            <a:off x="5502651" y="1094502"/>
            <a:ext cx="1801169" cy="1766455"/>
          </a:xfrm>
          <a:prstGeom prst="rect">
            <a:avLst/>
          </a:prstGeom>
        </p:spPr>
      </p:pic>
      <p:pic>
        <p:nvPicPr>
          <p:cNvPr id="12" name="Picture 11"/>
          <p:cNvPicPr>
            <a:picLocks noChangeAspect="1"/>
          </p:cNvPicPr>
          <p:nvPr/>
        </p:nvPicPr>
        <p:blipFill>
          <a:blip r:embed="rId6"/>
          <a:stretch>
            <a:fillRect/>
          </a:stretch>
        </p:blipFill>
        <p:spPr>
          <a:xfrm>
            <a:off x="7303820" y="1094498"/>
            <a:ext cx="1801168" cy="1766455"/>
          </a:xfrm>
          <a:prstGeom prst="rect">
            <a:avLst/>
          </a:prstGeom>
        </p:spPr>
      </p:pic>
      <p:pic>
        <p:nvPicPr>
          <p:cNvPr id="14" name="Picture 13"/>
          <p:cNvPicPr>
            <a:picLocks noChangeAspect="1"/>
          </p:cNvPicPr>
          <p:nvPr/>
        </p:nvPicPr>
        <p:blipFill>
          <a:blip r:embed="rId7"/>
          <a:stretch>
            <a:fillRect/>
          </a:stretch>
        </p:blipFill>
        <p:spPr>
          <a:xfrm>
            <a:off x="99138" y="2937734"/>
            <a:ext cx="1801172" cy="1760741"/>
          </a:xfrm>
          <a:prstGeom prst="rect">
            <a:avLst/>
          </a:prstGeom>
        </p:spPr>
      </p:pic>
      <p:pic>
        <p:nvPicPr>
          <p:cNvPr id="16" name="Picture 15"/>
          <p:cNvPicPr>
            <a:picLocks noChangeAspect="1"/>
          </p:cNvPicPr>
          <p:nvPr/>
        </p:nvPicPr>
        <p:blipFill>
          <a:blip r:embed="rId8"/>
          <a:stretch>
            <a:fillRect/>
          </a:stretch>
        </p:blipFill>
        <p:spPr>
          <a:xfrm>
            <a:off x="1900309" y="2946109"/>
            <a:ext cx="1801171" cy="1760741"/>
          </a:xfrm>
          <a:prstGeom prst="rect">
            <a:avLst/>
          </a:prstGeom>
        </p:spPr>
      </p:pic>
      <p:pic>
        <p:nvPicPr>
          <p:cNvPr id="18" name="Picture 17"/>
          <p:cNvPicPr>
            <a:picLocks noChangeAspect="1"/>
          </p:cNvPicPr>
          <p:nvPr/>
        </p:nvPicPr>
        <p:blipFill>
          <a:blip r:embed="rId9"/>
          <a:stretch>
            <a:fillRect/>
          </a:stretch>
        </p:blipFill>
        <p:spPr>
          <a:xfrm>
            <a:off x="3701480" y="2937734"/>
            <a:ext cx="1801169" cy="1769116"/>
          </a:xfrm>
          <a:prstGeom prst="rect">
            <a:avLst/>
          </a:prstGeom>
        </p:spPr>
      </p:pic>
      <p:pic>
        <p:nvPicPr>
          <p:cNvPr id="20" name="Picture 19"/>
          <p:cNvPicPr>
            <a:picLocks noChangeAspect="1"/>
          </p:cNvPicPr>
          <p:nvPr/>
        </p:nvPicPr>
        <p:blipFill>
          <a:blip r:embed="rId10"/>
          <a:stretch>
            <a:fillRect/>
          </a:stretch>
        </p:blipFill>
        <p:spPr>
          <a:xfrm>
            <a:off x="5502648" y="2937734"/>
            <a:ext cx="1801169" cy="1769116"/>
          </a:xfrm>
          <a:prstGeom prst="rect">
            <a:avLst/>
          </a:prstGeom>
        </p:spPr>
      </p:pic>
      <p:pic>
        <p:nvPicPr>
          <p:cNvPr id="22" name="Picture 21"/>
          <p:cNvPicPr>
            <a:picLocks noChangeAspect="1"/>
          </p:cNvPicPr>
          <p:nvPr/>
        </p:nvPicPr>
        <p:blipFill>
          <a:blip r:embed="rId11"/>
          <a:stretch>
            <a:fillRect/>
          </a:stretch>
        </p:blipFill>
        <p:spPr>
          <a:xfrm>
            <a:off x="7303816" y="2937725"/>
            <a:ext cx="1801172" cy="17691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Plot of all the variables:</a:t>
            </a:r>
            <a:endParaRPr lang="en-US"/>
          </a:p>
        </p:txBody>
      </p:sp>
      <p:pic>
        <p:nvPicPr>
          <p:cNvPr id="4" name="Picture 3"/>
          <p:cNvPicPr>
            <a:picLocks noChangeAspect="1"/>
          </p:cNvPicPr>
          <p:nvPr/>
        </p:nvPicPr>
        <p:blipFill>
          <a:blip r:embed="rId2"/>
          <a:stretch>
            <a:fillRect/>
          </a:stretch>
        </p:blipFill>
        <p:spPr>
          <a:xfrm>
            <a:off x="0" y="1017725"/>
            <a:ext cx="1856509" cy="1850166"/>
          </a:xfrm>
          <a:prstGeom prst="rect">
            <a:avLst/>
          </a:prstGeom>
        </p:spPr>
      </p:pic>
      <p:pic>
        <p:nvPicPr>
          <p:cNvPr id="6" name="Picture 5"/>
          <p:cNvPicPr>
            <a:picLocks noChangeAspect="1"/>
          </p:cNvPicPr>
          <p:nvPr/>
        </p:nvPicPr>
        <p:blipFill>
          <a:blip r:embed="rId3"/>
          <a:stretch>
            <a:fillRect/>
          </a:stretch>
        </p:blipFill>
        <p:spPr>
          <a:xfrm>
            <a:off x="1856509" y="1017724"/>
            <a:ext cx="1856509" cy="1850165"/>
          </a:xfrm>
          <a:prstGeom prst="rect">
            <a:avLst/>
          </a:prstGeom>
        </p:spPr>
      </p:pic>
      <p:pic>
        <p:nvPicPr>
          <p:cNvPr id="8" name="Picture 7"/>
          <p:cNvPicPr>
            <a:picLocks noChangeAspect="1"/>
          </p:cNvPicPr>
          <p:nvPr/>
        </p:nvPicPr>
        <p:blipFill>
          <a:blip r:embed="rId4"/>
          <a:stretch>
            <a:fillRect/>
          </a:stretch>
        </p:blipFill>
        <p:spPr>
          <a:xfrm>
            <a:off x="3713018" y="1017725"/>
            <a:ext cx="1856509" cy="1850164"/>
          </a:xfrm>
          <a:prstGeom prst="rect">
            <a:avLst/>
          </a:prstGeom>
        </p:spPr>
      </p:pic>
      <p:pic>
        <p:nvPicPr>
          <p:cNvPr id="10" name="Picture 9"/>
          <p:cNvPicPr>
            <a:picLocks noChangeAspect="1"/>
          </p:cNvPicPr>
          <p:nvPr/>
        </p:nvPicPr>
        <p:blipFill>
          <a:blip r:embed="rId5"/>
          <a:stretch>
            <a:fillRect/>
          </a:stretch>
        </p:blipFill>
        <p:spPr>
          <a:xfrm>
            <a:off x="5569527" y="1017724"/>
            <a:ext cx="1856509" cy="1850164"/>
          </a:xfrm>
          <a:prstGeom prst="rect">
            <a:avLst/>
          </a:prstGeom>
        </p:spPr>
      </p:pic>
      <p:pic>
        <p:nvPicPr>
          <p:cNvPr id="12" name="Picture 11"/>
          <p:cNvPicPr>
            <a:picLocks noChangeAspect="1"/>
          </p:cNvPicPr>
          <p:nvPr/>
        </p:nvPicPr>
        <p:blipFill>
          <a:blip r:embed="rId6"/>
          <a:stretch>
            <a:fillRect/>
          </a:stretch>
        </p:blipFill>
        <p:spPr>
          <a:xfrm>
            <a:off x="7426036" y="1017724"/>
            <a:ext cx="1655618" cy="1850164"/>
          </a:xfrm>
          <a:prstGeom prst="rect">
            <a:avLst/>
          </a:prstGeom>
        </p:spPr>
      </p:pic>
      <p:pic>
        <p:nvPicPr>
          <p:cNvPr id="14" name="Picture 13"/>
          <p:cNvPicPr>
            <a:picLocks noChangeAspect="1"/>
          </p:cNvPicPr>
          <p:nvPr/>
        </p:nvPicPr>
        <p:blipFill>
          <a:blip r:embed="rId7"/>
          <a:stretch>
            <a:fillRect/>
          </a:stretch>
        </p:blipFill>
        <p:spPr>
          <a:xfrm>
            <a:off x="0" y="2992582"/>
            <a:ext cx="1856509" cy="1850166"/>
          </a:xfrm>
          <a:prstGeom prst="rect">
            <a:avLst/>
          </a:prstGeom>
        </p:spPr>
      </p:pic>
      <p:pic>
        <p:nvPicPr>
          <p:cNvPr id="16" name="Picture 15"/>
          <p:cNvPicPr>
            <a:picLocks noChangeAspect="1"/>
          </p:cNvPicPr>
          <p:nvPr/>
        </p:nvPicPr>
        <p:blipFill>
          <a:blip r:embed="rId8"/>
          <a:stretch>
            <a:fillRect/>
          </a:stretch>
        </p:blipFill>
        <p:spPr>
          <a:xfrm>
            <a:off x="1856510" y="2992582"/>
            <a:ext cx="1856508" cy="1850164"/>
          </a:xfrm>
          <a:prstGeom prst="rect">
            <a:avLst/>
          </a:prstGeom>
        </p:spPr>
      </p:pic>
      <p:pic>
        <p:nvPicPr>
          <p:cNvPr id="18" name="Picture 17"/>
          <p:cNvPicPr>
            <a:picLocks noChangeAspect="1"/>
          </p:cNvPicPr>
          <p:nvPr/>
        </p:nvPicPr>
        <p:blipFill>
          <a:blip r:embed="rId9"/>
          <a:stretch>
            <a:fillRect/>
          </a:stretch>
        </p:blipFill>
        <p:spPr>
          <a:xfrm>
            <a:off x="3713019" y="2992582"/>
            <a:ext cx="1856508" cy="1850164"/>
          </a:xfrm>
          <a:prstGeom prst="rect">
            <a:avLst/>
          </a:prstGeom>
        </p:spPr>
      </p:pic>
      <p:pic>
        <p:nvPicPr>
          <p:cNvPr id="20" name="Picture 19"/>
          <p:cNvPicPr>
            <a:picLocks noChangeAspect="1"/>
          </p:cNvPicPr>
          <p:nvPr/>
        </p:nvPicPr>
        <p:blipFill>
          <a:blip r:embed="rId10"/>
          <a:stretch>
            <a:fillRect/>
          </a:stretch>
        </p:blipFill>
        <p:spPr>
          <a:xfrm>
            <a:off x="5569527" y="2992582"/>
            <a:ext cx="1856508" cy="1850164"/>
          </a:xfrm>
          <a:prstGeom prst="rect">
            <a:avLst/>
          </a:prstGeom>
        </p:spPr>
      </p:pic>
      <p:pic>
        <p:nvPicPr>
          <p:cNvPr id="22" name="Picture 21"/>
          <p:cNvPicPr>
            <a:picLocks noChangeAspect="1"/>
          </p:cNvPicPr>
          <p:nvPr/>
        </p:nvPicPr>
        <p:blipFill>
          <a:blip r:embed="rId11"/>
          <a:stretch>
            <a:fillRect/>
          </a:stretch>
        </p:blipFill>
        <p:spPr>
          <a:xfrm>
            <a:off x="7426035" y="2992582"/>
            <a:ext cx="1655619" cy="18501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95250"/>
            <a:ext cx="8520430" cy="877570"/>
          </a:xfrm>
        </p:spPr>
        <p:txBody>
          <a:bodyPr/>
          <a:lstStyle/>
          <a:p>
            <a:r>
              <a:rPr lang="en-IN" altLang="en-US" dirty="0">
                <a:sym typeface="+mn-ea"/>
              </a:rPr>
              <a:t>Plot </a:t>
            </a:r>
            <a:r>
              <a:rPr lang="en-IN" altLang="en-US" dirty="0" smtClean="0">
                <a:sym typeface="+mn-ea"/>
              </a:rPr>
              <a:t>for first </a:t>
            </a:r>
            <a:r>
              <a:rPr lang="en-IN" altLang="en-US" dirty="0">
                <a:sym typeface="+mn-ea"/>
              </a:rPr>
              <a:t>100 observations between actual and predicted </a:t>
            </a:r>
            <a:r>
              <a:rPr lang="en-IN" altLang="en-US" dirty="0" smtClean="0">
                <a:sym typeface="+mn-ea"/>
              </a:rPr>
              <a:t>after building </a:t>
            </a:r>
            <a:r>
              <a:rPr lang="en-IN" altLang="en-US" dirty="0">
                <a:sym typeface="+mn-ea"/>
              </a:rPr>
              <a:t>the linear </a:t>
            </a:r>
            <a:r>
              <a:rPr lang="en-IN" altLang="en-US" dirty="0" smtClean="0">
                <a:sym typeface="+mn-ea"/>
              </a:rPr>
              <a:t>regression model:</a:t>
            </a:r>
            <a:endParaRPr lang="en-IN" altLang="en-US" dirty="0">
              <a:sym typeface="+mn-ea"/>
            </a:endParaRPr>
          </a:p>
        </p:txBody>
      </p:sp>
      <p:pic>
        <p:nvPicPr>
          <p:cNvPr id="4" name="Picture 3"/>
          <p:cNvPicPr>
            <a:picLocks noChangeAspect="1"/>
          </p:cNvPicPr>
          <p:nvPr/>
        </p:nvPicPr>
        <p:blipFill>
          <a:blip r:embed="rId2"/>
          <a:stretch>
            <a:fillRect/>
          </a:stretch>
        </p:blipFill>
        <p:spPr>
          <a:xfrm>
            <a:off x="311698" y="1239981"/>
            <a:ext cx="8520601" cy="36437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979170"/>
          </a:xfrm>
        </p:spPr>
        <p:txBody>
          <a:bodyPr/>
          <a:lstStyle/>
          <a:p>
            <a:r>
              <a:rPr lang="en-US" dirty="0"/>
              <a:t>We are using linear regression model so, we need to check 4 basic assumptions of linear regression.</a:t>
            </a:r>
            <a:br>
              <a:rPr lang="en-US" dirty="0"/>
            </a:br>
            <a:r>
              <a:rPr lang="en-US" dirty="0"/>
              <a:t/>
            </a:r>
            <a:br>
              <a:rPr lang="en-US" dirty="0"/>
            </a:br>
            <a:r>
              <a:rPr lang="en-IN" altLang="en-US" dirty="0">
                <a:solidFill>
                  <a:schemeClr val="bg1"/>
                </a:solidFill>
              </a:rPr>
              <a:t>1.</a:t>
            </a:r>
            <a:r>
              <a:rPr lang="en-US" dirty="0">
                <a:solidFill>
                  <a:schemeClr val="bg1"/>
                </a:solidFill>
                <a:sym typeface="+mn-ea"/>
              </a:rPr>
              <a:t>There </a:t>
            </a:r>
            <a:r>
              <a:rPr lang="en-US" dirty="0" smtClean="0">
                <a:solidFill>
                  <a:schemeClr val="bg1"/>
                </a:solidFill>
                <a:sym typeface="+mn-ea"/>
              </a:rPr>
              <a:t>should </a:t>
            </a:r>
            <a:r>
              <a:rPr lang="en-US" dirty="0">
                <a:solidFill>
                  <a:schemeClr val="bg1"/>
                </a:solidFill>
                <a:sym typeface="+mn-ea"/>
              </a:rPr>
              <a:t>to be linear relationship between independent and dependent variables</a:t>
            </a:r>
            <a:r>
              <a:rPr lang="en-IN" altLang="en-US" dirty="0">
                <a:solidFill>
                  <a:schemeClr val="bg1"/>
                </a:solidFill>
                <a:sym typeface="+mn-ea"/>
              </a:rPr>
              <a:t>.</a:t>
            </a:r>
            <a:r>
              <a:rPr lang="en-US" dirty="0">
                <a:solidFill>
                  <a:schemeClr val="bg1"/>
                </a:solidFill>
                <a:sym typeface="+mn-ea"/>
              </a:rPr>
              <a:t/>
            </a:r>
            <a:br>
              <a:rPr lang="en-US" dirty="0">
                <a:solidFill>
                  <a:schemeClr val="bg1"/>
                </a:solidFill>
                <a:sym typeface="+mn-ea"/>
              </a:rPr>
            </a:br>
            <a:r>
              <a:rPr lang="en-IN" altLang="en-US" dirty="0">
                <a:solidFill>
                  <a:schemeClr val="bg1"/>
                </a:solidFill>
                <a:sym typeface="+mn-ea"/>
              </a:rPr>
              <a:t>2.</a:t>
            </a:r>
            <a:r>
              <a:rPr lang="en-US" dirty="0">
                <a:solidFill>
                  <a:schemeClr val="bg1"/>
                </a:solidFill>
                <a:sym typeface="+mn-ea"/>
              </a:rPr>
              <a:t>The sum of </a:t>
            </a:r>
            <a:r>
              <a:rPr lang="en-US" dirty="0" smtClean="0">
                <a:solidFill>
                  <a:schemeClr val="bg1"/>
                </a:solidFill>
                <a:sym typeface="+mn-ea"/>
              </a:rPr>
              <a:t>residuals/error </a:t>
            </a:r>
            <a:r>
              <a:rPr lang="en-US" dirty="0">
                <a:solidFill>
                  <a:schemeClr val="bg1"/>
                </a:solidFill>
                <a:sym typeface="+mn-ea"/>
              </a:rPr>
              <a:t>should be near </a:t>
            </a:r>
            <a:r>
              <a:rPr lang="en-US" dirty="0" smtClean="0">
                <a:solidFill>
                  <a:schemeClr val="bg1"/>
                </a:solidFill>
                <a:sym typeface="+mn-ea"/>
              </a:rPr>
              <a:t>to 0</a:t>
            </a:r>
            <a:r>
              <a:rPr lang="en-IN" altLang="en-US" dirty="0">
                <a:solidFill>
                  <a:schemeClr val="bg1"/>
                </a:solidFill>
                <a:sym typeface="+mn-ea"/>
              </a:rPr>
              <a:t>.</a:t>
            </a:r>
            <a:r>
              <a:rPr lang="en-US" dirty="0">
                <a:solidFill>
                  <a:schemeClr val="bg1"/>
                </a:solidFill>
                <a:sym typeface="+mn-ea"/>
              </a:rPr>
              <a:t/>
            </a:r>
            <a:br>
              <a:rPr lang="en-US" dirty="0">
                <a:solidFill>
                  <a:schemeClr val="bg1"/>
                </a:solidFill>
                <a:sym typeface="+mn-ea"/>
              </a:rPr>
            </a:br>
            <a:r>
              <a:rPr lang="en-IN" altLang="en-US" dirty="0">
                <a:solidFill>
                  <a:schemeClr val="bg1"/>
                </a:solidFill>
                <a:sym typeface="+mn-ea"/>
              </a:rPr>
              <a:t>3.</a:t>
            </a:r>
            <a:r>
              <a:rPr lang="en-US" dirty="0">
                <a:solidFill>
                  <a:schemeClr val="bg1"/>
                </a:solidFill>
                <a:sym typeface="+mn-ea"/>
              </a:rPr>
              <a:t>There should not be multicollinearity</a:t>
            </a:r>
            <a:r>
              <a:rPr lang="en-IN" altLang="en-US" dirty="0">
                <a:solidFill>
                  <a:schemeClr val="bg1"/>
                </a:solidFill>
                <a:sym typeface="+mn-ea"/>
              </a:rPr>
              <a:t>.</a:t>
            </a:r>
            <a:r>
              <a:rPr lang="en-US" dirty="0">
                <a:solidFill>
                  <a:schemeClr val="bg1"/>
                </a:solidFill>
                <a:sym typeface="+mn-ea"/>
              </a:rPr>
              <a:t/>
            </a:r>
            <a:br>
              <a:rPr lang="en-US" dirty="0">
                <a:solidFill>
                  <a:schemeClr val="bg1"/>
                </a:solidFill>
                <a:sym typeface="+mn-ea"/>
              </a:rPr>
            </a:br>
            <a:r>
              <a:rPr lang="en-IN" altLang="en-US" dirty="0">
                <a:solidFill>
                  <a:schemeClr val="bg1"/>
                </a:solidFill>
                <a:sym typeface="+mn-ea"/>
              </a:rPr>
              <a:t>4.</a:t>
            </a:r>
            <a:r>
              <a:rPr lang="en-US" dirty="0" smtClean="0">
                <a:solidFill>
                  <a:schemeClr val="bg1"/>
                </a:solidFill>
                <a:sym typeface="+mn-ea"/>
              </a:rPr>
              <a:t>There </a:t>
            </a:r>
            <a:r>
              <a:rPr lang="en-US" dirty="0">
                <a:solidFill>
                  <a:schemeClr val="bg1"/>
                </a:solidFill>
                <a:sym typeface="+mn-ea"/>
              </a:rPr>
              <a:t>should not be heteroscedasticity</a:t>
            </a:r>
            <a:r>
              <a:rPr lang="en-IN" altLang="en-US" dirty="0">
                <a:solidFill>
                  <a:schemeClr val="bg1"/>
                </a:solidFill>
                <a:sym typeface="+mn-ea"/>
              </a:rPr>
              <a:t>.</a:t>
            </a:r>
            <a:r>
              <a:rPr lang="en-US" dirty="0">
                <a:solidFill>
                  <a:schemeClr val="bg1"/>
                </a:solidFill>
              </a:rPr>
              <a:t/>
            </a:r>
            <a:br>
              <a:rPr lang="en-US" dirty="0">
                <a:solidFill>
                  <a:schemeClr val="bg1"/>
                </a:solidFill>
              </a:rPr>
            </a:br>
            <a:r>
              <a:rPr lang="en-US" dirty="0"/>
              <a:t/>
            </a:r>
            <a:br>
              <a:rPr lang="en-US" dirty="0"/>
            </a:br>
            <a:r>
              <a:rPr lang="en-US" dirty="0"/>
              <a:t/>
            </a:r>
            <a:br>
              <a:rPr lang="en-US" dirty="0"/>
            </a:br>
            <a:endParaRPr lang="en-US" dirty="0">
              <a:solidFill>
                <a:schemeClr val="bg2">
                  <a:lumMod val="1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Plotting the </a:t>
            </a:r>
            <a:r>
              <a:rPr lang="en-IN" altLang="en-US"/>
              <a:t>assumptions graph:</a:t>
            </a:r>
          </a:p>
        </p:txBody>
      </p:sp>
      <p:pic>
        <p:nvPicPr>
          <p:cNvPr id="4" name="Picture 3"/>
          <p:cNvPicPr>
            <a:picLocks noChangeAspect="1"/>
          </p:cNvPicPr>
          <p:nvPr/>
        </p:nvPicPr>
        <p:blipFill>
          <a:blip r:embed="rId2"/>
          <a:stretch>
            <a:fillRect/>
          </a:stretch>
        </p:blipFill>
        <p:spPr>
          <a:xfrm>
            <a:off x="311700" y="1233828"/>
            <a:ext cx="2147480" cy="3340861"/>
          </a:xfrm>
          <a:prstGeom prst="rect">
            <a:avLst/>
          </a:prstGeom>
        </p:spPr>
      </p:pic>
      <p:pic>
        <p:nvPicPr>
          <p:cNvPr id="6" name="Picture 5"/>
          <p:cNvPicPr>
            <a:picLocks noChangeAspect="1"/>
          </p:cNvPicPr>
          <p:nvPr/>
        </p:nvPicPr>
        <p:blipFill>
          <a:blip r:embed="rId3"/>
          <a:stretch>
            <a:fillRect/>
          </a:stretch>
        </p:blipFill>
        <p:spPr>
          <a:xfrm>
            <a:off x="2459180" y="1233827"/>
            <a:ext cx="2147480" cy="3340861"/>
          </a:xfrm>
          <a:prstGeom prst="rect">
            <a:avLst/>
          </a:prstGeom>
        </p:spPr>
      </p:pic>
      <p:pic>
        <p:nvPicPr>
          <p:cNvPr id="8" name="Picture 7"/>
          <p:cNvPicPr>
            <a:picLocks noChangeAspect="1"/>
          </p:cNvPicPr>
          <p:nvPr/>
        </p:nvPicPr>
        <p:blipFill>
          <a:blip r:embed="rId4"/>
          <a:stretch>
            <a:fillRect/>
          </a:stretch>
        </p:blipFill>
        <p:spPr>
          <a:xfrm>
            <a:off x="4606660" y="1233825"/>
            <a:ext cx="2147480" cy="3340861"/>
          </a:xfrm>
          <a:prstGeom prst="rect">
            <a:avLst/>
          </a:prstGeom>
        </p:spPr>
      </p:pic>
      <p:pic>
        <p:nvPicPr>
          <p:cNvPr id="10" name="Picture 9"/>
          <p:cNvPicPr>
            <a:picLocks noChangeAspect="1"/>
          </p:cNvPicPr>
          <p:nvPr/>
        </p:nvPicPr>
        <p:blipFill>
          <a:blip r:embed="rId5"/>
          <a:stretch>
            <a:fillRect/>
          </a:stretch>
        </p:blipFill>
        <p:spPr>
          <a:xfrm>
            <a:off x="6754140" y="1233822"/>
            <a:ext cx="2147480" cy="313035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07315"/>
            <a:ext cx="8520430" cy="924560"/>
          </a:xfrm>
        </p:spPr>
        <p:txBody>
          <a:bodyPr/>
          <a:lstStyle/>
          <a:p>
            <a:r>
              <a:rPr lang="en-US"/>
              <a:t>Running Grid Search Cross Validation for Lasso Regression</a:t>
            </a:r>
          </a:p>
        </p:txBody>
      </p:sp>
      <p:pic>
        <p:nvPicPr>
          <p:cNvPr id="4" name="Picture 3"/>
          <p:cNvPicPr>
            <a:picLocks noChangeAspect="1"/>
          </p:cNvPicPr>
          <p:nvPr/>
        </p:nvPicPr>
        <p:blipFill>
          <a:blip r:embed="rId2"/>
          <a:stretch>
            <a:fillRect/>
          </a:stretch>
        </p:blipFill>
        <p:spPr>
          <a:xfrm>
            <a:off x="311785" y="1031875"/>
            <a:ext cx="8520430" cy="3329940"/>
          </a:xfrm>
          <a:prstGeom prst="rect">
            <a:avLst/>
          </a:prstGeom>
        </p:spPr>
      </p:pic>
      <p:sp>
        <p:nvSpPr>
          <p:cNvPr id="3" name="Text Box 2"/>
          <p:cNvSpPr txBox="1"/>
          <p:nvPr/>
        </p:nvSpPr>
        <p:spPr>
          <a:xfrm>
            <a:off x="1436370" y="4500880"/>
            <a:ext cx="5932170" cy="521970"/>
          </a:xfrm>
          <a:prstGeom prst="rect">
            <a:avLst/>
          </a:prstGeom>
          <a:noFill/>
        </p:spPr>
        <p:txBody>
          <a:bodyPr wrap="square" rtlCol="0">
            <a:spAutoFit/>
          </a:bodyPr>
          <a:lstStyle/>
          <a:p>
            <a:pPr algn="l"/>
            <a:r>
              <a:rPr lang="en-IN" altLang="en-US" dirty="0">
                <a:solidFill>
                  <a:schemeClr val="bg1"/>
                </a:solidFill>
              </a:rPr>
              <a:t>Note: </a:t>
            </a:r>
            <a:r>
              <a:rPr lang="en-US" dirty="0">
                <a:solidFill>
                  <a:schemeClr val="bg1"/>
                </a:solidFill>
              </a:rPr>
              <a:t>We can see that tuning the learning rate increases the evaluation scores.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40335"/>
            <a:ext cx="8520430" cy="685800"/>
          </a:xfrm>
        </p:spPr>
        <p:txBody>
          <a:bodyPr/>
          <a:lstStyle/>
          <a:p>
            <a:r>
              <a:rPr lang="en-US"/>
              <a:t>Running Grid Search Cross Validation for Ridge Regression</a:t>
            </a:r>
          </a:p>
        </p:txBody>
      </p:sp>
      <p:pic>
        <p:nvPicPr>
          <p:cNvPr id="4" name="Picture 3"/>
          <p:cNvPicPr>
            <a:picLocks noChangeAspect="1"/>
          </p:cNvPicPr>
          <p:nvPr/>
        </p:nvPicPr>
        <p:blipFill>
          <a:blip r:embed="rId2"/>
          <a:stretch>
            <a:fillRect/>
          </a:stretch>
        </p:blipFill>
        <p:spPr>
          <a:xfrm>
            <a:off x="311700" y="1212273"/>
            <a:ext cx="8520600" cy="348620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8340"/>
            <a:ext cx="8520600" cy="572700"/>
          </a:xfrm>
        </p:spPr>
        <p:txBody>
          <a:bodyPr/>
          <a:lstStyle/>
          <a:p>
            <a:r>
              <a:rPr lang="en-US"/>
              <a:t>Running Grid Search Cross Validation for Elastic Net Regression</a:t>
            </a:r>
          </a:p>
        </p:txBody>
      </p:sp>
      <p:pic>
        <p:nvPicPr>
          <p:cNvPr id="4" name="Picture 3"/>
          <p:cNvPicPr>
            <a:picLocks noChangeAspect="1"/>
          </p:cNvPicPr>
          <p:nvPr/>
        </p:nvPicPr>
        <p:blipFill>
          <a:blip r:embed="rId2"/>
          <a:stretch>
            <a:fillRect/>
          </a:stretch>
        </p:blipFill>
        <p:spPr>
          <a:xfrm>
            <a:off x="311785" y="1240155"/>
            <a:ext cx="8520430" cy="2756535"/>
          </a:xfrm>
          <a:prstGeom prst="rect">
            <a:avLst/>
          </a:prstGeom>
        </p:spPr>
      </p:pic>
      <p:sp>
        <p:nvSpPr>
          <p:cNvPr id="3" name="Text Box 2"/>
          <p:cNvSpPr txBox="1"/>
          <p:nvPr/>
        </p:nvSpPr>
        <p:spPr>
          <a:xfrm>
            <a:off x="371475" y="3996690"/>
            <a:ext cx="8460740" cy="1014730"/>
          </a:xfrm>
          <a:prstGeom prst="rect">
            <a:avLst/>
          </a:prstGeom>
          <a:noFill/>
        </p:spPr>
        <p:txBody>
          <a:bodyPr wrap="square" rtlCol="0">
            <a:spAutoFit/>
          </a:bodyPr>
          <a:lstStyle/>
          <a:p>
            <a:pPr algn="l"/>
            <a:r>
              <a:rPr lang="en-IN" altLang="en-US" sz="1200" dirty="0">
                <a:solidFill>
                  <a:schemeClr val="bg1"/>
                </a:solidFill>
              </a:rPr>
              <a:t>Note: </a:t>
            </a:r>
            <a:r>
              <a:rPr lang="en-US" sz="1200" dirty="0">
                <a:solidFill>
                  <a:schemeClr val="bg1"/>
                </a:solidFill>
              </a:rPr>
              <a:t>We have made 4 models. Sometimes it's useful to predict data on different models to increase accuracy of prediction and raise our confidence level.</a:t>
            </a:r>
          </a:p>
          <a:p>
            <a:pPr algn="l"/>
            <a:endParaRPr lang="en-US" sz="1200" dirty="0">
              <a:solidFill>
                <a:schemeClr val="bg1"/>
              </a:solidFill>
            </a:endParaRPr>
          </a:p>
          <a:p>
            <a:pPr algn="l"/>
            <a:r>
              <a:rPr lang="en-US" sz="1200" dirty="0" smtClean="0">
                <a:solidFill>
                  <a:schemeClr val="bg1"/>
                </a:solidFill>
              </a:rPr>
              <a:t>Stacking </a:t>
            </a:r>
            <a:r>
              <a:rPr lang="en-US" sz="1200" dirty="0">
                <a:solidFill>
                  <a:schemeClr val="bg1"/>
                </a:solidFill>
              </a:rPr>
              <a:t>is a good way to combine all the predictions from different models into one. We can adjust weights for each model in stacking.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Description of data provided</a:t>
            </a:r>
          </a:p>
        </p:txBody>
      </p:sp>
      <p:sp>
        <p:nvSpPr>
          <p:cNvPr id="3" name="Text Placeholder 2"/>
          <p:cNvSpPr>
            <a:spLocks noGrp="1"/>
          </p:cNvSpPr>
          <p:nvPr>
            <p:ph type="body" idx="1"/>
          </p:nvPr>
        </p:nvSpPr>
        <p:spPr/>
        <p:txBody>
          <a:bodyPr/>
          <a:lstStyle/>
          <a:p>
            <a:r>
              <a:rPr lang="en-IN" altLang="en-US" dirty="0">
                <a:solidFill>
                  <a:schemeClr val="bg1"/>
                </a:solidFill>
              </a:rPr>
              <a:t>We are provided with 2 data sets:</a:t>
            </a:r>
          </a:p>
          <a:p>
            <a:r>
              <a:rPr lang="en-IN" altLang="en-US" dirty="0">
                <a:solidFill>
                  <a:schemeClr val="bg1"/>
                </a:solidFill>
              </a:rPr>
              <a:t>1. </a:t>
            </a:r>
            <a:r>
              <a:rPr lang="en-IN" altLang="en-US" dirty="0" err="1">
                <a:solidFill>
                  <a:schemeClr val="bg1"/>
                </a:solidFill>
              </a:rPr>
              <a:t>Rossmann</a:t>
            </a:r>
            <a:r>
              <a:rPr lang="en-IN" altLang="en-US" dirty="0">
                <a:solidFill>
                  <a:schemeClr val="bg1"/>
                </a:solidFill>
              </a:rPr>
              <a:t> Stores Data.csv - This dataset includes the historical data including Sales. This dataset contain features like Sales, Customers,</a:t>
            </a:r>
          </a:p>
          <a:p>
            <a:r>
              <a:rPr lang="en-IN" altLang="en-US" dirty="0">
                <a:solidFill>
                  <a:schemeClr val="bg1"/>
                </a:solidFill>
              </a:rPr>
              <a:t>Open, </a:t>
            </a:r>
            <a:r>
              <a:rPr lang="en-IN" altLang="en-US" dirty="0" err="1">
                <a:solidFill>
                  <a:schemeClr val="bg1"/>
                </a:solidFill>
              </a:rPr>
              <a:t>StateHoliday</a:t>
            </a:r>
            <a:r>
              <a:rPr lang="en-IN" altLang="en-US" dirty="0">
                <a:solidFill>
                  <a:schemeClr val="bg1"/>
                </a:solidFill>
              </a:rPr>
              <a:t>, </a:t>
            </a:r>
            <a:r>
              <a:rPr lang="en-IN" altLang="en-US" dirty="0" err="1">
                <a:solidFill>
                  <a:schemeClr val="bg1"/>
                </a:solidFill>
              </a:rPr>
              <a:t>SchoolHoliday</a:t>
            </a:r>
            <a:r>
              <a:rPr lang="en-IN" altLang="en-US" dirty="0">
                <a:solidFill>
                  <a:schemeClr val="bg1"/>
                </a:solidFill>
              </a:rPr>
              <a:t>.</a:t>
            </a:r>
          </a:p>
          <a:p>
            <a:r>
              <a:rPr lang="en-IN" altLang="en-US" dirty="0">
                <a:solidFill>
                  <a:schemeClr val="bg1"/>
                </a:solidFill>
              </a:rPr>
              <a:t>2. store.csv - This includes supplemental information about the stores.</a:t>
            </a:r>
            <a:r>
              <a:rPr lang="en-IN" altLang="en-US" dirty="0">
                <a:solidFill>
                  <a:schemeClr val="bg1"/>
                </a:solidFill>
                <a:sym typeface="+mn-ea"/>
              </a:rPr>
              <a:t> This dataset contain features like Assortment, </a:t>
            </a:r>
            <a:r>
              <a:rPr lang="en-IN" altLang="en-US" dirty="0" err="1">
                <a:solidFill>
                  <a:schemeClr val="bg1"/>
                </a:solidFill>
              </a:rPr>
              <a:t>CompetitionDistance</a:t>
            </a:r>
            <a:r>
              <a:rPr lang="en-IN" altLang="en-US" dirty="0">
                <a:solidFill>
                  <a:schemeClr val="bg1"/>
                </a:solidFill>
              </a:rPr>
              <a:t>, </a:t>
            </a:r>
            <a:r>
              <a:rPr lang="en-IN" altLang="en-US" dirty="0" err="1">
                <a:solidFill>
                  <a:schemeClr val="bg1"/>
                </a:solidFill>
              </a:rPr>
              <a:t>CompetitionOpenSince</a:t>
            </a:r>
            <a:r>
              <a:rPr lang="en-IN" altLang="en-US" dirty="0">
                <a:solidFill>
                  <a:schemeClr val="bg1"/>
                </a:solidFill>
              </a:rPr>
              <a:t>[Month/Year], Promo, Promo2,</a:t>
            </a:r>
          </a:p>
          <a:p>
            <a:r>
              <a:rPr lang="en-IN" altLang="en-US" dirty="0">
                <a:solidFill>
                  <a:schemeClr val="bg1"/>
                </a:solidFill>
              </a:rPr>
              <a:t>Promo2Since[Year/Week]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398" y="3667875"/>
            <a:ext cx="3020602" cy="13728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908050"/>
          </a:xfrm>
        </p:spPr>
        <p:txBody>
          <a:bodyPr/>
          <a:lstStyle/>
          <a:p>
            <a:r>
              <a:rPr lang="en-IN" altLang="en-US" dirty="0"/>
              <a:t>Here are some values of the factors observed in model building:</a:t>
            </a:r>
            <a:br>
              <a:rPr lang="en-IN" altLang="en-US" dirty="0"/>
            </a:br>
            <a:endParaRPr lang="en-IN" altLang="en-US" dirty="0">
              <a:solidFill>
                <a:schemeClr val="bg2">
                  <a:lumMod val="10000"/>
                </a:schemeClr>
              </a:solidFill>
            </a:endParaRPr>
          </a:p>
        </p:txBody>
      </p:sp>
      <p:sp>
        <p:nvSpPr>
          <p:cNvPr id="3" name="Text Box 2"/>
          <p:cNvSpPr txBox="1"/>
          <p:nvPr/>
        </p:nvSpPr>
        <p:spPr>
          <a:xfrm>
            <a:off x="311785" y="1418590"/>
            <a:ext cx="3590290" cy="1814830"/>
          </a:xfrm>
          <a:prstGeom prst="rect">
            <a:avLst/>
          </a:prstGeom>
          <a:noFill/>
        </p:spPr>
        <p:txBody>
          <a:bodyPr wrap="square" rtlCol="0">
            <a:spAutoFit/>
          </a:bodyPr>
          <a:lstStyle/>
          <a:p>
            <a:pPr algn="l"/>
            <a:r>
              <a:rPr lang="en-IN" altLang="en-US" b="1" dirty="0">
                <a:solidFill>
                  <a:schemeClr val="tx1"/>
                </a:solidFill>
                <a:sym typeface="+mn-ea"/>
              </a:rPr>
              <a:t>Linear </a:t>
            </a:r>
            <a:r>
              <a:rPr lang="en-IN" altLang="en-US" b="1" dirty="0" smtClean="0">
                <a:solidFill>
                  <a:schemeClr val="tx1"/>
                </a:solidFill>
                <a:sym typeface="+mn-ea"/>
              </a:rPr>
              <a:t>Regression </a:t>
            </a:r>
            <a:r>
              <a:rPr lang="en-IN" altLang="en-US" b="1" dirty="0">
                <a:solidFill>
                  <a:schemeClr val="tx1"/>
                </a:solidFill>
                <a:sym typeface="+mn-ea"/>
              </a:rPr>
              <a:t>model:</a:t>
            </a:r>
          </a:p>
          <a:p>
            <a:pPr algn="l"/>
            <a:r>
              <a:rPr lang="en-IN" altLang="en-US" dirty="0">
                <a:solidFill>
                  <a:schemeClr val="bg1"/>
                </a:solidFill>
                <a:sym typeface="+mn-ea"/>
              </a:rPr>
              <a:t>Mean Squared Error : 0.11</a:t>
            </a:r>
            <a:br>
              <a:rPr lang="en-IN" altLang="en-US" dirty="0">
                <a:solidFill>
                  <a:schemeClr val="bg1"/>
                </a:solidFill>
                <a:sym typeface="+mn-ea"/>
              </a:rPr>
            </a:br>
            <a:r>
              <a:rPr lang="en-IN" altLang="en-US" dirty="0">
                <a:solidFill>
                  <a:schemeClr val="bg1"/>
                </a:solidFill>
                <a:sym typeface="+mn-ea"/>
              </a:rPr>
              <a:t>Root Mean Squared Error : 0</a:t>
            </a:r>
            <a:br>
              <a:rPr lang="en-IN" altLang="en-US" dirty="0">
                <a:solidFill>
                  <a:schemeClr val="bg1"/>
                </a:solidFill>
                <a:sym typeface="+mn-ea"/>
              </a:rPr>
            </a:br>
            <a:r>
              <a:rPr lang="en-IN" altLang="en-US" dirty="0">
                <a:solidFill>
                  <a:schemeClr val="bg1"/>
                </a:solidFill>
                <a:sym typeface="+mn-ea"/>
              </a:rPr>
              <a:t>Mean Absolute Error : 0.25</a:t>
            </a:r>
            <a:br>
              <a:rPr lang="en-IN" altLang="en-US" dirty="0">
                <a:solidFill>
                  <a:schemeClr val="bg1"/>
                </a:solidFill>
                <a:sym typeface="+mn-ea"/>
              </a:rPr>
            </a:br>
            <a:r>
              <a:rPr lang="en-IN" altLang="en-US" dirty="0">
                <a:solidFill>
                  <a:schemeClr val="bg1"/>
                </a:solidFill>
                <a:sym typeface="+mn-ea"/>
              </a:rPr>
              <a:t>Mean Absolute Percentage Error : 3.41 %</a:t>
            </a:r>
            <a:br>
              <a:rPr lang="en-IN" altLang="en-US" dirty="0">
                <a:solidFill>
                  <a:schemeClr val="bg1"/>
                </a:solidFill>
                <a:sym typeface="+mn-ea"/>
              </a:rPr>
            </a:br>
            <a:r>
              <a:rPr lang="en-IN" altLang="en-US" dirty="0">
                <a:solidFill>
                  <a:schemeClr val="bg1"/>
                </a:solidFill>
                <a:sym typeface="+mn-ea"/>
              </a:rPr>
              <a:t>R-Square : 0.99</a:t>
            </a:r>
            <a:br>
              <a:rPr lang="en-IN" altLang="en-US" dirty="0">
                <a:solidFill>
                  <a:schemeClr val="bg1"/>
                </a:solidFill>
                <a:sym typeface="+mn-ea"/>
              </a:rPr>
            </a:br>
            <a:r>
              <a:rPr lang="en-IN" altLang="en-US" dirty="0">
                <a:solidFill>
                  <a:schemeClr val="bg1"/>
                </a:solidFill>
                <a:sym typeface="+mn-ea"/>
              </a:rPr>
              <a:t>Adjusted R-Square :  0.99</a:t>
            </a:r>
            <a:endParaRPr lang="en-IN" altLang="en-US" dirty="0">
              <a:solidFill>
                <a:schemeClr val="bg1"/>
              </a:solidFill>
            </a:endParaRPr>
          </a:p>
          <a:p>
            <a:endParaRPr lang="en-US" dirty="0"/>
          </a:p>
        </p:txBody>
      </p:sp>
      <p:sp>
        <p:nvSpPr>
          <p:cNvPr id="4" name="Text Box 3"/>
          <p:cNvSpPr txBox="1"/>
          <p:nvPr/>
        </p:nvSpPr>
        <p:spPr>
          <a:xfrm>
            <a:off x="4431030" y="1418590"/>
            <a:ext cx="4010660" cy="1599565"/>
          </a:xfrm>
          <a:prstGeom prst="rect">
            <a:avLst/>
          </a:prstGeom>
          <a:noFill/>
        </p:spPr>
        <p:txBody>
          <a:bodyPr wrap="square" rtlCol="0">
            <a:spAutoFit/>
          </a:bodyPr>
          <a:lstStyle/>
          <a:p>
            <a:pPr algn="l"/>
            <a:r>
              <a:rPr lang="en-US" b="1" dirty="0">
                <a:solidFill>
                  <a:schemeClr val="tx1"/>
                </a:solidFill>
              </a:rPr>
              <a:t>Lasso Regression with cross validation</a:t>
            </a:r>
            <a:r>
              <a:rPr lang="en-IN" altLang="en-US" b="1" dirty="0">
                <a:solidFill>
                  <a:schemeClr val="tx1"/>
                </a:solidFill>
              </a:rPr>
              <a:t>:</a:t>
            </a:r>
          </a:p>
          <a:p>
            <a:pPr algn="l"/>
            <a:r>
              <a:rPr lang="en-US" dirty="0">
                <a:solidFill>
                  <a:schemeClr val="bg1"/>
                </a:solidFill>
              </a:rPr>
              <a:t>Mean Squared Error : 0.11</a:t>
            </a:r>
          </a:p>
          <a:p>
            <a:pPr algn="l"/>
            <a:r>
              <a:rPr lang="en-US" dirty="0">
                <a:solidFill>
                  <a:schemeClr val="bg1"/>
                </a:solidFill>
              </a:rPr>
              <a:t>Root Mean Squared Error : 0</a:t>
            </a:r>
          </a:p>
          <a:p>
            <a:pPr algn="l"/>
            <a:r>
              <a:rPr lang="en-US" dirty="0">
                <a:solidFill>
                  <a:schemeClr val="bg1"/>
                </a:solidFill>
              </a:rPr>
              <a:t>Mean Absolute Error : 0.25</a:t>
            </a:r>
          </a:p>
          <a:p>
            <a:pPr algn="l"/>
            <a:r>
              <a:rPr lang="en-US" dirty="0">
                <a:solidFill>
                  <a:schemeClr val="bg1"/>
                </a:solidFill>
              </a:rPr>
              <a:t>Mean Absolute Percentage Error : 3.41 %</a:t>
            </a:r>
          </a:p>
          <a:p>
            <a:pPr algn="l"/>
            <a:r>
              <a:rPr lang="en-US" dirty="0">
                <a:solidFill>
                  <a:schemeClr val="bg1"/>
                </a:solidFill>
              </a:rPr>
              <a:t>R-Square : 0.99</a:t>
            </a:r>
          </a:p>
          <a:p>
            <a:pPr algn="l"/>
            <a:r>
              <a:rPr lang="en-US" dirty="0">
                <a:solidFill>
                  <a:schemeClr val="bg1"/>
                </a:solidFill>
              </a:rPr>
              <a:t>Adjusted R-Square :  0.99</a:t>
            </a:r>
          </a:p>
        </p:txBody>
      </p:sp>
      <p:sp>
        <p:nvSpPr>
          <p:cNvPr id="5" name="Text Box 4"/>
          <p:cNvSpPr txBox="1"/>
          <p:nvPr/>
        </p:nvSpPr>
        <p:spPr>
          <a:xfrm>
            <a:off x="4431030" y="3233420"/>
            <a:ext cx="3851275" cy="1599565"/>
          </a:xfrm>
          <a:prstGeom prst="rect">
            <a:avLst/>
          </a:prstGeom>
          <a:noFill/>
        </p:spPr>
        <p:txBody>
          <a:bodyPr wrap="square" rtlCol="0">
            <a:spAutoFit/>
          </a:bodyPr>
          <a:lstStyle/>
          <a:p>
            <a:pPr algn="l"/>
            <a:r>
              <a:rPr lang="en-IN" altLang="en-US" b="1" dirty="0">
                <a:solidFill>
                  <a:schemeClr val="tx1"/>
                </a:solidFill>
                <a:sym typeface="+mn-ea"/>
              </a:rPr>
              <a:t>Ridge</a:t>
            </a:r>
            <a:r>
              <a:rPr lang="en-US" b="1" dirty="0">
                <a:solidFill>
                  <a:schemeClr val="tx1"/>
                </a:solidFill>
                <a:sym typeface="+mn-ea"/>
              </a:rPr>
              <a:t> Regression with cross validation</a:t>
            </a:r>
            <a:r>
              <a:rPr lang="en-IN" altLang="en-US" b="1" dirty="0" smtClean="0">
                <a:solidFill>
                  <a:schemeClr val="tx1"/>
                </a:solidFill>
                <a:sym typeface="+mn-ea"/>
              </a:rPr>
              <a:t>:</a:t>
            </a:r>
            <a:endParaRPr lang="en-IN" altLang="en-US" b="1" dirty="0">
              <a:solidFill>
                <a:schemeClr val="tx1"/>
              </a:solidFill>
            </a:endParaRPr>
          </a:p>
          <a:p>
            <a:pPr algn="l"/>
            <a:r>
              <a:rPr lang="en-US" dirty="0">
                <a:solidFill>
                  <a:schemeClr val="bg1"/>
                </a:solidFill>
              </a:rPr>
              <a:t>Mean Squared Error : 0.11</a:t>
            </a:r>
          </a:p>
          <a:p>
            <a:pPr algn="l"/>
            <a:r>
              <a:rPr lang="en-US" dirty="0">
                <a:solidFill>
                  <a:schemeClr val="bg1"/>
                </a:solidFill>
              </a:rPr>
              <a:t>Root Mean Squared Error : 0</a:t>
            </a:r>
          </a:p>
          <a:p>
            <a:pPr algn="l"/>
            <a:r>
              <a:rPr lang="en-US" dirty="0">
                <a:solidFill>
                  <a:schemeClr val="bg1"/>
                </a:solidFill>
              </a:rPr>
              <a:t>Mean Absolute Error : 0.25</a:t>
            </a:r>
          </a:p>
          <a:p>
            <a:pPr algn="l"/>
            <a:r>
              <a:rPr lang="en-US" dirty="0">
                <a:solidFill>
                  <a:schemeClr val="bg1"/>
                </a:solidFill>
              </a:rPr>
              <a:t>Mean Absolute Percentage Error : 3.41 %</a:t>
            </a:r>
          </a:p>
          <a:p>
            <a:pPr algn="l"/>
            <a:r>
              <a:rPr lang="en-US" dirty="0">
                <a:solidFill>
                  <a:schemeClr val="bg1"/>
                </a:solidFill>
              </a:rPr>
              <a:t>R-Square : 0.99</a:t>
            </a:r>
          </a:p>
          <a:p>
            <a:pPr algn="l"/>
            <a:r>
              <a:rPr lang="en-US" dirty="0">
                <a:solidFill>
                  <a:schemeClr val="bg1"/>
                </a:solidFill>
              </a:rPr>
              <a:t>Adjusted R-Square :  0.99</a:t>
            </a:r>
          </a:p>
        </p:txBody>
      </p:sp>
      <p:sp>
        <p:nvSpPr>
          <p:cNvPr id="6" name="Text Box 5"/>
          <p:cNvSpPr txBox="1"/>
          <p:nvPr/>
        </p:nvSpPr>
        <p:spPr>
          <a:xfrm>
            <a:off x="311785" y="3233420"/>
            <a:ext cx="3619500" cy="1599565"/>
          </a:xfrm>
          <a:prstGeom prst="rect">
            <a:avLst/>
          </a:prstGeom>
          <a:noFill/>
        </p:spPr>
        <p:txBody>
          <a:bodyPr wrap="square" rtlCol="0">
            <a:spAutoFit/>
          </a:bodyPr>
          <a:lstStyle/>
          <a:p>
            <a:pPr algn="l"/>
            <a:r>
              <a:rPr lang="en-IN" altLang="en-US" b="1" dirty="0" err="1">
                <a:solidFill>
                  <a:schemeClr val="tx1"/>
                </a:solidFill>
              </a:rPr>
              <a:t>ElasticNet</a:t>
            </a:r>
            <a:r>
              <a:rPr lang="en-IN" altLang="en-US" b="1" dirty="0">
                <a:solidFill>
                  <a:schemeClr val="tx1"/>
                </a:solidFill>
              </a:rPr>
              <a:t> Regression:</a:t>
            </a:r>
            <a:endParaRPr lang="en-US" b="1" dirty="0">
              <a:solidFill>
                <a:schemeClr val="tx1"/>
              </a:solidFill>
            </a:endParaRPr>
          </a:p>
          <a:p>
            <a:pPr algn="l"/>
            <a:r>
              <a:rPr lang="en-US" dirty="0">
                <a:solidFill>
                  <a:schemeClr val="bg1"/>
                </a:solidFill>
              </a:rPr>
              <a:t>Mean Squared Error : 0.11</a:t>
            </a:r>
          </a:p>
          <a:p>
            <a:pPr algn="l"/>
            <a:r>
              <a:rPr lang="en-US" dirty="0">
                <a:solidFill>
                  <a:schemeClr val="bg1"/>
                </a:solidFill>
              </a:rPr>
              <a:t>Root Mean Squared Error : 0</a:t>
            </a:r>
          </a:p>
          <a:p>
            <a:pPr algn="l"/>
            <a:r>
              <a:rPr lang="en-US" dirty="0">
                <a:solidFill>
                  <a:schemeClr val="bg1"/>
                </a:solidFill>
              </a:rPr>
              <a:t>Mean Absolute Error : 0.25</a:t>
            </a:r>
          </a:p>
          <a:p>
            <a:pPr algn="l"/>
            <a:r>
              <a:rPr lang="en-US" dirty="0">
                <a:solidFill>
                  <a:schemeClr val="bg1"/>
                </a:solidFill>
              </a:rPr>
              <a:t>Mean Absolute Percentage Error : 3.41 %</a:t>
            </a:r>
          </a:p>
          <a:p>
            <a:pPr algn="l"/>
            <a:r>
              <a:rPr lang="en-US" dirty="0">
                <a:solidFill>
                  <a:schemeClr val="bg1"/>
                </a:solidFill>
              </a:rPr>
              <a:t>R-Square : 0.99</a:t>
            </a:r>
          </a:p>
          <a:p>
            <a:pPr algn="l"/>
            <a:r>
              <a:rPr lang="en-US" dirty="0">
                <a:solidFill>
                  <a:schemeClr val="bg1"/>
                </a:solidFill>
              </a:rPr>
              <a:t>Adjusted R-Square :  0.99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Stack Model</a:t>
            </a:r>
            <a:r>
              <a:rPr lang="en-IN" altLang="en-US"/>
              <a:t>:</a:t>
            </a:r>
          </a:p>
        </p:txBody>
      </p:sp>
      <p:pic>
        <p:nvPicPr>
          <p:cNvPr id="4" name="Picture 3"/>
          <p:cNvPicPr>
            <a:picLocks noChangeAspect="1"/>
          </p:cNvPicPr>
          <p:nvPr/>
        </p:nvPicPr>
        <p:blipFill>
          <a:blip r:embed="rId2"/>
          <a:stretch>
            <a:fillRect/>
          </a:stretch>
        </p:blipFill>
        <p:spPr>
          <a:xfrm>
            <a:off x="311700" y="1239981"/>
            <a:ext cx="8520600" cy="36645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Sales for next six weeks</a:t>
            </a:r>
            <a:r>
              <a:rPr lang="en-IN" altLang="en-US" dirty="0"/>
              <a:t>:</a:t>
            </a:r>
            <a:br>
              <a:rPr lang="en-IN" altLang="en-US" dirty="0"/>
            </a:br>
            <a:r>
              <a:rPr lang="en-US" dirty="0"/>
              <a:t/>
            </a:r>
            <a:br>
              <a:rPr lang="en-US" dirty="0"/>
            </a:br>
            <a:r>
              <a:rPr lang="en-US" sz="2000" dirty="0">
                <a:solidFill>
                  <a:schemeClr val="bg1"/>
                </a:solidFill>
              </a:rPr>
              <a:t>Now that we have linear regression models </a:t>
            </a:r>
            <a:r>
              <a:rPr lang="en-US" sz="2000" dirty="0" smtClean="0">
                <a:solidFill>
                  <a:schemeClr val="bg1"/>
                </a:solidFill>
              </a:rPr>
              <a:t>performing </a:t>
            </a:r>
            <a:r>
              <a:rPr lang="en-US" sz="2000" dirty="0">
                <a:solidFill>
                  <a:schemeClr val="bg1"/>
                </a:solidFill>
              </a:rPr>
              <a:t>well. we need to predict Sales for next 6 weeks in Advance.</a:t>
            </a:r>
            <a:r>
              <a:rPr lang="en-IN" altLang="en-US" sz="2000" dirty="0">
                <a:solidFill>
                  <a:schemeClr val="bg1"/>
                </a:solidFill>
              </a:rPr>
              <a:t> This is what our problem statement states and hence we have considered the last 42 days as our test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259" y="3103474"/>
            <a:ext cx="3140300" cy="192058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Predicting Sales for next six weeks</a:t>
            </a:r>
            <a:r>
              <a:rPr lang="en-IN" altLang="en-US">
                <a:sym typeface="+mn-ea"/>
              </a:rPr>
              <a:t>:</a:t>
            </a:r>
            <a:br>
              <a:rPr lang="en-IN" altLang="en-US">
                <a:sym typeface="+mn-ea"/>
              </a:rPr>
            </a:br>
            <a:endParaRPr lang="en-US"/>
          </a:p>
        </p:txBody>
      </p:sp>
      <p:pic>
        <p:nvPicPr>
          <p:cNvPr id="4" name="Picture 3"/>
          <p:cNvPicPr>
            <a:picLocks noChangeAspect="1"/>
          </p:cNvPicPr>
          <p:nvPr/>
        </p:nvPicPr>
        <p:blipFill>
          <a:blip r:embed="rId2"/>
          <a:stretch>
            <a:fillRect/>
          </a:stretch>
        </p:blipFill>
        <p:spPr>
          <a:xfrm>
            <a:off x="311700" y="1205345"/>
            <a:ext cx="8520600" cy="369916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br>
              <a:rPr lang="en-IN" altLang="en-US" dirty="0"/>
            </a:br>
            <a:r>
              <a:rPr lang="en-IN" altLang="en-US" dirty="0"/>
              <a:t/>
            </a:r>
            <a:br>
              <a:rPr lang="en-IN" altLang="en-US" dirty="0"/>
            </a:br>
            <a:r>
              <a:rPr lang="en-IN" altLang="en-US" sz="1800" dirty="0">
                <a:solidFill>
                  <a:schemeClr val="bg1"/>
                </a:solidFill>
              </a:rPr>
              <a:t>In the above project to we applied log transform to a lot of columns to avoid skewness which helped us to predict </a:t>
            </a:r>
            <a:r>
              <a:rPr lang="en-IN" altLang="en-US" sz="1800" dirty="0" smtClean="0">
                <a:solidFill>
                  <a:schemeClr val="bg1"/>
                </a:solidFill>
              </a:rPr>
              <a:t>our </a:t>
            </a:r>
            <a:r>
              <a:rPr lang="en-IN" altLang="en-US" sz="1800" dirty="0">
                <a:solidFill>
                  <a:schemeClr val="bg1"/>
                </a:solidFill>
              </a:rPr>
              <a:t>values well. We also </a:t>
            </a:r>
            <a:r>
              <a:rPr lang="en-IN" altLang="en-US" sz="1800" dirty="0" smtClean="0">
                <a:solidFill>
                  <a:schemeClr val="bg1"/>
                </a:solidFill>
              </a:rPr>
              <a:t>applied regularization techniques like </a:t>
            </a:r>
            <a:r>
              <a:rPr lang="en-IN" altLang="en-US" sz="1800" dirty="0">
                <a:solidFill>
                  <a:schemeClr val="bg1"/>
                </a:solidFill>
              </a:rPr>
              <a:t>Lasso, Ridge and Elastic Net to Avoid Overfitting.</a:t>
            </a:r>
            <a:br>
              <a:rPr lang="en-IN" altLang="en-US" sz="1800" dirty="0">
                <a:solidFill>
                  <a:schemeClr val="bg1"/>
                </a:solidFill>
              </a:rPr>
            </a:br>
            <a:r>
              <a:rPr lang="en-IN" altLang="en-US" sz="1800" dirty="0">
                <a:solidFill>
                  <a:schemeClr val="bg1"/>
                </a:solidFill>
              </a:rPr>
              <a:t/>
            </a:r>
            <a:br>
              <a:rPr lang="en-IN" altLang="en-US" sz="1800" dirty="0">
                <a:solidFill>
                  <a:schemeClr val="bg1"/>
                </a:solidFill>
              </a:rPr>
            </a:br>
            <a:r>
              <a:rPr lang="en-IN" altLang="en-US" sz="1800" dirty="0">
                <a:solidFill>
                  <a:schemeClr val="bg1"/>
                </a:solidFill>
              </a:rPr>
              <a:t>As we were doing Logistic Regression we took care of all the 4 assumptions.</a:t>
            </a:r>
            <a:br>
              <a:rPr lang="en-IN" altLang="en-US" sz="1800" dirty="0">
                <a:solidFill>
                  <a:schemeClr val="bg1"/>
                </a:solidFill>
              </a:rPr>
            </a:br>
            <a:r>
              <a:rPr lang="en-IN" altLang="en-US" sz="1800" dirty="0">
                <a:solidFill>
                  <a:schemeClr val="bg1"/>
                </a:solidFill>
              </a:rPr>
              <a:t/>
            </a:r>
            <a:br>
              <a:rPr lang="en-IN" altLang="en-US" sz="1800" dirty="0">
                <a:solidFill>
                  <a:schemeClr val="bg1"/>
                </a:solidFill>
              </a:rPr>
            </a:br>
            <a:r>
              <a:rPr lang="en-IN" altLang="en-US" sz="1800" dirty="0">
                <a:solidFill>
                  <a:schemeClr val="bg1"/>
                </a:solidFill>
              </a:rPr>
              <a:t>The above graph is what our final model looks like </a:t>
            </a:r>
            <a:r>
              <a:rPr lang="en-IN" altLang="en-US" sz="1800" dirty="0" smtClean="0">
                <a:solidFill>
                  <a:schemeClr val="bg1"/>
                </a:solidFill>
              </a:rPr>
              <a:t>at </a:t>
            </a:r>
            <a:r>
              <a:rPr lang="en-IN" altLang="en-US" sz="1800" dirty="0">
                <a:solidFill>
                  <a:schemeClr val="bg1"/>
                </a:solidFill>
              </a:rPr>
              <a:t>the </a:t>
            </a:r>
            <a:r>
              <a:rPr lang="en-IN" altLang="en-US" sz="1800" dirty="0" smtClean="0">
                <a:solidFill>
                  <a:schemeClr val="bg1"/>
                </a:solidFill>
              </a:rPr>
              <a:t>end. As per our model prediction we can conclude that </a:t>
            </a:r>
            <a:r>
              <a:rPr lang="en-IN" altLang="en-US" sz="1800" dirty="0">
                <a:solidFill>
                  <a:schemeClr val="bg1"/>
                </a:solidFill>
              </a:rPr>
              <a:t>Total </a:t>
            </a:r>
            <a:r>
              <a:rPr lang="en-IN" altLang="en-US" sz="1800" dirty="0" smtClean="0">
                <a:solidFill>
                  <a:schemeClr val="bg1"/>
                </a:solidFill>
              </a:rPr>
              <a:t>revenue of </a:t>
            </a:r>
            <a:r>
              <a:rPr lang="en-IN" altLang="en-US" sz="1800" dirty="0">
                <a:solidFill>
                  <a:schemeClr val="bg1"/>
                </a:solidFill>
              </a:rPr>
              <a:t>Predicted Sales in next 6 </a:t>
            </a:r>
            <a:r>
              <a:rPr lang="en-IN" altLang="en-US" sz="1800" dirty="0" smtClean="0">
                <a:solidFill>
                  <a:schemeClr val="bg1"/>
                </a:solidFill>
              </a:rPr>
              <a:t>weeks </a:t>
            </a:r>
            <a:r>
              <a:rPr lang="en-IN" altLang="en-US" sz="1800" dirty="0">
                <a:solidFill>
                  <a:schemeClr val="bg1"/>
                </a:solidFill>
              </a:rPr>
              <a:t>will be: 250,776,406 euros By 1115 </a:t>
            </a:r>
            <a:r>
              <a:rPr lang="en-IN" altLang="en-US" sz="1800" dirty="0" err="1">
                <a:solidFill>
                  <a:schemeClr val="bg1"/>
                </a:solidFill>
              </a:rPr>
              <a:t>Rossmann</a:t>
            </a:r>
            <a:r>
              <a:rPr lang="en-IN" altLang="en-US" sz="1800" dirty="0">
                <a:solidFill>
                  <a:schemeClr val="bg1"/>
                </a:solidFill>
              </a:rPr>
              <a:t> stores.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299" y="3822831"/>
            <a:ext cx="1795998" cy="10806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8418" y="124691"/>
            <a:ext cx="6837218" cy="644236"/>
          </a:xfrm>
        </p:spPr>
        <p:txBody>
          <a:bodyPr/>
          <a:lstStyle/>
          <a:p>
            <a:r>
              <a:rPr lang="en-US" dirty="0">
                <a:latin typeface="Bahnschrift SemiBold" panose="020B0502040204020203" pitchFamily="34" charset="0"/>
              </a:rPr>
              <a:t>	Missing Values in the Datasets</a:t>
            </a:r>
          </a:p>
        </p:txBody>
      </p:sp>
      <p:pic>
        <p:nvPicPr>
          <p:cNvPr id="6" name="Picture 5"/>
          <p:cNvPicPr>
            <a:picLocks noChangeAspect="1"/>
          </p:cNvPicPr>
          <p:nvPr/>
        </p:nvPicPr>
        <p:blipFill>
          <a:blip r:embed="rId2"/>
          <a:stretch>
            <a:fillRect/>
          </a:stretch>
        </p:blipFill>
        <p:spPr>
          <a:xfrm>
            <a:off x="505691" y="768927"/>
            <a:ext cx="8014854" cy="43745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5745" y="76200"/>
            <a:ext cx="7744691" cy="637309"/>
          </a:xfrm>
        </p:spPr>
        <p:txBody>
          <a:bodyPr/>
          <a:lstStyle/>
          <a:p>
            <a:r>
              <a:rPr lang="en-US" dirty="0">
                <a:latin typeface="Bahnschrift SemiBold" panose="020B0502040204020203" pitchFamily="34" charset="0"/>
              </a:rPr>
              <a:t>	After filling NaN Values in the Datasets</a:t>
            </a:r>
          </a:p>
        </p:txBody>
      </p:sp>
      <p:pic>
        <p:nvPicPr>
          <p:cNvPr id="7" name="Picture 6"/>
          <p:cNvPicPr>
            <a:picLocks noChangeAspect="1"/>
          </p:cNvPicPr>
          <p:nvPr/>
        </p:nvPicPr>
        <p:blipFill>
          <a:blip r:embed="rId2"/>
          <a:stretch>
            <a:fillRect/>
          </a:stretch>
        </p:blipFill>
        <p:spPr>
          <a:xfrm>
            <a:off x="595745" y="796636"/>
            <a:ext cx="7987146" cy="43468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6" y="76200"/>
            <a:ext cx="7529973" cy="568036"/>
          </a:xfrm>
        </p:spPr>
        <p:txBody>
          <a:bodyPr/>
          <a:lstStyle/>
          <a:p>
            <a:r>
              <a:rPr lang="en-US" dirty="0">
                <a:latin typeface="Bahnschrift SemiBold" panose="020B0502040204020203" pitchFamily="34" charset="0"/>
              </a:rPr>
              <a:t>Correlation of variables with each others</a:t>
            </a:r>
          </a:p>
        </p:txBody>
      </p:sp>
      <p:pic>
        <p:nvPicPr>
          <p:cNvPr id="6" name="Picture 5"/>
          <p:cNvPicPr>
            <a:picLocks noChangeAspect="1"/>
          </p:cNvPicPr>
          <p:nvPr/>
        </p:nvPicPr>
        <p:blipFill>
          <a:blip r:embed="rId2"/>
          <a:stretch>
            <a:fillRect/>
          </a:stretch>
        </p:blipFill>
        <p:spPr>
          <a:xfrm>
            <a:off x="484909" y="692728"/>
            <a:ext cx="8118764" cy="44507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5598" y="202660"/>
            <a:ext cx="7577457" cy="822575"/>
          </a:xfrm>
        </p:spPr>
        <p:txBody>
          <a:bodyPr/>
          <a:lstStyle/>
          <a:p>
            <a:r>
              <a:rPr lang="en-US" dirty="0">
                <a:latin typeface="Bahnschrift SemiBold" panose="020B0502040204020203" pitchFamily="34" charset="0"/>
              </a:rPr>
              <a:t>Numbers of stores open on a given Dates</a:t>
            </a:r>
          </a:p>
        </p:txBody>
      </p:sp>
      <p:pic>
        <p:nvPicPr>
          <p:cNvPr id="8" name="Picture 7"/>
          <p:cNvPicPr>
            <a:picLocks noChangeAspect="1"/>
          </p:cNvPicPr>
          <p:nvPr/>
        </p:nvPicPr>
        <p:blipFill>
          <a:blip r:embed="rId2"/>
          <a:stretch>
            <a:fillRect/>
          </a:stretch>
        </p:blipFill>
        <p:spPr>
          <a:xfrm>
            <a:off x="1275599" y="886691"/>
            <a:ext cx="6592802" cy="4054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982" y="202661"/>
            <a:ext cx="8354318" cy="697884"/>
          </a:xfrm>
        </p:spPr>
        <p:txBody>
          <a:bodyPr/>
          <a:lstStyle/>
          <a:p>
            <a:r>
              <a:rPr lang="en-US" dirty="0">
                <a:latin typeface="Bahnschrift SemiBold" panose="020B0502040204020203" pitchFamily="34" charset="0"/>
              </a:rPr>
              <a:t>Number of stores running promo on given Dates</a:t>
            </a:r>
          </a:p>
        </p:txBody>
      </p:sp>
      <p:pic>
        <p:nvPicPr>
          <p:cNvPr id="6" name="Picture 5"/>
          <p:cNvPicPr>
            <a:picLocks noChangeAspect="1"/>
          </p:cNvPicPr>
          <p:nvPr/>
        </p:nvPicPr>
        <p:blipFill>
          <a:blip r:embed="rId2"/>
          <a:stretch>
            <a:fillRect/>
          </a:stretch>
        </p:blipFill>
        <p:spPr>
          <a:xfrm>
            <a:off x="955964" y="962892"/>
            <a:ext cx="6912437" cy="39779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91" y="202661"/>
            <a:ext cx="5230092" cy="1065030"/>
          </a:xfrm>
        </p:spPr>
        <p:txBody>
          <a:bodyPr/>
          <a:lstStyle/>
          <a:p>
            <a:r>
              <a:rPr lang="en-US" dirty="0">
                <a:latin typeface="Bahnschrift SemiBold" panose="020B0502040204020203" pitchFamily="34" charset="0"/>
              </a:rPr>
              <a:t>Number of school Holidays</a:t>
            </a:r>
          </a:p>
        </p:txBody>
      </p:sp>
      <p:pic>
        <p:nvPicPr>
          <p:cNvPr id="6" name="Picture 5"/>
          <p:cNvPicPr>
            <a:picLocks noChangeAspect="1"/>
          </p:cNvPicPr>
          <p:nvPr/>
        </p:nvPicPr>
        <p:blipFill>
          <a:blip r:embed="rId2"/>
          <a:stretch>
            <a:fillRect/>
          </a:stretch>
        </p:blipFill>
        <p:spPr>
          <a:xfrm>
            <a:off x="865909" y="879764"/>
            <a:ext cx="7002492" cy="40610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509</Words>
  <Application>Microsoft Office PowerPoint</Application>
  <PresentationFormat>On-screen Show (16:9)</PresentationFormat>
  <Paragraphs>70</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Montserrat</vt:lpstr>
      <vt:lpstr>Arial</vt:lpstr>
      <vt:lpstr>Bahnschrift SemiBold</vt:lpstr>
      <vt:lpstr>Simple Light</vt:lpstr>
      <vt:lpstr>           Capstone Project Rossmann Sales Prediction  </vt:lpstr>
      <vt:lpstr>Problem Statement:</vt:lpstr>
      <vt:lpstr>Description of data provided</vt:lpstr>
      <vt:lpstr> Missing Values in the Datasets</vt:lpstr>
      <vt:lpstr> After filling NaN Values in the Datasets</vt:lpstr>
      <vt:lpstr>Correlation of variables with each others</vt:lpstr>
      <vt:lpstr>Numbers of stores open on a given Dates</vt:lpstr>
      <vt:lpstr>Number of stores running promo on given Dates</vt:lpstr>
      <vt:lpstr>Number of school Holidays</vt:lpstr>
      <vt:lpstr>Number of Holidays celebrated by stores</vt:lpstr>
      <vt:lpstr>Number of store data given by Date</vt:lpstr>
      <vt:lpstr>Number of stores open on Holidays</vt:lpstr>
      <vt:lpstr> Distribution of values</vt:lpstr>
      <vt:lpstr>After removing the skewness</vt:lpstr>
      <vt:lpstr>Relationship between sales and customer data</vt:lpstr>
      <vt:lpstr>Correlation matrix of Rossmann’s Dataset</vt:lpstr>
      <vt:lpstr>Correlation after merging the two dataset</vt:lpstr>
      <vt:lpstr>The scatter plot for sales_log_t with other Variables:</vt:lpstr>
      <vt:lpstr>The scatter plot for sales_log_t with other Variables:</vt:lpstr>
      <vt:lpstr>The scatter plot for sales_log_t with other Variables:</vt:lpstr>
      <vt:lpstr>The scatter plot for sales_log_t with other Variables:</vt:lpstr>
      <vt:lpstr>Plot of all the variables:</vt:lpstr>
      <vt:lpstr>Plot of all the variables:</vt:lpstr>
      <vt:lpstr>Plot for first 100 observations between actual and predicted after building the linear regression model:</vt:lpstr>
      <vt:lpstr>We are using linear regression model so, we need to check 4 basic assumptions of linear regression.  1.There should to be linear relationship between independent and dependent variables. 2.The sum of residuals/error should be near to 0. 3.There should not be multicollinearity. 4.There should not be heteroscedasticity.   </vt:lpstr>
      <vt:lpstr>Plotting the assumptions graph:</vt:lpstr>
      <vt:lpstr>Running Grid Search Cross Validation for Lasso Regression</vt:lpstr>
      <vt:lpstr>Running Grid Search Cross Validation for Ridge Regression</vt:lpstr>
      <vt:lpstr>Running Grid Search Cross Validation for Elastic Net Regression</vt:lpstr>
      <vt:lpstr>Here are some values of the factors observed in model building: </vt:lpstr>
      <vt:lpstr>Stack Model:</vt:lpstr>
      <vt:lpstr>Predicting Sales for next six weeks:  Now that we have linear regression models performing well. we need to predict Sales for next 6 weeks in Advance. This is what our problem statement states and hence we have considered the last 42 days as our test data.</vt:lpstr>
      <vt:lpstr>Predicting Sales for next six weeks: </vt:lpstr>
      <vt:lpstr>Conclusion:  In the above project to we applied log transform to a lot of columns to avoid skewness which helped us to predict our values well. We also applied regularization techniques like Lasso, Ridge and Elastic Net to Avoid Overfitting.  As we were doing Logistic Regression we took care of all the 4 assumptions.  The above graph is what our final model looks like at the end. As per our model prediction we can conclude that Total revenue of Predicted Sales in next 6 weeks will be: 250,776,406 euros By 1115 Rossmann stores.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Rossmann Sales Prediction  </dc:title>
  <dc:creator/>
  <cp:lastModifiedBy>AminPC</cp:lastModifiedBy>
  <cp:revision>38</cp:revision>
  <dcterms:created xsi:type="dcterms:W3CDTF">2021-05-14T07:58:00Z</dcterms:created>
  <dcterms:modified xsi:type="dcterms:W3CDTF">2021-05-15T08:02:40Z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