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336" r:id="rId5"/>
    <p:sldId id="303" r:id="rId6"/>
    <p:sldId id="304" r:id="rId7"/>
    <p:sldId id="276" r:id="rId8"/>
    <p:sldId id="275" r:id="rId9"/>
    <p:sldId id="274" r:id="rId10"/>
    <p:sldId id="278" r:id="rId11"/>
    <p:sldId id="279" r:id="rId12"/>
    <p:sldId id="273" r:id="rId13"/>
    <p:sldId id="272" r:id="rId14"/>
    <p:sldId id="271" r:id="rId15"/>
    <p:sldId id="270" r:id="rId16"/>
    <p:sldId id="269" r:id="rId17"/>
    <p:sldId id="268" r:id="rId18"/>
    <p:sldId id="266" r:id="rId19"/>
    <p:sldId id="264" r:id="rId20"/>
    <p:sldId id="263" r:id="rId21"/>
    <p:sldId id="261" r:id="rId22"/>
    <p:sldId id="260" r:id="rId23"/>
    <p:sldId id="258" r:id="rId24"/>
    <p:sldId id="277" r:id="rId25"/>
    <p:sldId id="280" r:id="rId26"/>
    <p:sldId id="305" r:id="rId27"/>
    <p:sldId id="281" r:id="rId28"/>
    <p:sldId id="307" r:id="rId29"/>
    <p:sldId id="285" r:id="rId30"/>
    <p:sldId id="306" r:id="rId31"/>
    <p:sldId id="286" r:id="rId32"/>
    <p:sldId id="337" r:id="rId33"/>
    <p:sldId id="309" r:id="rId34"/>
  </p:sldIdLst>
  <p:sldSz cx="9144000" cy="5143500" type="screen16x9"/>
  <p:notesSz cx="6858000" cy="9144000"/>
  <p:embeddedFontLst>
    <p:embeddedFont>
      <p:font typeface="Montserrat" panose="00000500000000000000"/>
      <p:regular r:id="rId38"/>
      <p:bold r:id="rId39"/>
      <p:boldItalic r:id="rId40"/>
    </p:embeddedFont>
    <p:embeddedFont>
      <p:font typeface="Bahnschrift SemiBold" panose="020B0502040204020203" pitchFamily="34" charset="0"/>
      <p:bold r:id="rId41"/>
    </p:embeddedFont>
    <p:embeddedFont>
      <p:font typeface="Bahnschrift Light" panose="020B0502040204020203" pitchFamily="34" charset="0"/>
      <p:regular r:id="rId42"/>
    </p:embeddedFont>
    <p:embeddedFont>
      <p:font typeface="Bahnschrift Light SemiCondensed" panose="020B0502040204020203" pitchFamily="34" charset="0"/>
      <p:regular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3" Type="http://schemas.openxmlformats.org/officeDocument/2006/relationships/font" Target="fonts/font6.fntdata"/><Relationship Id="rId42" Type="http://schemas.openxmlformats.org/officeDocument/2006/relationships/font" Target="fonts/font5.fntdata"/><Relationship Id="rId41" Type="http://schemas.openxmlformats.org/officeDocument/2006/relationships/font" Target="fonts/font4.fntdata"/><Relationship Id="rId40" Type="http://schemas.openxmlformats.org/officeDocument/2006/relationships/font" Target="fonts/font3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2.fntdata"/><Relationship Id="rId38" Type="http://schemas.openxmlformats.org/officeDocument/2006/relationships/font" Target="fonts/font1.fntdata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Char char="●"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57.png"/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image" Target="../media/image5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8" Type="http://schemas.openxmlformats.org/officeDocument/2006/relationships/image" Target="../media/image15.png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17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.png"/><Relationship Id="rId8" Type="http://schemas.openxmlformats.org/officeDocument/2006/relationships/image" Target="../media/image25.png"/><Relationship Id="rId7" Type="http://schemas.openxmlformats.org/officeDocument/2006/relationships/image" Target="../media/image24.png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27.png"/><Relationship Id="rId1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5750" y="422564"/>
            <a:ext cx="8512500" cy="3311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4200" b="1" dirty="0">
                <a:solidFill>
                  <a:srgbClr val="CC0000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          Capstone Project</a:t>
            </a:r>
            <a:endParaRPr sz="4200" b="1" dirty="0">
              <a:solidFill>
                <a:srgbClr val="CC0000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3600" b="1" dirty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Rossmann Sales Prediction</a:t>
            </a:r>
            <a:endParaRPr sz="3600" b="1" dirty="0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225" y="3807859"/>
            <a:ext cx="3629025" cy="133564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75598" y="202660"/>
            <a:ext cx="7577457" cy="822575"/>
          </a:xfrm>
        </p:spPr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Numbers of stores open on a given Dates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5599" y="886691"/>
            <a:ext cx="6592802" cy="405414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7982" y="202661"/>
            <a:ext cx="8354318" cy="697884"/>
          </a:xfrm>
        </p:spPr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Number of stores running promo on given Dates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5964" y="962892"/>
            <a:ext cx="6912437" cy="397794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86891" y="202661"/>
            <a:ext cx="5230092" cy="1065030"/>
          </a:xfrm>
        </p:spPr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Number of school Holidays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5909" y="879764"/>
            <a:ext cx="7002492" cy="40610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7800" y="202661"/>
            <a:ext cx="7384500" cy="690957"/>
          </a:xfrm>
        </p:spPr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Number of Holidays celebrated by stores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893618"/>
            <a:ext cx="7239000" cy="404722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35726" y="249382"/>
            <a:ext cx="6137565" cy="768343"/>
          </a:xfrm>
        </p:spPr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Number of store data given by Date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0" y="1017725"/>
            <a:ext cx="7703127" cy="401203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31818" y="235527"/>
            <a:ext cx="7100481" cy="782198"/>
          </a:xfrm>
        </p:spPr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Number of stores open on Holidays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5744" y="1017725"/>
            <a:ext cx="7488383" cy="401838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63436" y="138544"/>
            <a:ext cx="6968864" cy="602673"/>
          </a:xfrm>
        </p:spPr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After removing the skewness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700" y="741218"/>
            <a:ext cx="8520600" cy="440228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1700" y="152401"/>
            <a:ext cx="8520600" cy="554182"/>
          </a:xfrm>
        </p:spPr>
        <p:txBody>
          <a:bodyPr/>
          <a:lstStyle/>
          <a:p>
            <a:r>
              <a:rPr lang="en-IN" altLang="en-US" dirty="0">
                <a:latin typeface="Bahnschrift SemiBold" panose="020B0502040204020203" pitchFamily="34" charset="0"/>
              </a:rPr>
              <a:t>	Correlation matrix of Rossmann’s Dataset</a:t>
            </a:r>
            <a:endParaRPr lang="en-IN" altLang="en-US" dirty="0">
              <a:latin typeface="Bahnschrift SemiBold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1110" y="706584"/>
            <a:ext cx="8001000" cy="443691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1700" y="62345"/>
            <a:ext cx="8520600" cy="519546"/>
          </a:xfrm>
        </p:spPr>
        <p:txBody>
          <a:bodyPr/>
          <a:lstStyle/>
          <a:p>
            <a:r>
              <a:rPr lang="en-IN" altLang="en-US" dirty="0">
                <a:latin typeface="Bahnschrift SemiBold" panose="020B0502040204020203" pitchFamily="34" charset="0"/>
              </a:rPr>
              <a:t>	Correlation after merging the two dataset</a:t>
            </a:r>
            <a:endParaRPr lang="en-IN" altLang="en-US" dirty="0">
              <a:latin typeface="Bahnschrift SemiBold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700" y="665018"/>
            <a:ext cx="8520600" cy="447848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>
                <a:latin typeface="Bahnschrift SemiBold" panose="020B0502040204020203" pitchFamily="34" charset="0"/>
              </a:rPr>
              <a:t>The scatter plot for sales_log_t with other </a:t>
            </a:r>
            <a:r>
              <a:rPr lang="en-IN" altLang="en-US" dirty="0">
                <a:latin typeface="Bahnschrift SemiBold" panose="020B0502040204020203" pitchFamily="34" charset="0"/>
                <a:sym typeface="+mn-ea"/>
              </a:rPr>
              <a:t>Variables</a:t>
            </a:r>
            <a:r>
              <a:rPr lang="en-IN" altLang="en-US" dirty="0">
                <a:latin typeface="Bahnschrift SemiBold" panose="020B0502040204020203" pitchFamily="34" charset="0"/>
              </a:rPr>
              <a:t>:</a:t>
            </a:r>
            <a:endParaRPr lang="en-IN" altLang="en-US" dirty="0">
              <a:latin typeface="Bahnschrift SemiBold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6027" y="1214536"/>
            <a:ext cx="2195973" cy="357220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Name</a:t>
            </a:r>
            <a:endParaRPr lang="en-I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>
                <a:latin typeface="Bahnschrift SemiBold" panose="020B0502040204020203" pitchFamily="34" charset="0"/>
                <a:sym typeface="+mn-ea"/>
              </a:rPr>
              <a:t>The scatter plot for sales_log_t with other Variables: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055" y="1136072"/>
            <a:ext cx="2784763" cy="17387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818" y="1136073"/>
            <a:ext cx="2895599" cy="17387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418" y="1136072"/>
            <a:ext cx="3061881" cy="17387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55" y="2937164"/>
            <a:ext cx="2784763" cy="200198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4818" y="2937164"/>
            <a:ext cx="2895600" cy="200198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0416" y="2937164"/>
            <a:ext cx="3061881" cy="2001981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>
                <a:latin typeface="Bahnschrift SemiBold" panose="020B0502040204020203" pitchFamily="34" charset="0"/>
                <a:sym typeface="+mn-ea"/>
              </a:rPr>
              <a:t>The scatter plot for sales_log_t with other Variables: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636" y="1343890"/>
            <a:ext cx="2154438" cy="34082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075" y="1343890"/>
            <a:ext cx="2154438" cy="34082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769" y="1343890"/>
            <a:ext cx="2154439" cy="340821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>
                <a:latin typeface="Bahnschrift SemiBold" panose="020B0502040204020203" pitchFamily="34" charset="0"/>
                <a:sym typeface="+mn-ea"/>
              </a:rPr>
              <a:t>The scatter plot for sales_log_t with other Variables: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982" y="1080654"/>
            <a:ext cx="2888673" cy="18149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655" y="1080654"/>
            <a:ext cx="2888672" cy="18149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327" y="1080655"/>
            <a:ext cx="2957971" cy="181494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82" y="3110346"/>
            <a:ext cx="2888673" cy="181494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5655" y="3110346"/>
            <a:ext cx="2888672" cy="181494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9744" y="3110345"/>
            <a:ext cx="2902553" cy="181494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85" y="95250"/>
            <a:ext cx="8520430" cy="877570"/>
          </a:xfrm>
        </p:spPr>
        <p:txBody>
          <a:bodyPr/>
          <a:lstStyle/>
          <a:p>
            <a:r>
              <a:rPr lang="en-IN" altLang="en-US" dirty="0">
                <a:latin typeface="Bahnschrift SemiBold" panose="020B0502040204020203" pitchFamily="34" charset="0"/>
                <a:sym typeface="+mn-ea"/>
              </a:rPr>
              <a:t>Plot for first 100 observations between actual and predicted after building the linear regression model:</a:t>
            </a:r>
            <a:endParaRPr lang="en-IN" altLang="en-US" dirty="0">
              <a:latin typeface="Bahnschrift SemiBold" panose="020B0502040204020203" pitchFamily="34" charset="0"/>
              <a:sym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698" y="1239981"/>
            <a:ext cx="8520601" cy="364374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85" y="445135"/>
            <a:ext cx="8520430" cy="1182774"/>
          </a:xfrm>
        </p:spPr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We are using linear regression model so, we need to check 4 basic assumptions of linear regression.</a:t>
            </a:r>
            <a:br>
              <a:rPr lang="en-US" dirty="0"/>
            </a:br>
            <a:br>
              <a:rPr lang="en-US" dirty="0"/>
            </a:br>
            <a:r>
              <a:rPr lang="en-IN" altLang="en-US" sz="2000" dirty="0">
                <a:solidFill>
                  <a:schemeClr val="bg1"/>
                </a:solidFill>
                <a:latin typeface="Bahnschrift Light" panose="020B0502040204020203" pitchFamily="34" charset="0"/>
              </a:rPr>
              <a:t>1. </a:t>
            </a:r>
            <a:r>
              <a:rPr lang="en-US" sz="2000" dirty="0">
                <a:solidFill>
                  <a:schemeClr val="bg1"/>
                </a:solidFill>
                <a:latin typeface="Bahnschrift Light" panose="020B0502040204020203" pitchFamily="34" charset="0"/>
                <a:sym typeface="+mn-ea"/>
              </a:rPr>
              <a:t>There should to be linear relationship between independent and dependent variables</a:t>
            </a:r>
            <a:r>
              <a:rPr lang="en-IN" altLang="en-US" sz="2000" dirty="0">
                <a:solidFill>
                  <a:schemeClr val="bg1"/>
                </a:solidFill>
                <a:latin typeface="Bahnschrift Light" panose="020B0502040204020203" pitchFamily="34" charset="0"/>
                <a:sym typeface="+mn-ea"/>
              </a:rPr>
              <a:t>.</a:t>
            </a:r>
            <a:br>
              <a:rPr lang="en-US" sz="2000" dirty="0">
                <a:solidFill>
                  <a:schemeClr val="bg1"/>
                </a:solidFill>
                <a:latin typeface="Bahnschrift Light" panose="020B0502040204020203" pitchFamily="34" charset="0"/>
                <a:sym typeface="+mn-ea"/>
              </a:rPr>
            </a:br>
            <a:r>
              <a:rPr lang="en-IN" altLang="en-US" sz="2000" dirty="0">
                <a:solidFill>
                  <a:schemeClr val="bg1"/>
                </a:solidFill>
                <a:latin typeface="Bahnschrift Light" panose="020B0502040204020203" pitchFamily="34" charset="0"/>
                <a:sym typeface="+mn-ea"/>
              </a:rPr>
              <a:t>2. </a:t>
            </a:r>
            <a:r>
              <a:rPr lang="en-US" sz="2000" dirty="0">
                <a:solidFill>
                  <a:schemeClr val="bg1"/>
                </a:solidFill>
                <a:latin typeface="Bahnschrift Light" panose="020B0502040204020203" pitchFamily="34" charset="0"/>
                <a:sym typeface="+mn-ea"/>
              </a:rPr>
              <a:t>The sum of residuals/error should be near to 0</a:t>
            </a:r>
            <a:r>
              <a:rPr lang="en-IN" altLang="en-US" sz="2000" dirty="0">
                <a:solidFill>
                  <a:schemeClr val="bg1"/>
                </a:solidFill>
                <a:latin typeface="Bahnschrift Light" panose="020B0502040204020203" pitchFamily="34" charset="0"/>
                <a:sym typeface="+mn-ea"/>
              </a:rPr>
              <a:t>.</a:t>
            </a:r>
            <a:br>
              <a:rPr lang="en-US" sz="2000" dirty="0">
                <a:solidFill>
                  <a:schemeClr val="bg1"/>
                </a:solidFill>
                <a:latin typeface="Bahnschrift Light" panose="020B0502040204020203" pitchFamily="34" charset="0"/>
                <a:sym typeface="+mn-ea"/>
              </a:rPr>
            </a:br>
            <a:r>
              <a:rPr lang="en-IN" altLang="en-US" sz="2000" dirty="0">
                <a:solidFill>
                  <a:schemeClr val="bg1"/>
                </a:solidFill>
                <a:latin typeface="Bahnschrift Light" panose="020B0502040204020203" pitchFamily="34" charset="0"/>
                <a:sym typeface="+mn-ea"/>
              </a:rPr>
              <a:t>3. </a:t>
            </a:r>
            <a:r>
              <a:rPr lang="en-US" sz="2000" dirty="0">
                <a:solidFill>
                  <a:schemeClr val="bg1"/>
                </a:solidFill>
                <a:latin typeface="Bahnschrift Light" panose="020B0502040204020203" pitchFamily="34" charset="0"/>
                <a:sym typeface="+mn-ea"/>
              </a:rPr>
              <a:t>There should not be multicollinearity</a:t>
            </a:r>
            <a:r>
              <a:rPr lang="en-IN" altLang="en-US" sz="2000" dirty="0">
                <a:solidFill>
                  <a:schemeClr val="bg1"/>
                </a:solidFill>
                <a:latin typeface="Bahnschrift Light" panose="020B0502040204020203" pitchFamily="34" charset="0"/>
                <a:sym typeface="+mn-ea"/>
              </a:rPr>
              <a:t>.</a:t>
            </a:r>
            <a:br>
              <a:rPr lang="en-US" sz="2000" dirty="0">
                <a:solidFill>
                  <a:schemeClr val="bg1"/>
                </a:solidFill>
                <a:latin typeface="Bahnschrift Light" panose="020B0502040204020203" pitchFamily="34" charset="0"/>
                <a:sym typeface="+mn-ea"/>
              </a:rPr>
            </a:br>
            <a:r>
              <a:rPr lang="en-IN" altLang="en-US" sz="2000" dirty="0">
                <a:solidFill>
                  <a:schemeClr val="bg1"/>
                </a:solidFill>
                <a:latin typeface="Bahnschrift Light" panose="020B0502040204020203" pitchFamily="34" charset="0"/>
                <a:sym typeface="+mn-ea"/>
              </a:rPr>
              <a:t>4. </a:t>
            </a:r>
            <a:r>
              <a:rPr lang="en-US" sz="2000" dirty="0">
                <a:solidFill>
                  <a:schemeClr val="bg1"/>
                </a:solidFill>
                <a:latin typeface="Bahnschrift Light" panose="020B0502040204020203" pitchFamily="34" charset="0"/>
                <a:sym typeface="+mn-ea"/>
              </a:rPr>
              <a:t>There should not be heteroscedasticity</a:t>
            </a:r>
            <a:r>
              <a:rPr lang="en-IN" altLang="en-US" sz="2000" dirty="0">
                <a:solidFill>
                  <a:schemeClr val="bg1"/>
                </a:solidFill>
                <a:latin typeface="Bahnschrift Light" panose="020B0502040204020203" pitchFamily="34" charset="0"/>
                <a:sym typeface="+mn-ea"/>
              </a:rPr>
              <a:t>.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/>
            </a:br>
            <a:br>
              <a:rPr lang="en-US" dirty="0"/>
            </a:b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Plotting the </a:t>
            </a:r>
            <a:r>
              <a:rPr lang="en-IN" altLang="en-US" dirty="0">
                <a:latin typeface="Bahnschrift SemiBold" panose="020B0502040204020203" pitchFamily="34" charset="0"/>
              </a:rPr>
              <a:t>assumptions graph:</a:t>
            </a:r>
            <a:endParaRPr lang="en-IN" altLang="en-US" dirty="0">
              <a:latin typeface="Bahnschrift SemiBold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700" y="1233828"/>
            <a:ext cx="2147480" cy="33408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180" y="1233827"/>
            <a:ext cx="2147480" cy="33408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6660" y="1233825"/>
            <a:ext cx="2147480" cy="33408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4140" y="1233822"/>
            <a:ext cx="2147480" cy="3130359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85" y="235527"/>
            <a:ext cx="8520430" cy="967798"/>
          </a:xfrm>
        </p:spPr>
        <p:txBody>
          <a:bodyPr/>
          <a:lstStyle/>
          <a:p>
            <a:r>
              <a:rPr lang="en-IN" altLang="en-US" dirty="0">
                <a:latin typeface="Bahnschrift SemiBold" panose="020B0502040204020203" pitchFamily="34" charset="0"/>
              </a:rPr>
              <a:t>Here are some values of the factors observed in model building:</a:t>
            </a:r>
            <a:br>
              <a:rPr lang="en-IN" altLang="en-US" dirty="0"/>
            </a:br>
            <a:endParaRPr lang="en-I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11785" y="1418590"/>
            <a:ext cx="359029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altLang="en-US" sz="1600" b="1" dirty="0">
                <a:solidFill>
                  <a:schemeClr val="tx1"/>
                </a:solidFill>
                <a:latin typeface="Bahnschrift SemiBold" panose="020B0502040204020203" pitchFamily="34" charset="0"/>
                <a:sym typeface="+mn-ea"/>
              </a:rPr>
              <a:t>Linear Regression model:</a:t>
            </a:r>
            <a:endParaRPr lang="en-IN" altLang="en-US" sz="1600" b="1" dirty="0">
              <a:solidFill>
                <a:schemeClr val="tx1"/>
              </a:solidFill>
              <a:latin typeface="Bahnschrift SemiBold" panose="020B0502040204020203" pitchFamily="34" charset="0"/>
              <a:sym typeface="+mn-ea"/>
            </a:endParaRPr>
          </a:p>
          <a:p>
            <a:pPr algn="l"/>
            <a:r>
              <a:rPr lang="en-IN" altLang="en-US" dirty="0">
                <a:solidFill>
                  <a:schemeClr val="bg1"/>
                </a:solidFill>
                <a:latin typeface="Bahnschrift Light" panose="020B0502040204020203" pitchFamily="34" charset="0"/>
                <a:sym typeface="+mn-ea"/>
              </a:rPr>
              <a:t>Mean Squared Error : 0.11</a:t>
            </a:r>
            <a:br>
              <a:rPr lang="en-IN" altLang="en-US" dirty="0">
                <a:solidFill>
                  <a:schemeClr val="bg1"/>
                </a:solidFill>
                <a:latin typeface="Bahnschrift Light" panose="020B0502040204020203" pitchFamily="34" charset="0"/>
                <a:sym typeface="+mn-ea"/>
              </a:rPr>
            </a:br>
            <a:r>
              <a:rPr lang="en-IN" altLang="en-US" dirty="0">
                <a:solidFill>
                  <a:schemeClr val="bg1"/>
                </a:solidFill>
                <a:latin typeface="Bahnschrift Light" panose="020B0502040204020203" pitchFamily="34" charset="0"/>
                <a:sym typeface="+mn-ea"/>
              </a:rPr>
              <a:t>Root Mean Squared Error : 0</a:t>
            </a:r>
            <a:br>
              <a:rPr lang="en-IN" altLang="en-US" dirty="0">
                <a:solidFill>
                  <a:schemeClr val="bg1"/>
                </a:solidFill>
                <a:latin typeface="Bahnschrift Light" panose="020B0502040204020203" pitchFamily="34" charset="0"/>
                <a:sym typeface="+mn-ea"/>
              </a:rPr>
            </a:br>
            <a:r>
              <a:rPr lang="en-IN" altLang="en-US" dirty="0">
                <a:solidFill>
                  <a:schemeClr val="bg1"/>
                </a:solidFill>
                <a:latin typeface="Bahnschrift Light" panose="020B0502040204020203" pitchFamily="34" charset="0"/>
                <a:sym typeface="+mn-ea"/>
              </a:rPr>
              <a:t>Mean Absolute Error : 0.25</a:t>
            </a:r>
            <a:br>
              <a:rPr lang="en-IN" altLang="en-US" dirty="0">
                <a:solidFill>
                  <a:schemeClr val="bg1"/>
                </a:solidFill>
                <a:latin typeface="Bahnschrift Light" panose="020B0502040204020203" pitchFamily="34" charset="0"/>
                <a:sym typeface="+mn-ea"/>
              </a:rPr>
            </a:br>
            <a:r>
              <a:rPr lang="en-IN" altLang="en-US" dirty="0">
                <a:solidFill>
                  <a:schemeClr val="bg1"/>
                </a:solidFill>
                <a:latin typeface="Bahnschrift Light" panose="020B0502040204020203" pitchFamily="34" charset="0"/>
                <a:sym typeface="+mn-ea"/>
              </a:rPr>
              <a:t>Mean Absolute Percentage Error : 3.41 %</a:t>
            </a:r>
            <a:br>
              <a:rPr lang="en-IN" altLang="en-US" dirty="0">
                <a:solidFill>
                  <a:schemeClr val="bg1"/>
                </a:solidFill>
                <a:latin typeface="Bahnschrift Light" panose="020B0502040204020203" pitchFamily="34" charset="0"/>
                <a:sym typeface="+mn-ea"/>
              </a:rPr>
            </a:br>
            <a:r>
              <a:rPr lang="en-IN" altLang="en-US" dirty="0">
                <a:solidFill>
                  <a:schemeClr val="bg1"/>
                </a:solidFill>
                <a:latin typeface="Bahnschrift Light" panose="020B0502040204020203" pitchFamily="34" charset="0"/>
                <a:sym typeface="+mn-ea"/>
              </a:rPr>
              <a:t>R-Square : 0.99</a:t>
            </a:r>
            <a:br>
              <a:rPr lang="en-IN" altLang="en-US" dirty="0">
                <a:solidFill>
                  <a:schemeClr val="bg1"/>
                </a:solidFill>
                <a:latin typeface="Bahnschrift Light" panose="020B0502040204020203" pitchFamily="34" charset="0"/>
                <a:sym typeface="+mn-ea"/>
              </a:rPr>
            </a:br>
            <a:r>
              <a:rPr lang="en-IN" altLang="en-US" dirty="0">
                <a:solidFill>
                  <a:schemeClr val="bg1"/>
                </a:solidFill>
                <a:latin typeface="Bahnschrift Light" panose="020B0502040204020203" pitchFamily="34" charset="0"/>
                <a:sym typeface="+mn-ea"/>
              </a:rPr>
              <a:t>Adjusted R-Square :  0.99</a:t>
            </a:r>
            <a:endParaRPr lang="en-IN" altLang="en-US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4" name="Text Box 3"/>
          <p:cNvSpPr txBox="1"/>
          <p:nvPr/>
        </p:nvSpPr>
        <p:spPr>
          <a:xfrm>
            <a:off x="4431030" y="1418590"/>
            <a:ext cx="40106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>
                <a:solidFill>
                  <a:schemeClr val="tx1"/>
                </a:solidFill>
                <a:latin typeface="Bahnschrift SemiBold" panose="020B0502040204020203" pitchFamily="34" charset="0"/>
              </a:rPr>
              <a:t>Lasso Regression with cross validation</a:t>
            </a:r>
            <a:r>
              <a:rPr lang="en-IN" altLang="en-US" sz="1600" b="1" dirty="0">
                <a:solidFill>
                  <a:schemeClr val="tx1"/>
                </a:solidFill>
                <a:latin typeface="Bahnschrift SemiBold" panose="020B0502040204020203" pitchFamily="34" charset="0"/>
              </a:rPr>
              <a:t>:</a:t>
            </a:r>
            <a:endParaRPr lang="en-IN" altLang="en-US" sz="1600" b="1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Mean Squared Error : 0.11</a:t>
            </a:r>
            <a:endParaRPr lang="en-US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Root Mean Squared Error : 0</a:t>
            </a:r>
            <a:endParaRPr lang="en-US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Mean Absolute Error : 0.25</a:t>
            </a:r>
            <a:endParaRPr lang="en-US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Mean Absolute Percentage Error : 3.41 %</a:t>
            </a:r>
            <a:endParaRPr lang="en-US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R-Square : 0.99</a:t>
            </a:r>
            <a:endParaRPr lang="en-US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Adjusted R-Square :  0.99</a:t>
            </a:r>
            <a:endParaRPr lang="en-US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431030" y="3233420"/>
            <a:ext cx="3851275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altLang="en-US" b="1" dirty="0">
                <a:solidFill>
                  <a:schemeClr val="tx1"/>
                </a:solidFill>
                <a:latin typeface="Bahnschrift SemiBold" panose="020B0502040204020203" pitchFamily="34" charset="0"/>
                <a:sym typeface="+mn-ea"/>
              </a:rPr>
              <a:t>Ridge</a:t>
            </a:r>
            <a:r>
              <a:rPr lang="en-US" b="1" dirty="0">
                <a:solidFill>
                  <a:schemeClr val="tx1"/>
                </a:solidFill>
                <a:latin typeface="Bahnschrift SemiBold" panose="020B0502040204020203" pitchFamily="34" charset="0"/>
                <a:sym typeface="+mn-ea"/>
              </a:rPr>
              <a:t> Regression with cross validation</a:t>
            </a:r>
            <a:r>
              <a:rPr lang="en-IN" altLang="en-US" b="1" dirty="0">
                <a:solidFill>
                  <a:schemeClr val="tx1"/>
                </a:solidFill>
                <a:latin typeface="Bahnschrift SemiBold" panose="020B0502040204020203" pitchFamily="34" charset="0"/>
                <a:sym typeface="+mn-ea"/>
              </a:rPr>
              <a:t>:</a:t>
            </a:r>
            <a:endParaRPr lang="en-IN" altLang="en-US" b="1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Mean Squared Error : 0.11</a:t>
            </a:r>
            <a:endParaRPr lang="en-US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Root Mean Squared Error : 0</a:t>
            </a:r>
            <a:endParaRPr lang="en-US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Mean Absolute Error : 0.25</a:t>
            </a:r>
            <a:endParaRPr lang="en-US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Mean Absolute Percentage Error : 3.41 %</a:t>
            </a:r>
            <a:endParaRPr lang="en-US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R-Square : 0.99</a:t>
            </a:r>
            <a:endParaRPr lang="en-US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Adjusted R-Square :  0.99</a:t>
            </a:r>
            <a:endParaRPr lang="en-US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11785" y="3233420"/>
            <a:ext cx="36195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altLang="en-US" sz="1600" b="1" dirty="0">
                <a:solidFill>
                  <a:schemeClr val="tx1"/>
                </a:solidFill>
                <a:latin typeface="Bahnschrift SemiBold" panose="020B0502040204020203" pitchFamily="34" charset="0"/>
              </a:rPr>
              <a:t>ElasticNet Regression:</a:t>
            </a:r>
            <a:endParaRPr lang="en-US" sz="1600" b="1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Mean Squared Error : 0.11</a:t>
            </a:r>
            <a:endParaRPr lang="en-US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Root Mean Squared Error : 0</a:t>
            </a:r>
            <a:endParaRPr lang="en-US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Mean Absolute Error : 0.25</a:t>
            </a:r>
            <a:endParaRPr lang="en-US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Mean Absolute Percentage Error : 3.41 %</a:t>
            </a:r>
            <a:endParaRPr lang="en-US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R-Square : 0.99</a:t>
            </a:r>
            <a:endParaRPr lang="en-US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Adjusted R-Square :  0.99</a:t>
            </a:r>
            <a:endParaRPr lang="en-US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Stack Model</a:t>
            </a:r>
            <a:r>
              <a:rPr lang="en-IN" altLang="en-US" dirty="0">
                <a:latin typeface="Bahnschrift SemiBold" panose="020B0502040204020203" pitchFamily="34" charset="0"/>
              </a:rPr>
              <a:t>:</a:t>
            </a:r>
            <a:endParaRPr lang="en-IN" altLang="en-US" dirty="0">
              <a:latin typeface="Bahnschrift SemiBold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700" y="1239981"/>
            <a:ext cx="8520600" cy="3664528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725684"/>
          </a:xfrm>
        </p:spPr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Predicting Sales for next six weeks</a:t>
            </a:r>
            <a:r>
              <a:rPr lang="en-IN" altLang="en-US" dirty="0">
                <a:latin typeface="Bahnschrift SemiBold" panose="020B0502040204020203" pitchFamily="34" charset="0"/>
              </a:rPr>
              <a:t>:</a:t>
            </a:r>
            <a:br>
              <a:rPr lang="en-IN" altLang="en-US" dirty="0"/>
            </a:br>
            <a:br>
              <a:rPr lang="en-US" dirty="0"/>
            </a:br>
            <a:r>
              <a:rPr lang="en-US" sz="2000" dirty="0">
                <a:solidFill>
                  <a:schemeClr val="bg1"/>
                </a:solidFill>
                <a:latin typeface="Bahnschrift Light" panose="020B0502040204020203" pitchFamily="34" charset="0"/>
              </a:rPr>
              <a:t>Now that we have linear regression models performing well.</a:t>
            </a:r>
            <a:br>
              <a:rPr lang="en-US" sz="2000" dirty="0">
                <a:solidFill>
                  <a:schemeClr val="bg1"/>
                </a:solidFill>
                <a:latin typeface="Bahnschrift Light" panose="020B0502040204020203" pitchFamily="34" charset="0"/>
              </a:rPr>
            </a:br>
            <a:r>
              <a:rPr lang="en-US" sz="2000" dirty="0">
                <a:solidFill>
                  <a:schemeClr val="bg1"/>
                </a:solidFill>
                <a:latin typeface="Bahnschrift Light" panose="020B0502040204020203" pitchFamily="34" charset="0"/>
              </a:rPr>
              <a:t>we need to predict Sales for next 6 weeks in Advance.</a:t>
            </a:r>
            <a:br>
              <a:rPr lang="en-IN" sz="2000" dirty="0">
                <a:solidFill>
                  <a:schemeClr val="bg1"/>
                </a:solidFill>
                <a:latin typeface="Bahnschrift Light" panose="020B0502040204020203" pitchFamily="34" charset="0"/>
              </a:rPr>
            </a:br>
            <a:r>
              <a:rPr lang="en-IN" altLang="en-US" sz="2000" dirty="0">
                <a:solidFill>
                  <a:schemeClr val="bg1"/>
                </a:solidFill>
                <a:latin typeface="Bahnschrift Light" panose="020B0502040204020203" pitchFamily="34" charset="0"/>
              </a:rPr>
              <a:t>This is what our problem statement states and hence we have considered the last 42 days as our test data.</a:t>
            </a:r>
            <a:endParaRPr lang="en-IN" altLang="en-US" sz="20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273" y="2571750"/>
            <a:ext cx="3888286" cy="2452313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  <a:sym typeface="+mn-ea"/>
              </a:rPr>
              <a:t>Predicting Sales for next six weeks</a:t>
            </a:r>
            <a:r>
              <a:rPr lang="en-IN" altLang="en-US" dirty="0">
                <a:latin typeface="Bahnschrift SemiBold" panose="020B0502040204020203" pitchFamily="34" charset="0"/>
                <a:sym typeface="+mn-ea"/>
              </a:rPr>
              <a:t>:</a:t>
            </a:r>
            <a:br>
              <a:rPr lang="en-IN" altLang="en-US" dirty="0">
                <a:latin typeface="Bahnschrift SemiBold" panose="020B0502040204020203" pitchFamily="34" charset="0"/>
                <a:sym typeface="+mn-ea"/>
              </a:rPr>
            </a:br>
            <a:endParaRPr lang="en-US" dirty="0">
              <a:latin typeface="Bahnschrift SemiBold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700" y="1205345"/>
            <a:ext cx="8520600" cy="369916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477981"/>
            <a:ext cx="8520600" cy="674493"/>
          </a:xfrm>
        </p:spPr>
        <p:txBody>
          <a:bodyPr/>
          <a:lstStyle/>
          <a:p>
            <a:r>
              <a:rPr lang="en-IN" altLang="en-US" dirty="0">
                <a:latin typeface="Bahnschrift SemiBold" panose="020B0502040204020203" pitchFamily="34" charset="0"/>
              </a:rPr>
              <a:t>Problem Statement:</a:t>
            </a:r>
            <a:endParaRPr lang="en-IN" altLang="en-US" dirty="0">
              <a:latin typeface="Bahnschrift SemiBold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48491" y="1094509"/>
            <a:ext cx="8880791" cy="3474366"/>
          </a:xfrm>
        </p:spPr>
        <p:txBody>
          <a:bodyPr/>
          <a:lstStyle/>
          <a:p>
            <a:r>
              <a:rPr lang="en-US" sz="2000" dirty="0">
                <a:solidFill>
                  <a:schemeClr val="bg1"/>
                </a:solidFill>
                <a:latin typeface="Bahnschrift Light" panose="020B0502040204020203" pitchFamily="34" charset="0"/>
              </a:rPr>
              <a:t>Rossmann store managers are tasked with predicting their daily sales for up to six weeks in advance. </a:t>
            </a:r>
            <a:endParaRPr lang="en-US" sz="2000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r>
              <a:rPr lang="en-IN" altLang="en-US" sz="2000" dirty="0">
                <a:solidFill>
                  <a:schemeClr val="bg1"/>
                </a:solidFill>
                <a:latin typeface="Bahnschrift Light" panose="020B0502040204020203" pitchFamily="34" charset="0"/>
              </a:rPr>
              <a:t>We were</a:t>
            </a:r>
            <a:r>
              <a:rPr lang="en-US" sz="2000" dirty="0">
                <a:solidFill>
                  <a:schemeClr val="bg1"/>
                </a:solidFill>
                <a:latin typeface="Bahnschrift Light" panose="020B0502040204020203" pitchFamily="34" charset="0"/>
              </a:rPr>
              <a:t> provided with historical sales data for 1,115 Rossmann stores</a:t>
            </a:r>
            <a:r>
              <a:rPr lang="en-IN" altLang="en-US" sz="2000" dirty="0">
                <a:solidFill>
                  <a:schemeClr val="bg1"/>
                </a:solidFill>
                <a:latin typeface="Bahnschrift Light" panose="020B0502040204020203" pitchFamily="34" charset="0"/>
              </a:rPr>
              <a:t> and were asked to predict the same</a:t>
            </a:r>
            <a:endParaRPr lang="en-IN" altLang="en-US" sz="20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003" y="2888673"/>
            <a:ext cx="2876764" cy="1927097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Ameen</a:t>
            </a:r>
            <a:endParaRPr lang="en-I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>
                <a:latin typeface="Bahnschrift SemiBold" panose="020B0502040204020203" pitchFamily="34" charset="0"/>
              </a:rPr>
              <a:t>Conclusion: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-76199" y="983673"/>
            <a:ext cx="9137072" cy="3442854"/>
          </a:xfrm>
        </p:spPr>
        <p:txBody>
          <a:bodyPr/>
          <a:lstStyle/>
          <a:p>
            <a:r>
              <a:rPr lang="en-IN" altLang="en-US" sz="1800" dirty="0">
                <a:solidFill>
                  <a:schemeClr val="bg1"/>
                </a:solidFill>
                <a:latin typeface="Bahnschrift Light" panose="020B0502040204020203" pitchFamily="34" charset="0"/>
              </a:rPr>
              <a:t>In the above project to we applied log transform to a lot of columns to avoid skewness which helped us to predict our values well. We also applied regularization techniques like Lasso, Ridge and Elastic Net to Avoid Overfitting.</a:t>
            </a:r>
            <a:br>
              <a:rPr lang="en-IN" altLang="en-US" sz="1800" dirty="0">
                <a:solidFill>
                  <a:schemeClr val="bg1"/>
                </a:solidFill>
                <a:latin typeface="Bahnschrift Light" panose="020B0502040204020203" pitchFamily="34" charset="0"/>
              </a:rPr>
            </a:br>
            <a:br>
              <a:rPr lang="en-IN" altLang="en-US" sz="1800" dirty="0">
                <a:solidFill>
                  <a:schemeClr val="bg1"/>
                </a:solidFill>
                <a:latin typeface="Bahnschrift Light" panose="020B0502040204020203" pitchFamily="34" charset="0"/>
              </a:rPr>
            </a:br>
            <a:r>
              <a:rPr lang="en-IN" altLang="en-US" sz="1800" dirty="0">
                <a:solidFill>
                  <a:schemeClr val="bg1"/>
                </a:solidFill>
                <a:latin typeface="Bahnschrift Light" panose="020B0502040204020203" pitchFamily="34" charset="0"/>
              </a:rPr>
              <a:t>As we were doing Logistic Regression we took care of all the 4 assumptions.</a:t>
            </a:r>
            <a:br>
              <a:rPr lang="en-IN" altLang="en-US" sz="1800" dirty="0">
                <a:solidFill>
                  <a:schemeClr val="bg1"/>
                </a:solidFill>
                <a:latin typeface="Bahnschrift Light" panose="020B0502040204020203" pitchFamily="34" charset="0"/>
              </a:rPr>
            </a:br>
            <a:br>
              <a:rPr lang="en-IN" altLang="en-US" sz="1800" dirty="0">
                <a:solidFill>
                  <a:schemeClr val="bg1"/>
                </a:solidFill>
                <a:latin typeface="Bahnschrift Light" panose="020B0502040204020203" pitchFamily="34" charset="0"/>
              </a:rPr>
            </a:br>
            <a:r>
              <a:rPr lang="en-IN" altLang="en-US" sz="1800" dirty="0">
                <a:solidFill>
                  <a:schemeClr val="bg1"/>
                </a:solidFill>
                <a:latin typeface="Bahnschrift Light" panose="020B0502040204020203" pitchFamily="34" charset="0"/>
              </a:rPr>
              <a:t>The above graph is what our final model looks like at the end. As per our model prediction we can conclude that Total revenue of Predicted Sales in next 6 weeks will be: 250,776,406 euros By 1115 Rossmann stores.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155" y="3713019"/>
            <a:ext cx="2791718" cy="133696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>
                <a:latin typeface="Bahnschrift SemiBold" panose="020B0502040204020203" pitchFamily="34" charset="0"/>
              </a:rPr>
              <a:t>Description of data provided</a:t>
            </a:r>
            <a:endParaRPr lang="en-IN" altLang="en-US" dirty="0">
              <a:latin typeface="Bahnschrift SemiBold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475"/>
            <a:ext cx="8832300" cy="3416400"/>
          </a:xfrm>
        </p:spPr>
        <p:txBody>
          <a:bodyPr/>
          <a:lstStyle/>
          <a:p>
            <a:r>
              <a:rPr lang="en-IN" altLang="en-US" sz="2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We are provided with 2 data sets:</a:t>
            </a:r>
            <a:endParaRPr lang="en-IN" altLang="en-US" sz="20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  <a:p>
            <a:r>
              <a:rPr lang="en-IN" altLang="en-US" sz="2000" b="1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1. Rossmann Stores Data.csv - </a:t>
            </a:r>
            <a:r>
              <a:rPr lang="en-IN" altLang="en-US" sz="2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This dataset includes the historical data including Sales. This dataset contain features like Sales, Customers,</a:t>
            </a:r>
            <a:endParaRPr lang="en-IN" altLang="en-US" sz="20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  <a:p>
            <a:r>
              <a:rPr lang="en-IN" altLang="en-US" sz="2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Open, StateHoliday, SchoolHoliday.</a:t>
            </a:r>
            <a:endParaRPr lang="en-IN" altLang="en-US" sz="20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  <a:p>
            <a:endParaRPr lang="en-IN" altLang="en-US" sz="20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  <a:p>
            <a:r>
              <a:rPr lang="en-IN" altLang="en-US" sz="2000" b="1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2. store.csv - </a:t>
            </a:r>
            <a:r>
              <a:rPr lang="en-IN" altLang="en-US" sz="2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This includes supplemental information about the stores.</a:t>
            </a:r>
            <a:r>
              <a:rPr lang="en-IN" altLang="en-US" sz="2000" dirty="0">
                <a:solidFill>
                  <a:schemeClr val="bg1"/>
                </a:solidFill>
                <a:latin typeface="Bahnschrift Light SemiCondensed" panose="020B0502040204020203" pitchFamily="34" charset="0"/>
                <a:sym typeface="+mn-ea"/>
              </a:rPr>
              <a:t> This dataset contain features like Assortment, </a:t>
            </a:r>
            <a:r>
              <a:rPr lang="en-IN" altLang="en-US" sz="2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CompetitionDistance, CompetitionOpenSince[Month/Year], Promo, Promo2,</a:t>
            </a:r>
            <a:endParaRPr lang="en-IN" altLang="en-US" sz="20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  <a:p>
            <a:r>
              <a:rPr lang="en-IN" altLang="en-US" sz="2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Promo2Since[Year/Week] </a:t>
            </a:r>
            <a:endParaRPr lang="en-IN" altLang="en-US" sz="20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398" y="3667875"/>
            <a:ext cx="3020602" cy="137288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98418" y="124691"/>
            <a:ext cx="6837218" cy="644236"/>
          </a:xfrm>
        </p:spPr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	Missing Values in the Datasets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5691" y="768927"/>
            <a:ext cx="8014854" cy="437457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95745" y="76200"/>
            <a:ext cx="7744691" cy="637309"/>
          </a:xfrm>
        </p:spPr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	After filling NaN Values in the Datasets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5745" y="796636"/>
            <a:ext cx="7987146" cy="434686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02326" y="76200"/>
            <a:ext cx="7529973" cy="568036"/>
          </a:xfrm>
        </p:spPr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Correlation of variables with each others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4909" y="692728"/>
            <a:ext cx="8118764" cy="445077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>
                <a:latin typeface="Bahnschrift SemiBold" panose="020B0502040204020203" pitchFamily="34" charset="0"/>
              </a:rPr>
              <a:t>Plot of all the variables:</a:t>
            </a:r>
            <a:endParaRPr lang="en-IN" altLang="en-US" dirty="0">
              <a:latin typeface="Bahnschrift SemiBold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137" y="1094508"/>
            <a:ext cx="1801172" cy="17664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310" y="1094507"/>
            <a:ext cx="1801170" cy="17664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1480" y="1094505"/>
            <a:ext cx="1801170" cy="17664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2651" y="1094502"/>
            <a:ext cx="1801169" cy="176645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3820" y="1094498"/>
            <a:ext cx="1801168" cy="17664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138" y="2937734"/>
            <a:ext cx="1801172" cy="176074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0309" y="2946109"/>
            <a:ext cx="1801171" cy="176074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01480" y="2937734"/>
            <a:ext cx="1801169" cy="176911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02648" y="2937734"/>
            <a:ext cx="1801169" cy="176911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03816" y="2937725"/>
            <a:ext cx="1801172" cy="176911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>
                <a:latin typeface="Bahnschrift SemiBold" panose="020B0502040204020203" pitchFamily="34" charset="0"/>
                <a:sym typeface="+mn-ea"/>
              </a:rPr>
              <a:t>Plot of all the variables: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017725"/>
            <a:ext cx="1856509" cy="18501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509" y="1017724"/>
            <a:ext cx="1856509" cy="18501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018" y="1017725"/>
            <a:ext cx="1856509" cy="18501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9527" y="1017724"/>
            <a:ext cx="1856509" cy="185016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6036" y="1017724"/>
            <a:ext cx="1655618" cy="185016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992582"/>
            <a:ext cx="1856509" cy="185016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56510" y="2992582"/>
            <a:ext cx="1856508" cy="185016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13019" y="2992582"/>
            <a:ext cx="1856508" cy="185016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69527" y="2992582"/>
            <a:ext cx="1856508" cy="185016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26035" y="2992582"/>
            <a:ext cx="1655619" cy="185016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3555</Words>
  <Application>WPS Presentation</Application>
  <PresentationFormat>On-screen Show (16:9)</PresentationFormat>
  <Paragraphs>106</Paragraphs>
  <Slides>31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2" baseType="lpstr">
      <vt:lpstr>Arial</vt:lpstr>
      <vt:lpstr>SimSun</vt:lpstr>
      <vt:lpstr>Wingdings</vt:lpstr>
      <vt:lpstr>Arial</vt:lpstr>
      <vt:lpstr>Montserrat</vt:lpstr>
      <vt:lpstr>Bahnschrift SemiBold</vt:lpstr>
      <vt:lpstr>Bahnschrift Light</vt:lpstr>
      <vt:lpstr>Bahnschrift Light SemiCondensed</vt:lpstr>
      <vt:lpstr>Microsoft YaHei</vt:lpstr>
      <vt:lpstr>Arial Unicode MS</vt:lpstr>
      <vt:lpstr>Simple Light</vt:lpstr>
      <vt:lpstr>Rossmann Sales Prediction</vt:lpstr>
      <vt:lpstr>PowerPoint 演示文稿</vt:lpstr>
      <vt:lpstr>Problem Statement:</vt:lpstr>
      <vt:lpstr>Description of data provided</vt:lpstr>
      <vt:lpstr>	Missing Values in the Datasets</vt:lpstr>
      <vt:lpstr>	After filling NaN Values in the Datasets</vt:lpstr>
      <vt:lpstr>Correlation of variables with each others</vt:lpstr>
      <vt:lpstr>Plot of all the variables:</vt:lpstr>
      <vt:lpstr>Plot of all the variables:</vt:lpstr>
      <vt:lpstr>Numbers of stores open on a given Dates</vt:lpstr>
      <vt:lpstr>Number of stores running promo on given Dates</vt:lpstr>
      <vt:lpstr>Number of school Holidays</vt:lpstr>
      <vt:lpstr>Number of Holidays celebrated by stores</vt:lpstr>
      <vt:lpstr>Number of store data given by Date</vt:lpstr>
      <vt:lpstr>Number of stores open on Holidays</vt:lpstr>
      <vt:lpstr>After removing the skewness</vt:lpstr>
      <vt:lpstr>	Correlation matrix of Rossmann’s Dataset</vt:lpstr>
      <vt:lpstr>	Correlation after merging the two dataset</vt:lpstr>
      <vt:lpstr>The scatter plot for sales_log_t with other Variables:</vt:lpstr>
      <vt:lpstr>The scatter plot for sales_log_t with other Variables:</vt:lpstr>
      <vt:lpstr>The scatter plot for sales_log_t with other Variables:</vt:lpstr>
      <vt:lpstr>The scatter plot for sales_log_t with other Variables:</vt:lpstr>
      <vt:lpstr>Plot for first 100 observations between actual and predicted after building the linear regression model:</vt:lpstr>
      <vt:lpstr>We are using linear regression model so, we need to check 4 basic assumptions of linear regression.  1. There should to be linear relationship between independent and dependent variables. 2. The sum of residuals/error should be near to 0. 3. There should not be multicollinearity. 4. There should not be heteroscedasticity.   </vt:lpstr>
      <vt:lpstr>Plotting the assumptions graph:</vt:lpstr>
      <vt:lpstr>Here are some values of the factors observed in model building: </vt:lpstr>
      <vt:lpstr>Stack Model:</vt:lpstr>
      <vt:lpstr>Predicting Sales for next six weeks:  Now that we have linear regression models performing well. we need to predict Sales for next 6 weeks in Advance. This is what our problem statement states and hence we have considered the last 42 days as our test data.</vt:lpstr>
      <vt:lpstr>Predicting Sales for next six weeks: </vt:lpstr>
      <vt:lpstr>PowerPoint 演示文稿</vt:lpstr>
      <vt:lpstr>Conclusion: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Capstone Project Rossmann Sales Prediction  </dc:title>
  <dc:creator/>
  <cp:lastModifiedBy>Vridhi Parmar</cp:lastModifiedBy>
  <cp:revision>44</cp:revision>
  <dcterms:created xsi:type="dcterms:W3CDTF">2021-05-14T07:58:00Z</dcterms:created>
  <dcterms:modified xsi:type="dcterms:W3CDTF">2021-05-15T15:14:23Z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1033-11.2.0.10132</vt:lpwstr>
  </property>
</Properties>
</file>