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303" r:id="rId3"/>
    <p:sldId id="304" r:id="rId4"/>
    <p:sldId id="276" r:id="rId5"/>
    <p:sldId id="275" r:id="rId6"/>
    <p:sldId id="274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61" r:id="rId19"/>
    <p:sldId id="260" r:id="rId20"/>
    <p:sldId id="258" r:id="rId21"/>
    <p:sldId id="277" r:id="rId22"/>
    <p:sldId id="278" r:id="rId23"/>
    <p:sldId id="279" r:id="rId24"/>
    <p:sldId id="280" r:id="rId25"/>
    <p:sldId id="305" r:id="rId26"/>
    <p:sldId id="281" r:id="rId27"/>
    <p:sldId id="282" r:id="rId28"/>
    <p:sldId id="283" r:id="rId29"/>
    <p:sldId id="284" r:id="rId30"/>
    <p:sldId id="307" r:id="rId31"/>
    <p:sldId id="285" r:id="rId32"/>
    <p:sldId id="306" r:id="rId33"/>
    <p:sldId id="286" r:id="rId34"/>
    <p:sldId id="309" r:id="rId35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37"/>
    </p:embeddedFont>
    <p:embeddedFont>
      <p:font typeface="Bahnschrift Light SemiCondensed" panose="020B0502040204020203" pitchFamily="34" charset="0"/>
      <p:regular r:id="rId38"/>
    </p:embeddedFont>
    <p:embeddedFont>
      <p:font typeface="Bahnschrift SemiBold" panose="020B0502040204020203" pitchFamily="34" charset="0"/>
      <p:bold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8017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9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422564"/>
            <a:ext cx="8512500" cy="331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Rossmann Sales Prediction</a:t>
            </a: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225" y="3807859"/>
            <a:ext cx="3629025" cy="133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02661"/>
            <a:ext cx="7384500" cy="690957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Holidays celebrated by stores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3618"/>
            <a:ext cx="7239000" cy="40472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5726" y="249382"/>
            <a:ext cx="6137565" cy="76834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 data given by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17725"/>
            <a:ext cx="7703127" cy="40120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1818" y="235527"/>
            <a:ext cx="7100481" cy="782198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open on Holidays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4" y="1017725"/>
            <a:ext cx="7488383" cy="40183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327" y="166255"/>
            <a:ext cx="6837217" cy="685801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Distribution of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2056"/>
            <a:ext cx="85206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3436" y="138544"/>
            <a:ext cx="6968864" cy="602673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After removing the skewness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41218"/>
            <a:ext cx="8520600" cy="44022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490" y="445025"/>
            <a:ext cx="8021809" cy="5727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Relationship between sales and customer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" y="1108364"/>
            <a:ext cx="7703127" cy="398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54182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	Correlation matrix of Rossmann’s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706584"/>
            <a:ext cx="8001000" cy="44369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62345"/>
            <a:ext cx="8520600" cy="519546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	Correlation after merging the two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65018"/>
            <a:ext cx="8520600" cy="44784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The scatter plot for sales_log_t with other </a:t>
            </a:r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Variables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" y="1214536"/>
            <a:ext cx="2195973" cy="3572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27" y="1214536"/>
            <a:ext cx="2195973" cy="35722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5" y="1214536"/>
            <a:ext cx="2189018" cy="3572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148" y="1214536"/>
            <a:ext cx="2112845" cy="35722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1136072"/>
            <a:ext cx="2784763" cy="1738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18" y="1136073"/>
            <a:ext cx="2895599" cy="1738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18" y="1136072"/>
            <a:ext cx="3061881" cy="1738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5" y="2937164"/>
            <a:ext cx="2784763" cy="2001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818" y="2937164"/>
            <a:ext cx="2895600" cy="2001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416" y="2937164"/>
            <a:ext cx="3061881" cy="2001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474366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Rossmann store managers are tasked with predicting their daily sales for up to six weeks in advance. </a:t>
            </a:r>
          </a:p>
          <a:p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We were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provided with historical sales data for 1,115 Rossmann stores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 and were asked to predict the same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3" y="2888673"/>
            <a:ext cx="2876764" cy="19270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" y="1343890"/>
            <a:ext cx="2154438" cy="3408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75" y="1343890"/>
            <a:ext cx="2154438" cy="3408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69" y="1343890"/>
            <a:ext cx="2154439" cy="3408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860" y="1343890"/>
            <a:ext cx="2154439" cy="34082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The scatter plot for sales_log_t with other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80654"/>
            <a:ext cx="2888673" cy="1814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5" y="1080654"/>
            <a:ext cx="2888672" cy="1814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27" y="1080655"/>
            <a:ext cx="2957971" cy="1814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2" y="3110346"/>
            <a:ext cx="2888673" cy="1814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5" y="3110346"/>
            <a:ext cx="2888672" cy="18149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744" y="3110345"/>
            <a:ext cx="2902553" cy="181494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Plot of all the variables: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" y="1094508"/>
            <a:ext cx="1801172" cy="1766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10" y="1094507"/>
            <a:ext cx="1801170" cy="176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480" y="1094505"/>
            <a:ext cx="1801170" cy="1766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651" y="1094502"/>
            <a:ext cx="1801169" cy="17664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820" y="1094498"/>
            <a:ext cx="1801168" cy="1766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8" y="2937734"/>
            <a:ext cx="1801172" cy="1760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309" y="2946109"/>
            <a:ext cx="1801171" cy="17607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1480" y="2937734"/>
            <a:ext cx="1801169" cy="17691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648" y="2937734"/>
            <a:ext cx="1801169" cy="17691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3816" y="2937725"/>
            <a:ext cx="1801172" cy="17691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Plot of all the variables: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1856509" cy="1850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09" y="1017724"/>
            <a:ext cx="1856509" cy="1850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018" y="1017725"/>
            <a:ext cx="1856509" cy="1850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27" y="1017724"/>
            <a:ext cx="1856509" cy="1850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036" y="1017724"/>
            <a:ext cx="1655618" cy="18501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992582"/>
            <a:ext cx="1856509" cy="1850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510" y="2992582"/>
            <a:ext cx="1856508" cy="18501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3019" y="2992582"/>
            <a:ext cx="1856508" cy="18501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527" y="2992582"/>
            <a:ext cx="1856508" cy="18501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6035" y="2992582"/>
            <a:ext cx="1655619" cy="18501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95250"/>
            <a:ext cx="8520430" cy="877570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Plot for first 100 observations between actual and predicted after building the linear regression model: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239981"/>
            <a:ext cx="8520601" cy="36437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118277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We are using linear regression model so, we need to check 4 basic assumptions of linear regression.</a:t>
            </a:r>
            <a:br>
              <a:rPr lang="en-US" dirty="0"/>
            </a:br>
            <a:br>
              <a:rPr lang="en-US" dirty="0"/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1.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to be linear relationship between independent and dependent variables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2.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 sum of residuals/error should be near to 0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3.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not be multicollinearity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4. </a:t>
            </a: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There should not be heteroscedasticity</a:t>
            </a: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Plotting the </a:t>
            </a:r>
            <a:r>
              <a:rPr lang="en-IN" altLang="en-US" dirty="0">
                <a:latin typeface="Bahnschrift SemiBold" panose="020B0502040204020203" pitchFamily="34" charset="0"/>
              </a:rPr>
              <a:t>assumptions graph: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33828"/>
            <a:ext cx="2147480" cy="3340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80" y="1233827"/>
            <a:ext cx="2147480" cy="3340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660" y="1233825"/>
            <a:ext cx="2147480" cy="3340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140" y="1233822"/>
            <a:ext cx="2147480" cy="313035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07315"/>
            <a:ext cx="7086600" cy="92456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Running Grid Search Cross Validation for Lasso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080655"/>
            <a:ext cx="8520430" cy="32811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33400" y="4500880"/>
            <a:ext cx="83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Note: </a:t>
            </a:r>
            <a:r>
              <a:rPr 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We can see that tuning the learning rate increases the evaluation scores.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140335"/>
            <a:ext cx="7647710" cy="68580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Running Grid Search Cross Validation for Ridge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12273"/>
            <a:ext cx="8520600" cy="379089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5418"/>
            <a:ext cx="8520600" cy="815622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Running Grid Search Cross Validation for Elastic Net Regression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997527"/>
            <a:ext cx="8520430" cy="299916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71475" y="3996690"/>
            <a:ext cx="8460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2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Note: </a:t>
            </a:r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We have made 4 models. Sometimes it's useful to predict data on different models to increase accuracy of prediction and raise our confidence level.</a:t>
            </a:r>
          </a:p>
          <a:p>
            <a:pPr algn="l"/>
            <a:endParaRPr lang="en-US" sz="12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latin typeface="Bahnschrift Light" panose="020B0502040204020203" pitchFamily="34" charset="0"/>
              </a:rPr>
              <a:t>Stacking is a good way to combine all the predictions from different models into one. We can adjust weights for each model in stacking.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Description of data provided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</p:spPr>
        <p:txBody>
          <a:bodyPr/>
          <a:lstStyle/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We are provided with 2 data sets:</a:t>
            </a:r>
          </a:p>
          <a:p>
            <a:r>
              <a:rPr lang="en-IN" altLang="en-US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1. Rossmann Stores Data.csv -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This dataset includes the historical data including Sales. This dataset contain features like Sales, Customers,</a:t>
            </a: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Open, StateHoliday, SchoolHoliday.</a:t>
            </a:r>
          </a:p>
          <a:p>
            <a:endParaRPr lang="en-IN" altLang="en-US" sz="20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r>
              <a:rPr lang="en-IN" altLang="en-US" sz="2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2. store.csv -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This includes supplemental information about the stores.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  <a:sym typeface="+mn-ea"/>
              </a:rPr>
              <a:t> This dataset contain features like Assortment, </a:t>
            </a:r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CompetitionDistance, CompetitionOpenSince[Month/Year], Promo, Promo2,</a:t>
            </a:r>
          </a:p>
          <a:p>
            <a:r>
              <a:rPr lang="en-IN" altLang="en-US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Promo2Since[Year/Week]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98" y="3667875"/>
            <a:ext cx="3020602" cy="137288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235527"/>
            <a:ext cx="8520430" cy="967798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Here are some values of the factors observed in model building:</a:t>
            </a:r>
            <a:br>
              <a:rPr lang="en-IN" altLang="en-US" dirty="0"/>
            </a:br>
            <a:endParaRPr lang="en-I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1785" y="1418590"/>
            <a:ext cx="359029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Linear Regression model:</a:t>
            </a:r>
          </a:p>
          <a:p>
            <a:pPr algn="l"/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Squared Error : 0.11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Root Mean Squared Error : 0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Absolute Error : 0.25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Mean Absolute Percentage Error : 3.41 %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R-Square : 0.99</a:t>
            </a:r>
            <a:b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</a:br>
            <a:r>
              <a:rPr lang="en-IN" altLang="en-US" dirty="0">
                <a:solidFill>
                  <a:schemeClr val="bg1"/>
                </a:solidFill>
                <a:latin typeface="Bahnschrift Light" panose="020B0502040204020203" pitchFamily="34" charset="0"/>
                <a:sym typeface="+mn-ea"/>
              </a:rPr>
              <a:t>Adjusted R-Square :  0.99</a:t>
            </a:r>
            <a:endParaRPr lang="en-IN" altLang="en-US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431030" y="1418590"/>
            <a:ext cx="401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Lasso Regression with cross validation</a:t>
            </a:r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431030" y="3233420"/>
            <a:ext cx="38512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Ridge</a:t>
            </a: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 Regression with cross validation</a:t>
            </a:r>
            <a:r>
              <a:rPr lang="en-IN" altLang="en-US" b="1" dirty="0">
                <a:solidFill>
                  <a:schemeClr val="tx1"/>
                </a:solidFill>
                <a:latin typeface="Bahnschrift SemiBold" panose="020B0502040204020203" pitchFamily="34" charset="0"/>
                <a:sym typeface="+mn-ea"/>
              </a:rPr>
              <a:t>:</a:t>
            </a:r>
            <a:endParaRPr lang="en-IN" altLang="en-US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1785" y="3233420"/>
            <a:ext cx="3619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16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ElasticNet Regression:</a:t>
            </a:r>
            <a:endParaRPr lang="en-US" sz="1600" b="1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Squared Error : 0.11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Root Mean Squared Error : 0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Error : 0.25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Mean Absolute Percentage Error : 3.41 %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R-Square : 0.99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</a:rPr>
              <a:t>Adjusted R-Square :  0.99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Stack Model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39981"/>
            <a:ext cx="8520600" cy="36645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7256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Predicting Sales for next six weeks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br>
              <a:rPr lang="en-IN" altLang="en-US" dirty="0"/>
            </a:br>
            <a:br>
              <a:rPr lang="en-US" dirty="0"/>
            </a:b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Now that we have linear regression models performing well.</a:t>
            </a:r>
            <a:b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we need to predict Sales for next 6 weeks in Advance.</a:t>
            </a:r>
            <a:br>
              <a:rPr lang="en-IN" sz="20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This is what our problem statement states and hence we have considered the last 42 days as our test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73" y="2571750"/>
            <a:ext cx="3888286" cy="245231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  <a:sym typeface="+mn-ea"/>
              </a:rPr>
              <a:t>Predicting Sales for next six weeks</a:t>
            </a:r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:</a:t>
            </a:r>
            <a:br>
              <a:rPr lang="en-IN" altLang="en-US" dirty="0">
                <a:latin typeface="Bahnschrift SemiBold" panose="020B0502040204020203" pitchFamily="34" charset="0"/>
                <a:sym typeface="+mn-ea"/>
              </a:rPr>
            </a:b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5345"/>
            <a:ext cx="8520600" cy="369916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4BBCB-9AF7-400B-9BDF-22A209D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Conclusion: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9B06-1A02-4C65-B91A-EE3240C6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6199" y="983673"/>
            <a:ext cx="9137072" cy="3442854"/>
          </a:xfrm>
        </p:spPr>
        <p:txBody>
          <a:bodyPr/>
          <a:lstStyle/>
          <a:p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In the above project to we applied log transform to a lot of columns to avoid skewness which helped us to predict our values well. We also applied regularization techniques like Lasso, Ridge and Elastic Net to Avoid Overfitting.</a:t>
            </a: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As we were doing Logistic Regression we took care of all the 4 assumptions.</a:t>
            </a: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b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IN" altLang="en-US" sz="1800" dirty="0">
                <a:solidFill>
                  <a:schemeClr val="bg1"/>
                </a:solidFill>
                <a:latin typeface="Bahnschrift Light" panose="020B0502040204020203" pitchFamily="34" charset="0"/>
              </a:rPr>
              <a:t>The above graph is what our final model looks like at the end. As per our model prediction we can conclude that Total revenue of Predicted Sales in next 6 weeks will be: 250,776,406 euros By 1115 Rossmann stores.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3DC06-6350-4FA5-BADE-3596FDAF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55" y="3713019"/>
            <a:ext cx="2791718" cy="13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8418" y="124691"/>
            <a:ext cx="6837218" cy="6442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Missing Values in the Datasets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768927"/>
            <a:ext cx="8014854" cy="4374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745" y="76200"/>
            <a:ext cx="7744691" cy="637309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	After filling NaN Values in the Datasets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796636"/>
            <a:ext cx="7987146" cy="4346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2326" y="76200"/>
            <a:ext cx="7529973" cy="568036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Correlation of variables with each others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692728"/>
            <a:ext cx="8118764" cy="44507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5598" y="202660"/>
            <a:ext cx="7577457" cy="822575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Numbers of stores open on a given Dates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9" y="886691"/>
            <a:ext cx="6592802" cy="4054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982" y="202661"/>
            <a:ext cx="8354318" cy="697884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stores running promo on given Dates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962892"/>
            <a:ext cx="6912437" cy="39779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86891" y="202661"/>
            <a:ext cx="5230092" cy="106503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Number of school Holidays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879764"/>
            <a:ext cx="7002492" cy="4061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791</Words>
  <Application>Microsoft Office PowerPoint</Application>
  <PresentationFormat>On-screen Show (16:9)</PresentationFormat>
  <Paragraphs>72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Bahnschrift Light SemiCondensed</vt:lpstr>
      <vt:lpstr>Arial</vt:lpstr>
      <vt:lpstr>Bahnschrift SemiBold</vt:lpstr>
      <vt:lpstr>Montserrat</vt:lpstr>
      <vt:lpstr>Bahnschrift Light</vt:lpstr>
      <vt:lpstr>Simple Light</vt:lpstr>
      <vt:lpstr>           Capstone Project Rossmann Sales Prediction  </vt:lpstr>
      <vt:lpstr>Problem Statement:</vt:lpstr>
      <vt:lpstr>Description of data provided</vt:lpstr>
      <vt:lpstr> Missing Values in the Datasets</vt:lpstr>
      <vt:lpstr> After filling NaN Values in the Datasets</vt:lpstr>
      <vt:lpstr>Correlation of variables with each others</vt:lpstr>
      <vt:lpstr>Numbers of stores open on a given Dates</vt:lpstr>
      <vt:lpstr>Number of stores running promo on given Dates</vt:lpstr>
      <vt:lpstr>Number of school Holidays</vt:lpstr>
      <vt:lpstr>Number of Holidays celebrated by stores</vt:lpstr>
      <vt:lpstr>Number of store data given by Date</vt:lpstr>
      <vt:lpstr>Number of stores open on Holidays</vt:lpstr>
      <vt:lpstr> Distribution of values</vt:lpstr>
      <vt:lpstr>After removing the skewness</vt:lpstr>
      <vt:lpstr>Relationship between sales and customer data</vt:lpstr>
      <vt:lpstr> Correlation matrix of Rossmann’s Dataset</vt:lpstr>
      <vt:lpstr> Correlation after merging the two dataset</vt:lpstr>
      <vt:lpstr>The scatter plot for sales_log_t with other Variables:</vt:lpstr>
      <vt:lpstr>The scatter plot for sales_log_t with other Variables:</vt:lpstr>
      <vt:lpstr>The scatter plot for sales_log_t with other Variables:</vt:lpstr>
      <vt:lpstr>The scatter plot for sales_log_t with other Variables:</vt:lpstr>
      <vt:lpstr>Plot of all the variables:</vt:lpstr>
      <vt:lpstr>Plot of all the variables:</vt:lpstr>
      <vt:lpstr>Plot for first 100 observations between actual and predicted after building the linear regression model:</vt:lpstr>
      <vt:lpstr>We are using linear regression model so, we need to check 4 basic assumptions of linear regression.  1. There should to be linear relationship between independent and dependent variables. 2. The sum of residuals/error should be near to 0. 3. There should not be multicollinearity. 4. There should not be heteroscedasticity.   </vt:lpstr>
      <vt:lpstr>Plotting the assumptions graph:</vt:lpstr>
      <vt:lpstr>Running Grid Search Cross Validation for Lasso Regression</vt:lpstr>
      <vt:lpstr>Running Grid Search Cross Validation for Ridge Regression</vt:lpstr>
      <vt:lpstr>Running Grid Search Cross Validation for Elastic Net Regression</vt:lpstr>
      <vt:lpstr>Here are some values of the factors observed in model building: </vt:lpstr>
      <vt:lpstr>Stack Model:</vt:lpstr>
      <vt:lpstr>Predicting Sales for next six weeks:  Now that we have linear regression models performing well. we need to predict Sales for next 6 weeks in Advance. This is what our problem statement states and hence we have considered the last 42 days as our test data.</vt:lpstr>
      <vt:lpstr>Predicting Sales for next six weeks: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Rossmann Sales Prediction  </dc:title>
  <dc:creator/>
  <cp:lastModifiedBy>Hrithik Chourasia</cp:lastModifiedBy>
  <cp:revision>43</cp:revision>
  <dcterms:created xsi:type="dcterms:W3CDTF">2021-05-14T07:58:00Z</dcterms:created>
  <dcterms:modified xsi:type="dcterms:W3CDTF">2021-05-15T22:46:46Z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