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3" r:id="rId5"/>
    <p:sldId id="304" r:id="rId6"/>
    <p:sldId id="276" r:id="rId7"/>
    <p:sldId id="275" r:id="rId8"/>
    <p:sldId id="274" r:id="rId9"/>
    <p:sldId id="273" r:id="rId10"/>
    <p:sldId id="272" r:id="rId11"/>
    <p:sldId id="271" r:id="rId12"/>
    <p:sldId id="270" r:id="rId13"/>
    <p:sldId id="269" r:id="rId14"/>
    <p:sldId id="268" r:id="rId15"/>
    <p:sldId id="267" r:id="rId16"/>
    <p:sldId id="266" r:id="rId17"/>
    <p:sldId id="265" r:id="rId18"/>
    <p:sldId id="264" r:id="rId19"/>
    <p:sldId id="263" r:id="rId20"/>
    <p:sldId id="261" r:id="rId21"/>
    <p:sldId id="260" r:id="rId22"/>
    <p:sldId id="258" r:id="rId23"/>
    <p:sldId id="277" r:id="rId24"/>
    <p:sldId id="278" r:id="rId25"/>
    <p:sldId id="279" r:id="rId26"/>
    <p:sldId id="280" r:id="rId27"/>
    <p:sldId id="305" r:id="rId28"/>
    <p:sldId id="281" r:id="rId29"/>
    <p:sldId id="282" r:id="rId30"/>
    <p:sldId id="283" r:id="rId31"/>
    <p:sldId id="284" r:id="rId32"/>
    <p:sldId id="307" r:id="rId33"/>
    <p:sldId id="285" r:id="rId34"/>
    <p:sldId id="306" r:id="rId35"/>
    <p:sldId id="286" r:id="rId36"/>
    <p:sldId id="308" r:id="rId37"/>
  </p:sldIdLst>
  <p:sldSz cx="9144000" cy="5143500" type="screen16x9"/>
  <p:notesSz cx="6858000" cy="9144000"/>
  <p:embeddedFontLst>
    <p:embeddedFont>
      <p:font typeface="Montserrat" panose="00000500000000000000"/>
      <p:regular r:id="rId41"/>
      <p:bold r:id="rId42"/>
      <p:boldItalic r:id="rId43"/>
    </p:embeddedFont>
    <p:embeddedFont>
      <p:font typeface="Bahnschrift SemiBold" panose="020B0502040204020203" pitchFamily="34" charset="0"/>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1" Type="http://schemas.openxmlformats.org/officeDocument/2006/relationships/slideLayout" Target="../slideLayouts/slideLayout5.xml"/><Relationship Id="rId10" Type="http://schemas.openxmlformats.org/officeDocument/2006/relationships/image" Target="../media/image45.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1" Type="http://schemas.openxmlformats.org/officeDocument/2006/relationships/slideLayout" Target="../slideLayouts/slideLayout5.xml"/><Relationship Id="rId10" Type="http://schemas.openxmlformats.org/officeDocument/2006/relationships/image" Target="../media/image55.png"/><Relationship Id="rId1"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22564"/>
            <a:ext cx="8512500" cy="3311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Rossmann Sales Prediction</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02661"/>
            <a:ext cx="7384500" cy="690957"/>
          </a:xfrm>
        </p:spPr>
        <p:txBody>
          <a:bodyPr/>
          <a:lstStyle/>
          <a:p>
            <a:r>
              <a:rPr lang="en-US" dirty="0">
                <a:latin typeface="Bahnschrift SemiBold" panose="020B0502040204020203" pitchFamily="34" charset="0"/>
              </a:rPr>
              <a:t>Number of Holidays celebrated by stores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914400" y="893618"/>
            <a:ext cx="7239000" cy="40472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726" y="249382"/>
            <a:ext cx="6137565" cy="768343"/>
          </a:xfrm>
        </p:spPr>
        <p:txBody>
          <a:bodyPr/>
          <a:lstStyle/>
          <a:p>
            <a:r>
              <a:rPr lang="en-US" dirty="0">
                <a:latin typeface="Bahnschrift SemiBold" panose="020B0502040204020203" pitchFamily="34" charset="0"/>
              </a:rPr>
              <a:t>Number of store data given by Date</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762000" y="1017725"/>
            <a:ext cx="7703127" cy="40120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1818" y="235527"/>
            <a:ext cx="7100481" cy="782198"/>
          </a:xfrm>
        </p:spPr>
        <p:txBody>
          <a:bodyPr/>
          <a:lstStyle/>
          <a:p>
            <a:r>
              <a:rPr lang="en-US" dirty="0">
                <a:latin typeface="Bahnschrift SemiBold" panose="020B0502040204020203" pitchFamily="34" charset="0"/>
              </a:rPr>
              <a:t>Number of stores open on Holidays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595744" y="1017725"/>
            <a:ext cx="7488383" cy="40183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7" y="166255"/>
            <a:ext cx="6837217" cy="685801"/>
          </a:xfrm>
        </p:spPr>
        <p:txBody>
          <a:bodyPr/>
          <a:lstStyle/>
          <a:p>
            <a:r>
              <a:rPr lang="en-US" dirty="0">
                <a:latin typeface="Bahnschrift SemiBold" panose="020B0502040204020203" pitchFamily="34" charset="0"/>
              </a:rPr>
              <a:t>	Distribution of values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311700" y="852056"/>
            <a:ext cx="8520600" cy="419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3436" y="138544"/>
            <a:ext cx="6968864" cy="602673"/>
          </a:xfrm>
        </p:spPr>
        <p:txBody>
          <a:bodyPr/>
          <a:lstStyle/>
          <a:p>
            <a:r>
              <a:rPr lang="en-US" dirty="0">
                <a:latin typeface="Bahnschrift SemiBold" panose="020B0502040204020203" pitchFamily="34" charset="0"/>
              </a:rPr>
              <a:t>After remove the skewness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311700" y="741218"/>
            <a:ext cx="8520600" cy="44022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490" y="445025"/>
            <a:ext cx="8021809" cy="572700"/>
          </a:xfrm>
        </p:spPr>
        <p:txBody>
          <a:bodyPr/>
          <a:lstStyle/>
          <a:p>
            <a:r>
              <a:rPr lang="en-US" dirty="0">
                <a:latin typeface="Bahnschrift SemiBold" panose="020B0502040204020203" pitchFamily="34" charset="0"/>
              </a:rPr>
              <a:t>Relationship between sales and customer data</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630381" y="1108364"/>
            <a:ext cx="7703127" cy="39831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52401"/>
            <a:ext cx="8520600" cy="554182"/>
          </a:xfrm>
        </p:spPr>
        <p:txBody>
          <a:bodyPr/>
          <a:lstStyle/>
          <a:p>
            <a:r>
              <a:rPr lang="en-IN" altLang="en-US" dirty="0"/>
              <a:t>Correlation matrix of Rossmann’s Dataset</a:t>
            </a:r>
            <a:endParaRPr lang="en-IN" altLang="en-US" dirty="0"/>
          </a:p>
        </p:txBody>
      </p:sp>
      <p:pic>
        <p:nvPicPr>
          <p:cNvPr id="6" name="Picture 5"/>
          <p:cNvPicPr>
            <a:picLocks noChangeAspect="1"/>
          </p:cNvPicPr>
          <p:nvPr/>
        </p:nvPicPr>
        <p:blipFill>
          <a:blip r:embed="rId1"/>
          <a:stretch>
            <a:fillRect/>
          </a:stretch>
        </p:blipFill>
        <p:spPr>
          <a:xfrm>
            <a:off x="561110" y="706584"/>
            <a:ext cx="8001000" cy="44369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62345"/>
            <a:ext cx="8520600" cy="519546"/>
          </a:xfrm>
        </p:spPr>
        <p:txBody>
          <a:bodyPr/>
          <a:lstStyle/>
          <a:p>
            <a:r>
              <a:rPr lang="en-IN" altLang="en-US" dirty="0"/>
              <a:t>Correlation after merging the two dataset</a:t>
            </a:r>
            <a:endParaRPr lang="en-IN" altLang="en-US" dirty="0"/>
          </a:p>
        </p:txBody>
      </p:sp>
      <p:pic>
        <p:nvPicPr>
          <p:cNvPr id="6" name="Picture 5"/>
          <p:cNvPicPr>
            <a:picLocks noChangeAspect="1"/>
          </p:cNvPicPr>
          <p:nvPr/>
        </p:nvPicPr>
        <p:blipFill>
          <a:blip r:embed="rId1"/>
          <a:stretch>
            <a:fillRect/>
          </a:stretch>
        </p:blipFill>
        <p:spPr>
          <a:xfrm>
            <a:off x="311700" y="665018"/>
            <a:ext cx="8520600" cy="44784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The scatter plot for sales_log_t with other </a:t>
            </a:r>
            <a:r>
              <a:rPr lang="en-IN" altLang="en-US">
                <a:sym typeface="+mn-ea"/>
              </a:rPr>
              <a:t>Variables</a:t>
            </a:r>
            <a:r>
              <a:rPr lang="en-IN" altLang="en-US"/>
              <a:t>:</a:t>
            </a:r>
            <a:endParaRPr lang="en-IN" altLang="en-US"/>
          </a:p>
        </p:txBody>
      </p:sp>
      <p:pic>
        <p:nvPicPr>
          <p:cNvPr id="6" name="Picture 5"/>
          <p:cNvPicPr>
            <a:picLocks noChangeAspect="1"/>
          </p:cNvPicPr>
          <p:nvPr/>
        </p:nvPicPr>
        <p:blipFill>
          <a:blip r:embed="rId1"/>
          <a:stretch>
            <a:fillRect/>
          </a:stretch>
        </p:blipFill>
        <p:spPr>
          <a:xfrm>
            <a:off x="138489" y="1214536"/>
            <a:ext cx="2195973" cy="3572209"/>
          </a:xfrm>
          <a:prstGeom prst="rect">
            <a:avLst/>
          </a:prstGeom>
        </p:spPr>
      </p:pic>
      <p:pic>
        <p:nvPicPr>
          <p:cNvPr id="8" name="Picture 7"/>
          <p:cNvPicPr>
            <a:picLocks noChangeAspect="1"/>
          </p:cNvPicPr>
          <p:nvPr/>
        </p:nvPicPr>
        <p:blipFill>
          <a:blip r:embed="rId2"/>
          <a:stretch>
            <a:fillRect/>
          </a:stretch>
        </p:blipFill>
        <p:spPr>
          <a:xfrm>
            <a:off x="2376027" y="1214536"/>
            <a:ext cx="2195973" cy="3572209"/>
          </a:xfrm>
          <a:prstGeom prst="rect">
            <a:avLst/>
          </a:prstGeom>
        </p:spPr>
      </p:pic>
      <p:pic>
        <p:nvPicPr>
          <p:cNvPr id="10" name="Picture 9"/>
          <p:cNvPicPr>
            <a:picLocks noChangeAspect="1"/>
          </p:cNvPicPr>
          <p:nvPr/>
        </p:nvPicPr>
        <p:blipFill>
          <a:blip r:embed="rId3"/>
          <a:stretch>
            <a:fillRect/>
          </a:stretch>
        </p:blipFill>
        <p:spPr>
          <a:xfrm>
            <a:off x="4613565" y="1214536"/>
            <a:ext cx="2189018" cy="3572209"/>
          </a:xfrm>
          <a:prstGeom prst="rect">
            <a:avLst/>
          </a:prstGeom>
        </p:spPr>
      </p:pic>
      <p:pic>
        <p:nvPicPr>
          <p:cNvPr id="12" name="Picture 11"/>
          <p:cNvPicPr>
            <a:picLocks noChangeAspect="1"/>
          </p:cNvPicPr>
          <p:nvPr/>
        </p:nvPicPr>
        <p:blipFill>
          <a:blip r:embed="rId4"/>
          <a:stretch>
            <a:fillRect/>
          </a:stretch>
        </p:blipFill>
        <p:spPr>
          <a:xfrm>
            <a:off x="6844148" y="1214536"/>
            <a:ext cx="2112845" cy="3572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sym typeface="+mn-ea"/>
              </a:rPr>
              <a:t>The scatter plot for sales_log_t with other </a:t>
            </a:r>
            <a:r>
              <a:rPr lang="en-IN" altLang="en-US">
                <a:sym typeface="+mn-ea"/>
              </a:rPr>
              <a:t>Variables</a:t>
            </a:r>
            <a:r>
              <a:rPr lang="en-IN" altLang="en-US">
                <a:sym typeface="+mn-ea"/>
              </a:rPr>
              <a:t>:</a:t>
            </a:r>
            <a:endParaRPr lang="en-US"/>
          </a:p>
        </p:txBody>
      </p:sp>
      <p:pic>
        <p:nvPicPr>
          <p:cNvPr id="6" name="Picture 5"/>
          <p:cNvPicPr>
            <a:picLocks noChangeAspect="1"/>
          </p:cNvPicPr>
          <p:nvPr/>
        </p:nvPicPr>
        <p:blipFill>
          <a:blip r:embed="rId1"/>
          <a:stretch>
            <a:fillRect/>
          </a:stretch>
        </p:blipFill>
        <p:spPr>
          <a:xfrm>
            <a:off x="90055" y="1136072"/>
            <a:ext cx="2784763" cy="1738745"/>
          </a:xfrm>
          <a:prstGeom prst="rect">
            <a:avLst/>
          </a:prstGeom>
        </p:spPr>
      </p:pic>
      <p:pic>
        <p:nvPicPr>
          <p:cNvPr id="8" name="Picture 7"/>
          <p:cNvPicPr>
            <a:picLocks noChangeAspect="1"/>
          </p:cNvPicPr>
          <p:nvPr/>
        </p:nvPicPr>
        <p:blipFill>
          <a:blip r:embed="rId2"/>
          <a:stretch>
            <a:fillRect/>
          </a:stretch>
        </p:blipFill>
        <p:spPr>
          <a:xfrm>
            <a:off x="2874818" y="1136073"/>
            <a:ext cx="2895599" cy="1738744"/>
          </a:xfrm>
          <a:prstGeom prst="rect">
            <a:avLst/>
          </a:prstGeom>
        </p:spPr>
      </p:pic>
      <p:pic>
        <p:nvPicPr>
          <p:cNvPr id="10" name="Picture 9"/>
          <p:cNvPicPr>
            <a:picLocks noChangeAspect="1"/>
          </p:cNvPicPr>
          <p:nvPr/>
        </p:nvPicPr>
        <p:blipFill>
          <a:blip r:embed="rId3"/>
          <a:stretch>
            <a:fillRect/>
          </a:stretch>
        </p:blipFill>
        <p:spPr>
          <a:xfrm>
            <a:off x="5770418" y="1136072"/>
            <a:ext cx="3061881" cy="1738743"/>
          </a:xfrm>
          <a:prstGeom prst="rect">
            <a:avLst/>
          </a:prstGeom>
        </p:spPr>
      </p:pic>
      <p:pic>
        <p:nvPicPr>
          <p:cNvPr id="12" name="Picture 11"/>
          <p:cNvPicPr>
            <a:picLocks noChangeAspect="1"/>
          </p:cNvPicPr>
          <p:nvPr/>
        </p:nvPicPr>
        <p:blipFill>
          <a:blip r:embed="rId4"/>
          <a:stretch>
            <a:fillRect/>
          </a:stretch>
        </p:blipFill>
        <p:spPr>
          <a:xfrm>
            <a:off x="90055" y="2937164"/>
            <a:ext cx="2784763" cy="2001981"/>
          </a:xfrm>
          <a:prstGeom prst="rect">
            <a:avLst/>
          </a:prstGeom>
        </p:spPr>
      </p:pic>
      <p:pic>
        <p:nvPicPr>
          <p:cNvPr id="14" name="Picture 13"/>
          <p:cNvPicPr>
            <a:picLocks noChangeAspect="1"/>
          </p:cNvPicPr>
          <p:nvPr/>
        </p:nvPicPr>
        <p:blipFill>
          <a:blip r:embed="rId5"/>
          <a:stretch>
            <a:fillRect/>
          </a:stretch>
        </p:blipFill>
        <p:spPr>
          <a:xfrm>
            <a:off x="2874818" y="2937164"/>
            <a:ext cx="2895600" cy="2001981"/>
          </a:xfrm>
          <a:prstGeom prst="rect">
            <a:avLst/>
          </a:prstGeom>
        </p:spPr>
      </p:pic>
      <p:pic>
        <p:nvPicPr>
          <p:cNvPr id="16" name="Picture 15"/>
          <p:cNvPicPr>
            <a:picLocks noChangeAspect="1"/>
          </p:cNvPicPr>
          <p:nvPr/>
        </p:nvPicPr>
        <p:blipFill>
          <a:blip r:embed="rId6"/>
          <a:stretch>
            <a:fillRect/>
          </a:stretch>
        </p:blipFill>
        <p:spPr>
          <a:xfrm>
            <a:off x="5770416" y="2937164"/>
            <a:ext cx="3061881" cy="2001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Text Placeholder 2"/>
          <p:cNvSpPr>
            <a:spLocks noGrp="1"/>
          </p:cNvSpPr>
          <p:nvPr>
            <p:ph type="body" idx="1"/>
          </p:nvPr>
        </p:nvSpPr>
        <p:spPr/>
        <p:txBody>
          <a:bodyPr/>
          <a:p>
            <a:r>
              <a:rPr lang="en-US">
                <a:solidFill>
                  <a:schemeClr val="bg2">
                    <a:lumMod val="10000"/>
                  </a:schemeClr>
                </a:solidFill>
              </a:rPr>
              <a:t>Rossmann store managers are tasked with predicting their daily sales for up to six weeks in advance. </a:t>
            </a:r>
            <a:endParaRPr lang="en-US">
              <a:solidFill>
                <a:schemeClr val="bg2">
                  <a:lumMod val="10000"/>
                </a:schemeClr>
              </a:solidFill>
            </a:endParaRPr>
          </a:p>
          <a:p>
            <a:endParaRPr lang="en-US">
              <a:solidFill>
                <a:schemeClr val="bg2">
                  <a:lumMod val="10000"/>
                </a:schemeClr>
              </a:solidFill>
            </a:endParaRPr>
          </a:p>
          <a:p>
            <a:r>
              <a:rPr lang="en-IN" altLang="en-US">
                <a:solidFill>
                  <a:schemeClr val="bg2">
                    <a:lumMod val="10000"/>
                  </a:schemeClr>
                </a:solidFill>
              </a:rPr>
              <a:t>We were</a:t>
            </a:r>
            <a:r>
              <a:rPr lang="en-US">
                <a:solidFill>
                  <a:schemeClr val="bg2">
                    <a:lumMod val="10000"/>
                  </a:schemeClr>
                </a:solidFill>
              </a:rPr>
              <a:t> provided with historical sales data for 1,115 Rossmann stores</a:t>
            </a:r>
            <a:r>
              <a:rPr lang="en-IN" altLang="en-US">
                <a:solidFill>
                  <a:schemeClr val="bg2">
                    <a:lumMod val="10000"/>
                  </a:schemeClr>
                </a:solidFill>
              </a:rPr>
              <a:t> and were asked to predict the same</a:t>
            </a:r>
            <a:endParaRPr lang="en-IN" altLang="en-US">
              <a:solidFill>
                <a:schemeClr val="bg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sym typeface="+mn-ea"/>
              </a:rPr>
              <a:t>The scatter plot for sales_log_t with other </a:t>
            </a:r>
            <a:r>
              <a:rPr lang="en-IN" altLang="en-US">
                <a:sym typeface="+mn-ea"/>
              </a:rPr>
              <a:t>Variables</a:t>
            </a:r>
            <a:r>
              <a:rPr lang="en-IN" altLang="en-US">
                <a:sym typeface="+mn-ea"/>
              </a:rPr>
              <a:t>:</a:t>
            </a:r>
            <a:endParaRPr lang="en-US"/>
          </a:p>
        </p:txBody>
      </p:sp>
      <p:pic>
        <p:nvPicPr>
          <p:cNvPr id="6" name="Picture 5"/>
          <p:cNvPicPr>
            <a:picLocks noChangeAspect="1"/>
          </p:cNvPicPr>
          <p:nvPr/>
        </p:nvPicPr>
        <p:blipFill>
          <a:blip r:embed="rId1"/>
          <a:stretch>
            <a:fillRect/>
          </a:stretch>
        </p:blipFill>
        <p:spPr>
          <a:xfrm>
            <a:off x="124636" y="1343890"/>
            <a:ext cx="2154438" cy="3408219"/>
          </a:xfrm>
          <a:prstGeom prst="rect">
            <a:avLst/>
          </a:prstGeom>
        </p:spPr>
      </p:pic>
      <p:pic>
        <p:nvPicPr>
          <p:cNvPr id="8" name="Picture 7"/>
          <p:cNvPicPr>
            <a:picLocks noChangeAspect="1"/>
          </p:cNvPicPr>
          <p:nvPr/>
        </p:nvPicPr>
        <p:blipFill>
          <a:blip r:embed="rId2"/>
          <a:stretch>
            <a:fillRect/>
          </a:stretch>
        </p:blipFill>
        <p:spPr>
          <a:xfrm>
            <a:off x="2279075" y="1343890"/>
            <a:ext cx="2154438" cy="3408219"/>
          </a:xfrm>
          <a:prstGeom prst="rect">
            <a:avLst/>
          </a:prstGeom>
        </p:spPr>
      </p:pic>
      <p:pic>
        <p:nvPicPr>
          <p:cNvPr id="10" name="Picture 9"/>
          <p:cNvPicPr>
            <a:picLocks noChangeAspect="1"/>
          </p:cNvPicPr>
          <p:nvPr/>
        </p:nvPicPr>
        <p:blipFill>
          <a:blip r:embed="rId3"/>
          <a:stretch>
            <a:fillRect/>
          </a:stretch>
        </p:blipFill>
        <p:spPr>
          <a:xfrm>
            <a:off x="4495769" y="1343890"/>
            <a:ext cx="2154439" cy="3408219"/>
          </a:xfrm>
          <a:prstGeom prst="rect">
            <a:avLst/>
          </a:prstGeom>
        </p:spPr>
      </p:pic>
      <p:pic>
        <p:nvPicPr>
          <p:cNvPr id="12" name="Picture 11"/>
          <p:cNvPicPr>
            <a:picLocks noChangeAspect="1"/>
          </p:cNvPicPr>
          <p:nvPr/>
        </p:nvPicPr>
        <p:blipFill>
          <a:blip r:embed="rId4"/>
          <a:stretch>
            <a:fillRect/>
          </a:stretch>
        </p:blipFill>
        <p:spPr>
          <a:xfrm>
            <a:off x="6677860" y="1343890"/>
            <a:ext cx="2154439" cy="34082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The scatter plot for sales_log_t with other Variables:</a:t>
            </a:r>
            <a:endParaRPr lang="en-US"/>
          </a:p>
        </p:txBody>
      </p:sp>
      <p:pic>
        <p:nvPicPr>
          <p:cNvPr id="4" name="Picture 3"/>
          <p:cNvPicPr>
            <a:picLocks noChangeAspect="1"/>
          </p:cNvPicPr>
          <p:nvPr/>
        </p:nvPicPr>
        <p:blipFill>
          <a:blip r:embed="rId1"/>
          <a:stretch>
            <a:fillRect/>
          </a:stretch>
        </p:blipFill>
        <p:spPr>
          <a:xfrm>
            <a:off x="96982" y="1080654"/>
            <a:ext cx="2888673" cy="1814945"/>
          </a:xfrm>
          <a:prstGeom prst="rect">
            <a:avLst/>
          </a:prstGeom>
        </p:spPr>
      </p:pic>
      <p:pic>
        <p:nvPicPr>
          <p:cNvPr id="6" name="Picture 5"/>
          <p:cNvPicPr>
            <a:picLocks noChangeAspect="1"/>
          </p:cNvPicPr>
          <p:nvPr/>
        </p:nvPicPr>
        <p:blipFill>
          <a:blip r:embed="rId2"/>
          <a:stretch>
            <a:fillRect/>
          </a:stretch>
        </p:blipFill>
        <p:spPr>
          <a:xfrm>
            <a:off x="2985655" y="1080654"/>
            <a:ext cx="2888672" cy="1814946"/>
          </a:xfrm>
          <a:prstGeom prst="rect">
            <a:avLst/>
          </a:prstGeom>
        </p:spPr>
      </p:pic>
      <p:pic>
        <p:nvPicPr>
          <p:cNvPr id="8" name="Picture 7"/>
          <p:cNvPicPr>
            <a:picLocks noChangeAspect="1"/>
          </p:cNvPicPr>
          <p:nvPr/>
        </p:nvPicPr>
        <p:blipFill>
          <a:blip r:embed="rId3"/>
          <a:stretch>
            <a:fillRect/>
          </a:stretch>
        </p:blipFill>
        <p:spPr>
          <a:xfrm>
            <a:off x="5874327" y="1080655"/>
            <a:ext cx="2957971" cy="1814945"/>
          </a:xfrm>
          <a:prstGeom prst="rect">
            <a:avLst/>
          </a:prstGeom>
        </p:spPr>
      </p:pic>
      <p:pic>
        <p:nvPicPr>
          <p:cNvPr id="10" name="Picture 9"/>
          <p:cNvPicPr>
            <a:picLocks noChangeAspect="1"/>
          </p:cNvPicPr>
          <p:nvPr/>
        </p:nvPicPr>
        <p:blipFill>
          <a:blip r:embed="rId4"/>
          <a:stretch>
            <a:fillRect/>
          </a:stretch>
        </p:blipFill>
        <p:spPr>
          <a:xfrm>
            <a:off x="96982" y="3110346"/>
            <a:ext cx="2888673" cy="1814946"/>
          </a:xfrm>
          <a:prstGeom prst="rect">
            <a:avLst/>
          </a:prstGeom>
        </p:spPr>
      </p:pic>
      <p:pic>
        <p:nvPicPr>
          <p:cNvPr id="12" name="Picture 11"/>
          <p:cNvPicPr>
            <a:picLocks noChangeAspect="1"/>
          </p:cNvPicPr>
          <p:nvPr/>
        </p:nvPicPr>
        <p:blipFill>
          <a:blip r:embed="rId5"/>
          <a:stretch>
            <a:fillRect/>
          </a:stretch>
        </p:blipFill>
        <p:spPr>
          <a:xfrm>
            <a:off x="2985655" y="3110346"/>
            <a:ext cx="2888672" cy="1814946"/>
          </a:xfrm>
          <a:prstGeom prst="rect">
            <a:avLst/>
          </a:prstGeom>
        </p:spPr>
      </p:pic>
      <p:pic>
        <p:nvPicPr>
          <p:cNvPr id="14" name="Picture 13"/>
          <p:cNvPicPr>
            <a:picLocks noChangeAspect="1"/>
          </p:cNvPicPr>
          <p:nvPr/>
        </p:nvPicPr>
        <p:blipFill>
          <a:blip r:embed="rId6"/>
          <a:stretch>
            <a:fillRect/>
          </a:stretch>
        </p:blipFill>
        <p:spPr>
          <a:xfrm>
            <a:off x="5929744" y="3110345"/>
            <a:ext cx="2902553" cy="1814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 of all the variables:</a:t>
            </a:r>
            <a:endParaRPr lang="en-IN" altLang="en-US"/>
          </a:p>
        </p:txBody>
      </p:sp>
      <p:pic>
        <p:nvPicPr>
          <p:cNvPr id="4" name="Picture 3"/>
          <p:cNvPicPr>
            <a:picLocks noChangeAspect="1"/>
          </p:cNvPicPr>
          <p:nvPr/>
        </p:nvPicPr>
        <p:blipFill>
          <a:blip r:embed="rId1"/>
          <a:stretch>
            <a:fillRect/>
          </a:stretch>
        </p:blipFill>
        <p:spPr>
          <a:xfrm>
            <a:off x="99137" y="1094508"/>
            <a:ext cx="1801172" cy="1766455"/>
          </a:xfrm>
          <a:prstGeom prst="rect">
            <a:avLst/>
          </a:prstGeom>
        </p:spPr>
      </p:pic>
      <p:pic>
        <p:nvPicPr>
          <p:cNvPr id="6" name="Picture 5"/>
          <p:cNvPicPr>
            <a:picLocks noChangeAspect="1"/>
          </p:cNvPicPr>
          <p:nvPr/>
        </p:nvPicPr>
        <p:blipFill>
          <a:blip r:embed="rId2"/>
          <a:stretch>
            <a:fillRect/>
          </a:stretch>
        </p:blipFill>
        <p:spPr>
          <a:xfrm>
            <a:off x="1900310" y="1094507"/>
            <a:ext cx="1801170" cy="1766455"/>
          </a:xfrm>
          <a:prstGeom prst="rect">
            <a:avLst/>
          </a:prstGeom>
        </p:spPr>
      </p:pic>
      <p:pic>
        <p:nvPicPr>
          <p:cNvPr id="8" name="Picture 7"/>
          <p:cNvPicPr>
            <a:picLocks noChangeAspect="1"/>
          </p:cNvPicPr>
          <p:nvPr/>
        </p:nvPicPr>
        <p:blipFill>
          <a:blip r:embed="rId3"/>
          <a:stretch>
            <a:fillRect/>
          </a:stretch>
        </p:blipFill>
        <p:spPr>
          <a:xfrm>
            <a:off x="3701480" y="1094505"/>
            <a:ext cx="1801170" cy="1766455"/>
          </a:xfrm>
          <a:prstGeom prst="rect">
            <a:avLst/>
          </a:prstGeom>
        </p:spPr>
      </p:pic>
      <p:pic>
        <p:nvPicPr>
          <p:cNvPr id="10" name="Picture 9"/>
          <p:cNvPicPr>
            <a:picLocks noChangeAspect="1"/>
          </p:cNvPicPr>
          <p:nvPr/>
        </p:nvPicPr>
        <p:blipFill>
          <a:blip r:embed="rId4"/>
          <a:stretch>
            <a:fillRect/>
          </a:stretch>
        </p:blipFill>
        <p:spPr>
          <a:xfrm>
            <a:off x="5502651" y="1094502"/>
            <a:ext cx="1801169" cy="1766455"/>
          </a:xfrm>
          <a:prstGeom prst="rect">
            <a:avLst/>
          </a:prstGeom>
        </p:spPr>
      </p:pic>
      <p:pic>
        <p:nvPicPr>
          <p:cNvPr id="12" name="Picture 11"/>
          <p:cNvPicPr>
            <a:picLocks noChangeAspect="1"/>
          </p:cNvPicPr>
          <p:nvPr/>
        </p:nvPicPr>
        <p:blipFill>
          <a:blip r:embed="rId5"/>
          <a:stretch>
            <a:fillRect/>
          </a:stretch>
        </p:blipFill>
        <p:spPr>
          <a:xfrm>
            <a:off x="7303820" y="1094498"/>
            <a:ext cx="1801168" cy="1766455"/>
          </a:xfrm>
          <a:prstGeom prst="rect">
            <a:avLst/>
          </a:prstGeom>
        </p:spPr>
      </p:pic>
      <p:pic>
        <p:nvPicPr>
          <p:cNvPr id="14" name="Picture 13"/>
          <p:cNvPicPr>
            <a:picLocks noChangeAspect="1"/>
          </p:cNvPicPr>
          <p:nvPr/>
        </p:nvPicPr>
        <p:blipFill>
          <a:blip r:embed="rId6"/>
          <a:stretch>
            <a:fillRect/>
          </a:stretch>
        </p:blipFill>
        <p:spPr>
          <a:xfrm>
            <a:off x="99138" y="2937734"/>
            <a:ext cx="1801172" cy="1760741"/>
          </a:xfrm>
          <a:prstGeom prst="rect">
            <a:avLst/>
          </a:prstGeom>
        </p:spPr>
      </p:pic>
      <p:pic>
        <p:nvPicPr>
          <p:cNvPr id="16" name="Picture 15"/>
          <p:cNvPicPr>
            <a:picLocks noChangeAspect="1"/>
          </p:cNvPicPr>
          <p:nvPr/>
        </p:nvPicPr>
        <p:blipFill>
          <a:blip r:embed="rId7"/>
          <a:stretch>
            <a:fillRect/>
          </a:stretch>
        </p:blipFill>
        <p:spPr>
          <a:xfrm>
            <a:off x="1900309" y="2946109"/>
            <a:ext cx="1801171" cy="1760741"/>
          </a:xfrm>
          <a:prstGeom prst="rect">
            <a:avLst/>
          </a:prstGeom>
        </p:spPr>
      </p:pic>
      <p:pic>
        <p:nvPicPr>
          <p:cNvPr id="18" name="Picture 17"/>
          <p:cNvPicPr>
            <a:picLocks noChangeAspect="1"/>
          </p:cNvPicPr>
          <p:nvPr/>
        </p:nvPicPr>
        <p:blipFill>
          <a:blip r:embed="rId8"/>
          <a:stretch>
            <a:fillRect/>
          </a:stretch>
        </p:blipFill>
        <p:spPr>
          <a:xfrm>
            <a:off x="3701480" y="2937734"/>
            <a:ext cx="1801169" cy="1769116"/>
          </a:xfrm>
          <a:prstGeom prst="rect">
            <a:avLst/>
          </a:prstGeom>
        </p:spPr>
      </p:pic>
      <p:pic>
        <p:nvPicPr>
          <p:cNvPr id="20" name="Picture 19"/>
          <p:cNvPicPr>
            <a:picLocks noChangeAspect="1"/>
          </p:cNvPicPr>
          <p:nvPr/>
        </p:nvPicPr>
        <p:blipFill>
          <a:blip r:embed="rId9"/>
          <a:stretch>
            <a:fillRect/>
          </a:stretch>
        </p:blipFill>
        <p:spPr>
          <a:xfrm>
            <a:off x="5502648" y="2937734"/>
            <a:ext cx="1801169" cy="1769116"/>
          </a:xfrm>
          <a:prstGeom prst="rect">
            <a:avLst/>
          </a:prstGeom>
        </p:spPr>
      </p:pic>
      <p:pic>
        <p:nvPicPr>
          <p:cNvPr id="22" name="Picture 21"/>
          <p:cNvPicPr>
            <a:picLocks noChangeAspect="1"/>
          </p:cNvPicPr>
          <p:nvPr/>
        </p:nvPicPr>
        <p:blipFill>
          <a:blip r:embed="rId10"/>
          <a:stretch>
            <a:fillRect/>
          </a:stretch>
        </p:blipFill>
        <p:spPr>
          <a:xfrm>
            <a:off x="7303816" y="2937725"/>
            <a:ext cx="1801172" cy="17691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Plot of all the variables:</a:t>
            </a:r>
            <a:endParaRPr lang="en-US"/>
          </a:p>
        </p:txBody>
      </p:sp>
      <p:pic>
        <p:nvPicPr>
          <p:cNvPr id="4" name="Picture 3"/>
          <p:cNvPicPr>
            <a:picLocks noChangeAspect="1"/>
          </p:cNvPicPr>
          <p:nvPr/>
        </p:nvPicPr>
        <p:blipFill>
          <a:blip r:embed="rId1"/>
          <a:stretch>
            <a:fillRect/>
          </a:stretch>
        </p:blipFill>
        <p:spPr>
          <a:xfrm>
            <a:off x="0" y="1017725"/>
            <a:ext cx="1856509" cy="1850166"/>
          </a:xfrm>
          <a:prstGeom prst="rect">
            <a:avLst/>
          </a:prstGeom>
        </p:spPr>
      </p:pic>
      <p:pic>
        <p:nvPicPr>
          <p:cNvPr id="6" name="Picture 5"/>
          <p:cNvPicPr>
            <a:picLocks noChangeAspect="1"/>
          </p:cNvPicPr>
          <p:nvPr/>
        </p:nvPicPr>
        <p:blipFill>
          <a:blip r:embed="rId2"/>
          <a:stretch>
            <a:fillRect/>
          </a:stretch>
        </p:blipFill>
        <p:spPr>
          <a:xfrm>
            <a:off x="1856509" y="1017724"/>
            <a:ext cx="1856509" cy="1850165"/>
          </a:xfrm>
          <a:prstGeom prst="rect">
            <a:avLst/>
          </a:prstGeom>
        </p:spPr>
      </p:pic>
      <p:pic>
        <p:nvPicPr>
          <p:cNvPr id="8" name="Picture 7"/>
          <p:cNvPicPr>
            <a:picLocks noChangeAspect="1"/>
          </p:cNvPicPr>
          <p:nvPr/>
        </p:nvPicPr>
        <p:blipFill>
          <a:blip r:embed="rId3"/>
          <a:stretch>
            <a:fillRect/>
          </a:stretch>
        </p:blipFill>
        <p:spPr>
          <a:xfrm>
            <a:off x="3713018" y="1017725"/>
            <a:ext cx="1856509" cy="1850164"/>
          </a:xfrm>
          <a:prstGeom prst="rect">
            <a:avLst/>
          </a:prstGeom>
        </p:spPr>
      </p:pic>
      <p:pic>
        <p:nvPicPr>
          <p:cNvPr id="10" name="Picture 9"/>
          <p:cNvPicPr>
            <a:picLocks noChangeAspect="1"/>
          </p:cNvPicPr>
          <p:nvPr/>
        </p:nvPicPr>
        <p:blipFill>
          <a:blip r:embed="rId4"/>
          <a:stretch>
            <a:fillRect/>
          </a:stretch>
        </p:blipFill>
        <p:spPr>
          <a:xfrm>
            <a:off x="5569527" y="1017724"/>
            <a:ext cx="1856509" cy="1850164"/>
          </a:xfrm>
          <a:prstGeom prst="rect">
            <a:avLst/>
          </a:prstGeom>
        </p:spPr>
      </p:pic>
      <p:pic>
        <p:nvPicPr>
          <p:cNvPr id="12" name="Picture 11"/>
          <p:cNvPicPr>
            <a:picLocks noChangeAspect="1"/>
          </p:cNvPicPr>
          <p:nvPr/>
        </p:nvPicPr>
        <p:blipFill>
          <a:blip r:embed="rId5"/>
          <a:stretch>
            <a:fillRect/>
          </a:stretch>
        </p:blipFill>
        <p:spPr>
          <a:xfrm>
            <a:off x="7426036" y="1017724"/>
            <a:ext cx="1655618" cy="1850164"/>
          </a:xfrm>
          <a:prstGeom prst="rect">
            <a:avLst/>
          </a:prstGeom>
        </p:spPr>
      </p:pic>
      <p:pic>
        <p:nvPicPr>
          <p:cNvPr id="14" name="Picture 13"/>
          <p:cNvPicPr>
            <a:picLocks noChangeAspect="1"/>
          </p:cNvPicPr>
          <p:nvPr/>
        </p:nvPicPr>
        <p:blipFill>
          <a:blip r:embed="rId6"/>
          <a:stretch>
            <a:fillRect/>
          </a:stretch>
        </p:blipFill>
        <p:spPr>
          <a:xfrm>
            <a:off x="0" y="2992582"/>
            <a:ext cx="1856509" cy="1850166"/>
          </a:xfrm>
          <a:prstGeom prst="rect">
            <a:avLst/>
          </a:prstGeom>
        </p:spPr>
      </p:pic>
      <p:pic>
        <p:nvPicPr>
          <p:cNvPr id="16" name="Picture 15"/>
          <p:cNvPicPr>
            <a:picLocks noChangeAspect="1"/>
          </p:cNvPicPr>
          <p:nvPr/>
        </p:nvPicPr>
        <p:blipFill>
          <a:blip r:embed="rId7"/>
          <a:stretch>
            <a:fillRect/>
          </a:stretch>
        </p:blipFill>
        <p:spPr>
          <a:xfrm>
            <a:off x="1856510" y="2992582"/>
            <a:ext cx="1856508" cy="1850164"/>
          </a:xfrm>
          <a:prstGeom prst="rect">
            <a:avLst/>
          </a:prstGeom>
        </p:spPr>
      </p:pic>
      <p:pic>
        <p:nvPicPr>
          <p:cNvPr id="18" name="Picture 17"/>
          <p:cNvPicPr>
            <a:picLocks noChangeAspect="1"/>
          </p:cNvPicPr>
          <p:nvPr/>
        </p:nvPicPr>
        <p:blipFill>
          <a:blip r:embed="rId8"/>
          <a:stretch>
            <a:fillRect/>
          </a:stretch>
        </p:blipFill>
        <p:spPr>
          <a:xfrm>
            <a:off x="3713019" y="2992582"/>
            <a:ext cx="1856508" cy="1850164"/>
          </a:xfrm>
          <a:prstGeom prst="rect">
            <a:avLst/>
          </a:prstGeom>
        </p:spPr>
      </p:pic>
      <p:pic>
        <p:nvPicPr>
          <p:cNvPr id="20" name="Picture 19"/>
          <p:cNvPicPr>
            <a:picLocks noChangeAspect="1"/>
          </p:cNvPicPr>
          <p:nvPr/>
        </p:nvPicPr>
        <p:blipFill>
          <a:blip r:embed="rId9"/>
          <a:stretch>
            <a:fillRect/>
          </a:stretch>
        </p:blipFill>
        <p:spPr>
          <a:xfrm>
            <a:off x="5569527" y="2992582"/>
            <a:ext cx="1856508" cy="1850164"/>
          </a:xfrm>
          <a:prstGeom prst="rect">
            <a:avLst/>
          </a:prstGeom>
        </p:spPr>
      </p:pic>
      <p:pic>
        <p:nvPicPr>
          <p:cNvPr id="22" name="Picture 21"/>
          <p:cNvPicPr>
            <a:picLocks noChangeAspect="1"/>
          </p:cNvPicPr>
          <p:nvPr/>
        </p:nvPicPr>
        <p:blipFill>
          <a:blip r:embed="rId10"/>
          <a:stretch>
            <a:fillRect/>
          </a:stretch>
        </p:blipFill>
        <p:spPr>
          <a:xfrm>
            <a:off x="7426035" y="2992582"/>
            <a:ext cx="1655619" cy="18501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95250"/>
            <a:ext cx="8520430" cy="877570"/>
          </a:xfrm>
        </p:spPr>
        <p:txBody>
          <a:bodyPr/>
          <a:lstStyle/>
          <a:p>
            <a:r>
              <a:rPr lang="en-IN" altLang="en-US">
                <a:sym typeface="+mn-ea"/>
              </a:rPr>
              <a:t>Plot first 100 observations between actual and predicted After builduing the linear regression:</a:t>
            </a:r>
            <a:endParaRPr lang="en-IN" altLang="en-US">
              <a:sym typeface="+mn-ea"/>
            </a:endParaRPr>
          </a:p>
        </p:txBody>
      </p:sp>
      <p:pic>
        <p:nvPicPr>
          <p:cNvPr id="4" name="Picture 3"/>
          <p:cNvPicPr>
            <a:picLocks noChangeAspect="1"/>
          </p:cNvPicPr>
          <p:nvPr/>
        </p:nvPicPr>
        <p:blipFill>
          <a:blip r:embed="rId1"/>
          <a:stretch>
            <a:fillRect/>
          </a:stretch>
        </p:blipFill>
        <p:spPr>
          <a:xfrm>
            <a:off x="311698" y="1239981"/>
            <a:ext cx="8520601" cy="36437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445135"/>
            <a:ext cx="8520430" cy="979170"/>
          </a:xfrm>
        </p:spPr>
        <p:txBody>
          <a:bodyPr/>
          <a:p>
            <a:r>
              <a:rPr lang="en-US"/>
              <a:t>We are using linear regression model so, we need to check 4 basic assumptions of linear regression.</a:t>
            </a:r>
            <a:br>
              <a:rPr lang="en-US"/>
            </a:br>
            <a:br>
              <a:rPr lang="en-US"/>
            </a:br>
            <a:r>
              <a:rPr lang="en-IN" altLang="en-US">
                <a:solidFill>
                  <a:schemeClr val="bg2">
                    <a:lumMod val="10000"/>
                  </a:schemeClr>
                </a:solidFill>
              </a:rPr>
              <a:t>1.</a:t>
            </a:r>
            <a:r>
              <a:rPr lang="en-US">
                <a:solidFill>
                  <a:schemeClr val="bg2">
                    <a:lumMod val="10000"/>
                  </a:schemeClr>
                </a:solidFill>
                <a:sym typeface="+mn-ea"/>
              </a:rPr>
              <a:t>There need to be linear relationship between independent and dependent variables</a:t>
            </a:r>
            <a:r>
              <a:rPr lang="en-IN" altLang="en-US">
                <a:solidFill>
                  <a:schemeClr val="bg2">
                    <a:lumMod val="10000"/>
                  </a:schemeClr>
                </a:solidFill>
                <a:sym typeface="+mn-ea"/>
              </a:rPr>
              <a:t>.</a:t>
            </a:r>
            <a:br>
              <a:rPr lang="en-US">
                <a:solidFill>
                  <a:schemeClr val="bg2">
                    <a:lumMod val="10000"/>
                  </a:schemeClr>
                </a:solidFill>
                <a:sym typeface="+mn-ea"/>
              </a:rPr>
            </a:br>
            <a:r>
              <a:rPr lang="en-IN" altLang="en-US">
                <a:solidFill>
                  <a:schemeClr val="bg2">
                    <a:lumMod val="10000"/>
                  </a:schemeClr>
                </a:solidFill>
                <a:sym typeface="+mn-ea"/>
              </a:rPr>
              <a:t>2.</a:t>
            </a:r>
            <a:r>
              <a:rPr lang="en-US">
                <a:solidFill>
                  <a:schemeClr val="bg2">
                    <a:lumMod val="10000"/>
                  </a:schemeClr>
                </a:solidFill>
                <a:sym typeface="+mn-ea"/>
              </a:rPr>
              <a:t>The sum of residuals should be near 0</a:t>
            </a:r>
            <a:r>
              <a:rPr lang="en-IN" altLang="en-US">
                <a:solidFill>
                  <a:schemeClr val="bg2">
                    <a:lumMod val="10000"/>
                  </a:schemeClr>
                </a:solidFill>
                <a:sym typeface="+mn-ea"/>
              </a:rPr>
              <a:t>.</a:t>
            </a:r>
            <a:br>
              <a:rPr lang="en-US">
                <a:solidFill>
                  <a:schemeClr val="bg2">
                    <a:lumMod val="10000"/>
                  </a:schemeClr>
                </a:solidFill>
                <a:sym typeface="+mn-ea"/>
              </a:rPr>
            </a:br>
            <a:r>
              <a:rPr lang="en-IN" altLang="en-US">
                <a:solidFill>
                  <a:schemeClr val="bg2">
                    <a:lumMod val="10000"/>
                  </a:schemeClr>
                </a:solidFill>
                <a:sym typeface="+mn-ea"/>
              </a:rPr>
              <a:t>3.</a:t>
            </a:r>
            <a:r>
              <a:rPr lang="en-US">
                <a:solidFill>
                  <a:schemeClr val="bg2">
                    <a:lumMod val="10000"/>
                  </a:schemeClr>
                </a:solidFill>
                <a:sym typeface="+mn-ea"/>
              </a:rPr>
              <a:t>There should not be multicollinearity</a:t>
            </a:r>
            <a:r>
              <a:rPr lang="en-IN" altLang="en-US">
                <a:solidFill>
                  <a:schemeClr val="bg2">
                    <a:lumMod val="10000"/>
                  </a:schemeClr>
                </a:solidFill>
                <a:sym typeface="+mn-ea"/>
              </a:rPr>
              <a:t>.</a:t>
            </a:r>
            <a:br>
              <a:rPr lang="en-US">
                <a:solidFill>
                  <a:schemeClr val="bg2">
                    <a:lumMod val="10000"/>
                  </a:schemeClr>
                </a:solidFill>
                <a:sym typeface="+mn-ea"/>
              </a:rPr>
            </a:br>
            <a:r>
              <a:rPr lang="en-IN" altLang="en-US">
                <a:solidFill>
                  <a:schemeClr val="bg2">
                    <a:lumMod val="10000"/>
                  </a:schemeClr>
                </a:solidFill>
                <a:sym typeface="+mn-ea"/>
              </a:rPr>
              <a:t>4.</a:t>
            </a:r>
            <a:r>
              <a:rPr lang="en-US">
                <a:solidFill>
                  <a:schemeClr val="bg2">
                    <a:lumMod val="10000"/>
                  </a:schemeClr>
                </a:solidFill>
                <a:sym typeface="+mn-ea"/>
              </a:rPr>
              <a:t>These should not be heteroscedasticity</a:t>
            </a:r>
            <a:r>
              <a:rPr lang="en-IN" altLang="en-US">
                <a:solidFill>
                  <a:schemeClr val="bg2">
                    <a:lumMod val="10000"/>
                  </a:schemeClr>
                </a:solidFill>
                <a:sym typeface="+mn-ea"/>
              </a:rPr>
              <a:t>.</a:t>
            </a:r>
            <a:br>
              <a:rPr lang="en-US">
                <a:solidFill>
                  <a:schemeClr val="bg2">
                    <a:lumMod val="10000"/>
                  </a:schemeClr>
                </a:solidFill>
              </a:rPr>
            </a:br>
            <a:br>
              <a:rPr lang="en-US"/>
            </a:br>
            <a:br>
              <a:rPr lang="en-US"/>
            </a:br>
            <a:endParaRPr lang="en-US">
              <a:solidFill>
                <a:schemeClr val="bg2">
                  <a:lumMod val="1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Plotting the </a:t>
            </a:r>
            <a:r>
              <a:rPr lang="en-IN" altLang="en-US"/>
              <a:t>assumptions graph:</a:t>
            </a:r>
            <a:endParaRPr lang="en-IN" altLang="en-US"/>
          </a:p>
        </p:txBody>
      </p:sp>
      <p:pic>
        <p:nvPicPr>
          <p:cNvPr id="4" name="Picture 3"/>
          <p:cNvPicPr>
            <a:picLocks noChangeAspect="1"/>
          </p:cNvPicPr>
          <p:nvPr/>
        </p:nvPicPr>
        <p:blipFill>
          <a:blip r:embed="rId1"/>
          <a:stretch>
            <a:fillRect/>
          </a:stretch>
        </p:blipFill>
        <p:spPr>
          <a:xfrm>
            <a:off x="311700" y="1233828"/>
            <a:ext cx="2147480" cy="3340861"/>
          </a:xfrm>
          <a:prstGeom prst="rect">
            <a:avLst/>
          </a:prstGeom>
        </p:spPr>
      </p:pic>
      <p:pic>
        <p:nvPicPr>
          <p:cNvPr id="6" name="Picture 5"/>
          <p:cNvPicPr>
            <a:picLocks noChangeAspect="1"/>
          </p:cNvPicPr>
          <p:nvPr/>
        </p:nvPicPr>
        <p:blipFill>
          <a:blip r:embed="rId2"/>
          <a:stretch>
            <a:fillRect/>
          </a:stretch>
        </p:blipFill>
        <p:spPr>
          <a:xfrm>
            <a:off x="2459180" y="1233827"/>
            <a:ext cx="2147480" cy="3340861"/>
          </a:xfrm>
          <a:prstGeom prst="rect">
            <a:avLst/>
          </a:prstGeom>
        </p:spPr>
      </p:pic>
      <p:pic>
        <p:nvPicPr>
          <p:cNvPr id="8" name="Picture 7"/>
          <p:cNvPicPr>
            <a:picLocks noChangeAspect="1"/>
          </p:cNvPicPr>
          <p:nvPr/>
        </p:nvPicPr>
        <p:blipFill>
          <a:blip r:embed="rId3"/>
          <a:stretch>
            <a:fillRect/>
          </a:stretch>
        </p:blipFill>
        <p:spPr>
          <a:xfrm>
            <a:off x="4606660" y="1233825"/>
            <a:ext cx="2147480" cy="3340861"/>
          </a:xfrm>
          <a:prstGeom prst="rect">
            <a:avLst/>
          </a:prstGeom>
        </p:spPr>
      </p:pic>
      <p:pic>
        <p:nvPicPr>
          <p:cNvPr id="10" name="Picture 9"/>
          <p:cNvPicPr>
            <a:picLocks noChangeAspect="1"/>
          </p:cNvPicPr>
          <p:nvPr/>
        </p:nvPicPr>
        <p:blipFill>
          <a:blip r:embed="rId4"/>
          <a:stretch>
            <a:fillRect/>
          </a:stretch>
        </p:blipFill>
        <p:spPr>
          <a:xfrm>
            <a:off x="6754140" y="1233822"/>
            <a:ext cx="2147480" cy="313035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07315"/>
            <a:ext cx="8520430" cy="924560"/>
          </a:xfrm>
        </p:spPr>
        <p:txBody>
          <a:bodyPr/>
          <a:lstStyle/>
          <a:p>
            <a:r>
              <a:rPr lang="en-US"/>
              <a:t>Running Grid Search Cross Validation for Lasso Regression</a:t>
            </a:r>
            <a:endParaRPr lang="en-US"/>
          </a:p>
        </p:txBody>
      </p:sp>
      <p:pic>
        <p:nvPicPr>
          <p:cNvPr id="4" name="Picture 3"/>
          <p:cNvPicPr>
            <a:picLocks noChangeAspect="1"/>
          </p:cNvPicPr>
          <p:nvPr/>
        </p:nvPicPr>
        <p:blipFill>
          <a:blip r:embed="rId1"/>
          <a:stretch>
            <a:fillRect/>
          </a:stretch>
        </p:blipFill>
        <p:spPr>
          <a:xfrm>
            <a:off x="311785" y="1031875"/>
            <a:ext cx="8520430" cy="3329940"/>
          </a:xfrm>
          <a:prstGeom prst="rect">
            <a:avLst/>
          </a:prstGeom>
        </p:spPr>
      </p:pic>
      <p:sp>
        <p:nvSpPr>
          <p:cNvPr id="3" name="Text Box 2"/>
          <p:cNvSpPr txBox="1"/>
          <p:nvPr/>
        </p:nvSpPr>
        <p:spPr>
          <a:xfrm>
            <a:off x="1436370" y="4500880"/>
            <a:ext cx="5932170" cy="521970"/>
          </a:xfrm>
          <a:prstGeom prst="rect">
            <a:avLst/>
          </a:prstGeom>
          <a:noFill/>
        </p:spPr>
        <p:txBody>
          <a:bodyPr wrap="square" rtlCol="0">
            <a:spAutoFit/>
          </a:bodyPr>
          <a:p>
            <a:pPr algn="l"/>
            <a:r>
              <a:rPr lang="en-IN" altLang="en-US"/>
              <a:t>Note: </a:t>
            </a:r>
            <a:r>
              <a:rPr lang="en-US"/>
              <a:t>We can see that tuning the learning rate increases the evaluation scores.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40335"/>
            <a:ext cx="8520430" cy="685800"/>
          </a:xfrm>
        </p:spPr>
        <p:txBody>
          <a:bodyPr/>
          <a:lstStyle/>
          <a:p>
            <a:r>
              <a:rPr lang="en-US"/>
              <a:t>Running Grid Search Cross Validation for Ridge Regression</a:t>
            </a:r>
            <a:endParaRPr lang="en-US"/>
          </a:p>
        </p:txBody>
      </p:sp>
      <p:pic>
        <p:nvPicPr>
          <p:cNvPr id="4" name="Picture 3"/>
          <p:cNvPicPr>
            <a:picLocks noChangeAspect="1"/>
          </p:cNvPicPr>
          <p:nvPr/>
        </p:nvPicPr>
        <p:blipFill>
          <a:blip r:embed="rId1"/>
          <a:stretch>
            <a:fillRect/>
          </a:stretch>
        </p:blipFill>
        <p:spPr>
          <a:xfrm>
            <a:off x="311700" y="1212273"/>
            <a:ext cx="8520600" cy="348620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340"/>
            <a:ext cx="8520600" cy="572700"/>
          </a:xfrm>
        </p:spPr>
        <p:txBody>
          <a:bodyPr/>
          <a:lstStyle/>
          <a:p>
            <a:r>
              <a:rPr lang="en-US"/>
              <a:t>Running Grid Search Cross Validation for Elastic Net Regression</a:t>
            </a:r>
            <a:endParaRPr lang="en-US"/>
          </a:p>
        </p:txBody>
      </p:sp>
      <p:pic>
        <p:nvPicPr>
          <p:cNvPr id="4" name="Picture 3"/>
          <p:cNvPicPr>
            <a:picLocks noChangeAspect="1"/>
          </p:cNvPicPr>
          <p:nvPr/>
        </p:nvPicPr>
        <p:blipFill>
          <a:blip r:embed="rId1"/>
          <a:stretch>
            <a:fillRect/>
          </a:stretch>
        </p:blipFill>
        <p:spPr>
          <a:xfrm>
            <a:off x="311785" y="1240155"/>
            <a:ext cx="8520430" cy="2756535"/>
          </a:xfrm>
          <a:prstGeom prst="rect">
            <a:avLst/>
          </a:prstGeom>
        </p:spPr>
      </p:pic>
      <p:sp>
        <p:nvSpPr>
          <p:cNvPr id="3" name="Text Box 2"/>
          <p:cNvSpPr txBox="1"/>
          <p:nvPr/>
        </p:nvSpPr>
        <p:spPr>
          <a:xfrm>
            <a:off x="371475" y="3996690"/>
            <a:ext cx="8460740" cy="1014730"/>
          </a:xfrm>
          <a:prstGeom prst="rect">
            <a:avLst/>
          </a:prstGeom>
          <a:noFill/>
        </p:spPr>
        <p:txBody>
          <a:bodyPr wrap="square" rtlCol="0">
            <a:spAutoFit/>
          </a:bodyPr>
          <a:p>
            <a:pPr algn="l"/>
            <a:r>
              <a:rPr lang="en-IN" altLang="en-US" sz="1200"/>
              <a:t>Note: </a:t>
            </a:r>
            <a:r>
              <a:rPr lang="en-US" sz="1200"/>
              <a:t>We have made 4 models. Sometimes it's useful to predict data on different models to increase accuracy of prediction and raise our confidence level.</a:t>
            </a:r>
            <a:endParaRPr lang="en-US" sz="1200"/>
          </a:p>
          <a:p>
            <a:pPr algn="l"/>
            <a:endParaRPr lang="en-US" sz="1200"/>
          </a:p>
          <a:p>
            <a:pPr algn="l"/>
            <a:r>
              <a:rPr lang="en-US" sz="1200"/>
              <a:t>Staking is a good way to combine all the predictions from different models into one. We can adjust weights for each model in stacking.</a:t>
            </a: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Description of data provided</a:t>
            </a:r>
            <a:endParaRPr lang="en-IN" altLang="en-US"/>
          </a:p>
        </p:txBody>
      </p:sp>
      <p:sp>
        <p:nvSpPr>
          <p:cNvPr id="3" name="Text Placeholder 2"/>
          <p:cNvSpPr>
            <a:spLocks noGrp="1"/>
          </p:cNvSpPr>
          <p:nvPr>
            <p:ph type="body" idx="1"/>
          </p:nvPr>
        </p:nvSpPr>
        <p:spPr/>
        <p:txBody>
          <a:bodyPr/>
          <a:p>
            <a:r>
              <a:rPr lang="en-IN" altLang="en-US">
                <a:solidFill>
                  <a:schemeClr val="bg2">
                    <a:lumMod val="10000"/>
                  </a:schemeClr>
                </a:solidFill>
              </a:rPr>
              <a:t>We are provided with 2 data sets:</a:t>
            </a:r>
            <a:endParaRPr lang="en-IN" altLang="en-US">
              <a:solidFill>
                <a:schemeClr val="bg2">
                  <a:lumMod val="10000"/>
                </a:schemeClr>
              </a:solidFill>
            </a:endParaRPr>
          </a:p>
          <a:p>
            <a:r>
              <a:rPr lang="en-IN" altLang="en-US">
                <a:solidFill>
                  <a:schemeClr val="bg2">
                    <a:lumMod val="10000"/>
                  </a:schemeClr>
                </a:solidFill>
              </a:rPr>
              <a:t>1. Rossmann Stores Data.csv - This dataset includes the historical data including Sales. This dataset contain features like Sales, Customers,</a:t>
            </a:r>
            <a:endParaRPr lang="en-IN" altLang="en-US">
              <a:solidFill>
                <a:schemeClr val="bg2">
                  <a:lumMod val="10000"/>
                </a:schemeClr>
              </a:solidFill>
            </a:endParaRPr>
          </a:p>
          <a:p>
            <a:r>
              <a:rPr lang="en-IN" altLang="en-US">
                <a:solidFill>
                  <a:schemeClr val="bg2">
                    <a:lumMod val="10000"/>
                  </a:schemeClr>
                </a:solidFill>
              </a:rPr>
              <a:t>Open, StateHoliday, SchoolHoliday.</a:t>
            </a:r>
            <a:endParaRPr lang="en-IN" altLang="en-US">
              <a:solidFill>
                <a:schemeClr val="bg2">
                  <a:lumMod val="10000"/>
                </a:schemeClr>
              </a:solidFill>
            </a:endParaRPr>
          </a:p>
          <a:p>
            <a:r>
              <a:rPr lang="en-IN" altLang="en-US">
                <a:solidFill>
                  <a:schemeClr val="bg2">
                    <a:lumMod val="10000"/>
                  </a:schemeClr>
                </a:solidFill>
              </a:rPr>
              <a:t>2. store.csv - This includes supplemental information about the stores.</a:t>
            </a:r>
            <a:r>
              <a:rPr lang="en-IN" altLang="en-US">
                <a:solidFill>
                  <a:schemeClr val="bg2">
                    <a:lumMod val="10000"/>
                  </a:schemeClr>
                </a:solidFill>
                <a:sym typeface="+mn-ea"/>
              </a:rPr>
              <a:t> This dataset contain features like Assortment, </a:t>
            </a:r>
            <a:r>
              <a:rPr lang="en-IN" altLang="en-US">
                <a:solidFill>
                  <a:schemeClr val="bg2">
                    <a:lumMod val="10000"/>
                  </a:schemeClr>
                </a:solidFill>
              </a:rPr>
              <a:t>CompetitionDistance, CompetitionOpenSince[Month/Year], Promo, Promo2,</a:t>
            </a:r>
            <a:endParaRPr lang="en-IN" altLang="en-US">
              <a:solidFill>
                <a:schemeClr val="bg2">
                  <a:lumMod val="10000"/>
                </a:schemeClr>
              </a:solidFill>
            </a:endParaRPr>
          </a:p>
          <a:p>
            <a:r>
              <a:rPr lang="en-IN" altLang="en-US">
                <a:solidFill>
                  <a:schemeClr val="bg2">
                    <a:lumMod val="10000"/>
                  </a:schemeClr>
                </a:solidFill>
              </a:rPr>
              <a:t>Promo2Since[Year/Week] </a:t>
            </a:r>
            <a:endParaRPr lang="en-IN" altLang="en-US">
              <a:solidFill>
                <a:schemeClr val="bg2">
                  <a:lumMod val="1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445135"/>
            <a:ext cx="8520430" cy="908050"/>
          </a:xfrm>
        </p:spPr>
        <p:txBody>
          <a:bodyPr/>
          <a:p>
            <a:r>
              <a:rPr lang="en-IN" altLang="en-US"/>
              <a:t>Here are some values of the factors observed in model building:</a:t>
            </a:r>
            <a:br>
              <a:rPr lang="en-IN" altLang="en-US"/>
            </a:br>
            <a:endParaRPr lang="en-IN" altLang="en-US">
              <a:solidFill>
                <a:schemeClr val="bg2">
                  <a:lumMod val="10000"/>
                </a:schemeClr>
              </a:solidFill>
            </a:endParaRPr>
          </a:p>
        </p:txBody>
      </p:sp>
      <p:sp>
        <p:nvSpPr>
          <p:cNvPr id="3" name="Text Box 2"/>
          <p:cNvSpPr txBox="1"/>
          <p:nvPr/>
        </p:nvSpPr>
        <p:spPr>
          <a:xfrm>
            <a:off x="311785" y="1418590"/>
            <a:ext cx="3590290" cy="1814830"/>
          </a:xfrm>
          <a:prstGeom prst="rect">
            <a:avLst/>
          </a:prstGeom>
          <a:noFill/>
        </p:spPr>
        <p:txBody>
          <a:bodyPr wrap="square" rtlCol="0">
            <a:spAutoFit/>
          </a:bodyPr>
          <a:p>
            <a:pPr algn="l"/>
            <a:r>
              <a:rPr lang="en-IN" altLang="en-US">
                <a:solidFill>
                  <a:schemeClr val="tx1"/>
                </a:solidFill>
                <a:sym typeface="+mn-ea"/>
              </a:rPr>
              <a:t>Linear Reegression model:</a:t>
            </a:r>
            <a:endParaRPr lang="en-IN" altLang="en-US">
              <a:solidFill>
                <a:schemeClr val="tx1"/>
              </a:solidFill>
              <a:sym typeface="+mn-ea"/>
            </a:endParaRPr>
          </a:p>
          <a:p>
            <a:pPr algn="l"/>
            <a:r>
              <a:rPr lang="en-IN" altLang="en-US">
                <a:solidFill>
                  <a:schemeClr val="bg2">
                    <a:lumMod val="10000"/>
                  </a:schemeClr>
                </a:solidFill>
                <a:sym typeface="+mn-ea"/>
              </a:rPr>
              <a:t>Mean Squared Error : 0.11</a:t>
            </a:r>
            <a:br>
              <a:rPr lang="en-IN" altLang="en-US">
                <a:solidFill>
                  <a:schemeClr val="bg2">
                    <a:lumMod val="10000"/>
                  </a:schemeClr>
                </a:solidFill>
                <a:sym typeface="+mn-ea"/>
              </a:rPr>
            </a:br>
            <a:r>
              <a:rPr lang="en-IN" altLang="en-US">
                <a:solidFill>
                  <a:schemeClr val="bg2">
                    <a:lumMod val="10000"/>
                  </a:schemeClr>
                </a:solidFill>
                <a:sym typeface="+mn-ea"/>
              </a:rPr>
              <a:t>Root Mean Squared Error : 0</a:t>
            </a:r>
            <a:br>
              <a:rPr lang="en-IN" altLang="en-US">
                <a:solidFill>
                  <a:schemeClr val="bg2">
                    <a:lumMod val="10000"/>
                  </a:schemeClr>
                </a:solidFill>
                <a:sym typeface="+mn-ea"/>
              </a:rPr>
            </a:br>
            <a:r>
              <a:rPr lang="en-IN" altLang="en-US">
                <a:solidFill>
                  <a:schemeClr val="bg2">
                    <a:lumMod val="10000"/>
                  </a:schemeClr>
                </a:solidFill>
                <a:sym typeface="+mn-ea"/>
              </a:rPr>
              <a:t>Mean Absolute Error : 0.25</a:t>
            </a:r>
            <a:br>
              <a:rPr lang="en-IN" altLang="en-US">
                <a:solidFill>
                  <a:schemeClr val="bg2">
                    <a:lumMod val="10000"/>
                  </a:schemeClr>
                </a:solidFill>
                <a:sym typeface="+mn-ea"/>
              </a:rPr>
            </a:br>
            <a:r>
              <a:rPr lang="en-IN" altLang="en-US">
                <a:solidFill>
                  <a:schemeClr val="bg2">
                    <a:lumMod val="10000"/>
                  </a:schemeClr>
                </a:solidFill>
                <a:sym typeface="+mn-ea"/>
              </a:rPr>
              <a:t>Mean Absolute Percentage Error : 3.41 %</a:t>
            </a:r>
            <a:br>
              <a:rPr lang="en-IN" altLang="en-US">
                <a:solidFill>
                  <a:schemeClr val="bg2">
                    <a:lumMod val="10000"/>
                  </a:schemeClr>
                </a:solidFill>
                <a:sym typeface="+mn-ea"/>
              </a:rPr>
            </a:br>
            <a:r>
              <a:rPr lang="en-IN" altLang="en-US">
                <a:solidFill>
                  <a:schemeClr val="bg2">
                    <a:lumMod val="10000"/>
                  </a:schemeClr>
                </a:solidFill>
                <a:sym typeface="+mn-ea"/>
              </a:rPr>
              <a:t>R-Square : 0.99</a:t>
            </a:r>
            <a:br>
              <a:rPr lang="en-IN" altLang="en-US">
                <a:solidFill>
                  <a:schemeClr val="bg2">
                    <a:lumMod val="10000"/>
                  </a:schemeClr>
                </a:solidFill>
                <a:sym typeface="+mn-ea"/>
              </a:rPr>
            </a:br>
            <a:r>
              <a:rPr lang="en-IN" altLang="en-US">
                <a:solidFill>
                  <a:schemeClr val="bg2">
                    <a:lumMod val="10000"/>
                  </a:schemeClr>
                </a:solidFill>
                <a:sym typeface="+mn-ea"/>
              </a:rPr>
              <a:t>Adjusted R-Square :  0.99</a:t>
            </a:r>
            <a:endParaRPr lang="en-IN" altLang="en-US">
              <a:solidFill>
                <a:schemeClr val="bg2">
                  <a:lumMod val="10000"/>
                </a:schemeClr>
              </a:solidFill>
            </a:endParaRPr>
          </a:p>
          <a:p>
            <a:endParaRPr lang="en-US"/>
          </a:p>
        </p:txBody>
      </p:sp>
      <p:sp>
        <p:nvSpPr>
          <p:cNvPr id="4" name="Text Box 3"/>
          <p:cNvSpPr txBox="1"/>
          <p:nvPr/>
        </p:nvSpPr>
        <p:spPr>
          <a:xfrm>
            <a:off x="4431030" y="1418590"/>
            <a:ext cx="4010660" cy="1599565"/>
          </a:xfrm>
          <a:prstGeom prst="rect">
            <a:avLst/>
          </a:prstGeom>
          <a:noFill/>
        </p:spPr>
        <p:txBody>
          <a:bodyPr wrap="square" rtlCol="0">
            <a:spAutoFit/>
          </a:bodyPr>
          <a:p>
            <a:pPr algn="l"/>
            <a:r>
              <a:rPr lang="en-US">
                <a:solidFill>
                  <a:schemeClr val="tx1"/>
                </a:solidFill>
              </a:rPr>
              <a:t>Lasso Regression with cross validation</a:t>
            </a:r>
            <a:r>
              <a:rPr lang="en-IN" altLang="en-US">
                <a:solidFill>
                  <a:schemeClr val="tx1"/>
                </a:solidFill>
              </a:rPr>
              <a:t>:</a:t>
            </a:r>
            <a:endParaRPr lang="en-IN" altLang="en-US">
              <a:solidFill>
                <a:schemeClr val="tx1"/>
              </a:solidFill>
            </a:endParaRPr>
          </a:p>
          <a:p>
            <a:pPr algn="l"/>
            <a:r>
              <a:rPr lang="en-US"/>
              <a:t>Mean Squared Error : 0.11</a:t>
            </a:r>
            <a:endParaRPr lang="en-US"/>
          </a:p>
          <a:p>
            <a:pPr algn="l"/>
            <a:r>
              <a:rPr lang="en-US"/>
              <a:t>Root Mean Squared Error : 0</a:t>
            </a:r>
            <a:endParaRPr lang="en-US"/>
          </a:p>
          <a:p>
            <a:pPr algn="l"/>
            <a:r>
              <a:rPr lang="en-US"/>
              <a:t>Mean Absolute Error : 0.25</a:t>
            </a:r>
            <a:endParaRPr lang="en-US"/>
          </a:p>
          <a:p>
            <a:pPr algn="l"/>
            <a:r>
              <a:rPr lang="en-US"/>
              <a:t>Mean Absolute Percentage Error : 3.41 %</a:t>
            </a:r>
            <a:endParaRPr lang="en-US"/>
          </a:p>
          <a:p>
            <a:pPr algn="l"/>
            <a:r>
              <a:rPr lang="en-US"/>
              <a:t>R-Square : 0.99</a:t>
            </a:r>
            <a:endParaRPr lang="en-US"/>
          </a:p>
          <a:p>
            <a:pPr algn="l"/>
            <a:r>
              <a:rPr lang="en-US"/>
              <a:t>Adjusted R-Square :  0.99</a:t>
            </a:r>
            <a:endParaRPr lang="en-US"/>
          </a:p>
        </p:txBody>
      </p:sp>
      <p:sp>
        <p:nvSpPr>
          <p:cNvPr id="5" name="Text Box 4"/>
          <p:cNvSpPr txBox="1"/>
          <p:nvPr/>
        </p:nvSpPr>
        <p:spPr>
          <a:xfrm>
            <a:off x="4431030" y="3233420"/>
            <a:ext cx="3851275" cy="1599565"/>
          </a:xfrm>
          <a:prstGeom prst="rect">
            <a:avLst/>
          </a:prstGeom>
          <a:noFill/>
        </p:spPr>
        <p:txBody>
          <a:bodyPr wrap="square" rtlCol="0">
            <a:spAutoFit/>
          </a:bodyPr>
          <a:p>
            <a:pPr algn="l"/>
            <a:r>
              <a:rPr lang="en-IN" altLang="en-US">
                <a:solidFill>
                  <a:schemeClr val="tx1"/>
                </a:solidFill>
                <a:sym typeface="+mn-ea"/>
              </a:rPr>
              <a:t>Ridge</a:t>
            </a:r>
            <a:r>
              <a:rPr lang="en-US">
                <a:solidFill>
                  <a:schemeClr val="tx1"/>
                </a:solidFill>
                <a:sym typeface="+mn-ea"/>
              </a:rPr>
              <a:t> Regression with cross validation</a:t>
            </a:r>
            <a:r>
              <a:rPr lang="en-IN" altLang="en-US">
                <a:solidFill>
                  <a:schemeClr val="tx1"/>
                </a:solidFill>
                <a:sym typeface="+mn-ea"/>
              </a:rPr>
              <a:t>:</a:t>
            </a:r>
            <a:endParaRPr lang="en-IN" altLang="en-US">
              <a:solidFill>
                <a:schemeClr val="tx1"/>
              </a:solidFill>
            </a:endParaRPr>
          </a:p>
          <a:p>
            <a:pPr algn="l"/>
            <a:r>
              <a:rPr lang="en-US"/>
              <a:t>Mean Squared Error : 0.11</a:t>
            </a:r>
            <a:endParaRPr lang="en-US"/>
          </a:p>
          <a:p>
            <a:pPr algn="l"/>
            <a:r>
              <a:rPr lang="en-US"/>
              <a:t>Root Mean Squared Error : 0</a:t>
            </a:r>
            <a:endParaRPr lang="en-US"/>
          </a:p>
          <a:p>
            <a:pPr algn="l"/>
            <a:r>
              <a:rPr lang="en-US"/>
              <a:t>Mean Absolute Error : 0.25</a:t>
            </a:r>
            <a:endParaRPr lang="en-US"/>
          </a:p>
          <a:p>
            <a:pPr algn="l"/>
            <a:r>
              <a:rPr lang="en-US"/>
              <a:t>Mean Absolute Percentage Error : 3.41 %</a:t>
            </a:r>
            <a:endParaRPr lang="en-US"/>
          </a:p>
          <a:p>
            <a:pPr algn="l"/>
            <a:r>
              <a:rPr lang="en-US"/>
              <a:t>R-Square : 0.99</a:t>
            </a:r>
            <a:endParaRPr lang="en-US"/>
          </a:p>
          <a:p>
            <a:pPr algn="l"/>
            <a:r>
              <a:rPr lang="en-US"/>
              <a:t>Adjusted R-Square :  0.99</a:t>
            </a:r>
            <a:endParaRPr lang="en-US"/>
          </a:p>
        </p:txBody>
      </p:sp>
      <p:sp>
        <p:nvSpPr>
          <p:cNvPr id="6" name="Text Box 5"/>
          <p:cNvSpPr txBox="1"/>
          <p:nvPr/>
        </p:nvSpPr>
        <p:spPr>
          <a:xfrm>
            <a:off x="311785" y="3233420"/>
            <a:ext cx="3619500" cy="1599565"/>
          </a:xfrm>
          <a:prstGeom prst="rect">
            <a:avLst/>
          </a:prstGeom>
          <a:noFill/>
        </p:spPr>
        <p:txBody>
          <a:bodyPr wrap="square" rtlCol="0">
            <a:spAutoFit/>
          </a:bodyPr>
          <a:p>
            <a:pPr algn="l"/>
            <a:r>
              <a:rPr lang="en-IN" altLang="en-US">
                <a:solidFill>
                  <a:schemeClr val="tx1"/>
                </a:solidFill>
              </a:rPr>
              <a:t>ElasticNet Regression:</a:t>
            </a:r>
            <a:endParaRPr lang="en-US">
              <a:solidFill>
                <a:schemeClr val="tx1"/>
              </a:solidFill>
            </a:endParaRPr>
          </a:p>
          <a:p>
            <a:pPr algn="l"/>
            <a:r>
              <a:rPr lang="en-US"/>
              <a:t>Mean Squared Error : 0.11</a:t>
            </a:r>
            <a:endParaRPr lang="en-US"/>
          </a:p>
          <a:p>
            <a:pPr algn="l"/>
            <a:r>
              <a:rPr lang="en-US"/>
              <a:t>Root Mean Squared Error : 0</a:t>
            </a:r>
            <a:endParaRPr lang="en-US"/>
          </a:p>
          <a:p>
            <a:pPr algn="l"/>
            <a:r>
              <a:rPr lang="en-US"/>
              <a:t>Mean Absolute Error : 0.25</a:t>
            </a:r>
            <a:endParaRPr lang="en-US"/>
          </a:p>
          <a:p>
            <a:pPr algn="l"/>
            <a:r>
              <a:rPr lang="en-US"/>
              <a:t>Mean Absolute Percentage Error : 3.41 %</a:t>
            </a:r>
            <a:endParaRPr lang="en-US"/>
          </a:p>
          <a:p>
            <a:pPr algn="l"/>
            <a:r>
              <a:rPr lang="en-US"/>
              <a:t>R-Square : 0.99</a:t>
            </a:r>
            <a:endParaRPr lang="en-US"/>
          </a:p>
          <a:p>
            <a:pPr algn="l"/>
            <a:r>
              <a:rPr lang="en-US"/>
              <a:t>Adjusted R-Square :  0.99</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Model</a:t>
            </a:r>
            <a:r>
              <a:rPr lang="en-IN" altLang="en-US"/>
              <a:t>:</a:t>
            </a:r>
            <a:endParaRPr lang="en-IN" altLang="en-US"/>
          </a:p>
        </p:txBody>
      </p:sp>
      <p:pic>
        <p:nvPicPr>
          <p:cNvPr id="4" name="Picture 3"/>
          <p:cNvPicPr>
            <a:picLocks noChangeAspect="1"/>
          </p:cNvPicPr>
          <p:nvPr/>
        </p:nvPicPr>
        <p:blipFill>
          <a:blip r:embed="rId1"/>
          <a:stretch>
            <a:fillRect/>
          </a:stretch>
        </p:blipFill>
        <p:spPr>
          <a:xfrm>
            <a:off x="311700" y="1239981"/>
            <a:ext cx="8520600" cy="36645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Predicting Sales for next six weeks</a:t>
            </a:r>
            <a:r>
              <a:rPr lang="en-IN" altLang="en-US"/>
              <a:t>:</a:t>
            </a:r>
            <a:br>
              <a:rPr lang="en-IN" altLang="en-US"/>
            </a:br>
            <a:br>
              <a:rPr lang="en-US"/>
            </a:br>
            <a:r>
              <a:rPr lang="en-US" sz="2000">
                <a:solidFill>
                  <a:schemeClr val="accent2"/>
                </a:solidFill>
              </a:rPr>
              <a:t>Now that we have linear regression models that performing well. we need to predict Sales for next 6 weeks in Advance.</a:t>
            </a:r>
            <a:r>
              <a:rPr lang="en-IN" altLang="en-US" sz="2000">
                <a:solidFill>
                  <a:schemeClr val="accent2"/>
                </a:solidFill>
              </a:rPr>
              <a:t> This is what our problem statement states and hence we have considered the last 42 days as our test data.</a:t>
            </a:r>
            <a:endParaRPr lang="en-IN" altLang="en-US" sz="200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Predicting Sales for next six weeks</a:t>
            </a:r>
            <a:r>
              <a:rPr lang="en-IN" altLang="en-US">
                <a:sym typeface="+mn-ea"/>
              </a:rPr>
              <a:t>:</a:t>
            </a:r>
            <a:br>
              <a:rPr lang="en-IN" altLang="en-US">
                <a:sym typeface="+mn-ea"/>
              </a:rPr>
            </a:br>
            <a:endParaRPr lang="en-US"/>
          </a:p>
        </p:txBody>
      </p:sp>
      <p:pic>
        <p:nvPicPr>
          <p:cNvPr id="4" name="Picture 3"/>
          <p:cNvPicPr>
            <a:picLocks noChangeAspect="1"/>
          </p:cNvPicPr>
          <p:nvPr/>
        </p:nvPicPr>
        <p:blipFill>
          <a:blip r:embed="rId1"/>
          <a:stretch>
            <a:fillRect/>
          </a:stretch>
        </p:blipFill>
        <p:spPr>
          <a:xfrm>
            <a:off x="311700" y="1205345"/>
            <a:ext cx="8520600" cy="369916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br>
              <a:rPr lang="en-IN" altLang="en-US"/>
            </a:br>
            <a:br>
              <a:rPr lang="en-IN" altLang="en-US"/>
            </a:br>
            <a:r>
              <a:rPr lang="en-IN" altLang="en-US" sz="1800"/>
              <a:t>In the above project to we applied log transform to a lot of columns to avoid skewness which helped us to predict or values well. We also applied Lasso, Ridge and Elastic Net to Avoid Overfitting.</a:t>
            </a:r>
            <a:br>
              <a:rPr lang="en-IN" altLang="en-US" sz="1800"/>
            </a:br>
            <a:br>
              <a:rPr lang="en-IN" altLang="en-US" sz="1800"/>
            </a:br>
            <a:r>
              <a:rPr lang="en-IN" altLang="en-US" sz="1800"/>
              <a:t>As we were doing Logistic Regression we took care of all the 4 assumptions.</a:t>
            </a:r>
            <a:br>
              <a:rPr lang="en-IN" altLang="en-US" sz="1800"/>
            </a:br>
            <a:br>
              <a:rPr lang="en-IN" altLang="en-US" sz="1800"/>
            </a:br>
            <a:r>
              <a:rPr lang="en-IN" altLang="en-US" sz="1800"/>
              <a:t>The above graph is what our final model looks like ate the end and at the end of our model we are able to say that Total of Predicted Sales in next 6 week will be: 250,776,406 euros By 1115 Rossmann stores.  </a:t>
            </a:r>
            <a:endParaRPr lang="en-I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8418" y="124691"/>
            <a:ext cx="6837218" cy="644236"/>
          </a:xfrm>
        </p:spPr>
        <p:txBody>
          <a:bodyPr/>
          <a:lstStyle/>
          <a:p>
            <a:r>
              <a:rPr lang="en-US" dirty="0">
                <a:latin typeface="Bahnschrift SemiBold" panose="020B0502040204020203" pitchFamily="34" charset="0"/>
              </a:rPr>
              <a:t>	Missing Values in the Datasets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505691" y="768927"/>
            <a:ext cx="8014854" cy="43745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5745" y="76200"/>
            <a:ext cx="7744691" cy="637309"/>
          </a:xfrm>
        </p:spPr>
        <p:txBody>
          <a:bodyPr/>
          <a:lstStyle/>
          <a:p>
            <a:r>
              <a:rPr lang="en-US" dirty="0">
                <a:latin typeface="Bahnschrift SemiBold" panose="020B0502040204020203" pitchFamily="34" charset="0"/>
              </a:rPr>
              <a:t>	After filling NaN Values in the Datasets</a:t>
            </a:r>
            <a:endParaRPr lang="en-US" dirty="0">
              <a:latin typeface="Bahnschrift SemiBold" panose="020B0502040204020203" pitchFamily="34" charset="0"/>
            </a:endParaRPr>
          </a:p>
        </p:txBody>
      </p:sp>
      <p:pic>
        <p:nvPicPr>
          <p:cNvPr id="7" name="Picture 6"/>
          <p:cNvPicPr>
            <a:picLocks noChangeAspect="1"/>
          </p:cNvPicPr>
          <p:nvPr/>
        </p:nvPicPr>
        <p:blipFill>
          <a:blip r:embed="rId1"/>
          <a:stretch>
            <a:fillRect/>
          </a:stretch>
        </p:blipFill>
        <p:spPr>
          <a:xfrm>
            <a:off x="595745" y="796636"/>
            <a:ext cx="7987146" cy="43468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6" y="76200"/>
            <a:ext cx="7529973" cy="568036"/>
          </a:xfrm>
        </p:spPr>
        <p:txBody>
          <a:bodyPr/>
          <a:lstStyle/>
          <a:p>
            <a:r>
              <a:rPr lang="en-US" dirty="0">
                <a:latin typeface="Bahnschrift SemiBold" panose="020B0502040204020203" pitchFamily="34" charset="0"/>
              </a:rPr>
              <a:t>Correlation of variables with each others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484909" y="692728"/>
            <a:ext cx="8118764" cy="44507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5598" y="202660"/>
            <a:ext cx="7577457" cy="822575"/>
          </a:xfrm>
        </p:spPr>
        <p:txBody>
          <a:bodyPr/>
          <a:lstStyle/>
          <a:p>
            <a:r>
              <a:rPr lang="en-US" dirty="0">
                <a:latin typeface="Bahnschrift SemiBold" panose="020B0502040204020203" pitchFamily="34" charset="0"/>
              </a:rPr>
              <a:t>Numbers of stores open on a given Dates</a:t>
            </a:r>
            <a:endParaRPr lang="en-US" dirty="0">
              <a:latin typeface="Bahnschrift SemiBold" panose="020B0502040204020203" pitchFamily="34" charset="0"/>
            </a:endParaRPr>
          </a:p>
        </p:txBody>
      </p:sp>
      <p:pic>
        <p:nvPicPr>
          <p:cNvPr id="8" name="Picture 7"/>
          <p:cNvPicPr>
            <a:picLocks noChangeAspect="1"/>
          </p:cNvPicPr>
          <p:nvPr/>
        </p:nvPicPr>
        <p:blipFill>
          <a:blip r:embed="rId1"/>
          <a:stretch>
            <a:fillRect/>
          </a:stretch>
        </p:blipFill>
        <p:spPr>
          <a:xfrm>
            <a:off x="1275599" y="886691"/>
            <a:ext cx="6592802" cy="4054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982" y="202661"/>
            <a:ext cx="8354318" cy="697884"/>
          </a:xfrm>
        </p:spPr>
        <p:txBody>
          <a:bodyPr/>
          <a:lstStyle/>
          <a:p>
            <a:r>
              <a:rPr lang="en-US" dirty="0">
                <a:latin typeface="Bahnschrift SemiBold" panose="020B0502040204020203" pitchFamily="34" charset="0"/>
              </a:rPr>
              <a:t>Number of stores running promo on given Dates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955964" y="962892"/>
            <a:ext cx="6912437" cy="39779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91" y="202661"/>
            <a:ext cx="5230092" cy="1065030"/>
          </a:xfrm>
        </p:spPr>
        <p:txBody>
          <a:bodyPr/>
          <a:lstStyle/>
          <a:p>
            <a:r>
              <a:rPr lang="en-US" dirty="0">
                <a:latin typeface="Bahnschrift SemiBold" panose="020B0502040204020203" pitchFamily="34" charset="0"/>
              </a:rPr>
              <a:t>Number of school Holidays</a:t>
            </a:r>
            <a:endParaRPr lang="en-US" dirty="0">
              <a:latin typeface="Bahnschrift SemiBold" panose="020B0502040204020203" pitchFamily="34" charset="0"/>
            </a:endParaRPr>
          </a:p>
        </p:txBody>
      </p:sp>
      <p:pic>
        <p:nvPicPr>
          <p:cNvPr id="6" name="Picture 5"/>
          <p:cNvPicPr>
            <a:picLocks noChangeAspect="1"/>
          </p:cNvPicPr>
          <p:nvPr/>
        </p:nvPicPr>
        <p:blipFill>
          <a:blip r:embed="rId1"/>
          <a:stretch>
            <a:fillRect/>
          </a:stretch>
        </p:blipFill>
        <p:spPr>
          <a:xfrm>
            <a:off x="865909" y="879764"/>
            <a:ext cx="7002492" cy="40610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4099</Words>
  <Application>WPS Presentation</Application>
  <PresentationFormat>On-screen Show (16:9)</PresentationFormat>
  <Paragraphs>115</Paragraphs>
  <Slides>34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Arial</vt:lpstr>
      <vt:lpstr>Montserrat</vt:lpstr>
      <vt:lpstr>Bahnschrift SemiBold</vt:lpstr>
      <vt:lpstr>Microsoft YaHei</vt:lpstr>
      <vt:lpstr>Arial Unicode MS</vt:lpstr>
      <vt:lpstr>Simple Light</vt:lpstr>
      <vt:lpstr>Rossmann Sales Prediction</vt:lpstr>
      <vt:lpstr>Problem Statement:</vt:lpstr>
      <vt:lpstr>Description of data provided</vt:lpstr>
      <vt:lpstr>	Missing Values in the Datasets</vt:lpstr>
      <vt:lpstr>	After filling NaN Values in the Datasets</vt:lpstr>
      <vt:lpstr>Correlation of variables with each others</vt:lpstr>
      <vt:lpstr>Numbers of stores open on a given Dates</vt:lpstr>
      <vt:lpstr>Number of stores running promo on given Dates</vt:lpstr>
      <vt:lpstr>Number of school Holidays</vt:lpstr>
      <vt:lpstr>Number of Holidays celebrated by stores</vt:lpstr>
      <vt:lpstr>Number of store data given by Date</vt:lpstr>
      <vt:lpstr>Number of stores open on Holidays</vt:lpstr>
      <vt:lpstr>	Distribution of values</vt:lpstr>
      <vt:lpstr>After remove the skewness</vt:lpstr>
      <vt:lpstr>Relationship between sales and customer data</vt:lpstr>
      <vt:lpstr>Correlation matrix of Rossmann’s Dataset</vt:lpstr>
      <vt:lpstr>Correlation after merging the two dataset</vt:lpstr>
      <vt:lpstr>The scatter plot for sales_log_t with other Variables:</vt:lpstr>
      <vt:lpstr>The scatter plot for sales_log_t with other Variables:</vt:lpstr>
      <vt:lpstr>The scatter plot for sales_log_t with other Variables:</vt:lpstr>
      <vt:lpstr>The scatter plot for sales_log_t with other Variables:</vt:lpstr>
      <vt:lpstr>Plot of all the variables:</vt:lpstr>
      <vt:lpstr>Plot of all the variables:</vt:lpstr>
      <vt:lpstr>Plot first 100 observations between actual and predicted After builduing the linear regression:</vt:lpstr>
      <vt:lpstr>We are using linear regression model so, we need to check 4 basic assumptions of linear regression.  1.There need to be linear relationship between independent and dependent variables. 2.The sum of residuals should be near 0. 3.There should not be multicollinearity. 4.These should not be heteroscedasticity.   </vt:lpstr>
      <vt:lpstr>Plotting the assumptions graph:</vt:lpstr>
      <vt:lpstr>Running Grid Search Cross Validation for Lasso Regression</vt:lpstr>
      <vt:lpstr>Running Grid Search Cross Validation for Ridge Regression</vt:lpstr>
      <vt:lpstr>Running Grid Search Cross Validation for Elastic Net Regression</vt:lpstr>
      <vt:lpstr>Here are some values of the factors observed in model building: </vt:lpstr>
      <vt:lpstr>Stack Model:</vt:lpstr>
      <vt:lpstr>Predicting Sales for next six weeks:  Now that we have linear regression models that performing well. we need to predict Sales for next 6 weeks in Advance. This is what our problem statement states and hence we have considered the last 42 days as our test data.</vt:lpstr>
      <vt:lpstr>Predicting Sales for next six weeks: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Rossmann Sales Prediction  </dc:title>
  <dc:creator/>
  <cp:lastModifiedBy>Vridhi Parmar</cp:lastModifiedBy>
  <cp:revision>18</cp:revision>
  <dcterms:created xsi:type="dcterms:W3CDTF">2021-05-14T07:58:00Z</dcterms:created>
  <dcterms:modified xsi:type="dcterms:W3CDTF">2021-05-14T10:33:49Z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