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Raleway ExtraBold"/>
      <p:bold r:id="rId27"/>
      <p:boldItalic r:id="rId28"/>
    </p:embeddedFont>
    <p:embeddedFont>
      <p:font typeface="Lato"/>
      <p:regular r:id="rId29"/>
      <p:bold r:id="rId30"/>
      <p:italic r:id="rId31"/>
      <p:boldItalic r:id="rId32"/>
    </p:embeddedFont>
    <p:embeddedFont>
      <p:font typeface="Fira Sans Extra Condensed Medium"/>
      <p:regular r:id="rId33"/>
      <p:bold r:id="rId34"/>
      <p:italic r:id="rId35"/>
      <p:boldItalic r:id="rId36"/>
    </p:embeddedFont>
    <p:embeddedFont>
      <p:font typeface="Raleway Medium"/>
      <p:regular r:id="rId37"/>
      <p:bold r:id="rId38"/>
      <p:italic r:id="rId39"/>
      <p:boldItalic r:id="rId40"/>
    </p:embeddedFont>
    <p:embeddedFont>
      <p:font typeface="Roboto Light"/>
      <p:regular r:id="rId41"/>
      <p:bold r:id="rId42"/>
      <p:italic r:id="rId43"/>
      <p:boldItalic r:id="rId44"/>
    </p:embeddedFont>
    <p:embeddedFont>
      <p:font typeface="Fira Sans Extra Condensed SemiBol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iReV8heKzhL/jxc04YaoJByMI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Medium-boldItalic.fntdata"/><Relationship Id="rId42" Type="http://schemas.openxmlformats.org/officeDocument/2006/relationships/font" Target="fonts/RobotoLight-bold.fntdata"/><Relationship Id="rId41" Type="http://schemas.openxmlformats.org/officeDocument/2006/relationships/font" Target="fonts/RobotoLight-regular.fntdata"/><Relationship Id="rId44" Type="http://schemas.openxmlformats.org/officeDocument/2006/relationships/font" Target="fonts/RobotoLight-boldItalic.fntdata"/><Relationship Id="rId43" Type="http://schemas.openxmlformats.org/officeDocument/2006/relationships/font" Target="fonts/RobotoLight-italic.fntdata"/><Relationship Id="rId46" Type="http://schemas.openxmlformats.org/officeDocument/2006/relationships/font" Target="fonts/FiraSansExtraCondensedSemiBold-bold.fntdata"/><Relationship Id="rId45" Type="http://schemas.openxmlformats.org/officeDocument/2006/relationships/font" Target="fonts/FiraSansExtraCondensed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iraSansExtraCondensedSemiBold-boldItalic.fntdata"/><Relationship Id="rId47" Type="http://schemas.openxmlformats.org/officeDocument/2006/relationships/font" Target="fonts/FiraSansExtraCondensedSemiBold-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33" Type="http://schemas.openxmlformats.org/officeDocument/2006/relationships/font" Target="fonts/FiraSansExtraCondensedMedium-regular.fntdata"/><Relationship Id="rId32" Type="http://schemas.openxmlformats.org/officeDocument/2006/relationships/font" Target="fonts/Lato-boldItalic.fntdata"/><Relationship Id="rId35" Type="http://schemas.openxmlformats.org/officeDocument/2006/relationships/font" Target="fonts/FiraSansExtraCondensedMedium-italic.fntdata"/><Relationship Id="rId34" Type="http://schemas.openxmlformats.org/officeDocument/2006/relationships/font" Target="fonts/FiraSansExtraCondensedMedium-bold.fntdata"/><Relationship Id="rId37" Type="http://schemas.openxmlformats.org/officeDocument/2006/relationships/font" Target="fonts/RalewayMedium-regular.fntdata"/><Relationship Id="rId36" Type="http://schemas.openxmlformats.org/officeDocument/2006/relationships/font" Target="fonts/FiraSansExtraCondensedMedium-boldItalic.fntdata"/><Relationship Id="rId39" Type="http://schemas.openxmlformats.org/officeDocument/2006/relationships/font" Target="fonts/RalewayMedium-italic.fntdata"/><Relationship Id="rId38" Type="http://schemas.openxmlformats.org/officeDocument/2006/relationships/font" Target="fonts/RalewayMedium-bold.fntdata"/><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alewayExtraBold-boldItalic.fntdata"/><Relationship Id="rId27" Type="http://schemas.openxmlformats.org/officeDocument/2006/relationships/font" Target="fonts/RalewayExtraBold-bold.fntdata"/><Relationship Id="rId29" Type="http://schemas.openxmlformats.org/officeDocument/2006/relationships/font" Target="fonts/Lat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28" name="Google Shape;12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f8d63e65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f8d63e654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1f8d63e654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Goto market- Timeline</a:t>
            </a:r>
            <a:endParaRPr/>
          </a:p>
        </p:txBody>
      </p:sp>
      <p:sp>
        <p:nvSpPr>
          <p:cNvPr id="103" name="Google Shape;10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1f954ee81d_1_1338"/>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11f954ee81d_1_1338"/>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11f954ee81d_1_1338"/>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11f954ee81d_1_1338"/>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11f954ee81d_1_1338"/>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11f954ee81d_1_13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11f954ee81d_1_138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1f954ee81d_1_138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11f954ee81d_1_1381"/>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g11f954ee81d_1_13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11f954ee81d_1_13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g11f954ee81d_1_13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65" name="Google Shape;65;g11f954ee81d_1_138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6" name="Google Shape;66;g11f954ee81d_1_13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11f954ee81d_1_13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11f954ee81d_1_138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11f954ee81d_1_1345"/>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1f954ee81d_1_1345"/>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11f954ee81d_1_13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11f954ee81d_1_1349"/>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11f954ee81d_1_1349"/>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11f954ee81d_1_1349"/>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11f954ee81d_1_13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11f954ee81d_1_135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11f954ee81d_1_1354"/>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11f954ee81d_1_1354"/>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11f954ee81d_1_1354"/>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11f954ee81d_1_135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1f954ee81d_1_136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11f954ee81d_1_13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11f954ee81d_1_1363"/>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11f954ee81d_1_1363"/>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11f954ee81d_1_1363"/>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1f954ee81d_1_13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11f954ee81d_1_136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11f954ee81d_1_13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11f954ee81d_1_1371"/>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11f954ee81d_1_1371"/>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11f954ee81d_1_1371"/>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11f954ee81d_1_1371"/>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11f954ee81d_1_137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g11f954ee81d_1_13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11f954ee81d_1_1378"/>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11f954ee81d_1_13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11f954ee81d_1_1334"/>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11f954ee81d_1_1334"/>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g11f954ee81d_1_13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
          <p:cNvSpPr txBox="1"/>
          <p:nvPr>
            <p:ph type="title"/>
          </p:nvPr>
        </p:nvSpPr>
        <p:spPr>
          <a:xfrm>
            <a:off x="838200" y="396675"/>
            <a:ext cx="10515600" cy="1325700"/>
          </a:xfrm>
          <a:prstGeom prst="rect">
            <a:avLst/>
          </a:prstGeom>
          <a:noFill/>
          <a:ln>
            <a:noFill/>
          </a:ln>
        </p:spPr>
        <p:txBody>
          <a:bodyPr anchorCtr="0" anchor="ctr" bIns="45700" lIns="91425" spcFirstLastPara="1" rIns="91425" wrap="square" tIns="45700">
            <a:noAutofit/>
          </a:bodyPr>
          <a:lstStyle/>
          <a:p>
            <a:pPr indent="0" lvl="0" marL="1828800" rtl="0" algn="l">
              <a:lnSpc>
                <a:spcPct val="90000"/>
              </a:lnSpc>
              <a:spcBef>
                <a:spcPts val="0"/>
              </a:spcBef>
              <a:spcAft>
                <a:spcPts val="0"/>
              </a:spcAft>
              <a:buClr>
                <a:schemeClr val="dk1"/>
              </a:buClr>
              <a:buSzPts val="4400"/>
              <a:buFont typeface="Calibri"/>
              <a:buNone/>
            </a:pPr>
            <a:r>
              <a:rPr b="0" lang="en-IN" sz="4300">
                <a:solidFill>
                  <a:srgbClr val="000000"/>
                </a:solidFill>
                <a:highlight>
                  <a:schemeClr val="dk1"/>
                </a:highlight>
                <a:latin typeface="Raleway ExtraBold"/>
                <a:ea typeface="Raleway ExtraBold"/>
                <a:cs typeface="Raleway ExtraBold"/>
                <a:sym typeface="Raleway ExtraBold"/>
              </a:rPr>
              <a:t>Team: Coding_Nahi_Aati</a:t>
            </a:r>
            <a:endParaRPr b="0" sz="4300">
              <a:solidFill>
                <a:srgbClr val="000000"/>
              </a:solidFill>
              <a:highlight>
                <a:schemeClr val="dk1"/>
              </a:highlight>
              <a:latin typeface="Raleway ExtraBold"/>
              <a:ea typeface="Raleway ExtraBold"/>
              <a:cs typeface="Raleway ExtraBold"/>
              <a:sym typeface="Raleway ExtraBold"/>
            </a:endParaRPr>
          </a:p>
        </p:txBody>
      </p:sp>
      <p:sp>
        <p:nvSpPr>
          <p:cNvPr id="74" name="Google Shape;74;p1"/>
          <p:cNvSpPr txBox="1"/>
          <p:nvPr>
            <p:ph idx="1" type="body"/>
          </p:nvPr>
        </p:nvSpPr>
        <p:spPr>
          <a:xfrm>
            <a:off x="838200" y="1825625"/>
            <a:ext cx="10515600" cy="473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highlight>
                <a:srgbClr val="FFFFFF"/>
              </a:highlight>
            </a:endParaRPr>
          </a:p>
          <a:p>
            <a:pPr indent="0" lvl="0" marL="457200" rtl="0" algn="l">
              <a:lnSpc>
                <a:spcPct val="90000"/>
              </a:lnSpc>
              <a:spcBef>
                <a:spcPts val="1000"/>
              </a:spcBef>
              <a:spcAft>
                <a:spcPts val="0"/>
              </a:spcAft>
              <a:buNone/>
            </a:pPr>
            <a:r>
              <a:t/>
            </a:r>
            <a:endParaRPr>
              <a:solidFill>
                <a:srgbClr val="212529"/>
              </a:solidFill>
              <a:highlight>
                <a:srgbClr val="FFFFFF"/>
              </a:highlight>
            </a:endParaRPr>
          </a:p>
          <a:p>
            <a:pPr indent="0" lvl="0" marL="0" rtl="0" algn="ctr">
              <a:lnSpc>
                <a:spcPct val="100000"/>
              </a:lnSpc>
              <a:spcBef>
                <a:spcPts val="1000"/>
              </a:spcBef>
              <a:spcAft>
                <a:spcPts val="0"/>
              </a:spcAft>
              <a:buNone/>
            </a:pPr>
            <a:r>
              <a:rPr b="1" lang="en-IN" sz="2300">
                <a:solidFill>
                  <a:srgbClr val="000000"/>
                </a:solidFill>
                <a:highlight>
                  <a:srgbClr val="FFFFFF"/>
                </a:highlight>
              </a:rPr>
              <a:t>Our mission is to provide m</a:t>
            </a:r>
            <a:r>
              <a:rPr b="1" lang="en-IN" sz="2300">
                <a:solidFill>
                  <a:srgbClr val="000000"/>
                </a:solidFill>
                <a:highlight>
                  <a:srgbClr val="FFFFFF"/>
                </a:highlight>
              </a:rPr>
              <a:t>ore accuracy in analysis and price prediction</a:t>
            </a:r>
            <a:endParaRPr b="1" sz="2300">
              <a:solidFill>
                <a:srgbClr val="000000"/>
              </a:solidFill>
              <a:highlight>
                <a:srgbClr val="FFFFFF"/>
              </a:highlight>
            </a:endParaRPr>
          </a:p>
          <a:p>
            <a:pPr indent="0" lvl="0" marL="0" rtl="0" algn="ctr">
              <a:lnSpc>
                <a:spcPct val="100000"/>
              </a:lnSpc>
              <a:spcBef>
                <a:spcPts val="2100"/>
              </a:spcBef>
              <a:spcAft>
                <a:spcPts val="0"/>
              </a:spcAft>
              <a:buNone/>
            </a:pPr>
            <a:r>
              <a:rPr b="1" lang="en-IN" sz="2300">
                <a:solidFill>
                  <a:srgbClr val="000000"/>
                </a:solidFill>
                <a:highlight>
                  <a:srgbClr val="FFFFFF"/>
                </a:highlight>
              </a:rPr>
              <a:t>thereby easing decision-making for investors.</a:t>
            </a:r>
            <a:endParaRPr b="1" sz="2300">
              <a:solidFill>
                <a:srgbClr val="000000"/>
              </a:solidFill>
              <a:highlight>
                <a:srgbClr val="FFFFFF"/>
              </a:highlight>
            </a:endParaRPr>
          </a:p>
          <a:p>
            <a:pPr indent="0" lvl="0" marL="457200" rtl="0" algn="ctr">
              <a:lnSpc>
                <a:spcPct val="100000"/>
              </a:lnSpc>
              <a:spcBef>
                <a:spcPts val="2100"/>
              </a:spcBef>
              <a:spcAft>
                <a:spcPts val="0"/>
              </a:spcAft>
              <a:buNone/>
            </a:pPr>
            <a:r>
              <a:t/>
            </a:r>
            <a:endParaRPr b="1" sz="2600">
              <a:solidFill>
                <a:srgbClr val="000000"/>
              </a:solidFill>
              <a:highlight>
                <a:srgbClr val="FFFFFF"/>
              </a:highlight>
            </a:endParaRPr>
          </a:p>
          <a:p>
            <a:pPr indent="-50800" lvl="0" marL="228600" rtl="0" algn="l">
              <a:lnSpc>
                <a:spcPct val="100000"/>
              </a:lnSpc>
              <a:spcBef>
                <a:spcPts val="1000"/>
              </a:spcBef>
              <a:spcAft>
                <a:spcPts val="2100"/>
              </a:spcAft>
              <a:buClr>
                <a:schemeClr val="dk1"/>
              </a:buClr>
              <a:buSzPts val="2800"/>
              <a:buNone/>
            </a:pPr>
            <a:r>
              <a:t/>
            </a:r>
            <a:endParaRPr>
              <a:solidFill>
                <a:srgbClr val="212529"/>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Financial model and projections</a:t>
            </a:r>
            <a:endParaRPr/>
          </a:p>
        </p:txBody>
      </p:sp>
      <p:sp>
        <p:nvSpPr>
          <p:cNvPr id="131" name="Google Shape;13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IN"/>
              <a:t>Investment to develop-</a:t>
            </a:r>
            <a:endParaRPr b="1"/>
          </a:p>
          <a:p>
            <a:pPr indent="457200" lvl="0" marL="457200" rtl="0" algn="l">
              <a:lnSpc>
                <a:spcPct val="90000"/>
              </a:lnSpc>
              <a:spcBef>
                <a:spcPts val="0"/>
              </a:spcBef>
              <a:spcAft>
                <a:spcPts val="0"/>
              </a:spcAft>
              <a:buNone/>
            </a:pPr>
            <a:r>
              <a:rPr b="1" lang="en-IN"/>
              <a:t>Material and manpower</a:t>
            </a:r>
            <a:endParaRPr/>
          </a:p>
          <a:p>
            <a:pPr indent="-228600" lvl="0" marL="228600" rtl="0" algn="l">
              <a:lnSpc>
                <a:spcPct val="90000"/>
              </a:lnSpc>
              <a:spcBef>
                <a:spcPts val="1000"/>
              </a:spcBef>
              <a:spcAft>
                <a:spcPts val="0"/>
              </a:spcAft>
              <a:buClr>
                <a:schemeClr val="dk1"/>
              </a:buClr>
              <a:buSzPts val="2800"/>
              <a:buChar char="●"/>
            </a:pPr>
            <a:r>
              <a:rPr b="1" lang="en-IN"/>
              <a:t>Assumptions</a:t>
            </a:r>
            <a:endParaRPr/>
          </a:p>
          <a:p>
            <a:pPr indent="-228600" lvl="0" marL="228600" rtl="0" algn="l">
              <a:lnSpc>
                <a:spcPct val="90000"/>
              </a:lnSpc>
              <a:spcBef>
                <a:spcPts val="1000"/>
              </a:spcBef>
              <a:spcAft>
                <a:spcPts val="0"/>
              </a:spcAft>
              <a:buClr>
                <a:schemeClr val="dk1"/>
              </a:buClr>
              <a:buSzPts val="2800"/>
              <a:buChar char="●"/>
            </a:pPr>
            <a:r>
              <a:rPr b="1" lang="en-IN"/>
              <a:t>Return on Investment</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Competitive advantages</a:t>
            </a:r>
            <a:endParaRPr/>
          </a:p>
        </p:txBody>
      </p:sp>
      <p:sp>
        <p:nvSpPr>
          <p:cNvPr id="137" name="Google Shape;13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IN"/>
              <a:t>Partnerships</a:t>
            </a:r>
            <a:endParaRPr/>
          </a:p>
          <a:p>
            <a:pPr indent="-228600" lvl="0" marL="228600" rtl="0" algn="l">
              <a:lnSpc>
                <a:spcPct val="90000"/>
              </a:lnSpc>
              <a:spcBef>
                <a:spcPts val="1000"/>
              </a:spcBef>
              <a:spcAft>
                <a:spcPts val="0"/>
              </a:spcAft>
              <a:buClr>
                <a:schemeClr val="dk1"/>
              </a:buClr>
              <a:buSzPts val="2800"/>
              <a:buChar char="●"/>
            </a:pPr>
            <a:r>
              <a:rPr lang="en-IN"/>
              <a:t>Strengths of technology/Team (USPs)</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Assumptions and risks</a:t>
            </a:r>
            <a:endParaRPr/>
          </a:p>
        </p:txBody>
      </p:sp>
      <p:sp>
        <p:nvSpPr>
          <p:cNvPr id="143" name="Google Shape;14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IN"/>
              <a:t>SWOT /PESTEL ANALYSIS</a:t>
            </a:r>
            <a:endParaRPr/>
          </a:p>
          <a:p>
            <a:pPr indent="-228600" lvl="0" marL="228600" rtl="0" algn="l">
              <a:lnSpc>
                <a:spcPct val="90000"/>
              </a:lnSpc>
              <a:spcBef>
                <a:spcPts val="1000"/>
              </a:spcBef>
              <a:spcAft>
                <a:spcPts val="0"/>
              </a:spcAft>
              <a:buClr>
                <a:schemeClr val="dk1"/>
              </a:buClr>
              <a:buSzPts val="2800"/>
              <a:buChar char="●"/>
            </a:pPr>
            <a:r>
              <a:rPr lang="en-IN"/>
              <a:t>CONCERNS and RESPONSES</a:t>
            </a:r>
            <a:endParaRPr/>
          </a:p>
          <a:p>
            <a:pPr indent="-228600" lvl="0" marL="228600" rtl="0" algn="l">
              <a:lnSpc>
                <a:spcPct val="90000"/>
              </a:lnSpc>
              <a:spcBef>
                <a:spcPts val="1000"/>
              </a:spcBef>
              <a:spcAft>
                <a:spcPts val="2100"/>
              </a:spcAft>
              <a:buClr>
                <a:schemeClr val="dk1"/>
              </a:buClr>
              <a:buSzPts val="2800"/>
              <a:buChar char="●"/>
            </a:pPr>
            <a:r>
              <a:rPr lang="en-IN"/>
              <a:t>Risks and precautions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1f8d63e654_3_0"/>
          <p:cNvSpPr txBox="1"/>
          <p:nvPr/>
        </p:nvSpPr>
        <p:spPr>
          <a:xfrm>
            <a:off x="295125" y="395563"/>
            <a:ext cx="11337300" cy="73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3200">
                <a:solidFill>
                  <a:schemeClr val="dk1"/>
                </a:solidFill>
                <a:latin typeface="Fira Sans Extra Condensed SemiBold"/>
                <a:ea typeface="Fira Sans Extra Condensed SemiBold"/>
                <a:cs typeface="Fira Sans Extra Condensed SemiBold"/>
                <a:sym typeface="Fira Sans Extra Condensed SemiBold"/>
              </a:rPr>
              <a:t>SWOT Analysis Infographics</a:t>
            </a:r>
            <a:endParaRPr sz="32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50" name="Google Shape;150;g11f8d63e654_3_0"/>
          <p:cNvGrpSpPr/>
          <p:nvPr/>
        </p:nvGrpSpPr>
        <p:grpSpPr>
          <a:xfrm flipH="1">
            <a:off x="6760567" y="2528120"/>
            <a:ext cx="756620" cy="738559"/>
            <a:chOff x="2753373" y="2902523"/>
            <a:chExt cx="347552" cy="325557"/>
          </a:xfrm>
        </p:grpSpPr>
        <p:sp>
          <p:nvSpPr>
            <p:cNvPr id="151" name="Google Shape;151;g11f8d63e654_3_0"/>
            <p:cNvSpPr/>
            <p:nvPr/>
          </p:nvSpPr>
          <p:spPr>
            <a:xfrm>
              <a:off x="2807962" y="3018575"/>
              <a:ext cx="86418" cy="29506"/>
            </a:xfrm>
            <a:custGeom>
              <a:rect b="b" l="l" r="r" t="t"/>
              <a:pathLst>
                <a:path extrusionOk="0" h="927" w="2715">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52" name="Google Shape;152;g11f8d63e654_3_0"/>
            <p:cNvSpPr/>
            <p:nvPr/>
          </p:nvSpPr>
          <p:spPr>
            <a:xfrm>
              <a:off x="2753373" y="2973376"/>
              <a:ext cx="195213" cy="254704"/>
            </a:xfrm>
            <a:custGeom>
              <a:rect b="b" l="l" r="r" t="t"/>
              <a:pathLst>
                <a:path extrusionOk="0" h="8002" w="6133">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53" name="Google Shape;153;g11f8d63e654_3_0"/>
            <p:cNvSpPr/>
            <p:nvPr/>
          </p:nvSpPr>
          <p:spPr>
            <a:xfrm>
              <a:off x="2905361" y="3195072"/>
              <a:ext cx="10631" cy="32244"/>
            </a:xfrm>
            <a:custGeom>
              <a:rect b="b" l="l" r="r" t="t"/>
              <a:pathLst>
                <a:path extrusionOk="0" h="1013" w="334">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54" name="Google Shape;154;g11f8d63e654_3_0"/>
            <p:cNvSpPr/>
            <p:nvPr/>
          </p:nvSpPr>
          <p:spPr>
            <a:xfrm>
              <a:off x="2939069" y="2934735"/>
              <a:ext cx="161856" cy="169049"/>
            </a:xfrm>
            <a:custGeom>
              <a:rect b="b" l="l" r="r" t="t"/>
              <a:pathLst>
                <a:path extrusionOk="0" h="5311" w="5085">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55" name="Google Shape;155;g11f8d63e654_3_0"/>
            <p:cNvSpPr/>
            <p:nvPr/>
          </p:nvSpPr>
          <p:spPr>
            <a:xfrm>
              <a:off x="3002379" y="2902523"/>
              <a:ext cx="32244" cy="96668"/>
            </a:xfrm>
            <a:custGeom>
              <a:rect b="b" l="l" r="r" t="t"/>
              <a:pathLst>
                <a:path extrusionOk="0" h="3037" w="1013">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56" name="Google Shape;156;g11f8d63e654_3_0"/>
            <p:cNvSpPr/>
            <p:nvPr/>
          </p:nvSpPr>
          <p:spPr>
            <a:xfrm>
              <a:off x="3003143" y="3005206"/>
              <a:ext cx="32244" cy="32244"/>
            </a:xfrm>
            <a:custGeom>
              <a:rect b="b" l="l" r="r" t="t"/>
              <a:pathLst>
                <a:path extrusionOk="0" h="1013" w="1013">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grpSp>
      <p:grpSp>
        <p:nvGrpSpPr>
          <p:cNvPr id="157" name="Google Shape;157;g11f8d63e654_3_0"/>
          <p:cNvGrpSpPr/>
          <p:nvPr/>
        </p:nvGrpSpPr>
        <p:grpSpPr>
          <a:xfrm>
            <a:off x="6811018" y="4754169"/>
            <a:ext cx="656214" cy="732105"/>
            <a:chOff x="7055134" y="2919170"/>
            <a:chExt cx="290321" cy="310820"/>
          </a:xfrm>
        </p:grpSpPr>
        <p:sp>
          <p:nvSpPr>
            <p:cNvPr id="158" name="Google Shape;158;g11f8d63e654_3_0"/>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59" name="Google Shape;159;g11f8d63e654_3_0"/>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0" name="Google Shape;160;g11f8d63e654_3_0"/>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1" name="Google Shape;161;g11f8d63e654_3_0"/>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2" name="Google Shape;162;g11f8d63e654_3_0"/>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3" name="Google Shape;163;g11f8d63e654_3_0"/>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4" name="Google Shape;164;g11f8d63e654_3_0"/>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5" name="Google Shape;165;g11f8d63e654_3_0"/>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6" name="Google Shape;166;g11f8d63e654_3_0"/>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7" name="Google Shape;167;g11f8d63e654_3_0"/>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8" name="Google Shape;168;g11f8d63e654_3_0"/>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69" name="Google Shape;169;g11f8d63e654_3_0"/>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70" name="Google Shape;170;g11f8d63e654_3_0"/>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71" name="Google Shape;171;g11f8d63e654_3_0"/>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grpSp>
      <p:grpSp>
        <p:nvGrpSpPr>
          <p:cNvPr id="172" name="Google Shape;172;g11f8d63e654_3_0"/>
          <p:cNvGrpSpPr/>
          <p:nvPr/>
        </p:nvGrpSpPr>
        <p:grpSpPr>
          <a:xfrm>
            <a:off x="4437961" y="2533250"/>
            <a:ext cx="700328" cy="728304"/>
            <a:chOff x="7990840" y="2435226"/>
            <a:chExt cx="354363" cy="353631"/>
          </a:xfrm>
        </p:grpSpPr>
        <p:sp>
          <p:nvSpPr>
            <p:cNvPr id="173" name="Google Shape;173;g11f8d63e654_3_0"/>
            <p:cNvSpPr/>
            <p:nvPr/>
          </p:nvSpPr>
          <p:spPr>
            <a:xfrm>
              <a:off x="7990840" y="2435226"/>
              <a:ext cx="354363" cy="353631"/>
            </a:xfrm>
            <a:custGeom>
              <a:rect b="b" l="l" r="r" t="t"/>
              <a:pathLst>
                <a:path extrusionOk="0" h="11110" w="11133">
                  <a:moveTo>
                    <a:pt x="3477" y="1727"/>
                  </a:moveTo>
                  <a:cubicBezTo>
                    <a:pt x="3679" y="1727"/>
                    <a:pt x="3834" y="1894"/>
                    <a:pt x="3834" y="2084"/>
                  </a:cubicBezTo>
                  <a:lnTo>
                    <a:pt x="3834" y="2430"/>
                  </a:lnTo>
                  <a:cubicBezTo>
                    <a:pt x="3834" y="2727"/>
                    <a:pt x="3596" y="2965"/>
                    <a:pt x="3298" y="2965"/>
                  </a:cubicBezTo>
                  <a:cubicBezTo>
                    <a:pt x="3024" y="2965"/>
                    <a:pt x="2786" y="2727"/>
                    <a:pt x="2786" y="2430"/>
                  </a:cubicBezTo>
                  <a:lnTo>
                    <a:pt x="2786" y="2084"/>
                  </a:lnTo>
                  <a:cubicBezTo>
                    <a:pt x="2786" y="1894"/>
                    <a:pt x="2941" y="1727"/>
                    <a:pt x="3143" y="1727"/>
                  </a:cubicBezTo>
                  <a:close/>
                  <a:moveTo>
                    <a:pt x="3477" y="3299"/>
                  </a:moveTo>
                  <a:lnTo>
                    <a:pt x="3477" y="3311"/>
                  </a:lnTo>
                  <a:cubicBezTo>
                    <a:pt x="3501" y="3382"/>
                    <a:pt x="3513" y="3454"/>
                    <a:pt x="3536" y="3537"/>
                  </a:cubicBezTo>
                  <a:lnTo>
                    <a:pt x="3322" y="3751"/>
                  </a:lnTo>
                  <a:lnTo>
                    <a:pt x="3286" y="3751"/>
                  </a:lnTo>
                  <a:lnTo>
                    <a:pt x="3060" y="3537"/>
                  </a:lnTo>
                  <a:cubicBezTo>
                    <a:pt x="3096" y="3489"/>
                    <a:pt x="3108" y="3430"/>
                    <a:pt x="3108" y="3370"/>
                  </a:cubicBezTo>
                  <a:lnTo>
                    <a:pt x="3108" y="3299"/>
                  </a:lnTo>
                  <a:close/>
                  <a:moveTo>
                    <a:pt x="5418" y="4966"/>
                  </a:moveTo>
                  <a:lnTo>
                    <a:pt x="5418" y="7025"/>
                  </a:lnTo>
                  <a:lnTo>
                    <a:pt x="5406" y="7025"/>
                  </a:lnTo>
                  <a:lnTo>
                    <a:pt x="4346" y="7787"/>
                  </a:lnTo>
                  <a:lnTo>
                    <a:pt x="4346" y="5180"/>
                  </a:lnTo>
                  <a:cubicBezTo>
                    <a:pt x="4429" y="5239"/>
                    <a:pt x="4536" y="5287"/>
                    <a:pt x="4656" y="5299"/>
                  </a:cubicBezTo>
                  <a:lnTo>
                    <a:pt x="4786" y="5299"/>
                  </a:lnTo>
                  <a:cubicBezTo>
                    <a:pt x="4929" y="5287"/>
                    <a:pt x="5060" y="5239"/>
                    <a:pt x="5167" y="5156"/>
                  </a:cubicBezTo>
                  <a:lnTo>
                    <a:pt x="5418" y="4966"/>
                  </a:lnTo>
                  <a:close/>
                  <a:moveTo>
                    <a:pt x="2846" y="3739"/>
                  </a:moveTo>
                  <a:lnTo>
                    <a:pt x="3096" y="3989"/>
                  </a:lnTo>
                  <a:cubicBezTo>
                    <a:pt x="3155" y="4049"/>
                    <a:pt x="3239" y="4096"/>
                    <a:pt x="3334" y="4096"/>
                  </a:cubicBezTo>
                  <a:cubicBezTo>
                    <a:pt x="3417" y="4096"/>
                    <a:pt x="3513" y="4073"/>
                    <a:pt x="3572" y="3989"/>
                  </a:cubicBezTo>
                  <a:lnTo>
                    <a:pt x="3798" y="3775"/>
                  </a:lnTo>
                  <a:cubicBezTo>
                    <a:pt x="3870" y="3799"/>
                    <a:pt x="3941" y="3823"/>
                    <a:pt x="4013" y="3823"/>
                  </a:cubicBezTo>
                  <a:cubicBezTo>
                    <a:pt x="4072" y="3823"/>
                    <a:pt x="4120" y="3858"/>
                    <a:pt x="4167" y="3906"/>
                  </a:cubicBezTo>
                  <a:lnTo>
                    <a:pt x="4644" y="4501"/>
                  </a:lnTo>
                  <a:cubicBezTo>
                    <a:pt x="4676" y="4541"/>
                    <a:pt x="4724" y="4558"/>
                    <a:pt x="4769" y="4558"/>
                  </a:cubicBezTo>
                  <a:cubicBezTo>
                    <a:pt x="4807" y="4558"/>
                    <a:pt x="4843" y="4547"/>
                    <a:pt x="4870" y="4525"/>
                  </a:cubicBezTo>
                  <a:lnTo>
                    <a:pt x="5441" y="4061"/>
                  </a:lnTo>
                  <a:cubicBezTo>
                    <a:pt x="5483" y="4031"/>
                    <a:pt x="5534" y="4016"/>
                    <a:pt x="5581" y="4016"/>
                  </a:cubicBezTo>
                  <a:cubicBezTo>
                    <a:pt x="5629" y="4016"/>
                    <a:pt x="5674" y="4031"/>
                    <a:pt x="5703" y="4061"/>
                  </a:cubicBezTo>
                  <a:cubicBezTo>
                    <a:pt x="5739" y="4108"/>
                    <a:pt x="5763" y="4156"/>
                    <a:pt x="5763" y="4216"/>
                  </a:cubicBezTo>
                  <a:cubicBezTo>
                    <a:pt x="5739" y="4227"/>
                    <a:pt x="5727" y="4275"/>
                    <a:pt x="5679" y="4311"/>
                  </a:cubicBezTo>
                  <a:lnTo>
                    <a:pt x="4953" y="4882"/>
                  </a:lnTo>
                  <a:cubicBezTo>
                    <a:pt x="4894" y="4930"/>
                    <a:pt x="4834" y="4966"/>
                    <a:pt x="4763" y="4966"/>
                  </a:cubicBezTo>
                  <a:lnTo>
                    <a:pt x="4691" y="4966"/>
                  </a:lnTo>
                  <a:cubicBezTo>
                    <a:pt x="4596" y="4942"/>
                    <a:pt x="4513" y="4906"/>
                    <a:pt x="4453" y="4823"/>
                  </a:cubicBezTo>
                  <a:lnTo>
                    <a:pt x="4310" y="4644"/>
                  </a:lnTo>
                  <a:cubicBezTo>
                    <a:pt x="4288" y="4607"/>
                    <a:pt x="4247" y="4588"/>
                    <a:pt x="4205" y="4588"/>
                  </a:cubicBezTo>
                  <a:cubicBezTo>
                    <a:pt x="4180" y="4588"/>
                    <a:pt x="4154" y="4595"/>
                    <a:pt x="4132" y="4608"/>
                  </a:cubicBezTo>
                  <a:cubicBezTo>
                    <a:pt x="4072" y="4632"/>
                    <a:pt x="4036" y="4692"/>
                    <a:pt x="4036" y="4751"/>
                  </a:cubicBezTo>
                  <a:lnTo>
                    <a:pt x="4036" y="8014"/>
                  </a:lnTo>
                  <a:lnTo>
                    <a:pt x="3655" y="8276"/>
                  </a:lnTo>
                  <a:lnTo>
                    <a:pt x="3655" y="6763"/>
                  </a:lnTo>
                  <a:cubicBezTo>
                    <a:pt x="3655" y="6668"/>
                    <a:pt x="3584" y="6597"/>
                    <a:pt x="3501" y="6597"/>
                  </a:cubicBezTo>
                  <a:cubicBezTo>
                    <a:pt x="3405" y="6597"/>
                    <a:pt x="3334" y="6668"/>
                    <a:pt x="3334" y="6763"/>
                  </a:cubicBezTo>
                  <a:lnTo>
                    <a:pt x="3334" y="8502"/>
                  </a:lnTo>
                  <a:lnTo>
                    <a:pt x="2798" y="8895"/>
                  </a:lnTo>
                  <a:lnTo>
                    <a:pt x="2798" y="6811"/>
                  </a:lnTo>
                  <a:cubicBezTo>
                    <a:pt x="2798" y="6644"/>
                    <a:pt x="2751" y="6490"/>
                    <a:pt x="2691" y="6347"/>
                  </a:cubicBezTo>
                  <a:lnTo>
                    <a:pt x="2524" y="6013"/>
                  </a:lnTo>
                  <a:cubicBezTo>
                    <a:pt x="2489" y="5918"/>
                    <a:pt x="2453" y="5811"/>
                    <a:pt x="2453" y="5704"/>
                  </a:cubicBezTo>
                  <a:lnTo>
                    <a:pt x="2453" y="4037"/>
                  </a:lnTo>
                  <a:cubicBezTo>
                    <a:pt x="2453" y="3966"/>
                    <a:pt x="2500" y="3906"/>
                    <a:pt x="2560" y="3870"/>
                  </a:cubicBezTo>
                  <a:lnTo>
                    <a:pt x="2846" y="3739"/>
                  </a:lnTo>
                  <a:close/>
                  <a:moveTo>
                    <a:pt x="5560" y="1"/>
                  </a:moveTo>
                  <a:cubicBezTo>
                    <a:pt x="5477" y="1"/>
                    <a:pt x="5406" y="84"/>
                    <a:pt x="5406" y="167"/>
                  </a:cubicBezTo>
                  <a:lnTo>
                    <a:pt x="5406" y="3680"/>
                  </a:lnTo>
                  <a:cubicBezTo>
                    <a:pt x="5346" y="3692"/>
                    <a:pt x="5287" y="3727"/>
                    <a:pt x="5239" y="3775"/>
                  </a:cubicBezTo>
                  <a:lnTo>
                    <a:pt x="4775" y="4132"/>
                  </a:lnTo>
                  <a:lnTo>
                    <a:pt x="4405" y="3656"/>
                  </a:lnTo>
                  <a:cubicBezTo>
                    <a:pt x="4298" y="3537"/>
                    <a:pt x="4167" y="3454"/>
                    <a:pt x="4001" y="3454"/>
                  </a:cubicBezTo>
                  <a:cubicBezTo>
                    <a:pt x="3894" y="3454"/>
                    <a:pt x="3822" y="3370"/>
                    <a:pt x="3822" y="3275"/>
                  </a:cubicBezTo>
                  <a:lnTo>
                    <a:pt x="3822" y="3096"/>
                  </a:lnTo>
                  <a:cubicBezTo>
                    <a:pt x="4036" y="2953"/>
                    <a:pt x="4167" y="2703"/>
                    <a:pt x="4167" y="2418"/>
                  </a:cubicBezTo>
                  <a:lnTo>
                    <a:pt x="4167" y="2072"/>
                  </a:lnTo>
                  <a:cubicBezTo>
                    <a:pt x="4167" y="1703"/>
                    <a:pt x="3858" y="1394"/>
                    <a:pt x="3477" y="1394"/>
                  </a:cubicBezTo>
                  <a:lnTo>
                    <a:pt x="3143" y="1394"/>
                  </a:lnTo>
                  <a:cubicBezTo>
                    <a:pt x="2762" y="1394"/>
                    <a:pt x="2453" y="1703"/>
                    <a:pt x="2453" y="2072"/>
                  </a:cubicBezTo>
                  <a:lnTo>
                    <a:pt x="2453" y="2418"/>
                  </a:lnTo>
                  <a:cubicBezTo>
                    <a:pt x="2453" y="2703"/>
                    <a:pt x="2584" y="2953"/>
                    <a:pt x="2798" y="3096"/>
                  </a:cubicBezTo>
                  <a:lnTo>
                    <a:pt x="2798" y="3358"/>
                  </a:lnTo>
                  <a:lnTo>
                    <a:pt x="2798" y="3370"/>
                  </a:lnTo>
                  <a:lnTo>
                    <a:pt x="2393" y="3573"/>
                  </a:lnTo>
                  <a:cubicBezTo>
                    <a:pt x="2215" y="3668"/>
                    <a:pt x="2108" y="3846"/>
                    <a:pt x="2108" y="4037"/>
                  </a:cubicBezTo>
                  <a:lnTo>
                    <a:pt x="2108" y="5704"/>
                  </a:lnTo>
                  <a:cubicBezTo>
                    <a:pt x="2108" y="5871"/>
                    <a:pt x="2155" y="6013"/>
                    <a:pt x="2215" y="6168"/>
                  </a:cubicBezTo>
                  <a:lnTo>
                    <a:pt x="2381" y="6490"/>
                  </a:lnTo>
                  <a:cubicBezTo>
                    <a:pt x="2429" y="6597"/>
                    <a:pt x="2453" y="6704"/>
                    <a:pt x="2453" y="6811"/>
                  </a:cubicBezTo>
                  <a:lnTo>
                    <a:pt x="2453" y="9133"/>
                  </a:lnTo>
                  <a:lnTo>
                    <a:pt x="84" y="10812"/>
                  </a:lnTo>
                  <a:cubicBezTo>
                    <a:pt x="12" y="10859"/>
                    <a:pt x="0" y="10954"/>
                    <a:pt x="48" y="11038"/>
                  </a:cubicBezTo>
                  <a:cubicBezTo>
                    <a:pt x="69" y="11081"/>
                    <a:pt x="116" y="11102"/>
                    <a:pt x="166" y="11102"/>
                  </a:cubicBezTo>
                  <a:cubicBezTo>
                    <a:pt x="199" y="11102"/>
                    <a:pt x="234" y="11093"/>
                    <a:pt x="262" y="11074"/>
                  </a:cubicBezTo>
                  <a:lnTo>
                    <a:pt x="5548" y="7323"/>
                  </a:lnTo>
                  <a:lnTo>
                    <a:pt x="10835" y="11074"/>
                  </a:lnTo>
                  <a:cubicBezTo>
                    <a:pt x="10859" y="11097"/>
                    <a:pt x="10894" y="11109"/>
                    <a:pt x="10918" y="11109"/>
                  </a:cubicBezTo>
                  <a:cubicBezTo>
                    <a:pt x="10966" y="11109"/>
                    <a:pt x="11025" y="11074"/>
                    <a:pt x="11061" y="11038"/>
                  </a:cubicBezTo>
                  <a:cubicBezTo>
                    <a:pt x="11133" y="10954"/>
                    <a:pt x="11121" y="10859"/>
                    <a:pt x="11037" y="10812"/>
                  </a:cubicBezTo>
                  <a:lnTo>
                    <a:pt x="5727" y="7049"/>
                  </a:lnTo>
                  <a:lnTo>
                    <a:pt x="5727" y="4692"/>
                  </a:lnTo>
                  <a:lnTo>
                    <a:pt x="5882" y="4573"/>
                  </a:lnTo>
                  <a:cubicBezTo>
                    <a:pt x="6001" y="4477"/>
                    <a:pt x="6072" y="4335"/>
                    <a:pt x="6072" y="4180"/>
                  </a:cubicBezTo>
                  <a:cubicBezTo>
                    <a:pt x="6072" y="4037"/>
                    <a:pt x="6013" y="3882"/>
                    <a:pt x="5906" y="3787"/>
                  </a:cubicBezTo>
                  <a:cubicBezTo>
                    <a:pt x="5858" y="3739"/>
                    <a:pt x="5787" y="3704"/>
                    <a:pt x="5727" y="3680"/>
                  </a:cubicBezTo>
                  <a:lnTo>
                    <a:pt x="5727" y="667"/>
                  </a:lnTo>
                  <a:lnTo>
                    <a:pt x="7906" y="667"/>
                  </a:lnTo>
                  <a:lnTo>
                    <a:pt x="7680" y="1132"/>
                  </a:lnTo>
                  <a:cubicBezTo>
                    <a:pt x="7644" y="1179"/>
                    <a:pt x="7644" y="1239"/>
                    <a:pt x="7680" y="1287"/>
                  </a:cubicBezTo>
                  <a:lnTo>
                    <a:pt x="7906" y="1751"/>
                  </a:lnTo>
                  <a:lnTo>
                    <a:pt x="6251" y="1751"/>
                  </a:lnTo>
                  <a:cubicBezTo>
                    <a:pt x="6156" y="1751"/>
                    <a:pt x="6084" y="1822"/>
                    <a:pt x="6084" y="1906"/>
                  </a:cubicBezTo>
                  <a:cubicBezTo>
                    <a:pt x="6084" y="2001"/>
                    <a:pt x="6156" y="2072"/>
                    <a:pt x="6251" y="2072"/>
                  </a:cubicBezTo>
                  <a:lnTo>
                    <a:pt x="8156" y="2072"/>
                  </a:lnTo>
                  <a:cubicBezTo>
                    <a:pt x="8215" y="2072"/>
                    <a:pt x="8263" y="2049"/>
                    <a:pt x="8287" y="2001"/>
                  </a:cubicBezTo>
                  <a:cubicBezTo>
                    <a:pt x="8323" y="1953"/>
                    <a:pt x="8323" y="1894"/>
                    <a:pt x="8287" y="1834"/>
                  </a:cubicBezTo>
                  <a:lnTo>
                    <a:pt x="7977" y="1215"/>
                  </a:lnTo>
                  <a:lnTo>
                    <a:pt x="8287" y="584"/>
                  </a:lnTo>
                  <a:cubicBezTo>
                    <a:pt x="8323" y="537"/>
                    <a:pt x="8323" y="477"/>
                    <a:pt x="8287" y="417"/>
                  </a:cubicBezTo>
                  <a:cubicBezTo>
                    <a:pt x="8263" y="382"/>
                    <a:pt x="8204" y="346"/>
                    <a:pt x="8156" y="346"/>
                  </a:cubicBezTo>
                  <a:lnTo>
                    <a:pt x="5727" y="346"/>
                  </a:lnTo>
                  <a:lnTo>
                    <a:pt x="5727" y="167"/>
                  </a:lnTo>
                  <a:cubicBezTo>
                    <a:pt x="5727" y="84"/>
                    <a:pt x="5656" y="1"/>
                    <a:pt x="55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74" name="Google Shape;174;g11f8d63e654_3_0"/>
            <p:cNvSpPr/>
            <p:nvPr/>
          </p:nvSpPr>
          <p:spPr>
            <a:xfrm>
              <a:off x="8190160" y="2704158"/>
              <a:ext cx="61814" cy="45644"/>
            </a:xfrm>
            <a:custGeom>
              <a:rect b="b" l="l" r="r" t="t"/>
              <a:pathLst>
                <a:path extrusionOk="0" h="1434" w="1942">
                  <a:moveTo>
                    <a:pt x="173" y="0"/>
                  </a:moveTo>
                  <a:cubicBezTo>
                    <a:pt x="123" y="0"/>
                    <a:pt x="77" y="22"/>
                    <a:pt x="48" y="65"/>
                  </a:cubicBezTo>
                  <a:cubicBezTo>
                    <a:pt x="1" y="148"/>
                    <a:pt x="13" y="243"/>
                    <a:pt x="96" y="291"/>
                  </a:cubicBezTo>
                  <a:lnTo>
                    <a:pt x="1668" y="1410"/>
                  </a:lnTo>
                  <a:cubicBezTo>
                    <a:pt x="1703" y="1422"/>
                    <a:pt x="1727" y="1434"/>
                    <a:pt x="1763" y="1434"/>
                  </a:cubicBezTo>
                  <a:cubicBezTo>
                    <a:pt x="1799" y="1434"/>
                    <a:pt x="1858" y="1410"/>
                    <a:pt x="1894" y="1362"/>
                  </a:cubicBezTo>
                  <a:cubicBezTo>
                    <a:pt x="1942" y="1291"/>
                    <a:pt x="1918" y="1196"/>
                    <a:pt x="1846" y="1136"/>
                  </a:cubicBezTo>
                  <a:lnTo>
                    <a:pt x="275" y="29"/>
                  </a:lnTo>
                  <a:cubicBezTo>
                    <a:pt x="241" y="10"/>
                    <a:pt x="206"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75" name="Google Shape;175;g11f8d63e654_3_0"/>
            <p:cNvSpPr/>
            <p:nvPr/>
          </p:nvSpPr>
          <p:spPr>
            <a:xfrm>
              <a:off x="8162882" y="2684201"/>
              <a:ext cx="22026" cy="18239"/>
            </a:xfrm>
            <a:custGeom>
              <a:rect b="b" l="l" r="r" t="t"/>
              <a:pathLst>
                <a:path extrusionOk="0" h="573" w="692">
                  <a:moveTo>
                    <a:pt x="177" y="0"/>
                  </a:moveTo>
                  <a:cubicBezTo>
                    <a:pt x="123" y="0"/>
                    <a:pt x="67" y="26"/>
                    <a:pt x="36" y="73"/>
                  </a:cubicBezTo>
                  <a:cubicBezTo>
                    <a:pt x="1" y="144"/>
                    <a:pt x="13" y="251"/>
                    <a:pt x="84" y="299"/>
                  </a:cubicBezTo>
                  <a:lnTo>
                    <a:pt x="429" y="549"/>
                  </a:lnTo>
                  <a:cubicBezTo>
                    <a:pt x="453" y="561"/>
                    <a:pt x="489" y="573"/>
                    <a:pt x="513" y="573"/>
                  </a:cubicBezTo>
                  <a:cubicBezTo>
                    <a:pt x="560" y="573"/>
                    <a:pt x="620" y="549"/>
                    <a:pt x="655" y="501"/>
                  </a:cubicBezTo>
                  <a:cubicBezTo>
                    <a:pt x="691" y="430"/>
                    <a:pt x="679" y="323"/>
                    <a:pt x="608" y="275"/>
                  </a:cubicBezTo>
                  <a:lnTo>
                    <a:pt x="263" y="25"/>
                  </a:lnTo>
                  <a:cubicBezTo>
                    <a:pt x="237" y="8"/>
                    <a:pt x="207" y="0"/>
                    <a:pt x="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grpSp>
      <p:grpSp>
        <p:nvGrpSpPr>
          <p:cNvPr id="176" name="Google Shape;176;g11f8d63e654_3_0"/>
          <p:cNvGrpSpPr/>
          <p:nvPr/>
        </p:nvGrpSpPr>
        <p:grpSpPr>
          <a:xfrm>
            <a:off x="4465265" y="4834703"/>
            <a:ext cx="646418" cy="570647"/>
            <a:chOff x="2770052" y="2009628"/>
            <a:chExt cx="327085" cy="277080"/>
          </a:xfrm>
        </p:grpSpPr>
        <p:sp>
          <p:nvSpPr>
            <p:cNvPr id="177" name="Google Shape;177;g11f8d63e654_3_0"/>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78" name="Google Shape;178;g11f8d63e654_3_0"/>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grpSp>
      <p:grpSp>
        <p:nvGrpSpPr>
          <p:cNvPr id="179" name="Google Shape;179;g11f8d63e654_3_0"/>
          <p:cNvGrpSpPr/>
          <p:nvPr/>
        </p:nvGrpSpPr>
        <p:grpSpPr>
          <a:xfrm>
            <a:off x="4926671" y="2927453"/>
            <a:ext cx="2075165" cy="2162243"/>
            <a:chOff x="3865225" y="2191926"/>
            <a:chExt cx="1413600" cy="1413600"/>
          </a:xfrm>
        </p:grpSpPr>
        <p:sp>
          <p:nvSpPr>
            <p:cNvPr id="180" name="Google Shape;180;g11f8d63e654_3_0"/>
            <p:cNvSpPr/>
            <p:nvPr/>
          </p:nvSpPr>
          <p:spPr>
            <a:xfrm>
              <a:off x="3865225" y="2191926"/>
              <a:ext cx="1413600" cy="1413600"/>
            </a:xfrm>
            <a:prstGeom prst="ellipse">
              <a:avLst/>
            </a:prstGeom>
            <a:solidFill>
              <a:srgbClr val="FFFFFF">
                <a:alpha val="25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
          <p:nvSpPr>
            <p:cNvPr id="181" name="Google Shape;181;g11f8d63e654_3_0"/>
            <p:cNvSpPr/>
            <p:nvPr/>
          </p:nvSpPr>
          <p:spPr>
            <a:xfrm>
              <a:off x="3972738" y="2299476"/>
              <a:ext cx="1198250" cy="1198505"/>
            </a:xfrm>
            <a:custGeom>
              <a:rect b="b" l="l" r="r" t="t"/>
              <a:pathLst>
                <a:path extrusionOk="0" h="56460" w="56448">
                  <a:moveTo>
                    <a:pt x="56448" y="28230"/>
                  </a:moveTo>
                  <a:cubicBezTo>
                    <a:pt x="56448" y="43815"/>
                    <a:pt x="43815" y="56460"/>
                    <a:pt x="28230" y="56460"/>
                  </a:cubicBezTo>
                  <a:cubicBezTo>
                    <a:pt x="12645" y="56460"/>
                    <a:pt x="0" y="43815"/>
                    <a:pt x="0" y="28230"/>
                  </a:cubicBezTo>
                  <a:cubicBezTo>
                    <a:pt x="0" y="12645"/>
                    <a:pt x="12645" y="0"/>
                    <a:pt x="28230" y="0"/>
                  </a:cubicBezTo>
                  <a:cubicBezTo>
                    <a:pt x="43815" y="0"/>
                    <a:pt x="56448" y="12645"/>
                    <a:pt x="56448" y="28230"/>
                  </a:cubicBezTo>
                  <a:close/>
                </a:path>
              </a:pathLst>
            </a:custGeom>
            <a:solidFill>
              <a:srgbClr val="F7F7F8"/>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IN" sz="3200">
                  <a:solidFill>
                    <a:schemeClr val="dk1"/>
                  </a:solidFill>
                  <a:latin typeface="Fira Sans Extra Condensed Medium"/>
                  <a:ea typeface="Fira Sans Extra Condensed Medium"/>
                  <a:cs typeface="Fira Sans Extra Condensed Medium"/>
                  <a:sym typeface="Fira Sans Extra Condensed Medium"/>
                </a:rPr>
                <a:t>SWOT</a:t>
              </a:r>
              <a:endParaRPr sz="3200">
                <a:solidFill>
                  <a:schemeClr val="dk1"/>
                </a:solidFill>
              </a:endParaRPr>
            </a:p>
          </p:txBody>
        </p:sp>
        <p:sp>
          <p:nvSpPr>
            <p:cNvPr id="182" name="Google Shape;182;g11f8d63e654_3_0"/>
            <p:cNvSpPr/>
            <p:nvPr/>
          </p:nvSpPr>
          <p:spPr>
            <a:xfrm>
              <a:off x="4031368" y="2358106"/>
              <a:ext cx="1081244" cy="1081244"/>
            </a:xfrm>
            <a:custGeom>
              <a:rect b="b" l="l" r="r" t="t"/>
              <a:pathLst>
                <a:path extrusionOk="0" h="50936" w="50936">
                  <a:moveTo>
                    <a:pt x="25468" y="2037"/>
                  </a:moveTo>
                  <a:cubicBezTo>
                    <a:pt x="38386" y="2037"/>
                    <a:pt x="48899" y="12550"/>
                    <a:pt x="48899" y="25468"/>
                  </a:cubicBezTo>
                  <a:cubicBezTo>
                    <a:pt x="48899" y="38386"/>
                    <a:pt x="38386" y="48899"/>
                    <a:pt x="25468" y="48899"/>
                  </a:cubicBezTo>
                  <a:cubicBezTo>
                    <a:pt x="12550" y="48899"/>
                    <a:pt x="2036" y="38386"/>
                    <a:pt x="2036" y="25468"/>
                  </a:cubicBezTo>
                  <a:cubicBezTo>
                    <a:pt x="2036" y="12550"/>
                    <a:pt x="12550" y="2037"/>
                    <a:pt x="25468" y="2037"/>
                  </a:cubicBezTo>
                  <a:close/>
                  <a:moveTo>
                    <a:pt x="25468" y="1"/>
                  </a:moveTo>
                  <a:cubicBezTo>
                    <a:pt x="11418" y="1"/>
                    <a:pt x="0" y="11419"/>
                    <a:pt x="0" y="25468"/>
                  </a:cubicBezTo>
                  <a:cubicBezTo>
                    <a:pt x="0" y="39517"/>
                    <a:pt x="11418" y="50935"/>
                    <a:pt x="25468" y="50935"/>
                  </a:cubicBezTo>
                  <a:cubicBezTo>
                    <a:pt x="39517" y="50935"/>
                    <a:pt x="50935" y="39517"/>
                    <a:pt x="50935" y="25468"/>
                  </a:cubicBezTo>
                  <a:cubicBezTo>
                    <a:pt x="50935" y="11419"/>
                    <a:pt x="39517" y="1"/>
                    <a:pt x="2546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Q&amp;A</a:t>
            </a:r>
            <a:endParaRPr/>
          </a:p>
        </p:txBody>
      </p:sp>
      <p:sp>
        <p:nvSpPr>
          <p:cNvPr id="188" name="Google Shape;1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210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Summary</a:t>
            </a:r>
            <a:endParaRPr/>
          </a:p>
        </p:txBody>
      </p:sp>
      <p:sp>
        <p:nvSpPr>
          <p:cNvPr id="194" name="Google Shape;19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en-IN"/>
              <a:t>Elevator pitch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APPENDIX/BACKUP</a:t>
            </a:r>
            <a:endParaRPr/>
          </a:p>
        </p:txBody>
      </p:sp>
      <p:sp>
        <p:nvSpPr>
          <p:cNvPr id="200" name="Google Shape;2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210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100"/>
              <a:buNone/>
            </a:pPr>
            <a:r>
              <a:rPr b="1" lang="en-IN" sz="1200"/>
              <a:t> </a:t>
            </a:r>
            <a:endParaRPr b="1" sz="1200"/>
          </a:p>
          <a:p>
            <a:pPr indent="0" lvl="0" marL="0" rtl="0" algn="l">
              <a:lnSpc>
                <a:spcPct val="115000"/>
              </a:lnSpc>
              <a:spcBef>
                <a:spcPts val="0"/>
              </a:spcBef>
              <a:spcAft>
                <a:spcPts val="0"/>
              </a:spcAft>
              <a:buSzPts val="1100"/>
              <a:buNone/>
            </a:pPr>
            <a:r>
              <a:t/>
            </a:r>
            <a:endParaRPr b="1" sz="2300"/>
          </a:p>
          <a:p>
            <a:pPr indent="0" lvl="0" marL="0" rtl="0" algn="l">
              <a:lnSpc>
                <a:spcPct val="115000"/>
              </a:lnSpc>
              <a:spcBef>
                <a:spcPts val="0"/>
              </a:spcBef>
              <a:spcAft>
                <a:spcPts val="0"/>
              </a:spcAft>
              <a:buSzPts val="1100"/>
              <a:buNone/>
            </a:pPr>
            <a:r>
              <a:t/>
            </a:r>
            <a:endParaRPr b="1" sz="2300"/>
          </a:p>
          <a:p>
            <a:pPr indent="0" lvl="0" marL="0" rtl="0" algn="l">
              <a:lnSpc>
                <a:spcPct val="115000"/>
              </a:lnSpc>
              <a:spcBef>
                <a:spcPts val="0"/>
              </a:spcBef>
              <a:spcAft>
                <a:spcPts val="0"/>
              </a:spcAft>
              <a:buClr>
                <a:schemeClr val="dk1"/>
              </a:buClr>
              <a:buSzPts val="1100"/>
              <a:buFont typeface="Arial"/>
              <a:buNone/>
            </a:pPr>
            <a:r>
              <a:rPr b="1" lang="en-IN" sz="2700" u="sng"/>
              <a:t>Forecasting Natural Gas International Prices using advanced Time-Series Techniques</a:t>
            </a:r>
            <a:endParaRPr b="1" sz="2700" u="sng"/>
          </a:p>
          <a:p>
            <a:pPr indent="0" lvl="0" marL="0" rtl="0" algn="ctr">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t/>
            </a:r>
            <a:endParaRPr/>
          </a:p>
        </p:txBody>
      </p:sp>
      <p:sp>
        <p:nvSpPr>
          <p:cNvPr id="81" name="Google Shape;81;p2"/>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000"/>
              </a:spcBef>
              <a:spcAft>
                <a:spcPts val="0"/>
              </a:spcAft>
              <a:buSzPts val="1800"/>
              <a:buNone/>
            </a:pPr>
            <a:r>
              <a:rPr b="1" lang="en-IN" sz="2000">
                <a:solidFill>
                  <a:schemeClr val="dk1"/>
                </a:solidFill>
              </a:rPr>
              <a:t>Team Name: Coding_Nahi_Aati</a:t>
            </a:r>
            <a:endParaRPr b="1" sz="2000">
              <a:solidFill>
                <a:schemeClr val="dk1"/>
              </a:solidFill>
            </a:endParaRPr>
          </a:p>
          <a:p>
            <a:pPr indent="0" lvl="0" marL="0" rtl="0" algn="ctr">
              <a:lnSpc>
                <a:spcPct val="115000"/>
              </a:lnSpc>
              <a:spcBef>
                <a:spcPts val="2100"/>
              </a:spcBef>
              <a:spcAft>
                <a:spcPts val="0"/>
              </a:spcAft>
              <a:buClr>
                <a:schemeClr val="dk1"/>
              </a:buClr>
              <a:buSzPts val="1100"/>
              <a:buFont typeface="Arial"/>
              <a:buNone/>
            </a:pPr>
            <a:r>
              <a:rPr b="1" lang="en-IN" sz="2000">
                <a:solidFill>
                  <a:schemeClr val="dk1"/>
                </a:solidFill>
              </a:rPr>
              <a:t>Team Leader Name: Shivam Tyagi</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IN" sz="2000">
                <a:solidFill>
                  <a:schemeClr val="dk1"/>
                </a:solidFill>
              </a:rPr>
              <a:t>Institute Code (AISHE): U - 1056</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IN" sz="2000">
                <a:solidFill>
                  <a:schemeClr val="dk1"/>
                </a:solidFill>
              </a:rPr>
              <a:t>Institute Name: Netaji Subhas University of Technology</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b="1" sz="2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IN" sz="2000">
                <a:solidFill>
                  <a:schemeClr val="dk1"/>
                </a:solidFill>
              </a:rPr>
              <a:t>Theme Name: Heritage &amp; Culture</a:t>
            </a:r>
            <a:endParaRPr b="1" sz="2000">
              <a:solidFill>
                <a:schemeClr val="dk1"/>
              </a:solidFill>
            </a:endParaRPr>
          </a:p>
          <a:p>
            <a:pPr indent="0" lvl="0" marL="0" rtl="0" algn="l">
              <a:lnSpc>
                <a:spcPct val="90000"/>
              </a:lnSpc>
              <a:spcBef>
                <a:spcPts val="1000"/>
              </a:spcBef>
              <a:spcAft>
                <a:spcPts val="2100"/>
              </a:spcAft>
              <a:buSzPts val="1800"/>
              <a:buNone/>
            </a:pPr>
            <a:r>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u="sng"/>
              <a:t>Problem</a:t>
            </a:r>
            <a:endParaRPr u="sng"/>
          </a:p>
        </p:txBody>
      </p:sp>
      <p:sp>
        <p:nvSpPr>
          <p:cNvPr id="87" name="Google Shape;87;p3"/>
          <p:cNvSpPr txBox="1"/>
          <p:nvPr>
            <p:ph idx="1" type="body"/>
          </p:nvPr>
        </p:nvSpPr>
        <p:spPr>
          <a:xfrm>
            <a:off x="838200" y="1825625"/>
            <a:ext cx="10515600" cy="475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sz="1600">
              <a:solidFill>
                <a:srgbClr val="212529"/>
              </a:solidFill>
              <a:latin typeface="Arial"/>
              <a:ea typeface="Arial"/>
              <a:cs typeface="Arial"/>
              <a:sym typeface="Arial"/>
            </a:endParaRPr>
          </a:p>
          <a:p>
            <a:pPr indent="-190500" lvl="0" marL="228600" rtl="0" algn="l">
              <a:lnSpc>
                <a:spcPct val="90000"/>
              </a:lnSpc>
              <a:spcBef>
                <a:spcPts val="0"/>
              </a:spcBef>
              <a:spcAft>
                <a:spcPts val="0"/>
              </a:spcAft>
              <a:buSzPts val="2200"/>
              <a:buFont typeface="Raleway Medium"/>
              <a:buChar char="●"/>
            </a:pPr>
            <a:r>
              <a:rPr lang="en-IN" sz="2200">
                <a:solidFill>
                  <a:schemeClr val="dk1"/>
                </a:solidFill>
                <a:latin typeface="Raleway Medium"/>
                <a:ea typeface="Raleway Medium"/>
                <a:cs typeface="Raleway Medium"/>
                <a:sym typeface="Raleway Medium"/>
              </a:rPr>
              <a:t>It is required to forecast NATURAL GAS PRICE in international market for the period 2021 to 2026. The historical data is to be extracted programmatically from public websites and models need to be built upon the data. </a:t>
            </a:r>
            <a:endParaRPr sz="2200">
              <a:solidFill>
                <a:schemeClr val="dk1"/>
              </a:solidFill>
              <a:latin typeface="Raleway Medium"/>
              <a:ea typeface="Raleway Medium"/>
              <a:cs typeface="Raleway Medium"/>
              <a:sym typeface="Raleway Medium"/>
            </a:endParaRPr>
          </a:p>
          <a:p>
            <a:pPr indent="0" lvl="0" marL="457200" rtl="0" algn="l">
              <a:lnSpc>
                <a:spcPct val="90000"/>
              </a:lnSpc>
              <a:spcBef>
                <a:spcPts val="0"/>
              </a:spcBef>
              <a:spcAft>
                <a:spcPts val="0"/>
              </a:spcAft>
              <a:buNone/>
            </a:pPr>
            <a:r>
              <a:t/>
            </a:r>
            <a:endParaRPr sz="2200">
              <a:solidFill>
                <a:schemeClr val="dk1"/>
              </a:solidFill>
              <a:latin typeface="Raleway Medium"/>
              <a:ea typeface="Raleway Medium"/>
              <a:cs typeface="Raleway Medium"/>
              <a:sym typeface="Raleway Medium"/>
            </a:endParaRPr>
          </a:p>
          <a:p>
            <a:pPr indent="-190500" lvl="0" marL="228600" rtl="0" algn="l">
              <a:lnSpc>
                <a:spcPct val="90000"/>
              </a:lnSpc>
              <a:spcBef>
                <a:spcPts val="0"/>
              </a:spcBef>
              <a:spcAft>
                <a:spcPts val="0"/>
              </a:spcAft>
              <a:buSzPts val="2200"/>
              <a:buFont typeface="Raleway Medium"/>
              <a:buChar char="●"/>
            </a:pPr>
            <a:r>
              <a:rPr lang="en-IN" sz="2200">
                <a:solidFill>
                  <a:schemeClr val="dk1"/>
                </a:solidFill>
                <a:latin typeface="Raleway Medium"/>
                <a:ea typeface="Raleway Medium"/>
                <a:cs typeface="Raleway Medium"/>
                <a:sym typeface="Raleway Medium"/>
              </a:rPr>
              <a:t>The trend may be analyzed vis-á-vis similar commodities like CRUDE OIL, COAL, etc. It is required to develop at least 3 independent advanced forecasting models using time-series analysis like ARIMA, EXPONENTIAL SMOOTHING and NEURAL NETWORKS (LSTM, etc.). </a:t>
            </a:r>
            <a:endParaRPr sz="2200">
              <a:solidFill>
                <a:schemeClr val="dk1"/>
              </a:solidFill>
              <a:latin typeface="Raleway Medium"/>
              <a:ea typeface="Raleway Medium"/>
              <a:cs typeface="Raleway Medium"/>
              <a:sym typeface="Ralew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u="sng"/>
              <a:t>Solution</a:t>
            </a:r>
            <a:endParaRPr u="sng"/>
          </a:p>
        </p:txBody>
      </p:sp>
      <p:sp>
        <p:nvSpPr>
          <p:cNvPr id="93" name="Google Shape;93;p4"/>
          <p:cNvSpPr txBox="1"/>
          <p:nvPr>
            <p:ph idx="1" type="body"/>
          </p:nvPr>
        </p:nvSpPr>
        <p:spPr>
          <a:xfrm>
            <a:off x="838200" y="1498826"/>
            <a:ext cx="10515600" cy="467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IN" sz="2200"/>
              <a:t>Proposition</a:t>
            </a:r>
            <a:endParaRPr b="1" sz="2200"/>
          </a:p>
          <a:p>
            <a:pPr indent="-355600" lvl="0" marL="457200" rtl="0" algn="l">
              <a:lnSpc>
                <a:spcPct val="115000"/>
              </a:lnSpc>
              <a:spcBef>
                <a:spcPts val="2100"/>
              </a:spcBef>
              <a:spcAft>
                <a:spcPts val="0"/>
              </a:spcAft>
              <a:buSzPts val="2000"/>
              <a:buAutoNum type="arabicPeriod"/>
            </a:pPr>
            <a:r>
              <a:rPr lang="en-IN" sz="2000"/>
              <a:t>Long term </a:t>
            </a:r>
            <a:r>
              <a:rPr lang="en-IN" sz="2000"/>
              <a:t>forecasting</a:t>
            </a:r>
            <a:endParaRPr sz="2000"/>
          </a:p>
          <a:p>
            <a:pPr indent="-355600" lvl="0" marL="457200" rtl="0" algn="l">
              <a:lnSpc>
                <a:spcPct val="115000"/>
              </a:lnSpc>
              <a:spcBef>
                <a:spcPts val="0"/>
              </a:spcBef>
              <a:spcAft>
                <a:spcPts val="0"/>
              </a:spcAft>
              <a:buSzPts val="2000"/>
              <a:buAutoNum type="arabicPeriod"/>
            </a:pPr>
            <a:r>
              <a:rPr lang="en-IN" sz="2000"/>
              <a:t>Lowering  market </a:t>
            </a:r>
            <a:r>
              <a:rPr lang="en-IN" sz="2000"/>
              <a:t>uncertainty</a:t>
            </a:r>
            <a:endParaRPr sz="2000"/>
          </a:p>
          <a:p>
            <a:pPr indent="-355600" lvl="0" marL="457200" rtl="0" algn="l">
              <a:lnSpc>
                <a:spcPct val="115000"/>
              </a:lnSpc>
              <a:spcBef>
                <a:spcPts val="0"/>
              </a:spcBef>
              <a:spcAft>
                <a:spcPts val="0"/>
              </a:spcAft>
              <a:buSzPts val="2000"/>
              <a:buAutoNum type="arabicPeriod"/>
            </a:pPr>
            <a:r>
              <a:rPr lang="en-IN" sz="2000"/>
              <a:t>Past trend analysis</a:t>
            </a:r>
            <a:endParaRPr sz="2000"/>
          </a:p>
          <a:p>
            <a:pPr indent="-355600" lvl="0" marL="457200" rtl="0" algn="l">
              <a:lnSpc>
                <a:spcPct val="115000"/>
              </a:lnSpc>
              <a:spcBef>
                <a:spcPts val="0"/>
              </a:spcBef>
              <a:spcAft>
                <a:spcPts val="0"/>
              </a:spcAft>
              <a:buSzPts val="2000"/>
              <a:buAutoNum type="arabicPeriod"/>
            </a:pPr>
            <a:r>
              <a:rPr lang="en-IN" sz="2000"/>
              <a:t> Rare events detection</a:t>
            </a:r>
            <a:endParaRPr sz="2000"/>
          </a:p>
          <a:p>
            <a:pPr indent="0" lvl="0" marL="45720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b="1" lang="en-IN"/>
              <a:t>Value to user</a:t>
            </a:r>
            <a:endParaRPr b="1"/>
          </a:p>
          <a:p>
            <a:pPr indent="-323850" lvl="0" marL="457200" rtl="0" algn="l">
              <a:lnSpc>
                <a:spcPct val="115000"/>
              </a:lnSpc>
              <a:spcBef>
                <a:spcPts val="2100"/>
              </a:spcBef>
              <a:spcAft>
                <a:spcPts val="0"/>
              </a:spcAft>
              <a:buSzPts val="1500"/>
              <a:buAutoNum type="arabicPeriod"/>
            </a:pPr>
            <a:r>
              <a:rPr lang="en-IN" sz="2100"/>
              <a:t>More accuracy in analysis and price prediction</a:t>
            </a:r>
            <a:endParaRPr sz="2100"/>
          </a:p>
          <a:p>
            <a:pPr indent="-323850" lvl="0" marL="457200" rtl="0" algn="l">
              <a:lnSpc>
                <a:spcPct val="115000"/>
              </a:lnSpc>
              <a:spcBef>
                <a:spcPts val="0"/>
              </a:spcBef>
              <a:spcAft>
                <a:spcPts val="0"/>
              </a:spcAft>
              <a:buSzPts val="1500"/>
              <a:buAutoNum type="arabicPeriod"/>
            </a:pPr>
            <a:r>
              <a:rPr lang="en-IN" sz="2100"/>
              <a:t>Ease in decision making for investors</a:t>
            </a:r>
            <a:endParaRPr sz="2100"/>
          </a:p>
          <a:p>
            <a:pPr indent="-323850" lvl="0" marL="457200" rtl="0" algn="l">
              <a:lnSpc>
                <a:spcPct val="115000"/>
              </a:lnSpc>
              <a:spcBef>
                <a:spcPts val="0"/>
              </a:spcBef>
              <a:spcAft>
                <a:spcPts val="0"/>
              </a:spcAft>
              <a:buSzPts val="1500"/>
              <a:buAutoNum type="arabicPeriod"/>
            </a:pPr>
            <a:r>
              <a:rPr lang="en-IN" sz="2100"/>
              <a:t>Knowing updates through budget friendly subscription</a:t>
            </a:r>
            <a:endParaRPr sz="2100"/>
          </a:p>
          <a:p>
            <a:pPr indent="0" lvl="0" marL="457200" rtl="0" algn="l">
              <a:lnSpc>
                <a:spcPct val="90000"/>
              </a:lnSpc>
              <a:spcBef>
                <a:spcPts val="2100"/>
              </a:spcBef>
              <a:spcAft>
                <a:spcPts val="0"/>
              </a:spcAft>
              <a:buNone/>
            </a:pPr>
            <a:r>
              <a:t/>
            </a:r>
            <a:endParaRPr/>
          </a:p>
          <a:p>
            <a:pPr indent="0" lvl="0" marL="457200" rtl="0" algn="l">
              <a:lnSpc>
                <a:spcPct val="90000"/>
              </a:lnSpc>
              <a:spcBef>
                <a:spcPts val="2100"/>
              </a:spcBef>
              <a:spcAft>
                <a:spcPts val="0"/>
              </a:spcAft>
              <a:buNone/>
            </a:pPr>
            <a:r>
              <a:t/>
            </a:r>
            <a:endParaRPr/>
          </a:p>
          <a:p>
            <a:pPr indent="0" lvl="0" marL="457200" rtl="0" algn="l">
              <a:lnSpc>
                <a:spcPct val="90000"/>
              </a:lnSpc>
              <a:spcBef>
                <a:spcPts val="2100"/>
              </a:spcBef>
              <a:spcAft>
                <a:spcPts val="0"/>
              </a:spcAft>
              <a:buNone/>
            </a:pPr>
            <a:r>
              <a:t/>
            </a:r>
            <a:endParaRPr/>
          </a:p>
          <a:p>
            <a:pPr indent="0" lvl="0" marL="457200" rtl="0" algn="l">
              <a:lnSpc>
                <a:spcPct val="90000"/>
              </a:lnSpc>
              <a:spcBef>
                <a:spcPts val="2100"/>
              </a:spcBef>
              <a:spcAft>
                <a:spcPts val="0"/>
              </a:spcAft>
              <a:buNone/>
            </a:pPr>
            <a:r>
              <a:t/>
            </a:r>
            <a:endParaRPr/>
          </a:p>
          <a:p>
            <a:pPr indent="0" lvl="0" marL="457200" rtl="0" algn="l">
              <a:lnSpc>
                <a:spcPct val="90000"/>
              </a:lnSpc>
              <a:spcBef>
                <a:spcPts val="2100"/>
              </a:spcBef>
              <a:spcAft>
                <a:spcPts val="21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Market Size</a:t>
            </a:r>
            <a:endParaRPr/>
          </a:p>
        </p:txBody>
      </p:sp>
      <p:sp>
        <p:nvSpPr>
          <p:cNvPr id="99" name="Google Shape;9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IN"/>
              <a:t>Size of market- </a:t>
            </a:r>
            <a:endParaRPr/>
          </a:p>
          <a:p>
            <a:pPr indent="0" lvl="0" marL="457200" rtl="0" algn="l">
              <a:lnSpc>
                <a:spcPct val="90000"/>
              </a:lnSpc>
              <a:spcBef>
                <a:spcPts val="0"/>
              </a:spcBef>
              <a:spcAft>
                <a:spcPts val="0"/>
              </a:spcAft>
              <a:buNone/>
            </a:pPr>
            <a:r>
              <a:rPr lang="en-IN"/>
              <a:t>All of the </a:t>
            </a:r>
            <a:r>
              <a:rPr lang="en-IN"/>
              <a:t>clients</a:t>
            </a:r>
            <a:r>
              <a:rPr lang="en-IN"/>
              <a:t> in natural gas commodity business </a:t>
            </a:r>
            <a:endParaRPr/>
          </a:p>
          <a:p>
            <a:pPr indent="-228600" lvl="0" marL="228600" rtl="0" algn="l">
              <a:lnSpc>
                <a:spcPct val="90000"/>
              </a:lnSpc>
              <a:spcBef>
                <a:spcPts val="1000"/>
              </a:spcBef>
              <a:spcAft>
                <a:spcPts val="0"/>
              </a:spcAft>
              <a:buClr>
                <a:schemeClr val="dk1"/>
              </a:buClr>
              <a:buSzPts val="2800"/>
              <a:buChar char="●"/>
            </a:pPr>
            <a:r>
              <a:rPr lang="en-IN"/>
              <a:t>Sales and distribution</a:t>
            </a:r>
            <a:endParaRPr/>
          </a:p>
          <a:p>
            <a:pPr indent="0" lvl="0" marL="0" rtl="0" algn="l">
              <a:lnSpc>
                <a:spcPct val="90000"/>
              </a:lnSpc>
              <a:spcBef>
                <a:spcPts val="2100"/>
              </a:spcBef>
              <a:spcAft>
                <a:spcPts val="0"/>
              </a:spcAft>
              <a:buNone/>
            </a:pPr>
            <a:r>
              <a:rPr lang="en-IN"/>
              <a:t>Total available market</a:t>
            </a:r>
            <a:endParaRPr/>
          </a:p>
          <a:p>
            <a:pPr indent="0" lvl="0" marL="0" rtl="0" algn="l">
              <a:lnSpc>
                <a:spcPct val="90000"/>
              </a:lnSpc>
              <a:spcBef>
                <a:spcPts val="2100"/>
              </a:spcBef>
              <a:spcAft>
                <a:spcPts val="21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Market Validation</a:t>
            </a:r>
            <a:endParaRPr/>
          </a:p>
        </p:txBody>
      </p:sp>
      <p:sp>
        <p:nvSpPr>
          <p:cNvPr id="106" name="Google Shape;106;p6"/>
          <p:cNvSpPr txBox="1"/>
          <p:nvPr>
            <p:ph idx="1" type="body"/>
          </p:nvPr>
        </p:nvSpPr>
        <p:spPr>
          <a:xfrm>
            <a:off x="732950" y="16907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en-IN"/>
              <a:t>Development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Product</a:t>
            </a:r>
            <a:endParaRPr/>
          </a:p>
        </p:txBody>
      </p:sp>
      <p:sp>
        <p:nvSpPr>
          <p:cNvPr id="112" name="Google Shape;11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IN"/>
              <a:t>Architecture -&gt; </a:t>
            </a:r>
            <a:endParaRPr/>
          </a:p>
          <a:p>
            <a:pPr indent="-228600" lvl="0" marL="228600" rtl="0" algn="l">
              <a:lnSpc>
                <a:spcPct val="90000"/>
              </a:lnSpc>
              <a:spcBef>
                <a:spcPts val="1000"/>
              </a:spcBef>
              <a:spcAft>
                <a:spcPts val="0"/>
              </a:spcAft>
              <a:buClr>
                <a:schemeClr val="dk1"/>
              </a:buClr>
              <a:buSzPts val="2800"/>
              <a:buChar char="●"/>
            </a:pPr>
            <a:r>
              <a:rPr lang="en-IN"/>
              <a:t>Adjacent markets</a:t>
            </a:r>
            <a:endParaRPr/>
          </a:p>
          <a:p>
            <a:pPr indent="-228600" lvl="0" marL="228600" rtl="0" algn="l">
              <a:lnSpc>
                <a:spcPct val="90000"/>
              </a:lnSpc>
              <a:spcBef>
                <a:spcPts val="1000"/>
              </a:spcBef>
              <a:spcAft>
                <a:spcPts val="0"/>
              </a:spcAft>
              <a:buClr>
                <a:schemeClr val="dk1"/>
              </a:buClr>
              <a:buSzPts val="2800"/>
              <a:buChar char="●"/>
            </a:pPr>
            <a:r>
              <a:rPr lang="en-IN"/>
              <a:t>Metrics</a:t>
            </a:r>
            <a:endParaRPr/>
          </a:p>
          <a:p>
            <a:pPr indent="-228600" lvl="0" marL="228600" rtl="0" algn="l">
              <a:lnSpc>
                <a:spcPct val="90000"/>
              </a:lnSpc>
              <a:spcBef>
                <a:spcPts val="1000"/>
              </a:spcBef>
              <a:spcAft>
                <a:spcPts val="0"/>
              </a:spcAft>
              <a:buClr>
                <a:schemeClr val="dk1"/>
              </a:buClr>
              <a:buSzPts val="2800"/>
              <a:buChar char="●"/>
            </a:pPr>
            <a:r>
              <a:rPr lang="en-IN"/>
              <a:t>Saleability</a:t>
            </a:r>
            <a:endParaRPr/>
          </a:p>
          <a:p>
            <a:pPr indent="-228600" lvl="0" marL="228600" rtl="0" algn="l">
              <a:lnSpc>
                <a:spcPct val="90000"/>
              </a:lnSpc>
              <a:spcBef>
                <a:spcPts val="1000"/>
              </a:spcBef>
              <a:spcAft>
                <a:spcPts val="0"/>
              </a:spcAft>
              <a:buClr>
                <a:schemeClr val="dk1"/>
              </a:buClr>
              <a:buSzPts val="2800"/>
              <a:buChar char="●"/>
            </a:pPr>
            <a:r>
              <a:rPr lang="en-IN"/>
              <a:t>Channels</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838200" y="365125"/>
            <a:ext cx="10515600" cy="1212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Business Model</a:t>
            </a:r>
            <a:endParaRPr/>
          </a:p>
        </p:txBody>
      </p:sp>
      <p:sp>
        <p:nvSpPr>
          <p:cNvPr id="118" name="Google Shape;118;p8"/>
          <p:cNvSpPr txBox="1"/>
          <p:nvPr>
            <p:ph idx="1" type="body"/>
          </p:nvPr>
        </p:nvSpPr>
        <p:spPr>
          <a:xfrm>
            <a:off x="838200" y="1435750"/>
            <a:ext cx="10515600" cy="5139600"/>
          </a:xfrm>
          <a:prstGeom prst="rect">
            <a:avLst/>
          </a:prstGeom>
          <a:noFill/>
          <a:ln>
            <a:noFill/>
          </a:ln>
        </p:spPr>
        <p:txBody>
          <a:bodyPr anchorCtr="0" anchor="t" bIns="45700" lIns="91425" spcFirstLastPara="1" rIns="91425" wrap="square" tIns="45700">
            <a:noAutofit/>
          </a:bodyPr>
          <a:lstStyle/>
          <a:p>
            <a:pPr indent="-336550" lvl="0" marL="457200" rtl="0" algn="l">
              <a:lnSpc>
                <a:spcPct val="90000"/>
              </a:lnSpc>
              <a:spcBef>
                <a:spcPts val="0"/>
              </a:spcBef>
              <a:spcAft>
                <a:spcPts val="0"/>
              </a:spcAft>
              <a:buSzPts val="1700"/>
              <a:buAutoNum type="arabicPeriod"/>
            </a:pPr>
            <a:r>
              <a:rPr lang="en-IN" sz="2300"/>
              <a:t>Opportunities</a:t>
            </a:r>
            <a:endParaRPr sz="1900">
              <a:latin typeface="Roboto Light"/>
              <a:ea typeface="Roboto Light"/>
              <a:cs typeface="Roboto Light"/>
              <a:sym typeface="Roboto Light"/>
            </a:endParaRPr>
          </a:p>
          <a:p>
            <a:pPr indent="0" lvl="0" marL="457200" rtl="0" algn="l">
              <a:lnSpc>
                <a:spcPct val="115000"/>
              </a:lnSpc>
              <a:spcBef>
                <a:spcPts val="0"/>
              </a:spcBef>
              <a:spcAft>
                <a:spcPts val="0"/>
              </a:spcAft>
              <a:buNone/>
            </a:pPr>
            <a:r>
              <a:rPr lang="en-IN" sz="2000"/>
              <a:t>As a service,Product etc.</a:t>
            </a:r>
            <a:endParaRPr sz="2000"/>
          </a:p>
          <a:p>
            <a:pPr indent="-330200" lvl="0" marL="457200" rtl="0" algn="l">
              <a:lnSpc>
                <a:spcPct val="115000"/>
              </a:lnSpc>
              <a:spcBef>
                <a:spcPts val="1000"/>
              </a:spcBef>
              <a:spcAft>
                <a:spcPts val="0"/>
              </a:spcAft>
              <a:buSzPts val="1600"/>
              <a:buAutoNum type="arabicPeriod"/>
            </a:pPr>
            <a:r>
              <a:rPr lang="en-IN" sz="2200"/>
              <a:t>Sources of revenue</a:t>
            </a:r>
            <a:endParaRPr sz="2200"/>
          </a:p>
          <a:p>
            <a:pPr indent="-6350" lvl="0" marL="457200" rtl="0" algn="l">
              <a:lnSpc>
                <a:spcPct val="115000"/>
              </a:lnSpc>
              <a:spcBef>
                <a:spcPts val="0"/>
              </a:spcBef>
              <a:spcAft>
                <a:spcPts val="0"/>
              </a:spcAft>
              <a:buNone/>
            </a:pPr>
            <a:r>
              <a:rPr lang="en-IN" sz="2000"/>
              <a:t>The software/service can be sold on a subscription model to various interested players.</a:t>
            </a:r>
            <a:endParaRPr sz="2000"/>
          </a:p>
          <a:p>
            <a:pPr indent="-6350" lvl="0" marL="457200" rtl="0" algn="l">
              <a:lnSpc>
                <a:spcPct val="115000"/>
              </a:lnSpc>
              <a:spcBef>
                <a:spcPts val="0"/>
              </a:spcBef>
              <a:spcAft>
                <a:spcPts val="0"/>
              </a:spcAft>
              <a:buNone/>
            </a:pPr>
            <a:r>
              <a:rPr lang="en-IN" sz="2000"/>
              <a:t>This will give an edge to corporations and companies to predict prices and make less risk decisions. 300$ per year with support and updates.</a:t>
            </a:r>
            <a:endParaRPr sz="2000"/>
          </a:p>
          <a:p>
            <a:pPr indent="-6350" lvl="0" marL="457200" rtl="0" algn="l">
              <a:lnSpc>
                <a:spcPct val="90000"/>
              </a:lnSpc>
              <a:spcBef>
                <a:spcPts val="0"/>
              </a:spcBef>
              <a:spcAft>
                <a:spcPts val="0"/>
              </a:spcAft>
              <a:buNone/>
            </a:pPr>
            <a:r>
              <a:t/>
            </a:r>
            <a:endParaRPr sz="2000"/>
          </a:p>
          <a:p>
            <a:pPr indent="-368300" lvl="0" marL="457200" rtl="0" algn="l">
              <a:lnSpc>
                <a:spcPct val="90000"/>
              </a:lnSpc>
              <a:spcBef>
                <a:spcPts val="0"/>
              </a:spcBef>
              <a:spcAft>
                <a:spcPts val="0"/>
              </a:spcAft>
              <a:buSzPts val="2200"/>
              <a:buAutoNum type="arabicPeriod"/>
            </a:pPr>
            <a:r>
              <a:rPr lang="en-IN" sz="2200"/>
              <a:t>Intended  customer base</a:t>
            </a:r>
            <a:endParaRPr sz="2200"/>
          </a:p>
          <a:p>
            <a:pPr indent="-400050" lvl="0" marL="457200" rtl="0" algn="l">
              <a:lnSpc>
                <a:spcPct val="115000"/>
              </a:lnSpc>
              <a:spcBef>
                <a:spcPts val="0"/>
              </a:spcBef>
              <a:spcAft>
                <a:spcPts val="0"/>
              </a:spcAft>
              <a:buSzPts val="2700"/>
              <a:buChar char="●"/>
            </a:pPr>
            <a:r>
              <a:rPr lang="en-IN" sz="1800"/>
              <a:t>Hedge funds                      </a:t>
            </a:r>
            <a:endParaRPr sz="1800"/>
          </a:p>
          <a:p>
            <a:pPr indent="-400050" lvl="0" marL="457200" rtl="0" algn="l">
              <a:lnSpc>
                <a:spcPct val="115000"/>
              </a:lnSpc>
              <a:spcBef>
                <a:spcPts val="0"/>
              </a:spcBef>
              <a:spcAft>
                <a:spcPts val="0"/>
              </a:spcAft>
              <a:buSzPts val="2700"/>
              <a:buChar char="●"/>
            </a:pPr>
            <a:r>
              <a:rPr lang="en-IN" sz="1800"/>
              <a:t>Investors</a:t>
            </a:r>
            <a:endParaRPr sz="1800"/>
          </a:p>
          <a:p>
            <a:pPr indent="-400050" lvl="0" marL="457200" rtl="0" algn="l">
              <a:lnSpc>
                <a:spcPct val="115000"/>
              </a:lnSpc>
              <a:spcBef>
                <a:spcPts val="0"/>
              </a:spcBef>
              <a:spcAft>
                <a:spcPts val="0"/>
              </a:spcAft>
              <a:buSzPts val="2700"/>
              <a:buChar char="●"/>
            </a:pPr>
            <a:r>
              <a:rPr lang="en-IN" sz="1800"/>
              <a:t>Economists</a:t>
            </a:r>
            <a:endParaRPr sz="1800"/>
          </a:p>
          <a:p>
            <a:pPr indent="-400050" lvl="0" marL="457200" rtl="0" algn="l">
              <a:lnSpc>
                <a:spcPct val="115000"/>
              </a:lnSpc>
              <a:spcBef>
                <a:spcPts val="0"/>
              </a:spcBef>
              <a:spcAft>
                <a:spcPts val="0"/>
              </a:spcAft>
              <a:buSzPts val="2700"/>
              <a:buChar char="●"/>
            </a:pPr>
            <a:r>
              <a:rPr lang="en-IN" sz="1800"/>
              <a:t>N</a:t>
            </a:r>
            <a:r>
              <a:rPr lang="en-IN" sz="1800"/>
              <a:t>ational strategists</a:t>
            </a:r>
            <a:endParaRPr sz="1800"/>
          </a:p>
          <a:p>
            <a:pPr indent="-400050" lvl="0" marL="457200" rtl="0" algn="l">
              <a:lnSpc>
                <a:spcPct val="115000"/>
              </a:lnSpc>
              <a:spcBef>
                <a:spcPts val="0"/>
              </a:spcBef>
              <a:spcAft>
                <a:spcPts val="0"/>
              </a:spcAft>
              <a:buSzPts val="2700"/>
              <a:buChar char="●"/>
            </a:pPr>
            <a:r>
              <a:rPr lang="en-IN" sz="1800"/>
              <a:t>Airlines (Fuel hedging)</a:t>
            </a:r>
            <a:endParaRPr sz="26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Competition</a:t>
            </a:r>
            <a:endParaRPr/>
          </a:p>
        </p:txBody>
      </p:sp>
      <p:sp>
        <p:nvSpPr>
          <p:cNvPr id="124" name="Google Shape;12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IN"/>
              <a:t>Defensibility</a:t>
            </a:r>
            <a:endParaRPr/>
          </a:p>
          <a:p>
            <a:pPr indent="-228600" lvl="0" marL="228600" rtl="0" algn="l">
              <a:lnSpc>
                <a:spcPct val="90000"/>
              </a:lnSpc>
              <a:spcBef>
                <a:spcPts val="1000"/>
              </a:spcBef>
              <a:spcAft>
                <a:spcPts val="2100"/>
              </a:spcAft>
              <a:buClr>
                <a:schemeClr val="dk1"/>
              </a:buClr>
              <a:buSzPts val="2800"/>
              <a:buChar char="●"/>
            </a:pPr>
            <a:r>
              <a:rPr lang="en-IN"/>
              <a:t>Niche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