
<file path=[Content_Types].xml><?xml version="1.0" encoding="utf-8"?>
<Types xmlns="http://schemas.openxmlformats.org/package/2006/content-types">
  <Override PartName="/_rels/.rels" ContentType="application/vnd.openxmlformats-package.relationships+xml"/>
  <Override PartName="/ppt/notesSlides/notesSlide33.xml" ContentType="application/vnd.openxmlformats-officedocument.presentationml.notesSlide+xml"/>
  <Override PartName="/ppt/notesSlides/_rels/notesSlide34.xml.rels" ContentType="application/vnd.openxmlformats-package.relationships+xml"/>
  <Override PartName="/ppt/notesSlides/_rels/notesSlide33.xml.rels" ContentType="application/vnd.openxmlformats-package.relationships+xml"/>
  <Override PartName="/ppt/notesSlides/notesSlide34.xml" ContentType="application/vnd.openxmlformats-officedocument.presentationml.notesSlide+xml"/>
  <Override PartName="/ppt/_rels/presentation.xml.rels" ContentType="application/vnd.openxmlformats-package.relationships+xml"/>
  <Override PartName="/ppt/media/image6.png" ContentType="image/png"/>
  <Override PartName="/ppt/media/image3.png" ContentType="image/png"/>
  <Override PartName="/ppt/media/image7.png" ContentType="image/png"/>
  <Override PartName="/ppt/media/image4.png" ContentType="image/png"/>
  <Override PartName="/ppt/media/image1.png" ContentType="image/png"/>
  <Override PartName="/ppt/media/image5.png" ContentType="image/png"/>
  <Override PartName="/ppt/media/image2.png" ContentType="image/png"/>
  <Override PartName="/ppt/slideLayouts/slideLayout60.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28.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25.xml" ContentType="application/vnd.openxmlformats-officedocument.presentationml.slideLayout+xml"/>
  <Override PartName="/ppt/slideLayouts/slideLayout50.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5.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41.xml.rels" ContentType="application/vnd.openxmlformats-package.relationships+xml"/>
  <Override PartName="/ppt/slideLayouts/_rels/slideLayout25.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7.xml.rels" ContentType="application/vnd.openxmlformats-package.relationships+xml"/>
  <Override PartName="/ppt/slideLayouts/_rels/slideLayout51.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21.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6.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26.xml.rels" ContentType="application/vnd.openxmlformats-package.relationships+xml"/>
  <Override PartName="/ppt/slideLayouts/_rels/slideLayout14.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56.xml.rels" ContentType="application/vnd.openxmlformats-package.relationships+xml"/>
  <Override PartName="/ppt/slideLayouts/_rels/slideLayout28.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54.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2.xml.rels" ContentType="application/vnd.openxmlformats-package.relationships+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27.xml" ContentType="application/vnd.openxmlformats-officedocument.presentationml.slideLayout+xml"/>
  <Override PartName="/ppt/slideLayouts/slideLayout52.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31.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2.xml.rels" ContentType="application/vnd.openxmlformats-package.relationships+xml"/>
  <Override PartName="/ppt/slides/_rels/slide30.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237"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238"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239"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240" name="PlaceHolder 5"/>
          <p:cNvSpPr>
            <a:spLocks noGrp="1"/>
          </p:cNvSpPr>
          <p:nvPr>
            <p:ph type="sldNum"/>
          </p:nvPr>
        </p:nvSpPr>
        <p:spPr>
          <a:xfrm>
            <a:off x="4399200" y="9555480"/>
            <a:ext cx="3372840" cy="502560"/>
          </a:xfrm>
          <a:prstGeom prst="rect">
            <a:avLst/>
          </a:prstGeom>
        </p:spPr>
        <p:txBody>
          <a:bodyPr anchor="b" bIns="0" lIns="0" rIns="0" tIns="0" wrap="none"/>
          <a:p>
            <a:pPr algn="r"/>
            <a:fld id="{41F1E1D1-3131-4131-8111-01218141C13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4398840" y="9555120"/>
            <a:ext cx="3372120" cy="501840"/>
          </a:xfrm>
          <a:prstGeom prst="rect">
            <a:avLst/>
          </a:prstGeom>
        </p:spPr>
        <p:txBody>
          <a:bodyPr anchor="b" bIns="0" lIns="0" rIns="0" tIns="0"/>
          <a:p>
            <a:pPr algn="r">
              <a:lnSpc>
                <a:spcPct val="95000"/>
              </a:lnSpc>
              <a:buSzPct val="45000"/>
              <a:buFont typeface="StarSymbol"/>
              <a:buChar char=""/>
            </a:pPr>
            <a:fld id="{61C15101-2181-41C1-81D1-21D1D101A1C1}" type="slidenum">
              <a:rPr lang="en-US" sz="1400">
                <a:solidFill>
                  <a:srgbClr val="000000"/>
                </a:solidFill>
                <a:latin typeface="Times New Roman"/>
              </a:rPr>
              <a:t>&lt;number&gt;</a:t>
            </a:fld>
            <a:endParaRPr/>
          </a:p>
        </p:txBody>
      </p:sp>
      <p:sp>
        <p:nvSpPr>
          <p:cNvPr id="323" name="PlaceHolder 2"/>
          <p:cNvSpPr>
            <a:spLocks noGrp="1"/>
          </p:cNvSpPr>
          <p:nvPr>
            <p:ph type="body"/>
          </p:nvPr>
        </p:nvSpPr>
        <p:spPr>
          <a:xfrm>
            <a:off x="777600" y="4776840"/>
            <a:ext cx="6218280" cy="4526640"/>
          </a:xfrm>
          <a:prstGeom prst="rect">
            <a:avLst/>
          </a:prstGeom>
        </p:spPr>
        <p:txBody>
          <a:bodyPr bIns="0" lIns="0" rIns="0" tIns="0" wrap="none"/>
          <a:p>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4398840" y="9555120"/>
            <a:ext cx="3372120" cy="501840"/>
          </a:xfrm>
          <a:prstGeom prst="rect">
            <a:avLst/>
          </a:prstGeom>
        </p:spPr>
        <p:txBody>
          <a:bodyPr anchor="b" bIns="0" lIns="0" rIns="0" tIns="0"/>
          <a:p>
            <a:pPr algn="r">
              <a:lnSpc>
                <a:spcPct val="95000"/>
              </a:lnSpc>
              <a:buSzPct val="45000"/>
              <a:buFont typeface="StarSymbol"/>
              <a:buChar char=""/>
            </a:pPr>
            <a:fld id="{41C1C141-2151-4151-91E1-3161010111F1}" type="slidenum">
              <a:rPr lang="en-US" sz="1400">
                <a:solidFill>
                  <a:srgbClr val="000000"/>
                </a:solidFill>
                <a:latin typeface="Times New Roman"/>
              </a:rPr>
              <a:t>&lt;number&gt;</a:t>
            </a:fld>
            <a:endParaRPr/>
          </a:p>
        </p:txBody>
      </p:sp>
      <p:sp>
        <p:nvSpPr>
          <p:cNvPr id="325" name="PlaceHolder 2"/>
          <p:cNvSpPr>
            <a:spLocks noGrp="1"/>
          </p:cNvSpPr>
          <p:nvPr>
            <p:ph type="body"/>
          </p:nvPr>
        </p:nvSpPr>
        <p:spPr>
          <a:xfrm>
            <a:off x="777600" y="4776840"/>
            <a:ext cx="6218280" cy="4526640"/>
          </a:xfrm>
          <a:prstGeom prst="rect">
            <a:avLst/>
          </a:prstGeom>
        </p:spPr>
        <p:txBody>
          <a:bodyPr bIns="0" lIns="0" rIns="0" tIns="0" wrap="none"/>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5" name="PlaceHolder 2"/>
          <p:cNvSpPr>
            <a:spLocks noGrp="1"/>
          </p:cNvSpPr>
          <p:nvPr>
            <p:ph type="body"/>
          </p:nvPr>
        </p:nvSpPr>
        <p:spPr>
          <a:xfrm>
            <a:off x="457200" y="1604520"/>
            <a:ext cx="8046360" cy="1896840"/>
          </a:xfrm>
          <a:prstGeom prst="rect">
            <a:avLst/>
          </a:prstGeom>
        </p:spPr>
        <p:txBody>
          <a:bodyPr bIns="0" lIns="0" rIns="0" tIns="28080" wrap="none"/>
          <a:p>
            <a:endParaRPr/>
          </a:p>
        </p:txBody>
      </p:sp>
      <p:sp>
        <p:nvSpPr>
          <p:cNvPr id="46" name="PlaceHolder 3"/>
          <p:cNvSpPr>
            <a:spLocks noGrp="1"/>
          </p:cNvSpPr>
          <p:nvPr>
            <p:ph type="body"/>
          </p:nvPr>
        </p:nvSpPr>
        <p:spPr>
          <a:xfrm>
            <a:off x="457200" y="3681720"/>
            <a:ext cx="8046360" cy="1896840"/>
          </a:xfrm>
          <a:prstGeom prst="rect">
            <a:avLst/>
          </a:prstGeom>
        </p:spPr>
        <p:txBody>
          <a:bodyPr bIns="0" lIns="0" rIns="0" tIns="2808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49"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50"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
        <p:nvSpPr>
          <p:cNvPr id="51" name="PlaceHolder 5"/>
          <p:cNvSpPr>
            <a:spLocks noGrp="1"/>
          </p:cNvSpPr>
          <p:nvPr>
            <p:ph type="body"/>
          </p:nvPr>
        </p:nvSpPr>
        <p:spPr>
          <a:xfrm>
            <a:off x="457200" y="3681720"/>
            <a:ext cx="3926160" cy="1896840"/>
          </a:xfrm>
          <a:prstGeom prst="rect">
            <a:avLst/>
          </a:prstGeom>
        </p:spPr>
        <p:txBody>
          <a:bodyPr bIns="0" lIns="0" rIns="0" tIns="2808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54"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3977280"/>
          </a:xfrm>
          <a:prstGeom prst="rect">
            <a:avLst/>
          </a:prstGeom>
        </p:spPr>
        <p:txBody>
          <a:bodyPr bIns="0" lIns="0" rIns="0" tIns="2808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4"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75" name="PlaceHolder 3"/>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9"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80" name="PlaceHolder 3"/>
          <p:cNvSpPr>
            <a:spLocks noGrp="1"/>
          </p:cNvSpPr>
          <p:nvPr>
            <p:ph type="body"/>
          </p:nvPr>
        </p:nvSpPr>
        <p:spPr>
          <a:xfrm>
            <a:off x="457200" y="3681720"/>
            <a:ext cx="3926160" cy="1896840"/>
          </a:xfrm>
          <a:prstGeom prst="rect">
            <a:avLst/>
          </a:prstGeom>
        </p:spPr>
        <p:txBody>
          <a:bodyPr bIns="0" lIns="0" rIns="0" tIns="28080" wrap="none"/>
          <a:p>
            <a:endParaRPr/>
          </a:p>
        </p:txBody>
      </p:sp>
      <p:sp>
        <p:nvSpPr>
          <p:cNvPr id="81" name="PlaceHolder 4"/>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4"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3"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84"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85"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88"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89" name="PlaceHolder 4"/>
          <p:cNvSpPr>
            <a:spLocks noGrp="1"/>
          </p:cNvSpPr>
          <p:nvPr>
            <p:ph type="body"/>
          </p:nvPr>
        </p:nvSpPr>
        <p:spPr>
          <a:xfrm>
            <a:off x="457200" y="3681720"/>
            <a:ext cx="8045640" cy="1896840"/>
          </a:xfrm>
          <a:prstGeom prst="rect">
            <a:avLst/>
          </a:prstGeom>
        </p:spPr>
        <p:txBody>
          <a:bodyPr bIns="0" lIns="0" rIns="0" tIns="2808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1" name="PlaceHolder 2"/>
          <p:cNvSpPr>
            <a:spLocks noGrp="1"/>
          </p:cNvSpPr>
          <p:nvPr>
            <p:ph type="body"/>
          </p:nvPr>
        </p:nvSpPr>
        <p:spPr>
          <a:xfrm>
            <a:off x="457200" y="1604520"/>
            <a:ext cx="8046360" cy="1896840"/>
          </a:xfrm>
          <a:prstGeom prst="rect">
            <a:avLst/>
          </a:prstGeom>
        </p:spPr>
        <p:txBody>
          <a:bodyPr bIns="0" lIns="0" rIns="0" tIns="28080" wrap="none"/>
          <a:p>
            <a:endParaRPr/>
          </a:p>
        </p:txBody>
      </p:sp>
      <p:sp>
        <p:nvSpPr>
          <p:cNvPr id="92" name="PlaceHolder 3"/>
          <p:cNvSpPr>
            <a:spLocks noGrp="1"/>
          </p:cNvSpPr>
          <p:nvPr>
            <p:ph type="body"/>
          </p:nvPr>
        </p:nvSpPr>
        <p:spPr>
          <a:xfrm>
            <a:off x="457200" y="3681720"/>
            <a:ext cx="8046360" cy="1896840"/>
          </a:xfrm>
          <a:prstGeom prst="rect">
            <a:avLst/>
          </a:prstGeom>
        </p:spPr>
        <p:txBody>
          <a:bodyPr bIns="0" lIns="0" rIns="0" tIns="2808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4"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95"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96"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
        <p:nvSpPr>
          <p:cNvPr id="97" name="PlaceHolder 5"/>
          <p:cNvSpPr>
            <a:spLocks noGrp="1"/>
          </p:cNvSpPr>
          <p:nvPr>
            <p:ph type="body"/>
          </p:nvPr>
        </p:nvSpPr>
        <p:spPr>
          <a:xfrm>
            <a:off x="457200" y="3681720"/>
            <a:ext cx="3926160" cy="1896840"/>
          </a:xfrm>
          <a:prstGeom prst="rect">
            <a:avLst/>
          </a:prstGeom>
        </p:spPr>
        <p:txBody>
          <a:bodyPr bIns="0" lIns="0" rIns="0" tIns="2808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9"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00"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4" name="PlaceHolder 2"/>
          <p:cNvSpPr>
            <a:spLocks noGrp="1"/>
          </p:cNvSpPr>
          <p:nvPr>
            <p:ph type="body"/>
          </p:nvPr>
        </p:nvSpPr>
        <p:spPr>
          <a:xfrm>
            <a:off x="457200" y="1604520"/>
            <a:ext cx="8046360" cy="3977280"/>
          </a:xfrm>
          <a:prstGeom prst="rect">
            <a:avLst/>
          </a:prstGeom>
        </p:spPr>
        <p:txBody>
          <a:bodyPr bIns="0" lIns="0" rIns="0" tIns="2808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6"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127" name="PlaceHolder 3"/>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6" name="PlaceHolder 2"/>
          <p:cNvSpPr>
            <a:spLocks noGrp="1"/>
          </p:cNvSpPr>
          <p:nvPr>
            <p:ph type="body"/>
          </p:nvPr>
        </p:nvSpPr>
        <p:spPr>
          <a:xfrm>
            <a:off x="457200" y="1604520"/>
            <a:ext cx="8046360" cy="3977280"/>
          </a:xfrm>
          <a:prstGeom prst="rect">
            <a:avLst/>
          </a:prstGeom>
        </p:spPr>
        <p:txBody>
          <a:bodyPr bIns="0" lIns="0" rIns="0" tIns="2808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1"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32" name="PlaceHolder 3"/>
          <p:cNvSpPr>
            <a:spLocks noGrp="1"/>
          </p:cNvSpPr>
          <p:nvPr>
            <p:ph type="body"/>
          </p:nvPr>
        </p:nvSpPr>
        <p:spPr>
          <a:xfrm>
            <a:off x="457200" y="3681720"/>
            <a:ext cx="3926160" cy="1896840"/>
          </a:xfrm>
          <a:prstGeom prst="rect">
            <a:avLst/>
          </a:prstGeom>
        </p:spPr>
        <p:txBody>
          <a:bodyPr bIns="0" lIns="0" rIns="0" tIns="28080" wrap="none"/>
          <a:p>
            <a:endParaRPr/>
          </a:p>
        </p:txBody>
      </p:sp>
      <p:sp>
        <p:nvSpPr>
          <p:cNvPr id="133" name="PlaceHolder 4"/>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5"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136"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137"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40"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141" name="PlaceHolder 4"/>
          <p:cNvSpPr>
            <a:spLocks noGrp="1"/>
          </p:cNvSpPr>
          <p:nvPr>
            <p:ph type="body"/>
          </p:nvPr>
        </p:nvSpPr>
        <p:spPr>
          <a:xfrm>
            <a:off x="457200" y="3681720"/>
            <a:ext cx="8045640" cy="1896840"/>
          </a:xfrm>
          <a:prstGeom prst="rect">
            <a:avLst/>
          </a:prstGeom>
        </p:spPr>
        <p:txBody>
          <a:bodyPr bIns="0" lIns="0" rIns="0" tIns="2808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8046360" cy="1896840"/>
          </a:xfrm>
          <a:prstGeom prst="rect">
            <a:avLst/>
          </a:prstGeom>
        </p:spPr>
        <p:txBody>
          <a:bodyPr bIns="0" lIns="0" rIns="0" tIns="28080" wrap="none"/>
          <a:p>
            <a:endParaRPr/>
          </a:p>
        </p:txBody>
      </p:sp>
      <p:sp>
        <p:nvSpPr>
          <p:cNvPr id="144" name="PlaceHolder 3"/>
          <p:cNvSpPr>
            <a:spLocks noGrp="1"/>
          </p:cNvSpPr>
          <p:nvPr>
            <p:ph type="body"/>
          </p:nvPr>
        </p:nvSpPr>
        <p:spPr>
          <a:xfrm>
            <a:off x="457200" y="3681720"/>
            <a:ext cx="8046360" cy="1896840"/>
          </a:xfrm>
          <a:prstGeom prst="rect">
            <a:avLst/>
          </a:prstGeom>
        </p:spPr>
        <p:txBody>
          <a:bodyPr bIns="0" lIns="0" rIns="0" tIns="2808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6"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47"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148"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
        <p:nvSpPr>
          <p:cNvPr id="149" name="PlaceHolder 5"/>
          <p:cNvSpPr>
            <a:spLocks noGrp="1"/>
          </p:cNvSpPr>
          <p:nvPr>
            <p:ph type="body"/>
          </p:nvPr>
        </p:nvSpPr>
        <p:spPr>
          <a:xfrm>
            <a:off x="457200" y="3681720"/>
            <a:ext cx="3926160" cy="1896840"/>
          </a:xfrm>
          <a:prstGeom prst="rect">
            <a:avLst/>
          </a:prstGeom>
        </p:spPr>
        <p:txBody>
          <a:bodyPr bIns="0" lIns="0" rIns="0" tIns="2808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52"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0" name="PlaceHolder 2"/>
          <p:cNvSpPr>
            <a:spLocks noGrp="1"/>
          </p:cNvSpPr>
          <p:nvPr>
            <p:ph type="body"/>
          </p:nvPr>
        </p:nvSpPr>
        <p:spPr>
          <a:xfrm>
            <a:off x="457200" y="1604520"/>
            <a:ext cx="8046360" cy="3977280"/>
          </a:xfrm>
          <a:prstGeom prst="rect">
            <a:avLst/>
          </a:prstGeom>
        </p:spPr>
        <p:txBody>
          <a:bodyPr bIns="0" lIns="0" rIns="0" tIns="2808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29" name="PlaceHolder 3"/>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2"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173" name="PlaceHolder 3"/>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7"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78" name="PlaceHolder 3"/>
          <p:cNvSpPr>
            <a:spLocks noGrp="1"/>
          </p:cNvSpPr>
          <p:nvPr>
            <p:ph type="body"/>
          </p:nvPr>
        </p:nvSpPr>
        <p:spPr>
          <a:xfrm>
            <a:off x="457200" y="3681720"/>
            <a:ext cx="3926160" cy="1896840"/>
          </a:xfrm>
          <a:prstGeom prst="rect">
            <a:avLst/>
          </a:prstGeom>
        </p:spPr>
        <p:txBody>
          <a:bodyPr bIns="0" lIns="0" rIns="0" tIns="28080" wrap="none"/>
          <a:p>
            <a:endParaRPr/>
          </a:p>
        </p:txBody>
      </p:sp>
      <p:sp>
        <p:nvSpPr>
          <p:cNvPr id="179" name="PlaceHolder 4"/>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1"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182"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183"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5"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86"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187" name="PlaceHolder 4"/>
          <p:cNvSpPr>
            <a:spLocks noGrp="1"/>
          </p:cNvSpPr>
          <p:nvPr>
            <p:ph type="body"/>
          </p:nvPr>
        </p:nvSpPr>
        <p:spPr>
          <a:xfrm>
            <a:off x="457200" y="3681720"/>
            <a:ext cx="8045640" cy="1896840"/>
          </a:xfrm>
          <a:prstGeom prst="rect">
            <a:avLst/>
          </a:prstGeom>
        </p:spPr>
        <p:txBody>
          <a:bodyPr bIns="0" lIns="0" rIns="0" tIns="2808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9" name="PlaceHolder 2"/>
          <p:cNvSpPr>
            <a:spLocks noGrp="1"/>
          </p:cNvSpPr>
          <p:nvPr>
            <p:ph type="body"/>
          </p:nvPr>
        </p:nvSpPr>
        <p:spPr>
          <a:xfrm>
            <a:off x="457200" y="1604520"/>
            <a:ext cx="8046360" cy="1896840"/>
          </a:xfrm>
          <a:prstGeom prst="rect">
            <a:avLst/>
          </a:prstGeom>
        </p:spPr>
        <p:txBody>
          <a:bodyPr bIns="0" lIns="0" rIns="0" tIns="28080" wrap="none"/>
          <a:p>
            <a:endParaRPr/>
          </a:p>
        </p:txBody>
      </p:sp>
      <p:sp>
        <p:nvSpPr>
          <p:cNvPr id="190" name="PlaceHolder 3"/>
          <p:cNvSpPr>
            <a:spLocks noGrp="1"/>
          </p:cNvSpPr>
          <p:nvPr>
            <p:ph type="body"/>
          </p:nvPr>
        </p:nvSpPr>
        <p:spPr>
          <a:xfrm>
            <a:off x="457200" y="3681720"/>
            <a:ext cx="8046360" cy="1896840"/>
          </a:xfrm>
          <a:prstGeom prst="rect">
            <a:avLst/>
          </a:prstGeom>
        </p:spPr>
        <p:txBody>
          <a:bodyPr bIns="0" lIns="0" rIns="0" tIns="2808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2"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93"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194"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
        <p:nvSpPr>
          <p:cNvPr id="195" name="PlaceHolder 5"/>
          <p:cNvSpPr>
            <a:spLocks noGrp="1"/>
          </p:cNvSpPr>
          <p:nvPr>
            <p:ph type="body"/>
          </p:nvPr>
        </p:nvSpPr>
        <p:spPr>
          <a:xfrm>
            <a:off x="457200" y="3681720"/>
            <a:ext cx="3926160" cy="1896840"/>
          </a:xfrm>
          <a:prstGeom prst="rect">
            <a:avLst/>
          </a:prstGeom>
        </p:spPr>
        <p:txBody>
          <a:bodyPr bIns="0" lIns="0" rIns="0" tIns="2808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7"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198"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5"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7" name="PlaceHolder 2"/>
          <p:cNvSpPr>
            <a:spLocks noGrp="1"/>
          </p:cNvSpPr>
          <p:nvPr>
            <p:ph type="body"/>
          </p:nvPr>
        </p:nvSpPr>
        <p:spPr>
          <a:xfrm>
            <a:off x="457200" y="1604520"/>
            <a:ext cx="8046360" cy="3977280"/>
          </a:xfrm>
          <a:prstGeom prst="rect">
            <a:avLst/>
          </a:prstGeom>
        </p:spPr>
        <p:txBody>
          <a:bodyPr bIns="0" lIns="0" rIns="0" tIns="2808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9"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210" name="PlaceHolder 3"/>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14"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215" name="PlaceHolder 3"/>
          <p:cNvSpPr>
            <a:spLocks noGrp="1"/>
          </p:cNvSpPr>
          <p:nvPr>
            <p:ph type="body"/>
          </p:nvPr>
        </p:nvSpPr>
        <p:spPr>
          <a:xfrm>
            <a:off x="457200" y="3681720"/>
            <a:ext cx="3926160" cy="1896840"/>
          </a:xfrm>
          <a:prstGeom prst="rect">
            <a:avLst/>
          </a:prstGeom>
        </p:spPr>
        <p:txBody>
          <a:bodyPr bIns="0" lIns="0" rIns="0" tIns="28080" wrap="none"/>
          <a:p>
            <a:endParaRPr/>
          </a:p>
        </p:txBody>
      </p:sp>
      <p:sp>
        <p:nvSpPr>
          <p:cNvPr id="216" name="PlaceHolder 4"/>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18"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219"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220"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22"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223"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224" name="PlaceHolder 4"/>
          <p:cNvSpPr>
            <a:spLocks noGrp="1"/>
          </p:cNvSpPr>
          <p:nvPr>
            <p:ph type="body"/>
          </p:nvPr>
        </p:nvSpPr>
        <p:spPr>
          <a:xfrm>
            <a:off x="457200" y="3681720"/>
            <a:ext cx="8045640" cy="1896840"/>
          </a:xfrm>
          <a:prstGeom prst="rect">
            <a:avLst/>
          </a:prstGeom>
        </p:spPr>
        <p:txBody>
          <a:bodyPr bIns="0" lIns="0" rIns="0" tIns="2808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26" name="PlaceHolder 2"/>
          <p:cNvSpPr>
            <a:spLocks noGrp="1"/>
          </p:cNvSpPr>
          <p:nvPr>
            <p:ph type="body"/>
          </p:nvPr>
        </p:nvSpPr>
        <p:spPr>
          <a:xfrm>
            <a:off x="457200" y="1604520"/>
            <a:ext cx="8046360" cy="1896840"/>
          </a:xfrm>
          <a:prstGeom prst="rect">
            <a:avLst/>
          </a:prstGeom>
        </p:spPr>
        <p:txBody>
          <a:bodyPr bIns="0" lIns="0" rIns="0" tIns="28080" wrap="none"/>
          <a:p>
            <a:endParaRPr/>
          </a:p>
        </p:txBody>
      </p:sp>
      <p:sp>
        <p:nvSpPr>
          <p:cNvPr id="227" name="PlaceHolder 3"/>
          <p:cNvSpPr>
            <a:spLocks noGrp="1"/>
          </p:cNvSpPr>
          <p:nvPr>
            <p:ph type="body"/>
          </p:nvPr>
        </p:nvSpPr>
        <p:spPr>
          <a:xfrm>
            <a:off x="457200" y="3681720"/>
            <a:ext cx="8046360" cy="1896840"/>
          </a:xfrm>
          <a:prstGeom prst="rect">
            <a:avLst/>
          </a:prstGeom>
        </p:spPr>
        <p:txBody>
          <a:bodyPr bIns="0" lIns="0" rIns="0" tIns="2808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29"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230"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231"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
        <p:nvSpPr>
          <p:cNvPr id="232" name="PlaceHolder 5"/>
          <p:cNvSpPr>
            <a:spLocks noGrp="1"/>
          </p:cNvSpPr>
          <p:nvPr>
            <p:ph type="body"/>
          </p:nvPr>
        </p:nvSpPr>
        <p:spPr>
          <a:xfrm>
            <a:off x="457200" y="3681720"/>
            <a:ext cx="3926160" cy="1896840"/>
          </a:xfrm>
          <a:prstGeom prst="rect">
            <a:avLst/>
          </a:prstGeom>
        </p:spPr>
        <p:txBody>
          <a:bodyPr bIns="0" lIns="0" rIns="0" tIns="2808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4"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235"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3"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34" name="PlaceHolder 3"/>
          <p:cNvSpPr>
            <a:spLocks noGrp="1"/>
          </p:cNvSpPr>
          <p:nvPr>
            <p:ph type="body"/>
          </p:nvPr>
        </p:nvSpPr>
        <p:spPr>
          <a:xfrm>
            <a:off x="457200" y="3681720"/>
            <a:ext cx="3926160" cy="1896840"/>
          </a:xfrm>
          <a:prstGeom prst="rect">
            <a:avLst/>
          </a:prstGeom>
        </p:spPr>
        <p:txBody>
          <a:bodyPr bIns="0" lIns="0" rIns="0" tIns="28080" wrap="none"/>
          <a:p>
            <a:endParaRPr/>
          </a:p>
        </p:txBody>
      </p:sp>
      <p:sp>
        <p:nvSpPr>
          <p:cNvPr id="35" name="PlaceHolder 4"/>
          <p:cNvSpPr>
            <a:spLocks noGrp="1"/>
          </p:cNvSpPr>
          <p:nvPr>
            <p:ph type="body"/>
          </p:nvPr>
        </p:nvSpPr>
        <p:spPr>
          <a:xfrm>
            <a:off x="4579920" y="1604520"/>
            <a:ext cx="3926160" cy="3977280"/>
          </a:xfrm>
          <a:prstGeom prst="rect">
            <a:avLst/>
          </a:prstGeom>
        </p:spPr>
        <p:txBody>
          <a:bodyPr bIns="0" lIns="0" rIns="0" tIns="2808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7" name="PlaceHolder 2"/>
          <p:cNvSpPr>
            <a:spLocks noGrp="1"/>
          </p:cNvSpPr>
          <p:nvPr>
            <p:ph type="body"/>
          </p:nvPr>
        </p:nvSpPr>
        <p:spPr>
          <a:xfrm>
            <a:off x="457200" y="1604520"/>
            <a:ext cx="3926160" cy="3977280"/>
          </a:xfrm>
          <a:prstGeom prst="rect">
            <a:avLst/>
          </a:prstGeom>
        </p:spPr>
        <p:txBody>
          <a:bodyPr bIns="0" lIns="0" rIns="0" tIns="28080" wrap="none"/>
          <a:p>
            <a:endParaRPr/>
          </a:p>
        </p:txBody>
      </p:sp>
      <p:sp>
        <p:nvSpPr>
          <p:cNvPr id="38"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39" name="PlaceHolder 4"/>
          <p:cNvSpPr>
            <a:spLocks noGrp="1"/>
          </p:cNvSpPr>
          <p:nvPr>
            <p:ph type="body"/>
          </p:nvPr>
        </p:nvSpPr>
        <p:spPr>
          <a:xfrm>
            <a:off x="4579920" y="3681720"/>
            <a:ext cx="3926160" cy="1896840"/>
          </a:xfrm>
          <a:prstGeom prst="rect">
            <a:avLst/>
          </a:prstGeom>
        </p:spPr>
        <p:txBody>
          <a:bodyPr bIns="0" lIns="0" rIns="0" tIns="2808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1896840"/>
          </a:xfrm>
          <a:prstGeom prst="rect">
            <a:avLst/>
          </a:prstGeom>
        </p:spPr>
        <p:txBody>
          <a:bodyPr bIns="0" lIns="0" rIns="0" tIns="28080" wrap="none"/>
          <a:p>
            <a:endParaRPr/>
          </a:p>
        </p:txBody>
      </p:sp>
      <p:sp>
        <p:nvSpPr>
          <p:cNvPr id="42" name="PlaceHolder 3"/>
          <p:cNvSpPr>
            <a:spLocks noGrp="1"/>
          </p:cNvSpPr>
          <p:nvPr>
            <p:ph type="body"/>
          </p:nvPr>
        </p:nvSpPr>
        <p:spPr>
          <a:xfrm>
            <a:off x="4579920" y="1604520"/>
            <a:ext cx="3926160" cy="1896840"/>
          </a:xfrm>
          <a:prstGeom prst="rect">
            <a:avLst/>
          </a:prstGeom>
        </p:spPr>
        <p:txBody>
          <a:bodyPr bIns="0" lIns="0" rIns="0" tIns="28080" wrap="none"/>
          <a:p>
            <a:endParaRPr/>
          </a:p>
        </p:txBody>
      </p:sp>
      <p:sp>
        <p:nvSpPr>
          <p:cNvPr id="43" name="PlaceHolder 4"/>
          <p:cNvSpPr>
            <a:spLocks noGrp="1"/>
          </p:cNvSpPr>
          <p:nvPr>
            <p:ph type="body"/>
          </p:nvPr>
        </p:nvSpPr>
        <p:spPr>
          <a:xfrm>
            <a:off x="457200" y="3681720"/>
            <a:ext cx="8045640" cy="1896840"/>
          </a:xfrm>
          <a:prstGeom prst="rect">
            <a:avLst/>
          </a:prstGeom>
        </p:spPr>
        <p:txBody>
          <a:bodyPr bIns="0" lIns="0" rIns="0" tIns="2808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c5d1d7"/>
        </a:solidFill>
      </p:bgPr>
    </p:bg>
    <p:spTree>
      <p:nvGrpSpPr>
        <p:cNvPr id="1" name=""/>
        <p:cNvGrpSpPr/>
        <p:nvPr/>
      </p:nvGrpSpPr>
      <p:grpSpPr>
        <a:xfrm>
          <a:off x="0" y="0"/>
          <a:ext cx="0" cy="0"/>
          <a:chOff x="0" y="0"/>
          <a:chExt cx="0" cy="0"/>
        </a:xfrm>
      </p:grpSpPr>
      <p:sp>
        <p:nvSpPr>
          <p:cNvPr id="0" name="CustomShape 1"/>
          <p:cNvSpPr/>
          <p:nvPr/>
        </p:nvSpPr>
        <p:spPr>
          <a:xfrm>
            <a:off x="0" y="6705720"/>
            <a:ext cx="9143640" cy="151920"/>
          </a:xfrm>
          <a:prstGeom prst="rect">
            <a:avLst/>
          </a:prstGeom>
          <a:solidFill>
            <a:srgbClr val="ffffff"/>
          </a:solidFill>
        </p:spPr>
      </p:sp>
      <p:sp>
        <p:nvSpPr>
          <p:cNvPr id="1" name="CustomShape 2"/>
          <p:cNvSpPr/>
          <p:nvPr/>
        </p:nvSpPr>
        <p:spPr>
          <a:xfrm>
            <a:off x="0" y="0"/>
            <a:ext cx="9143640" cy="1392840"/>
          </a:xfrm>
          <a:prstGeom prst="rect">
            <a:avLst/>
          </a:prstGeom>
          <a:solidFill>
            <a:srgbClr val="ffffff"/>
          </a:solidFill>
        </p:spPr>
      </p:sp>
      <p:sp>
        <p:nvSpPr>
          <p:cNvPr id="2" name="CustomShape 3"/>
          <p:cNvSpPr/>
          <p:nvPr/>
        </p:nvSpPr>
        <p:spPr>
          <a:xfrm>
            <a:off x="0" y="0"/>
            <a:ext cx="151920" cy="6857640"/>
          </a:xfrm>
          <a:prstGeom prst="rect">
            <a:avLst/>
          </a:prstGeom>
          <a:solidFill>
            <a:srgbClr val="ffffff"/>
          </a:solidFill>
        </p:spPr>
      </p:sp>
      <p:sp>
        <p:nvSpPr>
          <p:cNvPr id="3" name="CustomShape 4"/>
          <p:cNvSpPr/>
          <p:nvPr/>
        </p:nvSpPr>
        <p:spPr>
          <a:xfrm>
            <a:off x="8991720" y="0"/>
            <a:ext cx="151920" cy="6857640"/>
          </a:xfrm>
          <a:prstGeom prst="rect">
            <a:avLst/>
          </a:prstGeom>
          <a:solidFill>
            <a:srgbClr val="ffffff"/>
          </a:solidFill>
        </p:spPr>
      </p:sp>
      <p:sp>
        <p:nvSpPr>
          <p:cNvPr id="4" name="CustomShape 5"/>
          <p:cNvSpPr/>
          <p:nvPr/>
        </p:nvSpPr>
        <p:spPr>
          <a:xfrm>
            <a:off x="149400" y="6388560"/>
            <a:ext cx="8832600" cy="309240"/>
          </a:xfrm>
          <a:prstGeom prst="rect">
            <a:avLst/>
          </a:prstGeom>
          <a:solidFill>
            <a:srgbClr val="8cadae"/>
          </a:solidFill>
        </p:spPr>
      </p:sp>
      <p:sp>
        <p:nvSpPr>
          <p:cNvPr id="5" name="CustomShape 6"/>
          <p:cNvSpPr/>
          <p:nvPr/>
        </p:nvSpPr>
        <p:spPr>
          <a:xfrm>
            <a:off x="152280" y="155520"/>
            <a:ext cx="8832600" cy="6546600"/>
          </a:xfrm>
          <a:prstGeom prst="rect">
            <a:avLst/>
          </a:prstGeom>
          <a:ln w="9360">
            <a:solidFill>
              <a:srgbClr val="7b9899"/>
            </a:solidFill>
            <a:miter/>
          </a:ln>
        </p:spPr>
      </p:sp>
      <p:sp>
        <p:nvSpPr>
          <p:cNvPr id="6" name="Line 7"/>
          <p:cNvSpPr/>
          <p:nvPr/>
        </p:nvSpPr>
        <p:spPr>
          <a:xfrm>
            <a:off x="152280" y="1276560"/>
            <a:ext cx="8832960" cy="0"/>
          </a:xfrm>
          <a:prstGeom prst="line">
            <a:avLst/>
          </a:prstGeom>
          <a:ln w="9360">
            <a:solidFill>
              <a:srgbClr val="7b9899"/>
            </a:solidFill>
            <a:custDash>
              <a:ds d="105000" sp="35000"/>
            </a:custDash>
            <a:round/>
          </a:ln>
        </p:spPr>
      </p:sp>
      <p:sp>
        <p:nvSpPr>
          <p:cNvPr id="7" name="CustomShape 8"/>
          <p:cNvSpPr/>
          <p:nvPr/>
        </p:nvSpPr>
        <p:spPr>
          <a:xfrm>
            <a:off x="4267080" y="956160"/>
            <a:ext cx="609120" cy="609120"/>
          </a:xfrm>
          <a:prstGeom prst="rect">
            <a:avLst/>
          </a:prstGeom>
          <a:solidFill>
            <a:srgbClr val="ffffff"/>
          </a:solidFill>
        </p:spPr>
      </p:sp>
      <p:sp>
        <p:nvSpPr>
          <p:cNvPr id="8" name="CustomShape 9"/>
          <p:cNvSpPr/>
          <p:nvPr/>
        </p:nvSpPr>
        <p:spPr>
          <a:xfrm>
            <a:off x="4361760" y="1050480"/>
            <a:ext cx="420120" cy="420120"/>
          </a:xfrm>
          <a:prstGeom prst="rect">
            <a:avLst/>
          </a:prstGeom>
          <a:solidFill>
            <a:srgbClr val="ffffff"/>
          </a:solidFill>
          <a:ln w="50760">
            <a:solidFill>
              <a:srgbClr val="7b9899"/>
            </a:solidFill>
            <a:round/>
          </a:ln>
        </p:spPr>
      </p:sp>
      <p:sp>
        <p:nvSpPr>
          <p:cNvPr id="9" name="CustomShape 10"/>
          <p:cNvSpPr/>
          <p:nvPr/>
        </p:nvSpPr>
        <p:spPr>
          <a:xfrm>
            <a:off x="0" y="6705720"/>
            <a:ext cx="9143640" cy="151920"/>
          </a:xfrm>
          <a:prstGeom prst="rect">
            <a:avLst/>
          </a:prstGeom>
          <a:solidFill>
            <a:srgbClr val="ffffff"/>
          </a:solidFill>
        </p:spPr>
      </p:sp>
      <p:sp>
        <p:nvSpPr>
          <p:cNvPr id="10" name="CustomShape 11"/>
          <p:cNvSpPr/>
          <p:nvPr/>
        </p:nvSpPr>
        <p:spPr>
          <a:xfrm>
            <a:off x="8991720" y="2880"/>
            <a:ext cx="151920" cy="6857640"/>
          </a:xfrm>
          <a:prstGeom prst="rect">
            <a:avLst/>
          </a:prstGeom>
          <a:solidFill>
            <a:srgbClr val="ffffff"/>
          </a:solidFill>
        </p:spPr>
      </p:sp>
      <p:sp>
        <p:nvSpPr>
          <p:cNvPr id="11" name="CustomShape 12"/>
          <p:cNvSpPr/>
          <p:nvPr/>
        </p:nvSpPr>
        <p:spPr>
          <a:xfrm>
            <a:off x="0" y="0"/>
            <a:ext cx="151920" cy="6857640"/>
          </a:xfrm>
          <a:prstGeom prst="rect">
            <a:avLst/>
          </a:prstGeom>
          <a:solidFill>
            <a:srgbClr val="ffffff"/>
          </a:solidFill>
        </p:spPr>
      </p:sp>
      <p:sp>
        <p:nvSpPr>
          <p:cNvPr id="12" name="CustomShape 13"/>
          <p:cNvSpPr/>
          <p:nvPr/>
        </p:nvSpPr>
        <p:spPr>
          <a:xfrm>
            <a:off x="0" y="0"/>
            <a:ext cx="9143640" cy="2514240"/>
          </a:xfrm>
          <a:prstGeom prst="rect">
            <a:avLst/>
          </a:prstGeom>
          <a:solidFill>
            <a:srgbClr val="ffffff"/>
          </a:solidFill>
        </p:spPr>
      </p:sp>
      <p:sp>
        <p:nvSpPr>
          <p:cNvPr id="13" name="CustomShape 14"/>
          <p:cNvSpPr/>
          <p:nvPr/>
        </p:nvSpPr>
        <p:spPr>
          <a:xfrm>
            <a:off x="146160" y="6391800"/>
            <a:ext cx="8832600" cy="309240"/>
          </a:xfrm>
          <a:prstGeom prst="rect">
            <a:avLst/>
          </a:prstGeom>
          <a:solidFill>
            <a:srgbClr val="8cadae"/>
          </a:solidFill>
        </p:spPr>
      </p:sp>
      <p:sp>
        <p:nvSpPr>
          <p:cNvPr id="14" name="PlaceHolder 15"/>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Georgia"/>
              </a:rPr>
              <a:t>4/5/12</a:t>
            </a:r>
            <a:endParaRPr/>
          </a:p>
        </p:txBody>
      </p:sp>
      <p:sp>
        <p:nvSpPr>
          <p:cNvPr id="15" name="PlaceHolder 16"/>
          <p:cNvSpPr>
            <a:spLocks noGrp="1"/>
          </p:cNvSpPr>
          <p:nvPr>
            <p:ph type="ftr"/>
          </p:nvPr>
        </p:nvSpPr>
        <p:spPr>
          <a:xfrm>
            <a:off x="0" y="0"/>
            <a:ext cx="-11796840" cy="-11796840"/>
          </a:xfrm>
          <a:prstGeom prst="rect">
            <a:avLst/>
          </a:prstGeom>
        </p:spPr>
        <p:txBody>
          <a:bodyPr bIns="45000" lIns="90000" rIns="90000" tIns="45000"/>
          <a:p>
            <a:endParaRPr/>
          </a:p>
        </p:txBody>
      </p:sp>
      <p:sp>
        <p:nvSpPr>
          <p:cNvPr id="16" name="Line 17"/>
          <p:cNvSpPr/>
          <p:nvPr/>
        </p:nvSpPr>
        <p:spPr>
          <a:xfrm>
            <a:off x="155160" y="2419920"/>
            <a:ext cx="8833320" cy="0"/>
          </a:xfrm>
          <a:prstGeom prst="line">
            <a:avLst/>
          </a:prstGeom>
          <a:ln w="11520">
            <a:solidFill>
              <a:srgbClr val="7b9899"/>
            </a:solidFill>
            <a:custDash>
              <a:ds d="105000" sp="35000"/>
            </a:custDash>
            <a:round/>
          </a:ln>
        </p:spPr>
      </p:sp>
      <p:sp>
        <p:nvSpPr>
          <p:cNvPr id="17" name="CustomShape 18"/>
          <p:cNvSpPr/>
          <p:nvPr/>
        </p:nvSpPr>
        <p:spPr>
          <a:xfrm>
            <a:off x="152280" y="152280"/>
            <a:ext cx="8832600" cy="6546600"/>
          </a:xfrm>
          <a:prstGeom prst="rect">
            <a:avLst/>
          </a:prstGeom>
          <a:ln w="9360">
            <a:solidFill>
              <a:srgbClr val="7b9899"/>
            </a:solidFill>
            <a:miter/>
          </a:ln>
        </p:spPr>
      </p:sp>
      <p:sp>
        <p:nvSpPr>
          <p:cNvPr id="18" name="CustomShape 19"/>
          <p:cNvSpPr/>
          <p:nvPr/>
        </p:nvSpPr>
        <p:spPr>
          <a:xfrm>
            <a:off x="4267080" y="2115360"/>
            <a:ext cx="609120" cy="609120"/>
          </a:xfrm>
          <a:prstGeom prst="rect">
            <a:avLst/>
          </a:prstGeom>
          <a:solidFill>
            <a:srgbClr val="ffffff"/>
          </a:solidFill>
        </p:spPr>
      </p:sp>
      <p:sp>
        <p:nvSpPr>
          <p:cNvPr id="19" name="CustomShape 20"/>
          <p:cNvSpPr/>
          <p:nvPr/>
        </p:nvSpPr>
        <p:spPr>
          <a:xfrm>
            <a:off x="4361760" y="2209680"/>
            <a:ext cx="420120" cy="420120"/>
          </a:xfrm>
          <a:prstGeom prst="rect">
            <a:avLst/>
          </a:prstGeom>
          <a:solidFill>
            <a:srgbClr val="ffffff"/>
          </a:solidFill>
          <a:ln w="50760">
            <a:solidFill>
              <a:srgbClr val="7b9899"/>
            </a:solidFill>
            <a:round/>
          </a:ln>
        </p:spPr>
      </p:sp>
      <p:sp>
        <p:nvSpPr>
          <p:cNvPr id="20" name="PlaceHolder 21"/>
          <p:cNvSpPr>
            <a:spLocks noGrp="1"/>
          </p:cNvSpPr>
          <p:nvPr>
            <p:ph type="sldNum"/>
          </p:nvPr>
        </p:nvSpPr>
        <p:spPr>
          <a:xfrm>
            <a:off x="4343400" y="2199600"/>
            <a:ext cx="456840" cy="441000"/>
          </a:xfrm>
          <a:prstGeom prst="rect">
            <a:avLst/>
          </a:prstGeom>
        </p:spPr>
        <p:txBody>
          <a:bodyPr bIns="45000" lIns="90000" rIns="90000" tIns="45000"/>
          <a:p>
            <a:pPr>
              <a:lnSpc>
                <a:spcPct val="100000"/>
              </a:lnSpc>
            </a:pPr>
            <a:fld id="{11C1F101-6151-4161-A1E1-B11191A1E141}" type="slidenum">
              <a:rPr lang="en-US">
                <a:solidFill>
                  <a:srgbClr val="7b9899"/>
                </a:solidFill>
                <a:latin typeface="Georgia"/>
              </a:rPr>
              <a:t>&lt;number&gt;</a:t>
            </a:fld>
            <a:endParaRPr/>
          </a:p>
        </p:txBody>
      </p:sp>
      <p:sp>
        <p:nvSpPr>
          <p:cNvPr id="21" name="PlaceHolder 22"/>
          <p:cNvSpPr>
            <a:spLocks noGrp="1"/>
          </p:cNvSpPr>
          <p:nvPr>
            <p:ph type="title"/>
          </p:nvPr>
        </p:nvSpPr>
        <p:spPr>
          <a:xfrm>
            <a:off x="685800" y="380880"/>
            <a:ext cx="7772040" cy="1752120"/>
          </a:xfrm>
          <a:prstGeom prst="rect">
            <a:avLst/>
          </a:prstGeom>
        </p:spPr>
        <p:txBody>
          <a:bodyPr anchor="b" bIns="45000" lIns="90000" rIns="90000" tIns="45000"/>
          <a:p>
            <a:pPr algn="ctr">
              <a:lnSpc>
                <a:spcPct val="100000"/>
              </a:lnSpc>
            </a:pPr>
            <a:r>
              <a:rPr lang="en-US" sz="4200">
                <a:solidFill>
                  <a:srgbClr val="d16349"/>
                </a:solidFill>
                <a:latin typeface="Georgia"/>
              </a:rPr>
              <a:t>Click to edit the title text formatClick to edit Master title style</a:t>
            </a:r>
            <a:endParaRPr/>
          </a:p>
        </p:txBody>
      </p:sp>
      <p:sp>
        <p:nvSpPr>
          <p:cNvPr id="22" name="PlaceHolder 23"/>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 name="CustomShape 1"/>
          <p:cNvSpPr/>
          <p:nvPr/>
        </p:nvSpPr>
        <p:spPr>
          <a:xfrm>
            <a:off x="0" y="6705720"/>
            <a:ext cx="9143640" cy="151920"/>
          </a:xfrm>
          <a:prstGeom prst="rect">
            <a:avLst/>
          </a:prstGeom>
          <a:solidFill>
            <a:srgbClr val="ffffff"/>
          </a:solidFill>
        </p:spPr>
      </p:sp>
      <p:sp>
        <p:nvSpPr>
          <p:cNvPr id="56" name="CustomShape 2"/>
          <p:cNvSpPr/>
          <p:nvPr/>
        </p:nvSpPr>
        <p:spPr>
          <a:xfrm>
            <a:off x="0" y="0"/>
            <a:ext cx="9143640" cy="1392840"/>
          </a:xfrm>
          <a:prstGeom prst="rect">
            <a:avLst/>
          </a:prstGeom>
          <a:solidFill>
            <a:srgbClr val="ffffff"/>
          </a:solidFill>
        </p:spPr>
      </p:sp>
      <p:sp>
        <p:nvSpPr>
          <p:cNvPr id="57" name="CustomShape 3"/>
          <p:cNvSpPr/>
          <p:nvPr/>
        </p:nvSpPr>
        <p:spPr>
          <a:xfrm>
            <a:off x="0" y="0"/>
            <a:ext cx="151920" cy="6857640"/>
          </a:xfrm>
          <a:prstGeom prst="rect">
            <a:avLst/>
          </a:prstGeom>
          <a:solidFill>
            <a:srgbClr val="ffffff"/>
          </a:solidFill>
        </p:spPr>
      </p:sp>
      <p:sp>
        <p:nvSpPr>
          <p:cNvPr id="58" name="CustomShape 4"/>
          <p:cNvSpPr/>
          <p:nvPr/>
        </p:nvSpPr>
        <p:spPr>
          <a:xfrm>
            <a:off x="8991720" y="0"/>
            <a:ext cx="151920" cy="6857640"/>
          </a:xfrm>
          <a:prstGeom prst="rect">
            <a:avLst/>
          </a:prstGeom>
          <a:solidFill>
            <a:srgbClr val="ffffff"/>
          </a:solidFill>
        </p:spPr>
      </p:sp>
      <p:sp>
        <p:nvSpPr>
          <p:cNvPr id="59" name="CustomShape 5"/>
          <p:cNvSpPr/>
          <p:nvPr/>
        </p:nvSpPr>
        <p:spPr>
          <a:xfrm>
            <a:off x="149400" y="6388560"/>
            <a:ext cx="8832600" cy="309240"/>
          </a:xfrm>
          <a:prstGeom prst="rect">
            <a:avLst/>
          </a:prstGeom>
          <a:solidFill>
            <a:srgbClr val="8cadae"/>
          </a:solidFill>
        </p:spPr>
      </p:sp>
      <p:sp>
        <p:nvSpPr>
          <p:cNvPr id="60" name="CustomShape 6"/>
          <p:cNvSpPr/>
          <p:nvPr/>
        </p:nvSpPr>
        <p:spPr>
          <a:xfrm>
            <a:off x="152280" y="155520"/>
            <a:ext cx="8832600" cy="6546600"/>
          </a:xfrm>
          <a:prstGeom prst="rect">
            <a:avLst/>
          </a:prstGeom>
          <a:ln w="9360">
            <a:solidFill>
              <a:srgbClr val="7b9899"/>
            </a:solidFill>
            <a:miter/>
          </a:ln>
        </p:spPr>
      </p:sp>
      <p:sp>
        <p:nvSpPr>
          <p:cNvPr id="61" name="Line 7"/>
          <p:cNvSpPr/>
          <p:nvPr/>
        </p:nvSpPr>
        <p:spPr>
          <a:xfrm>
            <a:off x="152280" y="1276560"/>
            <a:ext cx="8832960" cy="0"/>
          </a:xfrm>
          <a:prstGeom prst="line">
            <a:avLst/>
          </a:prstGeom>
          <a:ln w="9360">
            <a:solidFill>
              <a:srgbClr val="7b9899"/>
            </a:solidFill>
            <a:custDash>
              <a:ds d="105000" sp="35000"/>
            </a:custDash>
            <a:round/>
          </a:ln>
        </p:spPr>
      </p:sp>
      <p:sp>
        <p:nvSpPr>
          <p:cNvPr id="62" name="CustomShape 8"/>
          <p:cNvSpPr/>
          <p:nvPr/>
        </p:nvSpPr>
        <p:spPr>
          <a:xfrm>
            <a:off x="4267080" y="956160"/>
            <a:ext cx="609120" cy="609120"/>
          </a:xfrm>
          <a:prstGeom prst="rect">
            <a:avLst/>
          </a:prstGeom>
          <a:solidFill>
            <a:srgbClr val="ffffff"/>
          </a:solidFill>
        </p:spPr>
      </p:sp>
      <p:sp>
        <p:nvSpPr>
          <p:cNvPr id="63" name="CustomShape 9"/>
          <p:cNvSpPr/>
          <p:nvPr/>
        </p:nvSpPr>
        <p:spPr>
          <a:xfrm>
            <a:off x="4361760" y="1050480"/>
            <a:ext cx="420120" cy="420120"/>
          </a:xfrm>
          <a:prstGeom prst="rect">
            <a:avLst/>
          </a:prstGeom>
          <a:solidFill>
            <a:srgbClr val="ffffff"/>
          </a:solidFill>
          <a:ln w="50760">
            <a:solidFill>
              <a:srgbClr val="7b9899"/>
            </a:solidFill>
            <a:round/>
          </a:ln>
        </p:spPr>
      </p:sp>
      <p:sp>
        <p:nvSpPr>
          <p:cNvPr id="64" name="PlaceHolder 10"/>
          <p:cNvSpPr>
            <a:spLocks noGrp="1"/>
          </p:cNvSpPr>
          <p:nvPr>
            <p:ph type="title"/>
          </p:nvPr>
        </p:nvSpPr>
        <p:spPr>
          <a:xfrm>
            <a:off x="30168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Click to edit the title text formatClick to edit Master title style</a:t>
            </a:r>
            <a:endParaRPr/>
          </a:p>
        </p:txBody>
      </p:sp>
      <p:sp>
        <p:nvSpPr>
          <p:cNvPr id="65" name="PlaceHolder 11"/>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Georgia"/>
              </a:rPr>
              <a:t>4/5/12</a:t>
            </a:r>
            <a:endParaRPr/>
          </a:p>
        </p:txBody>
      </p:sp>
      <p:sp>
        <p:nvSpPr>
          <p:cNvPr id="66" name="PlaceHolder 12"/>
          <p:cNvSpPr>
            <a:spLocks noGrp="1"/>
          </p:cNvSpPr>
          <p:nvPr>
            <p:ph type="ftr"/>
          </p:nvPr>
        </p:nvSpPr>
        <p:spPr>
          <a:xfrm>
            <a:off x="0" y="0"/>
            <a:ext cx="-11796840" cy="-11796840"/>
          </a:xfrm>
          <a:prstGeom prst="rect">
            <a:avLst/>
          </a:prstGeom>
        </p:spPr>
        <p:txBody>
          <a:bodyPr bIns="45000" lIns="90000" rIns="90000" tIns="45000"/>
          <a:p>
            <a:endParaRPr/>
          </a:p>
        </p:txBody>
      </p:sp>
      <p:sp>
        <p:nvSpPr>
          <p:cNvPr id="67" name="PlaceHolder 13"/>
          <p:cNvSpPr>
            <a:spLocks noGrp="1"/>
          </p:cNvSpPr>
          <p:nvPr>
            <p:ph type="sldNum"/>
          </p:nvPr>
        </p:nvSpPr>
        <p:spPr>
          <a:xfrm>
            <a:off x="4343400" y="1036080"/>
            <a:ext cx="456840" cy="441000"/>
          </a:xfrm>
          <a:prstGeom prst="rect">
            <a:avLst/>
          </a:prstGeom>
        </p:spPr>
        <p:txBody>
          <a:bodyPr bIns="45000" lIns="90000" rIns="90000" tIns="45000"/>
          <a:p>
            <a:pPr>
              <a:lnSpc>
                <a:spcPct val="100000"/>
              </a:lnSpc>
            </a:pPr>
            <a:fld id="{21018121-81A1-4141-A191-D121D151A181}" type="slidenum">
              <a:rPr lang="en-US">
                <a:solidFill>
                  <a:srgbClr val="000000"/>
                </a:solidFill>
                <a:latin typeface="Georgia"/>
              </a:rPr>
              <a:t>&lt;number&gt;</a:t>
            </a:fld>
            <a:endParaRPr/>
          </a:p>
        </p:txBody>
      </p:sp>
      <p:sp>
        <p:nvSpPr>
          <p:cNvPr id="68" name="PlaceHolder 14"/>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0" y="6705720"/>
            <a:ext cx="9143640" cy="151920"/>
          </a:xfrm>
          <a:prstGeom prst="rect">
            <a:avLst/>
          </a:prstGeom>
          <a:solidFill>
            <a:srgbClr val="ffffff"/>
          </a:solidFill>
        </p:spPr>
      </p:sp>
      <p:sp>
        <p:nvSpPr>
          <p:cNvPr id="102" name="CustomShape 2"/>
          <p:cNvSpPr/>
          <p:nvPr/>
        </p:nvSpPr>
        <p:spPr>
          <a:xfrm>
            <a:off x="0" y="0"/>
            <a:ext cx="9143640" cy="1392840"/>
          </a:xfrm>
          <a:prstGeom prst="rect">
            <a:avLst/>
          </a:prstGeom>
          <a:solidFill>
            <a:srgbClr val="ffffff"/>
          </a:solidFill>
        </p:spPr>
      </p:sp>
      <p:sp>
        <p:nvSpPr>
          <p:cNvPr id="103" name="CustomShape 3"/>
          <p:cNvSpPr/>
          <p:nvPr/>
        </p:nvSpPr>
        <p:spPr>
          <a:xfrm>
            <a:off x="0" y="0"/>
            <a:ext cx="151920" cy="6857640"/>
          </a:xfrm>
          <a:prstGeom prst="rect">
            <a:avLst/>
          </a:prstGeom>
          <a:solidFill>
            <a:srgbClr val="ffffff"/>
          </a:solidFill>
        </p:spPr>
      </p:sp>
      <p:sp>
        <p:nvSpPr>
          <p:cNvPr id="104" name="CustomShape 4"/>
          <p:cNvSpPr/>
          <p:nvPr/>
        </p:nvSpPr>
        <p:spPr>
          <a:xfrm>
            <a:off x="8991720" y="0"/>
            <a:ext cx="151920" cy="6857640"/>
          </a:xfrm>
          <a:prstGeom prst="rect">
            <a:avLst/>
          </a:prstGeom>
          <a:solidFill>
            <a:srgbClr val="ffffff"/>
          </a:solidFill>
        </p:spPr>
      </p:sp>
      <p:sp>
        <p:nvSpPr>
          <p:cNvPr id="105" name="CustomShape 5"/>
          <p:cNvSpPr/>
          <p:nvPr/>
        </p:nvSpPr>
        <p:spPr>
          <a:xfrm>
            <a:off x="149400" y="6388560"/>
            <a:ext cx="8832600" cy="309240"/>
          </a:xfrm>
          <a:prstGeom prst="rect">
            <a:avLst/>
          </a:prstGeom>
          <a:solidFill>
            <a:srgbClr val="8cadae"/>
          </a:solidFill>
        </p:spPr>
      </p:sp>
      <p:sp>
        <p:nvSpPr>
          <p:cNvPr id="106" name="CustomShape 6"/>
          <p:cNvSpPr/>
          <p:nvPr/>
        </p:nvSpPr>
        <p:spPr>
          <a:xfrm>
            <a:off x="152280" y="155520"/>
            <a:ext cx="8832600" cy="6546600"/>
          </a:xfrm>
          <a:prstGeom prst="rect">
            <a:avLst/>
          </a:prstGeom>
          <a:ln w="9360">
            <a:solidFill>
              <a:srgbClr val="7b9899"/>
            </a:solidFill>
            <a:miter/>
          </a:ln>
        </p:spPr>
      </p:sp>
      <p:sp>
        <p:nvSpPr>
          <p:cNvPr id="107" name="Line 7"/>
          <p:cNvSpPr/>
          <p:nvPr/>
        </p:nvSpPr>
        <p:spPr>
          <a:xfrm>
            <a:off x="152280" y="1276560"/>
            <a:ext cx="8832960" cy="0"/>
          </a:xfrm>
          <a:prstGeom prst="line">
            <a:avLst/>
          </a:prstGeom>
          <a:ln w="9360">
            <a:solidFill>
              <a:srgbClr val="7b9899"/>
            </a:solidFill>
            <a:custDash>
              <a:ds d="105000" sp="35000"/>
            </a:custDash>
            <a:round/>
          </a:ln>
        </p:spPr>
      </p:sp>
      <p:sp>
        <p:nvSpPr>
          <p:cNvPr id="108" name="CustomShape 8"/>
          <p:cNvSpPr/>
          <p:nvPr/>
        </p:nvSpPr>
        <p:spPr>
          <a:xfrm>
            <a:off x="4267080" y="956160"/>
            <a:ext cx="609120" cy="609120"/>
          </a:xfrm>
          <a:prstGeom prst="rect">
            <a:avLst/>
          </a:prstGeom>
          <a:solidFill>
            <a:srgbClr val="ffffff"/>
          </a:solidFill>
        </p:spPr>
      </p:sp>
      <p:sp>
        <p:nvSpPr>
          <p:cNvPr id="109" name="CustomShape 9"/>
          <p:cNvSpPr/>
          <p:nvPr/>
        </p:nvSpPr>
        <p:spPr>
          <a:xfrm>
            <a:off x="4361760" y="1050480"/>
            <a:ext cx="420120" cy="420120"/>
          </a:xfrm>
          <a:prstGeom prst="rect">
            <a:avLst/>
          </a:prstGeom>
          <a:solidFill>
            <a:srgbClr val="ffffff"/>
          </a:solidFill>
          <a:ln w="50760">
            <a:solidFill>
              <a:srgbClr val="7b9899"/>
            </a:solidFill>
            <a:round/>
          </a:ln>
        </p:spPr>
      </p:sp>
      <p:sp>
        <p:nvSpPr>
          <p:cNvPr id="110" name="CustomShape 10"/>
          <p:cNvSpPr/>
          <p:nvPr/>
        </p:nvSpPr>
        <p:spPr>
          <a:xfrm>
            <a:off x="0" y="6705720"/>
            <a:ext cx="9143640" cy="151920"/>
          </a:xfrm>
          <a:prstGeom prst="rect">
            <a:avLst/>
          </a:prstGeom>
          <a:solidFill>
            <a:srgbClr val="ffffff"/>
          </a:solidFill>
        </p:spPr>
      </p:sp>
      <p:sp>
        <p:nvSpPr>
          <p:cNvPr id="111" name="CustomShape 11"/>
          <p:cNvSpPr/>
          <p:nvPr/>
        </p:nvSpPr>
        <p:spPr>
          <a:xfrm>
            <a:off x="0" y="0"/>
            <a:ext cx="9143640" cy="155160"/>
          </a:xfrm>
          <a:prstGeom prst="rect">
            <a:avLst/>
          </a:prstGeom>
          <a:solidFill>
            <a:srgbClr val="ffffff"/>
          </a:solidFill>
        </p:spPr>
      </p:sp>
      <p:sp>
        <p:nvSpPr>
          <p:cNvPr id="112" name="CustomShape 12"/>
          <p:cNvSpPr/>
          <p:nvPr/>
        </p:nvSpPr>
        <p:spPr>
          <a:xfrm>
            <a:off x="8991720" y="0"/>
            <a:ext cx="151920" cy="6857640"/>
          </a:xfrm>
          <a:prstGeom prst="rect">
            <a:avLst/>
          </a:prstGeom>
          <a:solidFill>
            <a:srgbClr val="ffffff"/>
          </a:solidFill>
        </p:spPr>
      </p:sp>
      <p:sp>
        <p:nvSpPr>
          <p:cNvPr id="113" name="CustomShape 13"/>
          <p:cNvSpPr/>
          <p:nvPr/>
        </p:nvSpPr>
        <p:spPr>
          <a:xfrm>
            <a:off x="0" y="0"/>
            <a:ext cx="151920" cy="6857640"/>
          </a:xfrm>
          <a:prstGeom prst="rect">
            <a:avLst/>
          </a:prstGeom>
          <a:solidFill>
            <a:srgbClr val="ffffff"/>
          </a:solidFill>
        </p:spPr>
      </p:sp>
      <p:sp>
        <p:nvSpPr>
          <p:cNvPr id="114" name="CustomShape 14"/>
          <p:cNvSpPr/>
          <p:nvPr/>
        </p:nvSpPr>
        <p:spPr>
          <a:xfrm>
            <a:off x="146160" y="6391800"/>
            <a:ext cx="8832600" cy="309240"/>
          </a:xfrm>
          <a:prstGeom prst="rect">
            <a:avLst/>
          </a:prstGeom>
          <a:solidFill>
            <a:srgbClr val="8cadae"/>
          </a:solidFill>
        </p:spPr>
      </p:sp>
      <p:sp>
        <p:nvSpPr>
          <p:cNvPr id="115" name="CustomShape 15"/>
          <p:cNvSpPr/>
          <p:nvPr/>
        </p:nvSpPr>
        <p:spPr>
          <a:xfrm>
            <a:off x="152280" y="158400"/>
            <a:ext cx="8832600" cy="6546600"/>
          </a:xfrm>
          <a:prstGeom prst="rect">
            <a:avLst/>
          </a:prstGeom>
          <a:ln w="9360">
            <a:solidFill>
              <a:srgbClr val="7b9899"/>
            </a:solidFill>
            <a:miter/>
          </a:ln>
        </p:spPr>
      </p:sp>
      <p:sp>
        <p:nvSpPr>
          <p:cNvPr id="116" name="PlaceHolder 1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3/2/12</a:t>
            </a:r>
            <a:endParaRPr/>
          </a:p>
        </p:txBody>
      </p:sp>
      <p:sp>
        <p:nvSpPr>
          <p:cNvPr id="117" name="PlaceHolder 17"/>
          <p:cNvSpPr>
            <a:spLocks noGrp="1"/>
          </p:cNvSpPr>
          <p:nvPr>
            <p:ph type="ftr"/>
          </p:nvPr>
        </p:nvSpPr>
        <p:spPr>
          <a:xfrm>
            <a:off x="0" y="0"/>
            <a:ext cx="-11796840" cy="-11796840"/>
          </a:xfrm>
          <a:prstGeom prst="rect">
            <a:avLst/>
          </a:prstGeom>
        </p:spPr>
        <p:txBody>
          <a:bodyPr bIns="45000" lIns="90000" rIns="90000" tIns="45000"/>
          <a:p>
            <a:endParaRPr/>
          </a:p>
        </p:txBody>
      </p:sp>
      <p:sp>
        <p:nvSpPr>
          <p:cNvPr id="118" name="PlaceHolder 18"/>
          <p:cNvSpPr>
            <a:spLocks noGrp="1"/>
          </p:cNvSpPr>
          <p:nvPr>
            <p:ph type="sldNum"/>
          </p:nvPr>
        </p:nvSpPr>
        <p:spPr>
          <a:xfrm>
            <a:off x="4267080" y="6324480"/>
            <a:ext cx="609120" cy="441000"/>
          </a:xfrm>
          <a:prstGeom prst="rect">
            <a:avLst/>
          </a:prstGeom>
        </p:spPr>
        <p:txBody>
          <a:bodyPr bIns="45000" lIns="90000" rIns="90000" tIns="45000"/>
          <a:p>
            <a:pPr>
              <a:lnSpc>
                <a:spcPct val="100000"/>
              </a:lnSpc>
            </a:pPr>
            <a:fld id="{A1110191-7141-41B1-81E1-F151A1316111}" type="slidenum">
              <a:rPr lang="en-US">
                <a:solidFill>
                  <a:srgbClr val="000000"/>
                </a:solidFill>
                <a:latin typeface="Calibri"/>
              </a:rPr>
              <a:t>&lt;number&gt;</a:t>
            </a:fld>
            <a:endParaRPr/>
          </a:p>
        </p:txBody>
      </p:sp>
      <p:sp>
        <p:nvSpPr>
          <p:cNvPr id="119" name="PlaceHolder 19"/>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120" name="PlaceHolder 20"/>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c5d1d7"/>
        </a:solidFill>
      </p:bgPr>
    </p:bg>
    <p:spTree>
      <p:nvGrpSpPr>
        <p:cNvPr id="1" name=""/>
        <p:cNvGrpSpPr/>
        <p:nvPr/>
      </p:nvGrpSpPr>
      <p:grpSpPr>
        <a:xfrm>
          <a:off x="0" y="0"/>
          <a:ext cx="0" cy="0"/>
          <a:chOff x="0" y="0"/>
          <a:chExt cx="0" cy="0"/>
        </a:xfrm>
      </p:grpSpPr>
      <p:sp>
        <p:nvSpPr>
          <p:cNvPr id="153" name="CustomShape 1"/>
          <p:cNvSpPr/>
          <p:nvPr/>
        </p:nvSpPr>
        <p:spPr>
          <a:xfrm>
            <a:off x="0" y="6705720"/>
            <a:ext cx="9143640" cy="151920"/>
          </a:xfrm>
          <a:prstGeom prst="rect">
            <a:avLst/>
          </a:prstGeom>
          <a:solidFill>
            <a:srgbClr val="ffffff"/>
          </a:solidFill>
        </p:spPr>
      </p:sp>
      <p:sp>
        <p:nvSpPr>
          <p:cNvPr id="154" name="CustomShape 2"/>
          <p:cNvSpPr/>
          <p:nvPr/>
        </p:nvSpPr>
        <p:spPr>
          <a:xfrm>
            <a:off x="0" y="0"/>
            <a:ext cx="9143640" cy="1392840"/>
          </a:xfrm>
          <a:prstGeom prst="rect">
            <a:avLst/>
          </a:prstGeom>
          <a:solidFill>
            <a:srgbClr val="ffffff"/>
          </a:solidFill>
        </p:spPr>
      </p:sp>
      <p:sp>
        <p:nvSpPr>
          <p:cNvPr id="155" name="CustomShape 3"/>
          <p:cNvSpPr/>
          <p:nvPr/>
        </p:nvSpPr>
        <p:spPr>
          <a:xfrm>
            <a:off x="0" y="0"/>
            <a:ext cx="151920" cy="6857640"/>
          </a:xfrm>
          <a:prstGeom prst="rect">
            <a:avLst/>
          </a:prstGeom>
          <a:solidFill>
            <a:srgbClr val="ffffff"/>
          </a:solidFill>
        </p:spPr>
      </p:sp>
      <p:sp>
        <p:nvSpPr>
          <p:cNvPr id="156" name="CustomShape 4"/>
          <p:cNvSpPr/>
          <p:nvPr/>
        </p:nvSpPr>
        <p:spPr>
          <a:xfrm>
            <a:off x="8991720" y="0"/>
            <a:ext cx="151920" cy="6857640"/>
          </a:xfrm>
          <a:prstGeom prst="rect">
            <a:avLst/>
          </a:prstGeom>
          <a:solidFill>
            <a:srgbClr val="ffffff"/>
          </a:solidFill>
        </p:spPr>
      </p:sp>
      <p:sp>
        <p:nvSpPr>
          <p:cNvPr id="157" name="CustomShape 5"/>
          <p:cNvSpPr/>
          <p:nvPr/>
        </p:nvSpPr>
        <p:spPr>
          <a:xfrm>
            <a:off x="149400" y="6388560"/>
            <a:ext cx="8832600" cy="309240"/>
          </a:xfrm>
          <a:prstGeom prst="rect">
            <a:avLst/>
          </a:prstGeom>
          <a:solidFill>
            <a:srgbClr val="8cadae"/>
          </a:solidFill>
        </p:spPr>
      </p:sp>
      <p:sp>
        <p:nvSpPr>
          <p:cNvPr id="158" name="CustomShape 6"/>
          <p:cNvSpPr/>
          <p:nvPr/>
        </p:nvSpPr>
        <p:spPr>
          <a:xfrm>
            <a:off x="152280" y="155520"/>
            <a:ext cx="8832600" cy="6546600"/>
          </a:xfrm>
          <a:prstGeom prst="rect">
            <a:avLst/>
          </a:prstGeom>
          <a:ln w="9360">
            <a:solidFill>
              <a:srgbClr val="7b9899"/>
            </a:solidFill>
            <a:miter/>
          </a:ln>
        </p:spPr>
      </p:sp>
      <p:sp>
        <p:nvSpPr>
          <p:cNvPr id="159" name="Line 7"/>
          <p:cNvSpPr/>
          <p:nvPr/>
        </p:nvSpPr>
        <p:spPr>
          <a:xfrm>
            <a:off x="152280" y="1276560"/>
            <a:ext cx="8832960" cy="0"/>
          </a:xfrm>
          <a:prstGeom prst="line">
            <a:avLst/>
          </a:prstGeom>
          <a:ln w="9360">
            <a:solidFill>
              <a:srgbClr val="7b9899"/>
            </a:solidFill>
            <a:custDash>
              <a:ds d="105000" sp="35000"/>
            </a:custDash>
            <a:round/>
          </a:ln>
        </p:spPr>
      </p:sp>
      <p:sp>
        <p:nvSpPr>
          <p:cNvPr id="160" name="CustomShape 8"/>
          <p:cNvSpPr/>
          <p:nvPr/>
        </p:nvSpPr>
        <p:spPr>
          <a:xfrm>
            <a:off x="4267080" y="956160"/>
            <a:ext cx="609120" cy="609120"/>
          </a:xfrm>
          <a:prstGeom prst="rect">
            <a:avLst/>
          </a:prstGeom>
          <a:solidFill>
            <a:srgbClr val="ffffff"/>
          </a:solidFill>
        </p:spPr>
      </p:sp>
      <p:sp>
        <p:nvSpPr>
          <p:cNvPr id="161" name="CustomShape 9"/>
          <p:cNvSpPr/>
          <p:nvPr/>
        </p:nvSpPr>
        <p:spPr>
          <a:xfrm>
            <a:off x="4361760" y="1050480"/>
            <a:ext cx="420120" cy="420120"/>
          </a:xfrm>
          <a:prstGeom prst="rect">
            <a:avLst/>
          </a:prstGeom>
          <a:solidFill>
            <a:srgbClr val="ffffff"/>
          </a:solidFill>
          <a:ln w="50760">
            <a:solidFill>
              <a:srgbClr val="7b9899"/>
            </a:solidFill>
            <a:round/>
          </a:ln>
        </p:spPr>
      </p:sp>
      <p:sp>
        <p:nvSpPr>
          <p:cNvPr id="162" name="PlaceHolder 10"/>
          <p:cNvSpPr>
            <a:spLocks noGrp="1"/>
          </p:cNvSpPr>
          <p:nvPr>
            <p:ph type="title"/>
          </p:nvPr>
        </p:nvSpPr>
        <p:spPr>
          <a:xfrm>
            <a:off x="30168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Click to edit the title text formatClick to edit Master title style</a:t>
            </a:r>
            <a:endParaRPr/>
          </a:p>
        </p:txBody>
      </p:sp>
      <p:sp>
        <p:nvSpPr>
          <p:cNvPr id="163" name="PlaceHolder 11"/>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3/2/12</a:t>
            </a:r>
            <a:endParaRPr/>
          </a:p>
        </p:txBody>
      </p:sp>
      <p:sp>
        <p:nvSpPr>
          <p:cNvPr id="164" name="PlaceHolder 12"/>
          <p:cNvSpPr>
            <a:spLocks noGrp="1"/>
          </p:cNvSpPr>
          <p:nvPr>
            <p:ph type="ftr"/>
          </p:nvPr>
        </p:nvSpPr>
        <p:spPr>
          <a:xfrm>
            <a:off x="0" y="0"/>
            <a:ext cx="-11796840" cy="-11796840"/>
          </a:xfrm>
          <a:prstGeom prst="rect">
            <a:avLst/>
          </a:prstGeom>
        </p:spPr>
        <p:txBody>
          <a:bodyPr bIns="45000" lIns="90000" rIns="90000" tIns="45000"/>
          <a:p>
            <a:endParaRPr/>
          </a:p>
        </p:txBody>
      </p:sp>
      <p:sp>
        <p:nvSpPr>
          <p:cNvPr id="165" name="PlaceHolder 13"/>
          <p:cNvSpPr>
            <a:spLocks noGrp="1"/>
          </p:cNvSpPr>
          <p:nvPr>
            <p:ph type="sldNum"/>
          </p:nvPr>
        </p:nvSpPr>
        <p:spPr>
          <a:xfrm>
            <a:off x="4361760" y="1026360"/>
            <a:ext cx="456840" cy="441000"/>
          </a:xfrm>
          <a:prstGeom prst="rect">
            <a:avLst/>
          </a:prstGeom>
        </p:spPr>
        <p:txBody>
          <a:bodyPr bIns="45000" lIns="90000" rIns="90000" tIns="45000"/>
          <a:p>
            <a:pPr>
              <a:lnSpc>
                <a:spcPct val="100000"/>
              </a:lnSpc>
            </a:pPr>
            <a:fld id="{61F10171-E1B1-4121-A151-912151D161C1}" type="slidenum">
              <a:rPr lang="en-US">
                <a:solidFill>
                  <a:srgbClr val="000000"/>
                </a:solidFill>
                <a:latin typeface="Calibri"/>
              </a:rPr>
              <a:t>&lt;number&gt;</a:t>
            </a:fld>
            <a:endParaRPr/>
          </a:p>
        </p:txBody>
      </p:sp>
      <p:sp>
        <p:nvSpPr>
          <p:cNvPr id="166" name="PlaceHolder 14"/>
          <p:cNvSpPr>
            <a:spLocks noGrp="1"/>
          </p:cNvSpPr>
          <p:nvPr>
            <p:ph type="body"/>
          </p:nvPr>
        </p:nvSpPr>
        <p:spPr>
          <a:xfrm>
            <a:off x="301680" y="1527120"/>
            <a:ext cx="8503560" cy="4571640"/>
          </a:xfrm>
          <a:prstGeom prst="rect">
            <a:avLst/>
          </a:prstGeom>
        </p:spPr>
        <p:txBody>
          <a:bodyPr bIns="45000" lIns="90000" rIns="90000" tIns="45000"/>
          <a:p>
            <a:pPr>
              <a:buSzPct val="45000"/>
              <a:buFont typeface="StarSymbol"/>
              <a:buChar char=""/>
            </a:pPr>
            <a:r>
              <a:rPr lang="en-US" sz="2700">
                <a:solidFill>
                  <a:srgbClr val="000000"/>
                </a:solidFill>
                <a:latin typeface="Georgia"/>
              </a:rPr>
              <a:t>Click to edit the outline text format</a:t>
            </a:r>
            <a:endParaRPr/>
          </a:p>
          <a:p>
            <a:pPr lvl="1">
              <a:buSzPct val="75000"/>
              <a:buFont typeface="StarSymbol"/>
              <a:buChar char=""/>
            </a:pPr>
            <a:r>
              <a:rPr lang="en-US" sz="2700">
                <a:solidFill>
                  <a:srgbClr val="000000"/>
                </a:solidFill>
                <a:latin typeface="Georgia"/>
              </a:rPr>
              <a:t>Second Outline Level</a:t>
            </a:r>
            <a:endParaRPr/>
          </a:p>
          <a:p>
            <a:pPr lvl="2">
              <a:buSzPct val="45000"/>
              <a:buFont typeface="StarSymbol"/>
              <a:buChar char=""/>
            </a:pPr>
            <a:r>
              <a:rPr lang="en-US" sz="2700">
                <a:solidFill>
                  <a:srgbClr val="000000"/>
                </a:solidFill>
                <a:latin typeface="Georgia"/>
              </a:rPr>
              <a:t>Third Outline Level</a:t>
            </a:r>
            <a:endParaRPr/>
          </a:p>
          <a:p>
            <a:pPr lvl="3">
              <a:buSzPct val="75000"/>
              <a:buFont typeface="StarSymbol"/>
              <a:buChar char=""/>
            </a:pPr>
            <a:r>
              <a:rPr lang="en-US" sz="2700">
                <a:solidFill>
                  <a:srgbClr val="000000"/>
                </a:solidFill>
                <a:latin typeface="Georgia"/>
              </a:rPr>
              <a:t>Fourth Outline Level</a:t>
            </a:r>
            <a:endParaRPr/>
          </a:p>
          <a:p>
            <a:pPr lvl="4">
              <a:buSzPct val="45000"/>
              <a:buFont typeface="StarSymbol"/>
              <a:buChar char=""/>
            </a:pPr>
            <a:r>
              <a:rPr lang="en-US" sz="2700">
                <a:solidFill>
                  <a:srgbClr val="000000"/>
                </a:solidFill>
                <a:latin typeface="Georgia"/>
              </a:rPr>
              <a:t>Fifth Outline Level</a:t>
            </a:r>
            <a:endParaRPr/>
          </a:p>
          <a:p>
            <a:pPr lvl="5">
              <a:buSzPct val="45000"/>
              <a:buFont typeface="StarSymbol"/>
              <a:buChar char=""/>
            </a:pPr>
            <a:r>
              <a:rPr lang="en-US" sz="2700">
                <a:solidFill>
                  <a:srgbClr val="000000"/>
                </a:solidFill>
                <a:latin typeface="Georgia"/>
              </a:rPr>
              <a:t>Sixth Outline Level</a:t>
            </a:r>
            <a:endParaRPr/>
          </a:p>
          <a:p>
            <a:pPr>
              <a:lnSpc>
                <a:spcPct val="100000"/>
              </a:lnSpc>
              <a:buSzPct val="85000"/>
              <a:buFont charset="2" typeface="Wingdings 2"/>
              <a:buChar char=""/>
            </a:pPr>
            <a:r>
              <a:rPr lang="en-US" sz="2700">
                <a:solidFill>
                  <a:srgbClr val="000000"/>
                </a:solidFill>
                <a:latin typeface="Georgia"/>
              </a:rPr>
              <a:t>Seventh Outline LevelClick to edit Master text styles</a:t>
            </a:r>
            <a:endParaRPr/>
          </a:p>
          <a:p>
            <a:pPr lvl="1">
              <a:lnSpc>
                <a:spcPct val="100000"/>
              </a:lnSpc>
              <a:buSzPct val="70000"/>
              <a:buFont charset="2" typeface="Wingdings"/>
              <a:buChar char=""/>
            </a:pPr>
            <a:r>
              <a:rPr lang="en-US" sz="2200">
                <a:solidFill>
                  <a:srgbClr val="646b86"/>
                </a:solidFill>
                <a:latin typeface="Georgia"/>
              </a:rPr>
              <a:t>Second level</a:t>
            </a:r>
            <a:endParaRPr/>
          </a:p>
          <a:p>
            <a:pPr lvl="1">
              <a:buSzPct val="70000"/>
              <a:buFont charset="2" typeface="Wingdings"/>
              <a:buChar char=""/>
            </a:pPr>
            <a:r>
              <a:rPr lang="en-US" sz="2000">
                <a:solidFill>
                  <a:srgbClr val="000000"/>
                </a:solidFill>
                <a:latin typeface="Georgia"/>
              </a:rPr>
              <a:t>Third level</a:t>
            </a:r>
            <a:endParaRPr/>
          </a:p>
          <a:p>
            <a:pPr lvl="2">
              <a:buSzPct val="75000"/>
              <a:buFont charset="2" typeface="Wingdings 2"/>
              <a:buChar char=""/>
            </a:pPr>
            <a:r>
              <a:rPr lang="en-US" sz="2000">
                <a:solidFill>
                  <a:srgbClr val="646b86"/>
                </a:solidFill>
                <a:latin typeface="Georgia"/>
              </a:rPr>
              <a:t>Fourth level</a:t>
            </a:r>
            <a:endParaRPr/>
          </a:p>
          <a:p>
            <a:pPr lvl="3">
              <a:buSzPct val="70000"/>
              <a:buFont charset="2" typeface="Wingdings"/>
              <a:buChar char=""/>
            </a:pPr>
            <a:r>
              <a:rPr lang="en-US">
                <a:solidFill>
                  <a:srgbClr val="000000"/>
                </a:solidFill>
                <a:latin typeface="Georgia"/>
              </a:rPr>
              <a:t>Fifth level</a:t>
            </a:r>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200" name="PlaceHolder 2"/>
          <p:cNvSpPr>
            <a:spLocks noGrp="1"/>
          </p:cNvSpPr>
          <p:nvPr>
            <p:ph type="body"/>
          </p:nvPr>
        </p:nvSpPr>
        <p:spPr>
          <a:xfrm>
            <a:off x="457200" y="1604520"/>
            <a:ext cx="8046360" cy="3977280"/>
          </a:xfrm>
          <a:prstGeom prst="rect">
            <a:avLst/>
          </a:prstGeom>
        </p:spPr>
        <p:txBody>
          <a:bodyPr bIns="0" lIns="0" rIns="0" tIns="28080" wrap="none"/>
          <a:p>
            <a:pPr>
              <a:buFont typeface="Times New Roman"/>
              <a:buChar char="•"/>
            </a:pPr>
            <a:r>
              <a:rPr lang="en-US"/>
              <a:t>Click to edit the outline text format</a:t>
            </a:r>
            <a:endParaRPr/>
          </a:p>
          <a:p>
            <a:pPr lvl="1">
              <a:buFont typeface="Times New Roman"/>
              <a:buChar char="–"/>
            </a:pPr>
            <a:r>
              <a:rPr lang="en-US"/>
              <a:t>Second Outline Level</a:t>
            </a:r>
            <a:endParaRPr/>
          </a:p>
          <a:p>
            <a:pPr lvl="2">
              <a:buFont typeface="Times New Roman"/>
              <a:buChar char="•"/>
            </a:pPr>
            <a:r>
              <a:rPr lang="en-US"/>
              <a:t>Third Outline Level</a:t>
            </a:r>
            <a:endParaRPr/>
          </a:p>
          <a:p>
            <a:pPr lvl="3">
              <a:buFont typeface="Times New Roman"/>
              <a:buChar char="–"/>
            </a:pPr>
            <a:r>
              <a:rPr lang="en-US"/>
              <a:t>Fourth Outline Level</a:t>
            </a:r>
            <a:endParaRPr/>
          </a:p>
          <a:p>
            <a:pPr lvl="4">
              <a:buFont typeface="Times New Roman"/>
              <a:buChar char="»"/>
            </a:pPr>
            <a:r>
              <a:rPr lang="en-US"/>
              <a:t>Fifth Outline Level</a:t>
            </a:r>
            <a:endParaRPr/>
          </a:p>
          <a:p>
            <a:pPr lvl="5">
              <a:buFont typeface="Times New Roman"/>
              <a:buChar char="»"/>
            </a:pPr>
            <a:r>
              <a:rPr lang="en-US"/>
              <a:t>Sixth Outline Level</a:t>
            </a:r>
            <a:endParaRPr/>
          </a:p>
          <a:p>
            <a:pPr lvl="6">
              <a:buFont typeface="Times New Roman"/>
              <a:buChar char="»"/>
            </a:pPr>
            <a:r>
              <a:rPr lang="en-US"/>
              <a:t>Seventh Outline Level</a:t>
            </a:r>
            <a:endParaRPr/>
          </a:p>
        </p:txBody>
      </p:sp>
      <p:sp>
        <p:nvSpPr>
          <p:cNvPr id="201"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202" name="PlaceHolder 4"/>
          <p:cNvSpPr>
            <a:spLocks noGrp="1"/>
          </p:cNvSpPr>
          <p:nvPr>
            <p:ph type="ftr"/>
          </p:nvPr>
        </p:nvSpPr>
        <p:spPr>
          <a:xfrm>
            <a:off x="3126960" y="6247440"/>
            <a:ext cx="2898360" cy="473040"/>
          </a:xfrm>
          <a:prstGeom prst="rect">
            <a:avLst/>
          </a:prstGeom>
        </p:spPr>
        <p:txBody>
          <a:bodyPr bIns="0" lIns="0" rIns="0" tIns="0" wrap="none"/>
          <a:p>
            <a:r>
              <a:rPr lang="en-US"/>
              <a:t>&lt;footer&gt;</a:t>
            </a:r>
            <a:endParaRPr/>
          </a:p>
        </p:txBody>
      </p:sp>
      <p:sp>
        <p:nvSpPr>
          <p:cNvPr id="203" name="PlaceHolder 5"/>
          <p:cNvSpPr>
            <a:spLocks noGrp="1"/>
          </p:cNvSpPr>
          <p:nvPr>
            <p:ph type="sldNum"/>
          </p:nvPr>
        </p:nvSpPr>
        <p:spPr>
          <a:xfrm>
            <a:off x="6555960" y="6247440"/>
            <a:ext cx="2130120" cy="473040"/>
          </a:xfrm>
          <a:prstGeom prst="rect">
            <a:avLst/>
          </a:prstGeom>
        </p:spPr>
        <p:txBody>
          <a:bodyPr bIns="0" lIns="0" rIns="0" tIns="0" wrap="none"/>
          <a:p>
            <a:fld id="{214191E1-2131-41B1-A1D1-0071D1E17161}"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457200" y="274680"/>
            <a:ext cx="8228880" cy="1142280"/>
          </a:xfrm>
          <a:prstGeom prst="rect">
            <a:avLst/>
          </a:prstGeom>
        </p:spPr>
      </p:sp>
      <p:sp>
        <p:nvSpPr>
          <p:cNvPr id="242" name="TextShape 2"/>
          <p:cNvSpPr txBox="1"/>
          <p:nvPr/>
        </p:nvSpPr>
        <p:spPr>
          <a:xfrm>
            <a:off x="1371600" y="3276720"/>
            <a:ext cx="6400440" cy="2514240"/>
          </a:xfrm>
          <a:prstGeom prst="rect">
            <a:avLst/>
          </a:prstGeom>
        </p:spPr>
        <p:txBody>
          <a:bodyPr bIns="45000" lIns="90000" rIns="90000" tIns="45000"/>
          <a:p>
            <a:pPr>
              <a:lnSpc>
                <a:spcPct val="100000"/>
              </a:lnSpc>
            </a:pPr>
            <a:r>
              <a:rPr b="1" i="1" lang="en-US" sz="2400">
                <a:solidFill>
                  <a:srgbClr val="646b86"/>
                </a:solidFill>
                <a:latin typeface="Georgia"/>
              </a:rPr>
              <a:t>Members:</a:t>
            </a:r>
            <a:endParaRPr/>
          </a:p>
          <a:p>
            <a:pPr>
              <a:lnSpc>
                <a:spcPct val="100000"/>
              </a:lnSpc>
            </a:pPr>
            <a:endParaRPr/>
          </a:p>
          <a:p>
            <a:pPr>
              <a:lnSpc>
                <a:spcPct val="100000"/>
              </a:lnSpc>
            </a:pPr>
            <a:r>
              <a:rPr b="1" i="1" lang="en-US" sz="1600">
                <a:solidFill>
                  <a:srgbClr val="646b86"/>
                </a:solidFill>
                <a:latin typeface="Georgia"/>
              </a:rPr>
              <a:t>Shubham Srivastava </a:t>
            </a:r>
            <a:r>
              <a:rPr b="1" i="1" lang="en-US" sz="1600">
                <a:solidFill>
                  <a:srgbClr val="646b86"/>
                </a:solidFill>
                <a:latin typeface="Georgia"/>
              </a:rPr>
              <a:t>	</a:t>
            </a:r>
            <a:r>
              <a:rPr b="1" i="1" lang="en-US" sz="1600">
                <a:solidFill>
                  <a:srgbClr val="646b86"/>
                </a:solidFill>
                <a:latin typeface="Georgia"/>
              </a:rPr>
              <a:t>200901114</a:t>
            </a:r>
            <a:endParaRPr/>
          </a:p>
          <a:p>
            <a:pPr>
              <a:lnSpc>
                <a:spcPct val="100000"/>
              </a:lnSpc>
            </a:pPr>
            <a:endParaRPr/>
          </a:p>
          <a:p>
            <a:pPr>
              <a:lnSpc>
                <a:spcPct val="100000"/>
              </a:lnSpc>
            </a:pPr>
            <a:r>
              <a:rPr b="1" i="1" lang="en-US" sz="1600">
                <a:solidFill>
                  <a:srgbClr val="646b86"/>
                </a:solidFill>
                <a:latin typeface="Georgia"/>
              </a:rPr>
              <a:t>Rini Joshi</a:t>
            </a:r>
            <a:r>
              <a:rPr b="1" i="1" lang="en-US" sz="1600">
                <a:solidFill>
                  <a:srgbClr val="646b86"/>
                </a:solidFill>
                <a:latin typeface="Georgia"/>
              </a:rPr>
              <a:t>	</a:t>
            </a:r>
            <a:r>
              <a:rPr b="1" i="1" lang="en-US" sz="1600">
                <a:solidFill>
                  <a:srgbClr val="646b86"/>
                </a:solidFill>
                <a:latin typeface="Georgia"/>
              </a:rPr>
              <a:t>	</a:t>
            </a:r>
            <a:r>
              <a:rPr b="1" i="1" lang="en-US" sz="1600">
                <a:solidFill>
                  <a:srgbClr val="646b86"/>
                </a:solidFill>
                <a:latin typeface="Georgia"/>
              </a:rPr>
              <a:t>	</a:t>
            </a:r>
            <a:r>
              <a:rPr b="1" i="1" lang="en-US" sz="1600">
                <a:solidFill>
                  <a:srgbClr val="646b86"/>
                </a:solidFill>
                <a:latin typeface="Georgia"/>
              </a:rPr>
              <a:t>200901135</a:t>
            </a:r>
            <a:endParaRPr/>
          </a:p>
          <a:p>
            <a:pPr>
              <a:lnSpc>
                <a:spcPct val="100000"/>
              </a:lnSpc>
            </a:pPr>
            <a:endParaRPr/>
          </a:p>
          <a:p>
            <a:pPr>
              <a:lnSpc>
                <a:spcPct val="100000"/>
              </a:lnSpc>
            </a:pPr>
            <a:r>
              <a:rPr b="1" i="1" lang="en-US" sz="1600">
                <a:solidFill>
                  <a:srgbClr val="646b86"/>
                </a:solidFill>
                <a:latin typeface="Georgia"/>
              </a:rPr>
              <a:t>Anupama Panchal</a:t>
            </a:r>
            <a:r>
              <a:rPr b="1" i="1" lang="en-US" sz="1600">
                <a:solidFill>
                  <a:srgbClr val="646b86"/>
                </a:solidFill>
                <a:latin typeface="Georgia"/>
              </a:rPr>
              <a:t>	</a:t>
            </a:r>
            <a:r>
              <a:rPr b="1" i="1" lang="en-US" sz="1600">
                <a:solidFill>
                  <a:srgbClr val="646b86"/>
                </a:solidFill>
                <a:latin typeface="Georgia"/>
              </a:rPr>
              <a:t>	</a:t>
            </a:r>
            <a:r>
              <a:rPr b="1" i="1" lang="en-US" sz="1600">
                <a:solidFill>
                  <a:srgbClr val="646b86"/>
                </a:solidFill>
                <a:latin typeface="Georgia"/>
              </a:rPr>
              <a:t>200901236</a:t>
            </a:r>
            <a:endParaRPr/>
          </a:p>
          <a:p>
            <a:pPr>
              <a:lnSpc>
                <a:spcPct val="100000"/>
              </a:lnSpc>
            </a:pPr>
            <a:endParaRPr/>
          </a:p>
          <a:p>
            <a:pPr>
              <a:lnSpc>
                <a:spcPct val="100000"/>
              </a:lnSpc>
            </a:pPr>
            <a:r>
              <a:rPr b="1" i="1" lang="en-US" sz="1600">
                <a:solidFill>
                  <a:srgbClr val="646b86"/>
                </a:solidFill>
                <a:latin typeface="Georgia"/>
              </a:rPr>
              <a:t>Prateek Agarwal </a:t>
            </a:r>
            <a:r>
              <a:rPr b="1" i="1" lang="en-US" sz="1600">
                <a:solidFill>
                  <a:srgbClr val="646b86"/>
                </a:solidFill>
                <a:latin typeface="Georgia"/>
              </a:rPr>
              <a:t>	</a:t>
            </a:r>
            <a:r>
              <a:rPr b="1" i="1" lang="en-US" sz="1600">
                <a:solidFill>
                  <a:srgbClr val="646b86"/>
                </a:solidFill>
                <a:latin typeface="Georgia"/>
              </a:rPr>
              <a:t>	</a:t>
            </a:r>
            <a:r>
              <a:rPr b="1" i="1" lang="en-US" sz="1600">
                <a:solidFill>
                  <a:srgbClr val="646b86"/>
                </a:solidFill>
                <a:latin typeface="Georgia"/>
              </a:rPr>
              <a:t>200901112</a:t>
            </a:r>
            <a:endParaRPr/>
          </a:p>
          <a:p>
            <a:pPr>
              <a:lnSpc>
                <a:spcPct val="100000"/>
              </a:lnSpc>
            </a:pPr>
            <a:endParaRPr/>
          </a:p>
          <a:p>
            <a:pPr>
              <a:lnSpc>
                <a:spcPct val="100000"/>
              </a:lnSpc>
            </a:pPr>
            <a:r>
              <a:rPr b="1" i="1" lang="en-US" sz="1600">
                <a:solidFill>
                  <a:srgbClr val="646b86"/>
                </a:solidFill>
                <a:latin typeface="Georgia"/>
              </a:rPr>
              <a:t>Aman Agarwal</a:t>
            </a:r>
            <a:r>
              <a:rPr b="1" i="1" lang="en-US" sz="1600">
                <a:solidFill>
                  <a:srgbClr val="646b86"/>
                </a:solidFill>
                <a:latin typeface="Georgia"/>
              </a:rPr>
              <a:t>	</a:t>
            </a:r>
            <a:r>
              <a:rPr b="1" i="1" lang="en-US" sz="1600">
                <a:solidFill>
                  <a:srgbClr val="646b86"/>
                </a:solidFill>
                <a:latin typeface="Georgia"/>
              </a:rPr>
              <a:t>	</a:t>
            </a:r>
            <a:r>
              <a:rPr b="1" i="1" lang="en-US" sz="1600">
                <a:solidFill>
                  <a:srgbClr val="646b86"/>
                </a:solidFill>
                <a:latin typeface="Georgia"/>
              </a:rPr>
              <a:t>200901091</a:t>
            </a:r>
            <a:endParaRPr/>
          </a:p>
        </p:txBody>
      </p:sp>
      <p:sp>
        <p:nvSpPr>
          <p:cNvPr id="243" name="TextShape 3"/>
          <p:cNvSpPr txBox="1"/>
          <p:nvPr/>
        </p:nvSpPr>
        <p:spPr>
          <a:xfrm>
            <a:off x="685800" y="380880"/>
            <a:ext cx="7772040" cy="1218960"/>
          </a:xfrm>
          <a:prstGeom prst="rect">
            <a:avLst/>
          </a:prstGeom>
        </p:spPr>
        <p:txBody>
          <a:bodyPr anchor="b" bIns="45000" lIns="90000" rIns="90000" tIns="45000"/>
          <a:p>
            <a:pPr algn="ctr">
              <a:lnSpc>
                <a:spcPct val="100000"/>
              </a:lnSpc>
            </a:pPr>
            <a:r>
              <a:rPr lang="en-US" sz="4000">
                <a:solidFill>
                  <a:srgbClr val="d16349"/>
                </a:solidFill>
                <a:latin typeface="Times New Roman"/>
              </a:rPr>
              <a:t>Ad-Hoc XML Retrieval</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The System- Flex Model</a:t>
            </a:r>
            <a:r>
              <a:rPr lang="en-US" sz="3300">
                <a:solidFill>
                  <a:srgbClr val="7b9899"/>
                </a:solidFill>
                <a:latin typeface="Georgia"/>
              </a:rPr>
              <a:t>
</a:t>
            </a:r>
            <a:r>
              <a:rPr lang="en-US" sz="2200">
                <a:solidFill>
                  <a:srgbClr val="7b9899"/>
                </a:solidFill>
                <a:latin typeface="Georgia"/>
              </a:rPr>
              <a:t>Based on 2005 Track</a:t>
            </a:r>
            <a:endParaRPr/>
          </a:p>
        </p:txBody>
      </p:sp>
      <p:sp>
        <p:nvSpPr>
          <p:cNvPr id="264" name="TextShape 2"/>
          <p:cNvSpPr txBox="1"/>
          <p:nvPr/>
        </p:nvSpPr>
        <p:spPr>
          <a:xfrm>
            <a:off x="334800" y="14479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Background:</a:t>
            </a:r>
            <a:endParaRPr/>
          </a:p>
          <a:p>
            <a:pPr lvl="1">
              <a:lnSpc>
                <a:spcPct val="100000"/>
              </a:lnSpc>
              <a:buSzPct val="70000"/>
              <a:buFont charset="2" typeface="Wingdings"/>
              <a:buChar char=""/>
            </a:pPr>
            <a:r>
              <a:rPr lang="en-US" sz="2200">
                <a:solidFill>
                  <a:srgbClr val="000000"/>
                </a:solidFill>
                <a:latin typeface="Georgia"/>
              </a:rPr>
              <a:t>The system is based on the vector space model, extended vector space model and Lnu-Ltu term weighing.</a:t>
            </a:r>
            <a:endParaRPr/>
          </a:p>
          <a:p>
            <a:pPr lvl="1">
              <a:lnSpc>
                <a:spcPct val="100000"/>
              </a:lnSpc>
              <a:buSzPct val="70000"/>
              <a:buFont charset="2" typeface="Wingdings"/>
              <a:buChar char=""/>
            </a:pPr>
            <a:r>
              <a:rPr lang="en-US" sz="2200">
                <a:solidFill>
                  <a:srgbClr val="000000"/>
                </a:solidFill>
                <a:latin typeface="Georgia"/>
              </a:rPr>
              <a:t>A basic model in information retrieval is the vector space model, wherein documents and queries are represented as weighted term vectors.</a:t>
            </a:r>
            <a:endParaRPr/>
          </a:p>
          <a:p>
            <a:pPr lvl="1">
              <a:lnSpc>
                <a:spcPct val="100000"/>
              </a:lnSpc>
              <a:buSzPct val="70000"/>
              <a:buFont charset="2" typeface="Wingdings"/>
              <a:buChar char=""/>
            </a:pPr>
            <a:r>
              <a:rPr lang="en-US" sz="2200">
                <a:solidFill>
                  <a:srgbClr val="000000"/>
                </a:solidFill>
                <a:latin typeface="Georgia"/>
              </a:rPr>
              <a:t>In extended vector space model, a document vector consists of a set of subvectors, where each subvector represents a different class of information. Our current representation of an XML document/query consists of 18 subvectors</a:t>
            </a:r>
            <a:r>
              <a:rPr lang="en-US" sz="2200">
                <a:solidFill>
                  <a:srgbClr val="646b86"/>
                </a:solidFill>
                <a:latin typeface="Georgia"/>
              </a:rPr>
              <a:t>.</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457200" y="274680"/>
            <a:ext cx="8229240" cy="715680"/>
          </a:xfrm>
          <a:prstGeom prst="rect">
            <a:avLst/>
          </a:prstGeom>
        </p:spPr>
        <p:txBody>
          <a:bodyPr anchor="b" bIns="45000" lIns="90000" rIns="90000" tIns="45000"/>
          <a:p>
            <a:pPr algn="ctr">
              <a:lnSpc>
                <a:spcPct val="100000"/>
              </a:lnSpc>
            </a:pPr>
            <a:r>
              <a:rPr lang="en-US" sz="3300">
                <a:solidFill>
                  <a:srgbClr val="7b9899"/>
                </a:solidFill>
                <a:latin typeface="Georgia"/>
              </a:rPr>
              <a:t>Background</a:t>
            </a:r>
            <a:endParaRPr/>
          </a:p>
        </p:txBody>
      </p:sp>
      <p:sp>
        <p:nvSpPr>
          <p:cNvPr id="266" name="TextShape 2"/>
          <p:cNvSpPr txBox="1"/>
          <p:nvPr/>
        </p:nvSpPr>
        <p:spPr>
          <a:xfrm>
            <a:off x="0" y="1600200"/>
            <a:ext cx="8229240" cy="914040"/>
          </a:xfrm>
          <a:prstGeom prst="rect">
            <a:avLst/>
          </a:prstGeom>
        </p:spPr>
        <p:txBody>
          <a:bodyPr bIns="45000" lIns="90000" rIns="90000" tIns="45000"/>
          <a:p>
            <a:pPr lvl="1">
              <a:lnSpc>
                <a:spcPct val="100000"/>
              </a:lnSpc>
              <a:buSzPct val="70000"/>
              <a:buFont charset="2" typeface="Wingdings"/>
              <a:buChar char=""/>
            </a:pPr>
            <a:r>
              <a:rPr i="1" lang="en-US" sz="2200">
                <a:solidFill>
                  <a:srgbClr val="646b86"/>
                </a:solidFill>
                <a:latin typeface="Georgia"/>
              </a:rPr>
              <a:t>Lnu term weights </a:t>
            </a:r>
            <a:r>
              <a:rPr lang="en-US" sz="2200">
                <a:solidFill>
                  <a:srgbClr val="646b86"/>
                </a:solidFill>
                <a:latin typeface="Georgia"/>
              </a:rPr>
              <a:t>are defined below:</a:t>
            </a:r>
            <a:endParaRPr/>
          </a:p>
          <a:p>
            <a:pPr>
              <a:lnSpc>
                <a:spcPct val="100000"/>
              </a:lnSpc>
            </a:pPr>
            <a:endParaRPr/>
          </a:p>
          <a:p>
            <a:pPr>
              <a:lnSpc>
                <a:spcPct val="100000"/>
              </a:lnSpc>
            </a:pPr>
            <a:endParaRPr/>
          </a:p>
        </p:txBody>
      </p:sp>
      <p:pic>
        <p:nvPicPr>
          <p:cNvPr descr="" id="267" name="Picture 5"/>
          <p:cNvPicPr/>
          <p:nvPr/>
        </p:nvPicPr>
        <p:blipFill>
          <a:blip r:embed="rId1"/>
          <a:stretch>
            <a:fillRect/>
          </a:stretch>
        </p:blipFill>
        <p:spPr>
          <a:xfrm>
            <a:off x="1905120" y="2438280"/>
            <a:ext cx="5257440" cy="961560"/>
          </a:xfrm>
          <a:prstGeom prst="rect">
            <a:avLst/>
          </a:prstGeom>
        </p:spPr>
      </p:pic>
      <p:sp>
        <p:nvSpPr>
          <p:cNvPr id="268" name="CustomShape 3"/>
          <p:cNvSpPr/>
          <p:nvPr/>
        </p:nvSpPr>
        <p:spPr>
          <a:xfrm>
            <a:off x="1066680" y="3733920"/>
            <a:ext cx="7162560" cy="913320"/>
          </a:xfrm>
          <a:prstGeom prst="rect">
            <a:avLst/>
          </a:prstGeom>
        </p:spPr>
        <p:txBody>
          <a:bodyPr bIns="45000" lIns="90000" rIns="90000" tIns="45000"/>
          <a:p>
            <a:pPr>
              <a:lnSpc>
                <a:spcPct val="100000"/>
              </a:lnSpc>
            </a:pPr>
            <a:r>
              <a:rPr lang="en-US">
                <a:solidFill>
                  <a:srgbClr val="000000"/>
                </a:solidFill>
                <a:latin typeface="Georgia"/>
              </a:rPr>
              <a:t>where </a:t>
            </a:r>
            <a:r>
              <a:rPr i="1" lang="en-US">
                <a:solidFill>
                  <a:srgbClr val="000000"/>
                </a:solidFill>
                <a:latin typeface="Georgia"/>
              </a:rPr>
              <a:t>tf represents term frequency, slope is an empirically determined constant, and </a:t>
            </a:r>
            <a:r>
              <a:rPr lang="en-US">
                <a:solidFill>
                  <a:srgbClr val="000000"/>
                </a:solidFill>
                <a:latin typeface="Georgia"/>
              </a:rPr>
              <a:t>pivot is the average number of unique terms per document, calculated across the entire collection.</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The Flex model</a:t>
            </a:r>
            <a:endParaRPr/>
          </a:p>
        </p:txBody>
      </p:sp>
      <p:sp>
        <p:nvSpPr>
          <p:cNvPr id="270"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System Description:</a:t>
            </a:r>
            <a:endParaRPr/>
          </a:p>
          <a:p>
            <a:pPr lvl="1">
              <a:lnSpc>
                <a:spcPct val="100000"/>
              </a:lnSpc>
              <a:buSzPct val="70000"/>
              <a:buFont charset="2" typeface="Wingdings"/>
              <a:buChar char=""/>
            </a:pPr>
            <a:r>
              <a:rPr lang="en-US" sz="2200">
                <a:solidFill>
                  <a:srgbClr val="646b86"/>
                </a:solidFill>
                <a:latin typeface="Georgia"/>
              </a:rPr>
              <a:t>Parsing:</a:t>
            </a:r>
            <a:endParaRPr/>
          </a:p>
          <a:p>
            <a:pPr lvl="1">
              <a:buSzPct val="70000"/>
              <a:buFont charset="2" typeface="Wingdings"/>
              <a:buChar char=""/>
            </a:pPr>
            <a:r>
              <a:rPr lang="en-US" sz="2000">
                <a:solidFill>
                  <a:srgbClr val="000000"/>
                </a:solidFill>
                <a:latin typeface="Georgia"/>
              </a:rPr>
              <a:t>The documents and queries are translated  into Smart format and indexed by Smart as extended vectors.</a:t>
            </a:r>
            <a:endParaRPr/>
          </a:p>
          <a:p>
            <a:pPr lvl="1">
              <a:lnSpc>
                <a:spcPct val="100000"/>
              </a:lnSpc>
              <a:buSzPct val="70000"/>
              <a:buFont charset="2" typeface="Wingdings"/>
              <a:buChar char=""/>
            </a:pPr>
            <a:r>
              <a:rPr lang="en-US" sz="2200">
                <a:solidFill>
                  <a:srgbClr val="646b86"/>
                </a:solidFill>
                <a:latin typeface="Georgia"/>
              </a:rPr>
              <a:t>Initial Retrieval:</a:t>
            </a:r>
            <a:endParaRPr/>
          </a:p>
          <a:p>
            <a:pPr lvl="1">
              <a:buSzPct val="70000"/>
              <a:buFont charset="2" typeface="Wingdings"/>
              <a:buChar char=""/>
            </a:pPr>
            <a:r>
              <a:rPr lang="en-US" sz="2000">
                <a:solidFill>
                  <a:srgbClr val="000000"/>
                </a:solidFill>
                <a:latin typeface="Georgia"/>
              </a:rPr>
              <a:t>Retrieval takes place by running the topics against the paragraph indexing of the collection using Smart. the result is a list of </a:t>
            </a:r>
            <a:r>
              <a:rPr i="1" lang="en-US" sz="2000">
                <a:solidFill>
                  <a:srgbClr val="000000"/>
                </a:solidFill>
                <a:latin typeface="Georgia"/>
              </a:rPr>
              <a:t>elements </a:t>
            </a:r>
            <a:r>
              <a:rPr lang="en-US" sz="2000">
                <a:solidFill>
                  <a:srgbClr val="000000"/>
                </a:solidFill>
                <a:latin typeface="Georgia"/>
              </a:rPr>
              <a:t>(paragraphs) ordered by decreasing similarity to the query. Each such element represents a terminal node (e.g., paragraph) in the body of a document with some relationship to the query.</a:t>
            </a:r>
            <a:endParaRPr/>
          </a:p>
          <a:p>
            <a:endParaRPr/>
          </a:p>
          <a:p>
            <a:endParaRPr/>
          </a:p>
          <a:p>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System Description</a:t>
            </a:r>
            <a:endParaRPr/>
          </a:p>
        </p:txBody>
      </p:sp>
      <p:sp>
        <p:nvSpPr>
          <p:cNvPr id="272" name="TextShape 2"/>
          <p:cNvSpPr txBox="1"/>
          <p:nvPr/>
        </p:nvSpPr>
        <p:spPr>
          <a:xfrm>
            <a:off x="334800" y="1527120"/>
            <a:ext cx="8503920" cy="4571640"/>
          </a:xfrm>
          <a:prstGeom prst="rect">
            <a:avLst/>
          </a:prstGeom>
        </p:spPr>
        <p:txBody>
          <a:bodyPr bIns="45000" lIns="90000" rIns="90000" tIns="45000"/>
          <a:p>
            <a:pPr lvl="1">
              <a:lnSpc>
                <a:spcPct val="100000"/>
              </a:lnSpc>
              <a:buSzPct val="70000"/>
              <a:buFont charset="2" typeface="Wingdings"/>
              <a:buChar char=""/>
            </a:pPr>
            <a:r>
              <a:rPr lang="en-US" sz="2200">
                <a:solidFill>
                  <a:srgbClr val="646b86"/>
                </a:solidFill>
                <a:latin typeface="Georgia"/>
              </a:rPr>
              <a:t>Flexible Retrieval:</a:t>
            </a:r>
            <a:endParaRPr/>
          </a:p>
          <a:p>
            <a:pPr lvl="1">
              <a:buSzPct val="70000"/>
              <a:buFont charset="2" typeface="Wingdings"/>
              <a:buChar char=""/>
            </a:pPr>
            <a:r>
              <a:rPr lang="en-US" sz="2000">
                <a:solidFill>
                  <a:srgbClr val="000000"/>
                </a:solidFill>
                <a:latin typeface="Georgia"/>
              </a:rPr>
              <a:t>The flexible retrieval module, Flex takes as input a list of elements (i.e., paragraphs), rank-ordered by similarity to the query as determined by Smart in the initial retrieval stage. Each such element represents a leaf of a tree; each tree represents an article in the document collection.</a:t>
            </a:r>
            <a:endParaRPr/>
          </a:p>
          <a:p>
            <a:pPr lvl="1">
              <a:lnSpc>
                <a:spcPct val="100000"/>
              </a:lnSpc>
              <a:buSzPct val="70000"/>
              <a:buFont charset="2" typeface="Wingdings"/>
              <a:buChar char=""/>
            </a:pPr>
            <a:r>
              <a:rPr lang="en-US" sz="2200">
                <a:solidFill>
                  <a:srgbClr val="646b86"/>
                </a:solidFill>
                <a:latin typeface="Georgia"/>
              </a:rPr>
              <a:t>Generation of element and query vectors</a:t>
            </a:r>
            <a:endParaRPr/>
          </a:p>
          <a:p>
            <a:endParaRPr/>
          </a:p>
          <a:p>
            <a:endParaRPr/>
          </a:p>
          <a:p>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3" name="Picture 2"/>
          <p:cNvPicPr/>
          <p:nvPr/>
        </p:nvPicPr>
        <p:blipFill>
          <a:blip r:embed="rId1"/>
          <a:stretch>
            <a:fillRect/>
          </a:stretch>
        </p:blipFill>
        <p:spPr>
          <a:xfrm>
            <a:off x="2286000" y="228600"/>
            <a:ext cx="5012640" cy="3598560"/>
          </a:xfrm>
          <a:prstGeom prst="rect">
            <a:avLst/>
          </a:prstGeom>
        </p:spPr>
      </p:pic>
      <p:sp>
        <p:nvSpPr>
          <p:cNvPr id="274" name="CustomShape 1"/>
          <p:cNvSpPr/>
          <p:nvPr/>
        </p:nvSpPr>
        <p:spPr>
          <a:xfrm>
            <a:off x="762120" y="3809880"/>
            <a:ext cx="7848360" cy="2558520"/>
          </a:xfrm>
          <a:prstGeom prst="rect">
            <a:avLst/>
          </a:prstGeom>
        </p:spPr>
        <p:txBody>
          <a:bodyPr bIns="45000" lIns="90000" rIns="90000" tIns="45000"/>
          <a:p>
            <a:pPr>
              <a:lnSpc>
                <a:spcPct val="100000"/>
              </a:lnSpc>
            </a:pPr>
            <a:r>
              <a:rPr lang="en-US">
                <a:solidFill>
                  <a:srgbClr val="000000"/>
                </a:solidFill>
                <a:latin typeface="Georgia"/>
              </a:rPr>
              <a:t>The root of the tree is the article itself, whereas the leaf nodes are the paragraphs.</a:t>
            </a:r>
            <a:endParaRPr/>
          </a:p>
          <a:p>
            <a:pPr>
              <a:lnSpc>
                <a:spcPct val="100000"/>
              </a:lnSpc>
            </a:pPr>
            <a:r>
              <a:rPr lang="en-US">
                <a:solidFill>
                  <a:srgbClr val="000000"/>
                </a:solidFill>
                <a:latin typeface="Georgia"/>
              </a:rPr>
              <a:t>Flexible retrieval should return relevant document components (e.g., &lt;sec&gt;, &lt;ss1&gt;,</a:t>
            </a:r>
            <a:endParaRPr/>
          </a:p>
          <a:p>
            <a:pPr>
              <a:lnSpc>
                <a:spcPct val="100000"/>
              </a:lnSpc>
            </a:pPr>
            <a:r>
              <a:rPr lang="en-US">
                <a:solidFill>
                  <a:srgbClr val="000000"/>
                </a:solidFill>
                <a:latin typeface="Georgia"/>
              </a:rPr>
              <a:t>&lt;ss2&gt;, &lt;p&gt;, &lt;bdy&gt;, &lt;article&gt;). In order to determine which elements of a tree to return, the system must</a:t>
            </a:r>
            <a:endParaRPr/>
          </a:p>
          <a:p>
            <a:pPr>
              <a:lnSpc>
                <a:spcPct val="100000"/>
              </a:lnSpc>
            </a:pPr>
            <a:r>
              <a:rPr lang="en-US">
                <a:solidFill>
                  <a:srgbClr val="000000"/>
                </a:solidFill>
                <a:latin typeface="Georgia"/>
              </a:rPr>
              <a:t> </a:t>
            </a:r>
            <a:r>
              <a:rPr lang="en-US">
                <a:solidFill>
                  <a:srgbClr val="000000"/>
                </a:solidFill>
                <a:latin typeface="Georgia"/>
              </a:rPr>
              <a:t>(1) build the tree, and </a:t>
            </a:r>
            <a:endParaRPr/>
          </a:p>
          <a:p>
            <a:pPr>
              <a:lnSpc>
                <a:spcPct val="100000"/>
              </a:lnSpc>
            </a:pPr>
            <a:r>
              <a:rPr lang="en-US">
                <a:solidFill>
                  <a:srgbClr val="000000"/>
                </a:solidFill>
                <a:latin typeface="Georgia"/>
              </a:rPr>
              <a:t>(2) assign a value to each non-terminal node in the tree by correlating the query with that element.</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System Description</a:t>
            </a:r>
            <a:endParaRPr/>
          </a:p>
        </p:txBody>
      </p:sp>
      <p:sp>
        <p:nvSpPr>
          <p:cNvPr id="276"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Flex takes a bottom-up approach. </a:t>
            </a:r>
            <a:endParaRPr/>
          </a:p>
          <a:p>
            <a:pPr>
              <a:lnSpc>
                <a:spcPct val="100000"/>
              </a:lnSpc>
              <a:buSzPct val="85000"/>
              <a:buFont charset="2" typeface="Wingdings 2"/>
              <a:buChar char=""/>
            </a:pPr>
            <a:r>
              <a:rPr lang="en-US" sz="2700">
                <a:solidFill>
                  <a:srgbClr val="000000"/>
                </a:solidFill>
                <a:latin typeface="Georgia"/>
              </a:rPr>
              <a:t>All leaf elements having non-zero correlations with query Q have already been assigned similarity values by Smart. </a:t>
            </a:r>
            <a:endParaRPr/>
          </a:p>
          <a:p>
            <a:pPr>
              <a:lnSpc>
                <a:spcPct val="100000"/>
              </a:lnSpc>
              <a:buSzPct val="85000"/>
              <a:buFont charset="2" typeface="Wingdings 2"/>
              <a:buChar char=""/>
            </a:pPr>
            <a:r>
              <a:rPr lang="en-US" sz="2700">
                <a:solidFill>
                  <a:srgbClr val="000000"/>
                </a:solidFill>
                <a:latin typeface="Georgia"/>
              </a:rPr>
              <a:t>Consider the set of </a:t>
            </a:r>
            <a:r>
              <a:rPr i="1" lang="en-US" sz="2700">
                <a:solidFill>
                  <a:srgbClr val="000000"/>
                </a:solidFill>
                <a:latin typeface="Georgia"/>
              </a:rPr>
              <a:t>n (say 1000) top-ranked elements associated with Q. Trees are constructed for all </a:t>
            </a:r>
            <a:r>
              <a:rPr lang="en-US" sz="2700">
                <a:solidFill>
                  <a:srgbClr val="000000"/>
                </a:solidFill>
                <a:latin typeface="Georgia"/>
              </a:rPr>
              <a:t>articles with leaves in this set. </a:t>
            </a:r>
            <a:endParaRPr/>
          </a:p>
          <a:p>
            <a:pPr>
              <a:lnSpc>
                <a:spcPct val="100000"/>
              </a:lnSpc>
              <a:buSzPct val="85000"/>
              <a:buFont charset="2" typeface="Wingdings 2"/>
              <a:buChar char=""/>
            </a:pPr>
            <a:r>
              <a:rPr lang="en-US" sz="2700">
                <a:solidFill>
                  <a:srgbClr val="000000"/>
                </a:solidFill>
                <a:latin typeface="Georgia"/>
              </a:rPr>
              <a:t>To construct a tree, information about its structure and its terminal nodes must be known.  Information about the structure of the tree is available as a by-product of the initial parsing of the documents. Information about its terminal nodes is found in the paragraph indexing of the collection.</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Generating Element Vectors</a:t>
            </a:r>
            <a:endParaRPr/>
          </a:p>
        </p:txBody>
      </p:sp>
      <p:sp>
        <p:nvSpPr>
          <p:cNvPr id="278"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Suppose for example in Figure 1 that p1, p2, and p7 were retrieved as leaf elements of the same tree. Flex would then build the tree represented in Figure 1. Each leaf is represented by a term-frequency weighted vector.</a:t>
            </a:r>
            <a:endParaRPr/>
          </a:p>
          <a:p>
            <a:pPr>
              <a:lnSpc>
                <a:spcPct val="100000"/>
              </a:lnSpc>
              <a:buSzPct val="85000"/>
              <a:buFont charset="2" typeface="Wingdings 2"/>
              <a:buChar char=""/>
            </a:pPr>
            <a:r>
              <a:rPr lang="en-US" sz="2700">
                <a:solidFill>
                  <a:srgbClr val="000000"/>
                </a:solidFill>
                <a:latin typeface="Georgia"/>
              </a:rPr>
              <a:t>Each element vector (parent) is generated by merging the terms which appear in its children and updating the frequency of each term. This process continues until the body element (</a:t>
            </a:r>
            <a:r>
              <a:rPr i="1" lang="en-US" sz="2700">
                <a:solidFill>
                  <a:srgbClr val="000000"/>
                </a:solidFill>
                <a:latin typeface="Georgia"/>
              </a:rPr>
              <a:t>bdy) is generated.</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Term Weighing</a:t>
            </a:r>
            <a:endParaRPr/>
          </a:p>
        </p:txBody>
      </p:sp>
      <p:sp>
        <p:nvSpPr>
          <p:cNvPr id="280"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i="1" lang="en-US" sz="2700">
                <a:solidFill>
                  <a:srgbClr val="000000"/>
                </a:solidFill>
                <a:latin typeface="Georgia"/>
              </a:rPr>
              <a:t>After the indexing phase, the vectors can be altered by choosing an appropriate weighing scheme(here tnu-ltu).</a:t>
            </a:r>
            <a:endParaRPr/>
          </a:p>
          <a:p>
            <a:pPr>
              <a:lnSpc>
                <a:spcPct val="100000"/>
              </a:lnSpc>
              <a:buSzPct val="85000"/>
              <a:buFont charset="2" typeface="Wingdings 2"/>
              <a:buChar char=""/>
            </a:pPr>
            <a:r>
              <a:rPr i="1" lang="en-US" sz="2700">
                <a:solidFill>
                  <a:srgbClr val="000000"/>
                </a:solidFill>
                <a:latin typeface="Georgia"/>
              </a:rPr>
              <a:t>Lnu term weights for a particular element vector are </a:t>
            </a:r>
            <a:r>
              <a:rPr lang="en-US" sz="2700">
                <a:solidFill>
                  <a:srgbClr val="000000"/>
                </a:solidFill>
                <a:latin typeface="Georgia"/>
              </a:rPr>
              <a:t>based on information available within the vector itself along with collection dependent values of slope and pivot.</a:t>
            </a:r>
            <a:endParaRPr/>
          </a:p>
          <a:p>
            <a:pPr>
              <a:lnSpc>
                <a:spcPct val="100000"/>
              </a:lnSpc>
              <a:buSzPct val="85000"/>
              <a:buFont charset="2" typeface="Wingdings 2"/>
              <a:buChar char=""/>
            </a:pPr>
            <a:r>
              <a:rPr lang="en-US" sz="2700">
                <a:solidFill>
                  <a:srgbClr val="000000"/>
                </a:solidFill>
                <a:latin typeface="Georgia"/>
              </a:rPr>
              <a:t>Once values of slope and pivot are determined at the element level, each element can be </a:t>
            </a:r>
            <a:r>
              <a:rPr i="1" lang="en-US" sz="2700">
                <a:solidFill>
                  <a:srgbClr val="000000"/>
                </a:solidFill>
                <a:latin typeface="Georgia"/>
              </a:rPr>
              <a:t>Lnu-weighted and correlated with the ltu- weighted </a:t>
            </a:r>
            <a:r>
              <a:rPr lang="en-US" sz="2700">
                <a:solidFill>
                  <a:srgbClr val="000000"/>
                </a:solidFill>
                <a:latin typeface="Georgia"/>
              </a:rPr>
              <a:t>query to produce a rank value for the element</a:t>
            </a:r>
            <a:r>
              <a:rPr lang="en-US" sz="2400">
                <a:solidFill>
                  <a:srgbClr val="000000"/>
                </a:solidFill>
                <a:latin typeface="Georgia"/>
              </a:rPr>
              <a:t>.(ltu weighing scheme in upcoming slides).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Generating Query Vectors</a:t>
            </a:r>
            <a:endParaRPr/>
          </a:p>
        </p:txBody>
      </p:sp>
      <p:sp>
        <p:nvSpPr>
          <p:cNvPr id="282" name="TextShape 2"/>
          <p:cNvSpPr txBox="1"/>
          <p:nvPr/>
        </p:nvSpPr>
        <p:spPr>
          <a:xfrm>
            <a:off x="457200" y="1600200"/>
            <a:ext cx="8229240" cy="4525560"/>
          </a:xfrm>
          <a:prstGeom prst="rect">
            <a:avLst/>
          </a:prstGeom>
        </p:spPr>
        <p:txBody>
          <a:bodyPr bIns="45000" lIns="90000" rIns="90000" tIns="45000"/>
          <a:p>
            <a:pPr>
              <a:lnSpc>
                <a:spcPct val="100000"/>
              </a:lnSpc>
              <a:buSzPct val="85000"/>
              <a:buFont charset="2" typeface="Wingdings 2"/>
              <a:buChar char=""/>
            </a:pPr>
            <a:r>
              <a:rPr lang="en-US" sz="3000">
                <a:solidFill>
                  <a:srgbClr val="000000"/>
                </a:solidFill>
                <a:latin typeface="Georgia"/>
              </a:rPr>
              <a:t>formula for the </a:t>
            </a:r>
            <a:r>
              <a:rPr i="1" lang="en-US" sz="3000">
                <a:solidFill>
                  <a:srgbClr val="000000"/>
                </a:solidFill>
                <a:latin typeface="Georgia"/>
              </a:rPr>
              <a:t>ltu term</a:t>
            </a:r>
            <a:r>
              <a:rPr lang="en-US" sz="3000">
                <a:solidFill>
                  <a:srgbClr val="000000"/>
                </a:solidFill>
                <a:latin typeface="Georgia"/>
              </a:rPr>
              <a:t>weighting of the query,</a:t>
            </a:r>
            <a:endParaRPr/>
          </a:p>
        </p:txBody>
      </p:sp>
      <p:pic>
        <p:nvPicPr>
          <p:cNvPr descr="" id="283" name="Picture 2"/>
          <p:cNvPicPr/>
          <p:nvPr/>
        </p:nvPicPr>
        <p:blipFill>
          <a:blip r:embed="rId1"/>
          <a:stretch>
            <a:fillRect/>
          </a:stretch>
        </p:blipFill>
        <p:spPr>
          <a:xfrm>
            <a:off x="1066680" y="2590920"/>
            <a:ext cx="7265160" cy="1447560"/>
          </a:xfrm>
          <a:prstGeom prst="rect">
            <a:avLst/>
          </a:prstGeom>
        </p:spPr>
      </p:pic>
      <p:sp>
        <p:nvSpPr>
          <p:cNvPr id="284" name="CustomShape 3"/>
          <p:cNvSpPr/>
          <p:nvPr/>
        </p:nvSpPr>
        <p:spPr>
          <a:xfrm>
            <a:off x="762120" y="4267080"/>
            <a:ext cx="7924320" cy="1309320"/>
          </a:xfrm>
          <a:prstGeom prst="rect">
            <a:avLst/>
          </a:prstGeom>
        </p:spPr>
        <p:txBody>
          <a:bodyPr bIns="45000" lIns="90000" rIns="90000" tIns="45000"/>
          <a:p>
            <a:pPr>
              <a:lnSpc>
                <a:spcPct val="100000"/>
              </a:lnSpc>
            </a:pPr>
            <a:r>
              <a:rPr lang="en-US" sz="2000">
                <a:solidFill>
                  <a:srgbClr val="000000"/>
                </a:solidFill>
                <a:latin typeface="Georgia"/>
              </a:rPr>
              <a:t>This formula is dependent on both </a:t>
            </a:r>
            <a:r>
              <a:rPr i="1" lang="en-US" sz="2000">
                <a:solidFill>
                  <a:srgbClr val="000000"/>
                </a:solidFill>
                <a:latin typeface="Georgia"/>
              </a:rPr>
              <a:t>N (the collection size) and nk (the number of elements </a:t>
            </a:r>
            <a:r>
              <a:rPr lang="en-US" sz="2000">
                <a:solidFill>
                  <a:srgbClr val="000000"/>
                </a:solidFill>
                <a:latin typeface="Georgia"/>
              </a:rPr>
              <a:t>that contain the term). </a:t>
            </a:r>
            <a:r>
              <a:rPr i="1" lang="en-US" sz="2000">
                <a:solidFill>
                  <a:srgbClr val="000000"/>
                </a:solidFill>
                <a:latin typeface="Georgia"/>
              </a:rPr>
              <a:t>N can be estimated but nk is generally available only through an element indexing </a:t>
            </a:r>
            <a:r>
              <a:rPr lang="en-US" sz="2000">
                <a:solidFill>
                  <a:srgbClr val="000000"/>
                </a:solidFill>
                <a:latin typeface="Georgia"/>
              </a:rPr>
              <a:t>of the collection.</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457200" y="380880"/>
            <a:ext cx="8229240" cy="55922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Determining N:</a:t>
            </a:r>
            <a:endParaRPr/>
          </a:p>
          <a:p>
            <a:pPr lvl="1">
              <a:lnSpc>
                <a:spcPct val="100000"/>
              </a:lnSpc>
              <a:buSzPct val="70000"/>
              <a:buFont charset="2" typeface="Wingdings"/>
              <a:buChar char=""/>
            </a:pPr>
            <a:r>
              <a:rPr lang="en-US" sz="2400">
                <a:solidFill>
                  <a:srgbClr val="646b86"/>
                </a:solidFill>
                <a:latin typeface="Georgia"/>
              </a:rPr>
              <a:t>N , is a global statistic. There are eight subvectors identified in the IEEE journal article collection, body, article title, abstract, editor’s introduction, keywords, acknowledgements, bibliographic article title and bibliographic titles.</a:t>
            </a:r>
            <a:endParaRPr/>
          </a:p>
          <a:p>
            <a:endParaRPr/>
          </a:p>
        </p:txBody>
      </p:sp>
      <p:pic>
        <p:nvPicPr>
          <p:cNvPr descr="" id="286" name="Picture 3"/>
          <p:cNvPicPr/>
          <p:nvPr/>
        </p:nvPicPr>
        <p:blipFill>
          <a:blip r:embed="rId1"/>
          <a:stretch>
            <a:fillRect/>
          </a:stretch>
        </p:blipFill>
        <p:spPr>
          <a:xfrm>
            <a:off x="1592280" y="2819520"/>
            <a:ext cx="6027480" cy="350496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30168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XML-Extensible Markup Language</a:t>
            </a:r>
            <a:endParaRPr/>
          </a:p>
        </p:txBody>
      </p:sp>
      <p:sp>
        <p:nvSpPr>
          <p:cNvPr id="245" name="TextShape 2"/>
          <p:cNvSpPr txBox="1"/>
          <p:nvPr/>
        </p:nvSpPr>
        <p:spPr>
          <a:xfrm>
            <a:off x="2362320" y="2362320"/>
            <a:ext cx="4419360" cy="1066320"/>
          </a:xfrm>
          <a:prstGeom prst="rect">
            <a:avLst/>
          </a:prstGeom>
        </p:spPr>
        <p:txBody>
          <a:bodyPr bIns="45000" lIns="90000" rIns="90000" tIns="45000"/>
          <a:p>
            <a:pPr algn="ctr">
              <a:lnSpc>
                <a:spcPct val="100000"/>
              </a:lnSpc>
            </a:pPr>
            <a:r>
              <a:rPr lang="en-US" sz="3600">
                <a:solidFill>
                  <a:srgbClr val="d16349"/>
                </a:solidFill>
                <a:latin typeface="Times New Roman"/>
              </a:rPr>
              <a:t>Shubham Srivastava</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457200" y="457200"/>
            <a:ext cx="8229240" cy="566856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Determining nk:</a:t>
            </a:r>
            <a:endParaRPr/>
          </a:p>
          <a:p>
            <a:pPr lvl="1">
              <a:lnSpc>
                <a:spcPct val="100000"/>
              </a:lnSpc>
              <a:buSzPct val="70000"/>
              <a:buFont charset="2" typeface="Wingdings"/>
              <a:buChar char=""/>
            </a:pPr>
            <a:r>
              <a:rPr lang="en-US" sz="2000">
                <a:solidFill>
                  <a:srgbClr val="646b86"/>
                </a:solidFill>
                <a:latin typeface="Georgia"/>
              </a:rPr>
              <a:t>The parameter nk refers to the number of elements in which a term appears. Smart uses the collection statistic files or the inverted index to find the correct value of nk to use during term weight computation. These files are produced at the time of indexing. </a:t>
            </a:r>
            <a:endParaRPr/>
          </a:p>
          <a:p>
            <a:pPr lvl="1">
              <a:lnSpc>
                <a:spcPct val="100000"/>
              </a:lnSpc>
              <a:buSzPct val="70000"/>
              <a:buFont charset="2" typeface="Wingdings"/>
              <a:buChar char=""/>
            </a:pPr>
            <a:r>
              <a:rPr lang="en-US" sz="2000">
                <a:solidFill>
                  <a:srgbClr val="646b86"/>
                </a:solidFill>
                <a:latin typeface="Georgia"/>
              </a:rPr>
              <a:t>After indexing the paragraphs, we calculate nk for every term that appears in the inverted file and store it in a vector form (known as the n_stats vector).</a:t>
            </a:r>
            <a:endParaRPr/>
          </a:p>
        </p:txBody>
      </p:sp>
      <p:pic>
        <p:nvPicPr>
          <p:cNvPr descr="" id="288" name="Picture 2"/>
          <p:cNvPicPr/>
          <p:nvPr/>
        </p:nvPicPr>
        <p:blipFill>
          <a:blip r:embed="rId1"/>
          <a:stretch>
            <a:fillRect/>
          </a:stretch>
        </p:blipFill>
        <p:spPr>
          <a:xfrm>
            <a:off x="2333880" y="3505320"/>
            <a:ext cx="4905000" cy="2209320"/>
          </a:xfrm>
          <a:prstGeom prst="rect">
            <a:avLst/>
          </a:prstGeom>
        </p:spPr>
      </p:pic>
      <p:sp>
        <p:nvSpPr>
          <p:cNvPr id="289" name="CustomShape 2"/>
          <p:cNvSpPr/>
          <p:nvPr/>
        </p:nvSpPr>
        <p:spPr>
          <a:xfrm>
            <a:off x="2590920" y="5657760"/>
            <a:ext cx="4419360" cy="364680"/>
          </a:xfrm>
          <a:prstGeom prst="rect">
            <a:avLst/>
          </a:prstGeom>
        </p:spPr>
        <p:txBody>
          <a:bodyPr bIns="45000" lIns="90000" rIns="90000" tIns="45000"/>
          <a:p>
            <a:pPr>
              <a:lnSpc>
                <a:spcPct val="100000"/>
              </a:lnSpc>
            </a:pPr>
            <a:r>
              <a:rPr lang="en-US">
                <a:solidFill>
                  <a:srgbClr val="000000"/>
                </a:solidFill>
                <a:latin typeface="Georgia"/>
              </a:rPr>
              <a:t>A typical n_stats vector for one term</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Structured versus Semi structure</a:t>
            </a:r>
            <a:endParaRPr/>
          </a:p>
        </p:txBody>
      </p:sp>
      <p:sp>
        <p:nvSpPr>
          <p:cNvPr id="291"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Problems were encountered for dynamic element retrieval to the INEX Wikipedia collection. The IEEE collections are well structured where as the Wikipedia collection is semi-structured.</a:t>
            </a:r>
            <a:endParaRPr/>
          </a:p>
          <a:p>
            <a:pPr>
              <a:lnSpc>
                <a:spcPct val="100000"/>
              </a:lnSpc>
              <a:buSzPct val="85000"/>
              <a:buFont charset="2" typeface="Wingdings 2"/>
              <a:buChar char=""/>
            </a:pPr>
            <a:r>
              <a:rPr lang="en-US" sz="2700">
                <a:solidFill>
                  <a:srgbClr val="000000"/>
                </a:solidFill>
                <a:latin typeface="Georgia"/>
              </a:rPr>
              <a:t>Dynamic element retrieval depends on having all the terminal nodes of a document represented in the paragraph index.</a:t>
            </a:r>
            <a:endParaRPr/>
          </a:p>
          <a:p>
            <a:pPr>
              <a:lnSpc>
                <a:spcPct val="100000"/>
              </a:lnSpc>
              <a:buSzPct val="85000"/>
              <a:buFont charset="2" typeface="Wingdings 2"/>
              <a:buChar char=""/>
            </a:pPr>
            <a:r>
              <a:rPr lang="en-US" sz="2700">
                <a:solidFill>
                  <a:srgbClr val="000000"/>
                </a:solidFill>
                <a:latin typeface="Georgia"/>
              </a:rPr>
              <a:t>The Wikipedia collection, on the other hand, contains untagged text which is distributed throughout the documents at the body and section levels. This untagged text cannot be retrieved except as a component of its parent element.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en-US" sz="4400">
                <a:solidFill>
                  <a:srgbClr val="000000"/>
                </a:solidFill>
                <a:latin typeface="Calibri"/>
              </a:rPr>
              <a:t>Dynamic Element Retrieval in semi-structured data collection</a:t>
            </a:r>
            <a:endParaRPr/>
          </a:p>
        </p:txBody>
      </p:sp>
      <p:sp>
        <p:nvSpPr>
          <p:cNvPr id="293" name="CustomShape 2"/>
          <p:cNvSpPr/>
          <p:nvPr/>
        </p:nvSpPr>
        <p:spPr>
          <a:xfrm>
            <a:off x="457200" y="2133720"/>
            <a:ext cx="8228880" cy="3991680"/>
          </a:xfrm>
          <a:prstGeom prst="rect">
            <a:avLst/>
          </a:prstGeom>
        </p:spPr>
        <p:txBody>
          <a:bodyPr bIns="45000" lIns="90000" rIns="90000" tIns="45000"/>
          <a:p>
            <a:pPr>
              <a:lnSpc>
                <a:spcPct val="100000"/>
              </a:lnSpc>
              <a:buFont typeface="Arial"/>
              <a:buChar char="•"/>
            </a:pPr>
            <a:r>
              <a:rPr lang="en-US" sz="3200">
                <a:solidFill>
                  <a:srgbClr val="000000"/>
                </a:solidFill>
                <a:latin typeface="Calibri"/>
              </a:rPr>
              <a:t>Tagged and Untagged elements present</a:t>
            </a:r>
            <a:endParaRPr/>
          </a:p>
          <a:p>
            <a:pPr>
              <a:lnSpc>
                <a:spcPct val="100000"/>
              </a:lnSpc>
              <a:buFont typeface="Arial"/>
              <a:buChar char="•"/>
            </a:pPr>
            <a:r>
              <a:rPr lang="en-US" sz="3200">
                <a:solidFill>
                  <a:srgbClr val="000000"/>
                </a:solidFill>
                <a:latin typeface="Calibri"/>
              </a:rPr>
              <a:t>Elements represented as vector space model</a:t>
            </a:r>
            <a:endParaRPr/>
          </a:p>
          <a:p>
            <a:pPr>
              <a:lnSpc>
                <a:spcPct val="100000"/>
              </a:lnSpc>
              <a:buFont typeface="Arial"/>
              <a:buChar char="•"/>
            </a:pPr>
            <a:r>
              <a:rPr lang="en-US" sz="3200">
                <a:solidFill>
                  <a:srgbClr val="000000"/>
                </a:solidFill>
                <a:latin typeface="Calibri"/>
              </a:rPr>
              <a:t>execution time building of document trees of interest s  to the query</a:t>
            </a:r>
            <a:endParaRPr/>
          </a:p>
          <a:p>
            <a:pPr>
              <a:lnSpc>
                <a:spcPct val="100000"/>
              </a:lnSpc>
              <a:buFont typeface="Arial"/>
              <a:buChar char="•"/>
            </a:pPr>
            <a:r>
              <a:rPr lang="en-US" sz="3200">
                <a:solidFill>
                  <a:srgbClr val="000000"/>
                </a:solidFill>
                <a:latin typeface="Calibri"/>
              </a:rPr>
              <a:t>Dynamic element retrieval on paragraph node</a:t>
            </a:r>
            <a:endParaRPr/>
          </a:p>
          <a:p>
            <a:pPr>
              <a:lnSpc>
                <a:spcPct val="100000"/>
              </a:lnSpc>
              <a:buFont typeface="Arial"/>
              <a:buChar char="•"/>
            </a:pPr>
            <a:r>
              <a:rPr lang="en-US" sz="3200">
                <a:solidFill>
                  <a:srgbClr val="000000"/>
                </a:solidFill>
                <a:latin typeface="Calibri"/>
              </a:rPr>
              <a:t>Ranking algorithm</a:t>
            </a:r>
            <a:endParaRPr/>
          </a:p>
          <a:p>
            <a:pPr>
              <a:lnSpc>
                <a:spcPct val="100000"/>
              </a:lnSpc>
              <a:buFont typeface="Arial"/>
              <a:buChar char="•"/>
            </a:pPr>
            <a:r>
              <a:rPr lang="en-US" sz="3200">
                <a:solidFill>
                  <a:srgbClr val="000000"/>
                </a:solidFill>
                <a:latin typeface="Calibri"/>
              </a:rPr>
              <a:t>A tree representation is formed for the top n elements</a:t>
            </a:r>
            <a:endParaRPr/>
          </a:p>
          <a:p>
            <a:pPr>
              <a:lnSpc>
                <a:spcPct val="100000"/>
              </a:lnSpc>
            </a:pP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457200" y="274680"/>
            <a:ext cx="8228880" cy="1142280"/>
          </a:xfrm>
          <a:prstGeom prst="rect">
            <a:avLst/>
          </a:prstGeom>
        </p:spPr>
      </p:sp>
      <p:sp>
        <p:nvSpPr>
          <p:cNvPr id="295" name="CustomShape 2"/>
          <p:cNvSpPr/>
          <p:nvPr/>
        </p:nvSpPr>
        <p:spPr>
          <a:xfrm>
            <a:off x="457200" y="1600200"/>
            <a:ext cx="8228880" cy="4525200"/>
          </a:xfrm>
          <a:prstGeom prst="rect">
            <a:avLst/>
          </a:prstGeom>
        </p:spPr>
        <p:txBody>
          <a:bodyPr bIns="45000" lIns="90000" rIns="90000" tIns="45000"/>
          <a:p>
            <a:pPr>
              <a:lnSpc>
                <a:spcPct val="100000"/>
              </a:lnSpc>
              <a:buFont typeface="Arial"/>
              <a:buChar char="•"/>
            </a:pPr>
            <a:r>
              <a:rPr lang="en-US" sz="3200">
                <a:solidFill>
                  <a:srgbClr val="000000"/>
                </a:solidFill>
                <a:latin typeface="Calibri"/>
              </a:rPr>
              <a:t>Is untagged text important?</a:t>
            </a:r>
            <a:endParaRPr/>
          </a:p>
          <a:p>
            <a:pPr>
              <a:lnSpc>
                <a:spcPct val="100000"/>
              </a:lnSpc>
              <a:buFont typeface="Arial"/>
              <a:buChar char="•"/>
            </a:pPr>
            <a:r>
              <a:rPr lang="en-US" sz="3200">
                <a:solidFill>
                  <a:srgbClr val="000000"/>
                </a:solidFill>
                <a:latin typeface="Calibri"/>
              </a:rPr>
              <a:t>Structuring the untagged text</a:t>
            </a:r>
            <a:endParaRPr/>
          </a:p>
          <a:p>
            <a:pPr>
              <a:lnSpc>
                <a:spcPct val="100000"/>
              </a:lnSpc>
              <a:buFont typeface="Arial"/>
              <a:buChar char="•"/>
            </a:pPr>
            <a:r>
              <a:rPr lang="en-US" sz="3200">
                <a:solidFill>
                  <a:srgbClr val="000000"/>
                </a:solidFill>
                <a:latin typeface="Calibri"/>
              </a:rPr>
              <a:t>Enhancements</a:t>
            </a:r>
            <a:endParaRPr/>
          </a:p>
          <a:p>
            <a:pPr>
              <a:lnSpc>
                <a:spcPct val="100000"/>
              </a:lnSpc>
            </a:pP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CustomShape 1"/>
          <p:cNvSpPr/>
          <p:nvPr/>
        </p:nvSpPr>
        <p:spPr>
          <a:xfrm>
            <a:off x="685800" y="457200"/>
            <a:ext cx="7771680" cy="1469160"/>
          </a:xfrm>
          <a:prstGeom prst="rect">
            <a:avLst/>
          </a:prstGeom>
        </p:spPr>
      </p:sp>
      <p:sp>
        <p:nvSpPr>
          <p:cNvPr id="297" name="CustomShape 2"/>
          <p:cNvSpPr/>
          <p:nvPr/>
        </p:nvSpPr>
        <p:spPr>
          <a:xfrm>
            <a:off x="1371600" y="1828800"/>
            <a:ext cx="6400080" cy="837720"/>
          </a:xfrm>
          <a:prstGeom prst="rect">
            <a:avLst/>
          </a:prstGeom>
        </p:spPr>
        <p:txBody>
          <a:bodyPr bIns="45000" lIns="90000" rIns="90000" tIns="45000"/>
          <a:p>
            <a:pPr algn="ctr">
              <a:lnSpc>
                <a:spcPct val="100000"/>
              </a:lnSpc>
            </a:pPr>
            <a:r>
              <a:rPr lang="en-US" sz="3600">
                <a:solidFill>
                  <a:srgbClr val="d16349"/>
                </a:solidFill>
                <a:latin typeface="Times New Roman"/>
              </a:rPr>
              <a:t>Prateek Agarwal </a:t>
            </a:r>
            <a:endParaRPr/>
          </a:p>
        </p:txBody>
      </p:sp>
      <p:sp>
        <p:nvSpPr>
          <p:cNvPr id="298" name="TextShape 3"/>
          <p:cNvSpPr txBox="1"/>
          <p:nvPr/>
        </p:nvSpPr>
        <p:spPr>
          <a:xfrm>
            <a:off x="380880" y="838080"/>
            <a:ext cx="8534160" cy="758520"/>
          </a:xfrm>
          <a:prstGeom prst="rect">
            <a:avLst/>
          </a:prstGeom>
        </p:spPr>
        <p:txBody>
          <a:bodyPr anchor="b" bIns="45000" lIns="90000" rIns="90000" tIns="45000"/>
          <a:p>
            <a:pPr algn="ctr">
              <a:lnSpc>
                <a:spcPct val="100000"/>
              </a:lnSpc>
            </a:pPr>
            <a:r>
              <a:rPr lang="en-US" sz="3600">
                <a:solidFill>
                  <a:srgbClr val="7b9899"/>
                </a:solidFill>
                <a:latin typeface="Georgia"/>
              </a:rPr>
              <a:t>Methodology for Producing Improved Focused Elements</a:t>
            </a:r>
            <a:r>
              <a:rPr lang="en-US" sz="3600">
                <a:solidFill>
                  <a:srgbClr val="7b9899"/>
                </a:solidFill>
                <a:latin typeface="Georgia"/>
              </a:rPr>
              <a:t>
</a:t>
            </a:r>
            <a:endParaRPr/>
          </a:p>
        </p:txBody>
      </p:sp>
      <p:sp>
        <p:nvSpPr>
          <p:cNvPr id="299" name="CustomShape 4"/>
          <p:cNvSpPr/>
          <p:nvPr/>
        </p:nvSpPr>
        <p:spPr>
          <a:xfrm>
            <a:off x="1066680" y="3048120"/>
            <a:ext cx="7009920" cy="2284920"/>
          </a:xfrm>
          <a:prstGeom prst="rect">
            <a:avLst/>
          </a:prstGeom>
        </p:spPr>
        <p:txBody>
          <a:bodyPr bIns="45000" lIns="90000" rIns="90000" tIns="45000"/>
          <a:p>
            <a:pPr>
              <a:lnSpc>
                <a:spcPct val="100000"/>
              </a:lnSpc>
            </a:pPr>
            <a:r>
              <a:rPr b="1" lang="en-US">
                <a:solidFill>
                  <a:srgbClr val="000000"/>
                </a:solidFill>
                <a:latin typeface="Georgia"/>
              </a:rPr>
              <a:t>References:</a:t>
            </a:r>
            <a:endParaRPr/>
          </a:p>
          <a:p>
            <a:pPr>
              <a:lnSpc>
                <a:spcPct val="100000"/>
              </a:lnSpc>
            </a:pPr>
            <a:endParaRPr/>
          </a:p>
          <a:p>
            <a:pPr>
              <a:lnSpc>
                <a:spcPct val="100000"/>
              </a:lnSpc>
              <a:buFont typeface="Arial"/>
              <a:buChar char="•"/>
            </a:pPr>
            <a:r>
              <a:rPr lang="en-US">
                <a:solidFill>
                  <a:srgbClr val="000000"/>
                </a:solidFill>
                <a:latin typeface="Georgia"/>
              </a:rPr>
              <a:t>  </a:t>
            </a:r>
            <a:r>
              <a:rPr lang="en-US">
                <a:solidFill>
                  <a:srgbClr val="000000"/>
                </a:solidFill>
                <a:latin typeface="Georgia"/>
              </a:rPr>
              <a:t>Finding Good Elements for Focused Retrieval</a:t>
            </a:r>
            <a:endParaRPr/>
          </a:p>
          <a:p>
            <a:pPr>
              <a:lnSpc>
                <a:spcPct val="100000"/>
              </a:lnSpc>
            </a:pPr>
            <a:r>
              <a:rPr lang="en-US">
                <a:solidFill>
                  <a:srgbClr val="000000"/>
                </a:solidFill>
                <a:latin typeface="Georgia"/>
              </a:rPr>
              <a:t>	</a:t>
            </a:r>
            <a:r>
              <a:rPr lang="en-US">
                <a:solidFill>
                  <a:srgbClr val="000000"/>
                </a:solidFill>
                <a:latin typeface="Georgia"/>
              </a:rPr>
              <a:t> </a:t>
            </a:r>
            <a:r>
              <a:rPr lang="en-US">
                <a:solidFill>
                  <a:srgbClr val="000000"/>
                </a:solidFill>
                <a:latin typeface="Georgia"/>
              </a:rPr>
              <a:t>Carolyn J. Crouch, Donald B. Crouch, Salil Bapat, Sarika </a:t>
            </a:r>
            <a:r>
              <a:rPr lang="en-US">
                <a:solidFill>
                  <a:srgbClr val="000000"/>
                </a:solidFill>
                <a:latin typeface="Georgia"/>
              </a:rPr>
              <a:t>	</a:t>
            </a:r>
            <a:r>
              <a:rPr lang="en-US">
                <a:solidFill>
                  <a:srgbClr val="000000"/>
                </a:solidFill>
                <a:latin typeface="Georgia"/>
              </a:rPr>
              <a:t>Mehta and Darshan Paranjape Dynamic Element</a:t>
            </a:r>
            <a:endParaRPr/>
          </a:p>
          <a:p>
            <a:pPr>
              <a:lnSpc>
                <a:spcPct val="100000"/>
              </a:lnSpc>
              <a:buFont typeface="Arial"/>
              <a:buChar char="•"/>
            </a:pPr>
            <a:r>
              <a:rPr lang="en-US">
                <a:solidFill>
                  <a:srgbClr val="000000"/>
                </a:solidFill>
                <a:latin typeface="Georgia"/>
              </a:rPr>
              <a:t>  </a:t>
            </a:r>
            <a:r>
              <a:rPr lang="en-US">
                <a:solidFill>
                  <a:srgbClr val="000000"/>
                </a:solidFill>
                <a:latin typeface="Georgia"/>
              </a:rPr>
              <a:t>A Methodology for Producing Improved Focused Elements</a:t>
            </a:r>
            <a:endParaRPr/>
          </a:p>
          <a:p>
            <a:pPr>
              <a:lnSpc>
                <a:spcPct val="100000"/>
              </a:lnSpc>
            </a:pPr>
            <a:r>
              <a:rPr lang="en-US">
                <a:solidFill>
                  <a:srgbClr val="000000"/>
                </a:solidFill>
                <a:latin typeface="Georgia"/>
              </a:rPr>
              <a:t>	</a:t>
            </a:r>
            <a:r>
              <a:rPr lang="en-US">
                <a:solidFill>
                  <a:srgbClr val="000000"/>
                </a:solidFill>
                <a:latin typeface="Georgia"/>
              </a:rPr>
              <a:t> </a:t>
            </a:r>
            <a:r>
              <a:rPr lang="en-US">
                <a:solidFill>
                  <a:srgbClr val="000000"/>
                </a:solidFill>
                <a:latin typeface="Georgia"/>
              </a:rPr>
              <a:t>Carolyn J. Crouch, Donald B. Crouch,  Dinesh Bhirud, </a:t>
            </a:r>
            <a:r>
              <a:rPr lang="en-US">
                <a:solidFill>
                  <a:srgbClr val="000000"/>
                </a:solidFill>
                <a:latin typeface="Georgia"/>
              </a:rPr>
              <a:t>	</a:t>
            </a:r>
            <a:r>
              <a:rPr lang="en-US">
                <a:solidFill>
                  <a:srgbClr val="000000"/>
                </a:solidFill>
                <a:latin typeface="Georgia"/>
              </a:rPr>
              <a:t>Pavan Poluri, Chaitanya Polumetla and Varun Sudhakar</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228600" y="60948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The Aim for Focused Retrieval</a:t>
            </a:r>
            <a:endParaRPr/>
          </a:p>
        </p:txBody>
      </p:sp>
      <p:sp>
        <p:nvSpPr>
          <p:cNvPr id="301" name="TextShape 2"/>
          <p:cNvSpPr txBox="1"/>
          <p:nvPr/>
        </p:nvSpPr>
        <p:spPr>
          <a:xfrm>
            <a:off x="1676520" y="2133720"/>
            <a:ext cx="5866920" cy="2057040"/>
          </a:xfrm>
          <a:prstGeom prst="rect">
            <a:avLst/>
          </a:prstGeom>
        </p:spPr>
        <p:txBody>
          <a:bodyPr bIns="45000" lIns="90000" rIns="90000" tIns="45000"/>
          <a:p>
            <a:pPr algn="ctr">
              <a:lnSpc>
                <a:spcPct val="100000"/>
              </a:lnSpc>
            </a:pPr>
            <a:r>
              <a:rPr lang="en-US" sz="2400">
                <a:solidFill>
                  <a:srgbClr val="000000"/>
                </a:solidFill>
                <a:latin typeface="Georgia"/>
              </a:rPr>
              <a:t>The main aim of Focused Retrieval is to utilize the ability of dynamic retrieval to generate a rank ordered list of elements.</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Issues with Focused Task Methodology</a:t>
            </a:r>
            <a:endParaRPr/>
          </a:p>
        </p:txBody>
      </p:sp>
      <p:sp>
        <p:nvSpPr>
          <p:cNvPr id="303"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400">
                <a:solidFill>
                  <a:srgbClr val="000000"/>
                </a:solidFill>
                <a:latin typeface="Georgia"/>
              </a:rPr>
              <a:t>The first relates to how the document of interest (i.e. with respect to a specific query) are identified.</a:t>
            </a:r>
            <a:endParaRPr/>
          </a:p>
          <a:p>
            <a:pPr>
              <a:lnSpc>
                <a:spcPct val="100000"/>
              </a:lnSpc>
              <a:buSzPct val="85000"/>
              <a:buFont charset="2" typeface="Wingdings 2"/>
              <a:buChar char=""/>
            </a:pPr>
            <a:r>
              <a:rPr lang="en-US" sz="2400">
                <a:solidFill>
                  <a:srgbClr val="000000"/>
                </a:solidFill>
                <a:latin typeface="Georgia"/>
              </a:rPr>
              <a:t>The method by which focused elements are selected from the document.</a:t>
            </a:r>
            <a:endParaRPr/>
          </a:p>
          <a:p>
            <a:pPr>
              <a:lnSpc>
                <a:spcPct val="100000"/>
              </a:lnSpc>
            </a:pP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Focusing or Overlap Strategies</a:t>
            </a:r>
            <a:endParaRPr/>
          </a:p>
        </p:txBody>
      </p:sp>
      <p:sp>
        <p:nvSpPr>
          <p:cNvPr id="305"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648c61"/>
                </a:solidFill>
                <a:latin typeface="Georgia"/>
              </a:rPr>
              <a:t>Section Strategy </a:t>
            </a:r>
            <a:r>
              <a:rPr lang="en-US" sz="2700">
                <a:solidFill>
                  <a:srgbClr val="000000"/>
                </a:solidFill>
                <a:latin typeface="Georgia"/>
              </a:rPr>
              <a:t>chooses as the focused element the highest correlating element along a path which is not a body.</a:t>
            </a:r>
            <a:endParaRPr/>
          </a:p>
          <a:p>
            <a:pPr>
              <a:lnSpc>
                <a:spcPct val="100000"/>
              </a:lnSpc>
              <a:buSzPct val="85000"/>
              <a:buFont charset="2" typeface="Wingdings 2"/>
              <a:buChar char=""/>
            </a:pPr>
            <a:r>
              <a:rPr lang="en-US" sz="2700">
                <a:solidFill>
                  <a:srgbClr val="648c61"/>
                </a:solidFill>
                <a:latin typeface="Georgia"/>
              </a:rPr>
              <a:t>Correlation Strategy </a:t>
            </a:r>
            <a:r>
              <a:rPr lang="en-US" sz="2700">
                <a:solidFill>
                  <a:srgbClr val="000000"/>
                </a:solidFill>
                <a:latin typeface="Georgia"/>
              </a:rPr>
              <a:t>chooses the highest correlating element along a path as the focused element, without restriction on element type.</a:t>
            </a:r>
            <a:endParaRPr/>
          </a:p>
          <a:p>
            <a:pPr>
              <a:lnSpc>
                <a:spcPct val="100000"/>
              </a:lnSpc>
              <a:buSzPct val="85000"/>
              <a:buFont charset="2" typeface="Wingdings 2"/>
              <a:buChar char=""/>
            </a:pPr>
            <a:r>
              <a:rPr lang="en-US" sz="2700">
                <a:solidFill>
                  <a:srgbClr val="648c61"/>
                </a:solidFill>
                <a:latin typeface="Georgia"/>
              </a:rPr>
              <a:t>Child Strategy </a:t>
            </a:r>
            <a:r>
              <a:rPr lang="en-US" sz="2700">
                <a:solidFill>
                  <a:srgbClr val="000000"/>
                </a:solidFill>
                <a:latin typeface="Georgia"/>
              </a:rPr>
              <a:t>chooses the terminal element along a path as the focused element.</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Method used for Focused Retrieval in 2008</a:t>
            </a:r>
            <a:endParaRPr/>
          </a:p>
        </p:txBody>
      </p:sp>
      <p:sp>
        <p:nvSpPr>
          <p:cNvPr id="307"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400">
                <a:solidFill>
                  <a:srgbClr val="000000"/>
                </a:solidFill>
                <a:latin typeface="Georgia"/>
              </a:rPr>
              <a:t>For each query retrieve  n articles or documents.</a:t>
            </a:r>
            <a:endParaRPr/>
          </a:p>
          <a:p>
            <a:pPr>
              <a:lnSpc>
                <a:spcPct val="100000"/>
              </a:lnSpc>
              <a:buSzPct val="85000"/>
              <a:buFont charset="2" typeface="Wingdings 2"/>
              <a:buChar char=""/>
            </a:pPr>
            <a:r>
              <a:rPr lang="en-US" sz="2400">
                <a:solidFill>
                  <a:srgbClr val="000000"/>
                </a:solidFill>
                <a:latin typeface="Georgia"/>
              </a:rPr>
              <a:t>Use Dynamic Retrieval to produce  the rank-ordered list of all elements having a positive correlation with the query.</a:t>
            </a:r>
            <a:endParaRPr/>
          </a:p>
          <a:p>
            <a:pPr>
              <a:lnSpc>
                <a:spcPct val="100000"/>
              </a:lnSpc>
              <a:buSzPct val="85000"/>
              <a:buFont charset="2" typeface="Wingdings 2"/>
              <a:buChar char=""/>
            </a:pPr>
            <a:r>
              <a:rPr lang="en-US" sz="2400">
                <a:solidFill>
                  <a:srgbClr val="000000"/>
                </a:solidFill>
                <a:latin typeface="Georgia"/>
              </a:rPr>
              <a:t>A parameter, m representing the upper bound on the number of focused elements after overlap is removed.</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Result of 2008</a:t>
            </a:r>
            <a:endParaRPr/>
          </a:p>
        </p:txBody>
      </p:sp>
      <p:sp>
        <p:nvSpPr>
          <p:cNvPr id="309"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The main agenda was centered on producig focused elemets.</a:t>
            </a:r>
            <a:endParaRPr/>
          </a:p>
          <a:p>
            <a:pPr>
              <a:lnSpc>
                <a:spcPct val="100000"/>
              </a:lnSpc>
              <a:buSzPct val="85000"/>
              <a:buFont charset="2" typeface="Wingdings 2"/>
              <a:buChar char=""/>
            </a:pPr>
            <a:r>
              <a:rPr lang="en-US" sz="2700">
                <a:solidFill>
                  <a:srgbClr val="000000"/>
                </a:solidFill>
                <a:latin typeface="Georgia"/>
              </a:rPr>
              <a:t>Child Strategy for focusing technique was used as in 2007 but the ranking dropped from 4 to 19 in 2008.</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457200" y="274680"/>
            <a:ext cx="8305200" cy="1401120"/>
          </a:xfrm>
          <a:prstGeom prst="rect">
            <a:avLst/>
          </a:prstGeom>
        </p:spPr>
        <p:txBody>
          <a:bodyPr anchor="ctr" bIns="45000" lIns="90000" rIns="90000" tIns="45000"/>
          <a:p>
            <a:pPr algn="ctr">
              <a:lnSpc>
                <a:spcPct val="100000"/>
              </a:lnSpc>
            </a:pPr>
            <a:r>
              <a:rPr lang="en-US" sz="4400">
                <a:solidFill>
                  <a:srgbClr val="000000"/>
                </a:solidFill>
                <a:latin typeface="Calibri"/>
              </a:rPr>
              <a:t>XML –EXTENSIBLE MARKUP LANGUAGE</a:t>
            </a:r>
            <a:endParaRPr/>
          </a:p>
        </p:txBody>
      </p:sp>
      <p:sp>
        <p:nvSpPr>
          <p:cNvPr id="247" name="CustomShape 2"/>
          <p:cNvSpPr/>
          <p:nvPr/>
        </p:nvSpPr>
        <p:spPr>
          <a:xfrm>
            <a:off x="609480" y="2057400"/>
            <a:ext cx="8228880" cy="4525200"/>
          </a:xfrm>
          <a:prstGeom prst="rect">
            <a:avLst/>
          </a:prstGeom>
        </p:spPr>
        <p:txBody>
          <a:bodyPr bIns="45000" lIns="90000" rIns="90000" tIns="45000"/>
          <a:p>
            <a:pPr>
              <a:lnSpc>
                <a:spcPct val="100000"/>
              </a:lnSpc>
              <a:buFont typeface="Arial"/>
              <a:buChar char="•"/>
            </a:pPr>
            <a:r>
              <a:rPr lang="en-US" sz="3200">
                <a:solidFill>
                  <a:srgbClr val="000000"/>
                </a:solidFill>
                <a:latin typeface="Calibri"/>
              </a:rPr>
              <a:t>What is XML?</a:t>
            </a:r>
            <a:endParaRPr/>
          </a:p>
          <a:p>
            <a:pPr>
              <a:lnSpc>
                <a:spcPct val="100000"/>
              </a:lnSpc>
              <a:buFont typeface="Arial"/>
              <a:buChar char="•"/>
            </a:pPr>
            <a:r>
              <a:rPr lang="en-US" sz="3200">
                <a:solidFill>
                  <a:srgbClr val="000000"/>
                </a:solidFill>
                <a:latin typeface="Calibri"/>
              </a:rPr>
              <a:t>Why XML ?</a:t>
            </a:r>
            <a:endParaRPr/>
          </a:p>
          <a:p>
            <a:pPr>
              <a:lnSpc>
                <a:spcPct val="100000"/>
              </a:lnSpc>
              <a:buFont typeface="Arial"/>
              <a:buChar char="•"/>
            </a:pPr>
            <a:r>
              <a:rPr lang="en-US" sz="3200">
                <a:solidFill>
                  <a:srgbClr val="000000"/>
                </a:solidFill>
                <a:latin typeface="Calibri"/>
              </a:rPr>
              <a:t>Application of XML?</a:t>
            </a:r>
            <a:endParaRPr/>
          </a:p>
          <a:p>
            <a:pPr>
              <a:lnSpc>
                <a:spcPct val="100000"/>
              </a:lnSpc>
              <a:buFont typeface="Arial"/>
              <a:buChar char="•"/>
            </a:pPr>
            <a:r>
              <a:rPr lang="en-US" sz="3200">
                <a:solidFill>
                  <a:srgbClr val="000000"/>
                </a:solidFill>
                <a:latin typeface="Calibri"/>
              </a:rPr>
              <a:t>XML Structure </a:t>
            </a:r>
            <a:endParaRPr/>
          </a:p>
          <a:p>
            <a:pPr>
              <a:lnSpc>
                <a:spcPct val="100000"/>
              </a:lnSpc>
              <a:buFont typeface="Arial"/>
              <a:buChar char="•"/>
            </a:pPr>
            <a:r>
              <a:rPr lang="en-US" sz="3200">
                <a:solidFill>
                  <a:srgbClr val="000000"/>
                </a:solidFill>
                <a:latin typeface="Calibri"/>
              </a:rPr>
              <a:t>XML DOM</a:t>
            </a:r>
            <a:endParaRPr/>
          </a:p>
          <a:p>
            <a:pPr>
              <a:lnSpc>
                <a:spcPct val="100000"/>
              </a:lnSpc>
              <a:buFont typeface="Arial"/>
              <a:buChar char="•"/>
            </a:pPr>
            <a:r>
              <a:rPr lang="en-US" sz="3200">
                <a:solidFill>
                  <a:srgbClr val="000000"/>
                </a:solidFill>
                <a:latin typeface="Calibri"/>
              </a:rPr>
              <a:t>XML Xpath , Schema</a:t>
            </a:r>
            <a:endParaRPr/>
          </a:p>
          <a:p>
            <a:pPr>
              <a:lnSpc>
                <a:spcPct val="100000"/>
              </a:lnSpc>
            </a:pPr>
            <a:endParaRPr/>
          </a:p>
          <a:p>
            <a:pPr>
              <a:lnSpc>
                <a:spcPct val="100000"/>
              </a:lnSpc>
            </a:pP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304920" y="6858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Aim for 2009</a:t>
            </a:r>
            <a:endParaRPr/>
          </a:p>
        </p:txBody>
      </p:sp>
      <p:sp>
        <p:nvSpPr>
          <p:cNvPr id="311" name="TextShape 2"/>
          <p:cNvSpPr txBox="1"/>
          <p:nvPr/>
        </p:nvSpPr>
        <p:spPr>
          <a:xfrm>
            <a:off x="1600200" y="2057400"/>
            <a:ext cx="5913000" cy="2361960"/>
          </a:xfrm>
          <a:prstGeom prst="rect">
            <a:avLst/>
          </a:prstGeom>
        </p:spPr>
        <p:txBody>
          <a:bodyPr bIns="45000" lIns="90000" rIns="90000" tIns="45000"/>
          <a:p>
            <a:pPr algn="ctr">
              <a:lnSpc>
                <a:spcPct val="100000"/>
              </a:lnSpc>
            </a:pPr>
            <a:r>
              <a:rPr lang="en-US" sz="2700">
                <a:solidFill>
                  <a:srgbClr val="000000"/>
                </a:solidFill>
                <a:latin typeface="Georgia"/>
              </a:rPr>
              <a:t>Produce exceptionally good focused elements which consistently rank near or above those listed at the top official ranking</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Method used for Focused Retrieval in 2009</a:t>
            </a:r>
            <a:endParaRPr/>
          </a:p>
        </p:txBody>
      </p:sp>
      <p:sp>
        <p:nvSpPr>
          <p:cNvPr id="313"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400">
                <a:solidFill>
                  <a:srgbClr val="000000"/>
                </a:solidFill>
                <a:latin typeface="Georgia"/>
              </a:rPr>
              <a:t>For each query retrieve  n articles or documents.</a:t>
            </a:r>
            <a:endParaRPr/>
          </a:p>
          <a:p>
            <a:pPr>
              <a:lnSpc>
                <a:spcPct val="100000"/>
              </a:lnSpc>
              <a:buSzPct val="85000"/>
              <a:buFont charset="2" typeface="Wingdings 2"/>
              <a:buChar char=""/>
            </a:pPr>
            <a:r>
              <a:rPr lang="en-US" sz="2400">
                <a:solidFill>
                  <a:srgbClr val="000000"/>
                </a:solidFill>
                <a:latin typeface="Georgia"/>
              </a:rPr>
              <a:t>Use Dynamic Retrieval to produce  the elements themselves.</a:t>
            </a:r>
            <a:endParaRPr/>
          </a:p>
          <a:p>
            <a:pPr>
              <a:lnSpc>
                <a:spcPct val="100000"/>
              </a:lnSpc>
              <a:buSzPct val="85000"/>
              <a:buFont charset="2" typeface="Wingdings 2"/>
              <a:buChar char=""/>
            </a:pPr>
            <a:r>
              <a:rPr lang="en-US" sz="2400">
                <a:solidFill>
                  <a:srgbClr val="000000"/>
                </a:solidFill>
                <a:latin typeface="Georgia"/>
              </a:rPr>
              <a:t>The lists are merged and on of the three focusing strategy applied to remove overlap.</a:t>
            </a:r>
            <a:endParaRPr/>
          </a:p>
          <a:p>
            <a:pPr>
              <a:lnSpc>
                <a:spcPct val="100000"/>
              </a:lnSpc>
              <a:buSzPct val="85000"/>
              <a:buFont charset="2" typeface="Wingdings 2"/>
              <a:buChar char=""/>
            </a:pPr>
            <a:r>
              <a:rPr lang="en-US" sz="2400">
                <a:solidFill>
                  <a:srgbClr val="000000"/>
                </a:solidFill>
                <a:latin typeface="Georgia"/>
              </a:rPr>
              <a:t>Set of focused elements  ≤ m in size are then reported.</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TextShape 1"/>
          <p:cNvSpPr txBox="1"/>
          <p:nvPr/>
        </p:nvSpPr>
        <p:spPr>
          <a:xfrm>
            <a:off x="304920" y="6858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Result of 2009</a:t>
            </a:r>
            <a:endParaRPr/>
          </a:p>
        </p:txBody>
      </p:sp>
      <p:sp>
        <p:nvSpPr>
          <p:cNvPr id="315" name="TextShape 2"/>
          <p:cNvSpPr txBox="1"/>
          <p:nvPr/>
        </p:nvSpPr>
        <p:spPr>
          <a:xfrm>
            <a:off x="1523880" y="2514600"/>
            <a:ext cx="6217920" cy="1977840"/>
          </a:xfrm>
          <a:prstGeom prst="rect">
            <a:avLst/>
          </a:prstGeom>
        </p:spPr>
        <p:txBody>
          <a:bodyPr bIns="45000" lIns="90000" rIns="90000" tIns="45000"/>
          <a:p>
            <a:pPr algn="ctr">
              <a:lnSpc>
                <a:spcPct val="100000"/>
              </a:lnSpc>
            </a:pPr>
            <a:r>
              <a:rPr lang="en-US" sz="2700">
                <a:solidFill>
                  <a:srgbClr val="000000"/>
                </a:solidFill>
                <a:latin typeface="Georgia"/>
              </a:rPr>
              <a:t>Section Strategy for focusing technique was used and the ranking increased from 19 in 2008 to 10 in the official 2009 Focused task results</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TextShape 1"/>
          <p:cNvSpPr txBox="1"/>
          <p:nvPr/>
        </p:nvSpPr>
        <p:spPr>
          <a:xfrm>
            <a:off x="456120" y="261720"/>
            <a:ext cx="8228520" cy="1168920"/>
          </a:xfrm>
          <a:prstGeom prst="rect">
            <a:avLst/>
          </a:prstGeom>
        </p:spPr>
        <p:txBody>
          <a:bodyPr anchor="ctr" bIns="0" lIns="0" rIns="0" tIns="38880"/>
          <a:p>
            <a:pPr algn="ctr">
              <a:buFont typeface="Times New Roman"/>
              <a:buChar char="•"/>
            </a:pPr>
            <a:r>
              <a:rPr lang="en-US"/>
              <a:t>Optimizing IR in Large Scale XML data</a:t>
            </a:r>
            <a:endParaRPr/>
          </a:p>
        </p:txBody>
      </p:sp>
      <p:sp>
        <p:nvSpPr>
          <p:cNvPr id="317" name="TextShape 2"/>
          <p:cNvSpPr txBox="1"/>
          <p:nvPr/>
        </p:nvSpPr>
        <p:spPr>
          <a:xfrm>
            <a:off x="456120" y="273600"/>
            <a:ext cx="8228520" cy="4526640"/>
          </a:xfrm>
          <a:prstGeom prst="rect">
            <a:avLst/>
          </a:prstGeom>
        </p:spPr>
        <p:txBody>
          <a:bodyPr anchor="ctr" bIns="0" lIns="0" rIns="0" tIns="24840"/>
          <a:p>
            <a:pPr>
              <a:buFont typeface="Times New Roman"/>
              <a:buChar char="•"/>
            </a:pPr>
            <a:r>
              <a:rPr lang="en-US" sz="2800"/>
              <a:t>The general way of retrieval in Large Scale XML data is using inverted file lists,it can be optimized and made faster using RIP(Relative Inverted Path list)</a:t>
            </a:r>
            <a:endParaRPr/>
          </a:p>
          <a:p>
            <a:pPr>
              <a:buFont typeface="Times New Roman"/>
              <a:buChar char="•"/>
            </a:pPr>
            <a:r>
              <a:rPr lang="en-US"/>
              <a:t> </a:t>
            </a:r>
            <a:endParaRPr/>
          </a:p>
        </p:txBody>
      </p:sp>
      <p:pic>
        <p:nvPicPr>
          <p:cNvPr descr="" id="318" name="Picture 3"/>
          <p:cNvPicPr/>
          <p:nvPr/>
        </p:nvPicPr>
        <p:blipFill>
          <a:blip r:embed="rId1"/>
          <a:stretch>
            <a:fillRect/>
          </a:stretch>
        </p:blipFill>
        <p:spPr>
          <a:xfrm>
            <a:off x="330840" y="3674880"/>
            <a:ext cx="6755400" cy="2878560"/>
          </a:xfrm>
          <a:prstGeom prst="rect">
            <a:avLst/>
          </a:prstGeom>
        </p:spPr>
      </p:pic>
      <p:pic>
        <p:nvPicPr>
          <p:cNvPr descr="" id="319" name="Picture 4"/>
          <p:cNvPicPr/>
          <p:nvPr/>
        </p:nvPicPr>
        <p:blipFill>
          <a:blip r:embed="rId2"/>
          <a:stretch>
            <a:fillRect/>
          </a:stretch>
        </p:blipFill>
        <p:spPr>
          <a:xfrm>
            <a:off x="6078240" y="3401280"/>
            <a:ext cx="2880360" cy="3303720"/>
          </a:xfrm>
          <a:prstGeom prst="rect">
            <a:avLst/>
          </a:prstGeom>
        </p:spPr>
      </p:pic>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TextShape 1"/>
          <p:cNvSpPr txBox="1"/>
          <p:nvPr/>
        </p:nvSpPr>
        <p:spPr>
          <a:xfrm>
            <a:off x="456120" y="273600"/>
            <a:ext cx="8228520" cy="1145160"/>
          </a:xfrm>
          <a:prstGeom prst="rect">
            <a:avLst/>
          </a:prstGeom>
        </p:spPr>
      </p:sp>
      <p:sp>
        <p:nvSpPr>
          <p:cNvPr id="321" name="TextShape 2"/>
          <p:cNvSpPr txBox="1"/>
          <p:nvPr/>
        </p:nvSpPr>
        <p:spPr>
          <a:xfrm>
            <a:off x="456120" y="1603800"/>
            <a:ext cx="8228520" cy="5459400"/>
          </a:xfrm>
          <a:prstGeom prst="rect">
            <a:avLst/>
          </a:prstGeom>
        </p:spPr>
        <p:txBody>
          <a:bodyPr bIns="0" lIns="0" rIns="0" tIns="28080"/>
          <a:p>
            <a:pPr>
              <a:buSzPct val="45000"/>
              <a:buFont charset="2" typeface="Wingdings"/>
              <a:buChar char=""/>
            </a:pPr>
            <a:r>
              <a:rPr lang="en-US"/>
              <a:t>The system can use TF-IDF scoring function for retrieval.</a:t>
            </a:r>
            <a:endParaRPr/>
          </a:p>
          <a:p>
            <a:pPr>
              <a:buSzPct val="45000"/>
              <a:buFont charset="2" typeface="Wingdings"/>
              <a:buChar char=""/>
            </a:pPr>
            <a:r>
              <a:rPr lang="en-US"/>
              <a:t>Hiroki Tanioka had proposed this method. The results that he received clearly showed the benefits of this result.</a:t>
            </a:r>
            <a:endParaRPr/>
          </a:p>
          <a:p>
            <a:pPr>
              <a:buSzPct val="45000"/>
              <a:buFont charset="2" typeface="Wingdings"/>
              <a:buChar char=""/>
            </a:pPr>
            <a:r>
              <a:rPr lang="en-US"/>
              <a:t>   </a:t>
            </a:r>
            <a:r>
              <a:rPr lang="en-US"/>
              <a:t>The system took 3.92 second per topic using RIP while Inverted File List took 66.2 second per topic.</a:t>
            </a:r>
            <a:endParaRPr/>
          </a:p>
          <a:p>
            <a:pPr>
              <a:buSzPct val="45000"/>
              <a:buFont charset="2" typeface="Wingdings"/>
              <a:buChar char=""/>
            </a:pPr>
            <a:endParaRPr/>
          </a:p>
          <a:p>
            <a:pPr>
              <a:buSzPct val="45000"/>
              <a:buFont charset="2" typeface="Wingdings"/>
              <a:buChar char=""/>
            </a:pPr>
            <a:r>
              <a:rPr lang="en-US" sz="2200"/>
              <a:t>Reference</a:t>
            </a:r>
            <a:endParaRPr/>
          </a:p>
          <a:p>
            <a:pPr>
              <a:buSzPct val="45000"/>
              <a:buFont typeface="StarSymbol"/>
              <a:buChar char=""/>
            </a:pPr>
            <a:r>
              <a:rPr lang="en-US" sz="2200"/>
              <a:t>A Fast Retrieval Algorithm for Large-Scale XML Data by Hiroki Tanioka</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457200" y="274680"/>
            <a:ext cx="8228880" cy="1142280"/>
          </a:xfrm>
          <a:prstGeom prst="rect">
            <a:avLst/>
          </a:prstGeom>
        </p:spPr>
      </p:sp>
      <p:sp>
        <p:nvSpPr>
          <p:cNvPr id="249" name="CustomShape 2"/>
          <p:cNvSpPr/>
          <p:nvPr/>
        </p:nvSpPr>
        <p:spPr>
          <a:xfrm>
            <a:off x="380880" y="1905120"/>
            <a:ext cx="8305200" cy="4601520"/>
          </a:xfrm>
          <a:prstGeom prst="rect">
            <a:avLst/>
          </a:prstGeom>
        </p:spPr>
        <p:txBody>
          <a:bodyPr bIns="45000" lIns="90000" rIns="90000" tIns="45000"/>
          <a:p>
            <a:pPr>
              <a:lnSpc>
                <a:spcPct val="100000"/>
              </a:lnSpc>
              <a:buFont typeface="Arial"/>
              <a:buChar char="•"/>
            </a:pPr>
            <a:r>
              <a:rPr lang="en-US" sz="3200">
                <a:solidFill>
                  <a:srgbClr val="000000"/>
                </a:solidFill>
                <a:latin typeface="Calibri"/>
              </a:rPr>
              <a:t>Why needed ??</a:t>
            </a:r>
            <a:endParaRPr/>
          </a:p>
          <a:p>
            <a:pPr>
              <a:lnSpc>
                <a:spcPct val="100000"/>
              </a:lnSpc>
              <a:buFont typeface="Arial"/>
              <a:buChar char="•"/>
            </a:pPr>
            <a:r>
              <a:rPr lang="en-US" sz="3200">
                <a:solidFill>
                  <a:srgbClr val="000000"/>
                </a:solidFill>
                <a:latin typeface="Calibri"/>
              </a:rPr>
              <a:t>Structured document retrieval principle</a:t>
            </a:r>
            <a:endParaRPr/>
          </a:p>
          <a:p>
            <a:pPr>
              <a:lnSpc>
                <a:spcPct val="100000"/>
              </a:lnSpc>
              <a:buFont typeface="Arial"/>
              <a:buChar char="•"/>
            </a:pPr>
            <a:r>
              <a:rPr lang="en-US" sz="3200">
                <a:solidFill>
                  <a:srgbClr val="000000"/>
                </a:solidFill>
                <a:latin typeface="Calibri"/>
              </a:rPr>
              <a:t>indexing unit : non-overlapping pseudo-documents , top down ,bottom up , all</a:t>
            </a:r>
            <a:endParaRPr/>
          </a:p>
          <a:p>
            <a:pPr>
              <a:lnSpc>
                <a:spcPct val="100000"/>
              </a:lnSpc>
              <a:buFont typeface="Arial"/>
              <a:buChar char="•"/>
            </a:pPr>
            <a:r>
              <a:rPr lang="en-US" sz="3200">
                <a:solidFill>
                  <a:srgbClr val="000000"/>
                </a:solidFill>
                <a:latin typeface="Calibri"/>
              </a:rPr>
              <a:t>Challenges in XML retrieval</a:t>
            </a:r>
            <a:endParaRPr/>
          </a:p>
          <a:p>
            <a:pPr>
              <a:lnSpc>
                <a:spcPct val="100000"/>
              </a:lnSpc>
            </a:pPr>
            <a:endParaRPr/>
          </a:p>
          <a:p>
            <a:pPr>
              <a:lnSpc>
                <a:spcPct val="100000"/>
              </a:lnSpc>
            </a:pPr>
            <a:endParaRPr/>
          </a:p>
          <a:p>
            <a:pPr>
              <a:lnSpc>
                <a:spcPct val="100000"/>
              </a:lnSpc>
            </a:pPr>
            <a:endParaRPr/>
          </a:p>
        </p:txBody>
      </p:sp>
      <p:sp>
        <p:nvSpPr>
          <p:cNvPr id="250" name="TextShape 3"/>
          <p:cNvSpPr txBox="1"/>
          <p:nvPr/>
        </p:nvSpPr>
        <p:spPr>
          <a:xfrm>
            <a:off x="301680" y="228600"/>
            <a:ext cx="8534160" cy="758520"/>
          </a:xfrm>
          <a:prstGeom prst="rect">
            <a:avLst/>
          </a:prstGeom>
        </p:spPr>
        <p:txBody>
          <a:bodyPr anchor="b" bIns="45000" lIns="90000" rIns="90000" tIns="45000"/>
          <a:p>
            <a:pPr algn="ctr">
              <a:lnSpc>
                <a:spcPct val="100000"/>
              </a:lnSpc>
            </a:pPr>
            <a:r>
              <a:rPr lang="en-US" sz="3600">
                <a:solidFill>
                  <a:srgbClr val="000000"/>
                </a:solidFill>
                <a:latin typeface="Calibri"/>
              </a:rPr>
              <a:t>XML Retrieval</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457200" y="274680"/>
            <a:ext cx="8228880" cy="1142280"/>
          </a:xfrm>
          <a:prstGeom prst="rect">
            <a:avLst/>
          </a:prstGeom>
        </p:spPr>
        <p:txBody>
          <a:bodyPr anchor="ctr" bIns="45000" lIns="90000" rIns="90000" tIns="45000"/>
          <a:p>
            <a:pPr algn="ctr">
              <a:lnSpc>
                <a:spcPct val="100000"/>
              </a:lnSpc>
            </a:pPr>
            <a:r>
              <a:rPr lang="en-US" sz="4400">
                <a:solidFill>
                  <a:srgbClr val="000000"/>
                </a:solidFill>
                <a:latin typeface="Calibri"/>
              </a:rPr>
              <a:t>INEX – Initiative for Xml retrieval</a:t>
            </a:r>
            <a:endParaRPr/>
          </a:p>
        </p:txBody>
      </p:sp>
      <p:sp>
        <p:nvSpPr>
          <p:cNvPr id="252" name="CustomShape 2"/>
          <p:cNvSpPr/>
          <p:nvPr/>
        </p:nvSpPr>
        <p:spPr>
          <a:xfrm>
            <a:off x="457200" y="1600200"/>
            <a:ext cx="8228880" cy="4525200"/>
          </a:xfrm>
          <a:prstGeom prst="rect">
            <a:avLst/>
          </a:prstGeom>
        </p:spPr>
        <p:txBody>
          <a:bodyPr bIns="45000" lIns="90000" rIns="90000" tIns="45000"/>
          <a:p>
            <a:pPr>
              <a:lnSpc>
                <a:spcPct val="100000"/>
              </a:lnSpc>
              <a:buFont typeface="Arial"/>
              <a:buChar char="•"/>
            </a:pPr>
            <a:r>
              <a:rPr lang="en-US" sz="3200">
                <a:solidFill>
                  <a:srgbClr val="000000"/>
                </a:solidFill>
                <a:latin typeface="Calibri"/>
              </a:rPr>
              <a:t>CO topics</a:t>
            </a:r>
            <a:endParaRPr/>
          </a:p>
          <a:p>
            <a:pPr>
              <a:lnSpc>
                <a:spcPct val="100000"/>
              </a:lnSpc>
              <a:buFont typeface="Arial"/>
              <a:buChar char="•"/>
            </a:pPr>
            <a:r>
              <a:rPr lang="en-US" sz="3200">
                <a:solidFill>
                  <a:srgbClr val="000000"/>
                </a:solidFill>
                <a:latin typeface="Calibri"/>
              </a:rPr>
              <a:t>CAS topics</a:t>
            </a:r>
            <a:endParaRPr/>
          </a:p>
          <a:p>
            <a:pPr>
              <a:lnSpc>
                <a:spcPct val="100000"/>
              </a:lnSpc>
              <a:buFont typeface="Arial"/>
              <a:buChar char="•"/>
            </a:pPr>
            <a:r>
              <a:rPr lang="en-US" sz="3200">
                <a:solidFill>
                  <a:srgbClr val="000000"/>
                </a:solidFill>
                <a:latin typeface="Calibri"/>
              </a:rPr>
              <a:t>orthogonal dimensions of relevance- component coverage , topical relevance </a:t>
            </a:r>
            <a:endParaRPr/>
          </a:p>
          <a:p>
            <a:pPr>
              <a:lnSpc>
                <a:spcPct val="100000"/>
              </a:lnSpc>
              <a:buFont typeface="Arial"/>
              <a:buChar char="•"/>
            </a:pPr>
            <a:r>
              <a:rPr lang="en-US" sz="3200">
                <a:solidFill>
                  <a:srgbClr val="000000"/>
                </a:solidFill>
                <a:latin typeface="Calibri"/>
              </a:rPr>
              <a:t>Our main focus of presentation : ad hoc information retrieval</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685800" y="457200"/>
            <a:ext cx="7771680" cy="1469160"/>
          </a:xfrm>
          <a:prstGeom prst="rect">
            <a:avLst/>
          </a:prstGeom>
        </p:spPr>
      </p:sp>
      <p:sp>
        <p:nvSpPr>
          <p:cNvPr id="254" name="CustomShape 2"/>
          <p:cNvSpPr/>
          <p:nvPr/>
        </p:nvSpPr>
        <p:spPr>
          <a:xfrm>
            <a:off x="1371600" y="1676520"/>
            <a:ext cx="6400080" cy="837720"/>
          </a:xfrm>
          <a:prstGeom prst="rect">
            <a:avLst/>
          </a:prstGeom>
        </p:spPr>
        <p:txBody>
          <a:bodyPr bIns="45000" lIns="90000" rIns="90000" tIns="45000"/>
          <a:p>
            <a:pPr algn="ctr">
              <a:lnSpc>
                <a:spcPct val="100000"/>
              </a:lnSpc>
            </a:pPr>
            <a:r>
              <a:rPr lang="en-US" sz="3600">
                <a:solidFill>
                  <a:srgbClr val="d16349"/>
                </a:solidFill>
                <a:latin typeface="Times New Roman"/>
              </a:rPr>
              <a:t>Rini Joshi </a:t>
            </a:r>
            <a:endParaRPr/>
          </a:p>
        </p:txBody>
      </p:sp>
      <p:sp>
        <p:nvSpPr>
          <p:cNvPr id="255" name="TextShape 3"/>
          <p:cNvSpPr txBox="1"/>
          <p:nvPr/>
        </p:nvSpPr>
        <p:spPr>
          <a:xfrm>
            <a:off x="301680" y="228600"/>
            <a:ext cx="8534160" cy="758520"/>
          </a:xfrm>
          <a:prstGeom prst="rect">
            <a:avLst/>
          </a:prstGeom>
        </p:spPr>
        <p:txBody>
          <a:bodyPr anchor="b" bIns="45000" lIns="90000" rIns="90000" tIns="45000"/>
          <a:p>
            <a:pPr algn="ctr">
              <a:lnSpc>
                <a:spcPct val="100000"/>
              </a:lnSpc>
            </a:pPr>
            <a:r>
              <a:rPr lang="en-US" sz="3600">
                <a:solidFill>
                  <a:srgbClr val="7b9899"/>
                </a:solidFill>
                <a:latin typeface="Georgia"/>
              </a:rPr>
              <a:t>Dynamic Element Retrieval</a:t>
            </a:r>
            <a:r>
              <a:rPr lang="en-US" sz="3600">
                <a:solidFill>
                  <a:srgbClr val="7b9899"/>
                </a:solidFill>
                <a:latin typeface="Georgia"/>
              </a:rPr>
              <a:t>
</a:t>
            </a:r>
            <a:endParaRPr/>
          </a:p>
        </p:txBody>
      </p:sp>
      <p:sp>
        <p:nvSpPr>
          <p:cNvPr id="256" name="CustomShape 4"/>
          <p:cNvSpPr/>
          <p:nvPr/>
        </p:nvSpPr>
        <p:spPr>
          <a:xfrm>
            <a:off x="1066680" y="2514600"/>
            <a:ext cx="7009920" cy="3930840"/>
          </a:xfrm>
          <a:prstGeom prst="rect">
            <a:avLst/>
          </a:prstGeom>
        </p:spPr>
        <p:txBody>
          <a:bodyPr bIns="45000" lIns="90000" rIns="90000" tIns="45000"/>
          <a:p>
            <a:pPr>
              <a:lnSpc>
                <a:spcPct val="100000"/>
              </a:lnSpc>
            </a:pPr>
            <a:r>
              <a:rPr b="1" lang="en-US">
                <a:solidFill>
                  <a:srgbClr val="000000"/>
                </a:solidFill>
                <a:latin typeface="Georgia"/>
              </a:rPr>
              <a:t>References:</a:t>
            </a:r>
            <a:endParaRPr/>
          </a:p>
          <a:p>
            <a:pPr>
              <a:lnSpc>
                <a:spcPct val="100000"/>
              </a:lnSpc>
            </a:pPr>
            <a:endParaRPr/>
          </a:p>
          <a:p>
            <a:pPr>
              <a:lnSpc>
                <a:spcPct val="100000"/>
              </a:lnSpc>
              <a:buFont typeface="Arial"/>
              <a:buChar char="•"/>
            </a:pPr>
            <a:r>
              <a:rPr lang="en-US">
                <a:solidFill>
                  <a:srgbClr val="000000"/>
                </a:solidFill>
                <a:latin typeface="Georgia"/>
              </a:rPr>
              <a:t>  </a:t>
            </a:r>
            <a:r>
              <a:rPr lang="en-US">
                <a:solidFill>
                  <a:srgbClr val="000000"/>
                </a:solidFill>
                <a:latin typeface="Georgia"/>
              </a:rPr>
              <a:t>Query Processing in a Flexible Retrieval Environment</a:t>
            </a:r>
            <a:endParaRPr/>
          </a:p>
          <a:p>
            <a:pPr>
              <a:lnSpc>
                <a:spcPct val="100000"/>
              </a:lnSpc>
            </a:pPr>
            <a:r>
              <a:rPr lang="en-US">
                <a:solidFill>
                  <a:srgbClr val="000000"/>
                </a:solidFill>
                <a:latin typeface="Georgia"/>
              </a:rPr>
              <a:t>	</a:t>
            </a:r>
            <a:r>
              <a:rPr lang="en-US">
                <a:solidFill>
                  <a:srgbClr val="000000"/>
                </a:solidFill>
                <a:latin typeface="Georgia"/>
              </a:rPr>
              <a:t>A thesis submitted to the faculty of the graduate school</a:t>
            </a:r>
            <a:endParaRPr/>
          </a:p>
          <a:p>
            <a:pPr>
              <a:lnSpc>
                <a:spcPct val="100000"/>
              </a:lnSpc>
            </a:pPr>
            <a:r>
              <a:rPr lang="en-US">
                <a:solidFill>
                  <a:srgbClr val="000000"/>
                </a:solidFill>
                <a:latin typeface="Georgia"/>
              </a:rPr>
              <a:t>	</a:t>
            </a:r>
            <a:r>
              <a:rPr lang="en-US">
                <a:solidFill>
                  <a:srgbClr val="000000"/>
                </a:solidFill>
                <a:latin typeface="Georgia"/>
              </a:rPr>
              <a:t>of the University of Minnesota by Satyanarayana Murthy </a:t>
            </a:r>
            <a:r>
              <a:rPr lang="en-US">
                <a:solidFill>
                  <a:srgbClr val="000000"/>
                </a:solidFill>
                <a:latin typeface="Georgia"/>
              </a:rPr>
              <a:t>	</a:t>
            </a:r>
            <a:r>
              <a:rPr lang="en-US">
                <a:solidFill>
                  <a:srgbClr val="000000"/>
                </a:solidFill>
                <a:latin typeface="Georgia"/>
              </a:rPr>
              <a:t>Ganapathibhotla</a:t>
            </a:r>
            <a:endParaRPr/>
          </a:p>
          <a:p>
            <a:pPr>
              <a:lnSpc>
                <a:spcPct val="100000"/>
              </a:lnSpc>
              <a:buFont typeface="Arial"/>
              <a:buChar char="•"/>
            </a:pPr>
            <a:r>
              <a:rPr lang="en-US">
                <a:solidFill>
                  <a:srgbClr val="000000"/>
                </a:solidFill>
                <a:latin typeface="Georgia"/>
              </a:rPr>
              <a:t>Dynamic Element Retrieval in a Semi-structured Collection</a:t>
            </a:r>
            <a:endParaRPr/>
          </a:p>
          <a:p>
            <a:pPr lvl="1">
              <a:lnSpc>
                <a:spcPct val="100000"/>
              </a:lnSpc>
              <a:buSzPct val="45000"/>
              <a:buFont typeface="StarSymbol"/>
              <a:buChar char=""/>
            </a:pPr>
            <a:r>
              <a:rPr lang="en-US">
                <a:solidFill>
                  <a:srgbClr val="000000"/>
                </a:solidFill>
                <a:latin typeface="Georgia"/>
              </a:rPr>
              <a:t>Carolyn J. Crouch, Donald B. Crouch, Murthy Ganapathibhotla, and Vishal Bakshi</a:t>
            </a:r>
            <a:endParaRPr/>
          </a:p>
          <a:p>
            <a:pPr>
              <a:lnSpc>
                <a:spcPct val="100000"/>
              </a:lnSpc>
            </a:pPr>
            <a:endParaRPr/>
          </a:p>
          <a:p>
            <a:pPr>
              <a:lnSpc>
                <a:spcPct val="100000"/>
              </a:lnSpc>
              <a:buFont typeface="Arial"/>
              <a:buChar char="•"/>
            </a:pPr>
            <a:r>
              <a:rPr lang="en-US">
                <a:solidFill>
                  <a:srgbClr val="000000"/>
                </a:solidFill>
                <a:latin typeface="Georgia"/>
              </a:rPr>
              <a:t>The Dynamic Retrieval of XML Elements</a:t>
            </a:r>
            <a:endParaRPr/>
          </a:p>
          <a:p>
            <a:pPr lvl="1">
              <a:lnSpc>
                <a:spcPct val="100000"/>
              </a:lnSpc>
              <a:buSzPct val="45000"/>
              <a:buFont typeface="StarSymbol"/>
              <a:buChar char=""/>
            </a:pPr>
            <a:r>
              <a:rPr lang="en-US">
                <a:solidFill>
                  <a:srgbClr val="000000"/>
                </a:solidFill>
                <a:latin typeface="Georgia"/>
              </a:rPr>
              <a:t>Carolyn J. Crouch, Sudip Khanna, Poorva Potnis, and Nagendra Doddapaneni</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22860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Flexible Retrieval/ Dynamic Retrieval</a:t>
            </a:r>
            <a:endParaRPr/>
          </a:p>
        </p:txBody>
      </p:sp>
      <p:sp>
        <p:nvSpPr>
          <p:cNvPr id="258"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the process of dynamically returning the most highly correlated elements from documents is flexible retrieval</a:t>
            </a:r>
            <a:endParaRPr/>
          </a:p>
          <a:p>
            <a:pPr>
              <a:lnSpc>
                <a:spcPct val="100000"/>
              </a:lnSpc>
              <a:buSzPct val="85000"/>
              <a:buFont charset="2" typeface="Wingdings 2"/>
              <a:buChar char=""/>
            </a:pPr>
            <a:r>
              <a:rPr lang="en-US" sz="2700">
                <a:solidFill>
                  <a:srgbClr val="000000"/>
                </a:solidFill>
                <a:latin typeface="Georgia"/>
              </a:rPr>
              <a:t>it promotes the retrieval of more focused elements – elements that relate to the information need.</a:t>
            </a: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304920" y="765000"/>
            <a:ext cx="8534160" cy="758520"/>
          </a:xfrm>
          <a:prstGeom prst="rect">
            <a:avLst/>
          </a:prstGeom>
        </p:spPr>
        <p:txBody>
          <a:bodyPr anchor="b" bIns="45000" lIns="90000" rIns="90000" tIns="45000"/>
          <a:p>
            <a:pPr algn="ctr">
              <a:lnSpc>
                <a:spcPct val="100000"/>
              </a:lnSpc>
            </a:pPr>
            <a:r>
              <a:rPr lang="en-US" sz="3600">
                <a:solidFill>
                  <a:srgbClr val="7b9899"/>
                </a:solidFill>
                <a:latin typeface="Georgia"/>
              </a:rPr>
              <a:t>Dynamic element retrieval on structured data </a:t>
            </a:r>
            <a:endParaRPr/>
          </a:p>
        </p:txBody>
      </p:sp>
      <p:sp>
        <p:nvSpPr>
          <p:cNvPr id="260" name="TextShape 2"/>
          <p:cNvSpPr txBox="1"/>
          <p:nvPr/>
        </p:nvSpPr>
        <p:spPr>
          <a:xfrm>
            <a:off x="868320" y="2133720"/>
            <a:ext cx="7132320" cy="312372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Why dynamic retrieval?</a:t>
            </a:r>
            <a:endParaRPr/>
          </a:p>
          <a:p>
            <a:pPr>
              <a:lnSpc>
                <a:spcPct val="100000"/>
              </a:lnSpc>
              <a:buSzPct val="85000"/>
              <a:buFont charset="2" typeface="Wingdings 2"/>
              <a:buChar char=""/>
            </a:pPr>
            <a:r>
              <a:rPr lang="en-US" sz="2700">
                <a:solidFill>
                  <a:srgbClr val="000000"/>
                </a:solidFill>
                <a:latin typeface="Georgia"/>
              </a:rPr>
              <a:t>The system-Flex model</a:t>
            </a:r>
            <a:endParaRPr/>
          </a:p>
          <a:p>
            <a:pPr>
              <a:lnSpc>
                <a:spcPct val="100000"/>
              </a:lnSpc>
              <a:buSzPct val="85000"/>
              <a:buFont charset="2" typeface="Wingdings 2"/>
              <a:buChar char=""/>
            </a:pPr>
            <a:r>
              <a:rPr lang="en-US" sz="2700">
                <a:solidFill>
                  <a:srgbClr val="000000"/>
                </a:solidFill>
                <a:latin typeface="Georgia"/>
              </a:rPr>
              <a:t>Structured versus semi structured</a:t>
            </a:r>
            <a:endParaRPr/>
          </a:p>
          <a:p>
            <a:pPr>
              <a:lnSpc>
                <a:spcPct val="100000"/>
              </a:lnSpc>
            </a:pP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304920" y="228600"/>
            <a:ext cx="8534160" cy="758520"/>
          </a:xfrm>
          <a:prstGeom prst="rect">
            <a:avLst/>
          </a:prstGeom>
        </p:spPr>
        <p:txBody>
          <a:bodyPr anchor="b" bIns="45000" lIns="90000" rIns="90000" tIns="45000"/>
          <a:p>
            <a:pPr algn="ctr">
              <a:lnSpc>
                <a:spcPct val="100000"/>
              </a:lnSpc>
            </a:pPr>
            <a:r>
              <a:rPr lang="en-US" sz="3300">
                <a:solidFill>
                  <a:srgbClr val="7b9899"/>
                </a:solidFill>
                <a:latin typeface="Georgia"/>
              </a:rPr>
              <a:t>Why Dynamic Retrieval</a:t>
            </a:r>
            <a:endParaRPr/>
          </a:p>
        </p:txBody>
      </p:sp>
      <p:sp>
        <p:nvSpPr>
          <p:cNvPr id="262" name="TextShape 2"/>
          <p:cNvSpPr txBox="1"/>
          <p:nvPr/>
        </p:nvSpPr>
        <p:spPr>
          <a:xfrm>
            <a:off x="334800" y="1527120"/>
            <a:ext cx="8503920" cy="4571640"/>
          </a:xfrm>
          <a:prstGeom prst="rect">
            <a:avLst/>
          </a:prstGeom>
        </p:spPr>
        <p:txBody>
          <a:bodyPr bIns="45000" lIns="90000" rIns="90000" tIns="45000"/>
          <a:p>
            <a:pPr>
              <a:lnSpc>
                <a:spcPct val="100000"/>
              </a:lnSpc>
              <a:buSzPct val="85000"/>
              <a:buFont charset="2" typeface="Wingdings 2"/>
              <a:buChar char=""/>
            </a:pPr>
            <a:r>
              <a:rPr lang="en-US" sz="2700">
                <a:solidFill>
                  <a:srgbClr val="000000"/>
                </a:solidFill>
                <a:latin typeface="Georgia"/>
              </a:rPr>
              <a:t>This approach allows the system to return a rank ordered list of elements based on a single indexing of the collection at the paragraph level</a:t>
            </a:r>
            <a:endParaRPr/>
          </a:p>
          <a:p>
            <a:pPr>
              <a:lnSpc>
                <a:spcPct val="100000"/>
              </a:lnSpc>
              <a:buSzPct val="85000"/>
              <a:buFont charset="2" typeface="Wingdings 2"/>
              <a:buChar char=""/>
            </a:pPr>
            <a:r>
              <a:rPr lang="en-US" sz="2700">
                <a:solidFill>
                  <a:srgbClr val="000000"/>
                </a:solidFill>
                <a:latin typeface="Georgia"/>
              </a:rPr>
              <a:t>Experimental show that it can produce results competitive with those produced by retrieval on an all-element index of the collection</a:t>
            </a: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