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2" r:id="rId4"/>
    <p:sldId id="266" r:id="rId5"/>
    <p:sldId id="265" r:id="rId6"/>
    <p:sldId id="269" r:id="rId7"/>
    <p:sldId id="270" r:id="rId8"/>
    <p:sldId id="264" r:id="rId9"/>
    <p:sldId id="267" r:id="rId10"/>
    <p:sldId id="268" r:id="rId11"/>
    <p:sldId id="259" r:id="rId12"/>
    <p:sldId id="260" r:id="rId13"/>
    <p:sldId id="258" r:id="rId14"/>
    <p:sldId id="26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44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9A3D-1433-4E64-A99B-07ABAD7580D5}" type="datetimeFigureOut">
              <a:rPr lang="en-US" smtClean="0"/>
              <a:t>16-Apr-21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3192-8390-4A57-8E17-010D08CD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9A3D-1433-4E64-A99B-07ABAD7580D5}" type="datetimeFigureOut">
              <a:rPr lang="en-US" smtClean="0"/>
              <a:t>16-Apr-21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3192-8390-4A57-8E17-010D08CD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8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9A3D-1433-4E64-A99B-07ABAD7580D5}" type="datetimeFigureOut">
              <a:rPr lang="en-US" smtClean="0"/>
              <a:t>16-Apr-21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3192-8390-4A57-8E17-010D08CD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86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9A3D-1433-4E64-A99B-07ABAD7580D5}" type="datetimeFigureOut">
              <a:rPr lang="en-US" smtClean="0"/>
              <a:t>16-Apr-21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3192-8390-4A57-8E17-010D08CD50C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8519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9A3D-1433-4E64-A99B-07ABAD7580D5}" type="datetimeFigureOut">
              <a:rPr lang="en-US" smtClean="0"/>
              <a:t>16-Apr-21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3192-8390-4A57-8E17-010D08CD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39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9A3D-1433-4E64-A99B-07ABAD7580D5}" type="datetimeFigureOut">
              <a:rPr lang="en-US" smtClean="0"/>
              <a:t>16-Apr-21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3192-8390-4A57-8E17-010D08CD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99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9A3D-1433-4E64-A99B-07ABAD7580D5}" type="datetimeFigureOut">
              <a:rPr lang="en-US" smtClean="0"/>
              <a:t>16-Apr-21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3192-8390-4A57-8E17-010D08CD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85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9A3D-1433-4E64-A99B-07ABAD7580D5}" type="datetimeFigureOut">
              <a:rPr lang="en-US" smtClean="0"/>
              <a:t>16-Apr-21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3192-8390-4A57-8E17-010D08CD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50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9A3D-1433-4E64-A99B-07ABAD7580D5}" type="datetimeFigureOut">
              <a:rPr lang="en-US" smtClean="0"/>
              <a:t>16-Apr-21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3192-8390-4A57-8E17-010D08CD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4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9A3D-1433-4E64-A99B-07ABAD7580D5}" type="datetimeFigureOut">
              <a:rPr lang="en-US" smtClean="0"/>
              <a:t>16-Apr-21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3192-8390-4A57-8E17-010D08CD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9A3D-1433-4E64-A99B-07ABAD7580D5}" type="datetimeFigureOut">
              <a:rPr lang="en-US" smtClean="0"/>
              <a:t>16-Apr-21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3192-8390-4A57-8E17-010D08CD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2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9A3D-1433-4E64-A99B-07ABAD7580D5}" type="datetimeFigureOut">
              <a:rPr lang="en-US" smtClean="0"/>
              <a:t>16-Apr-21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3192-8390-4A57-8E17-010D08CD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9A3D-1433-4E64-A99B-07ABAD7580D5}" type="datetimeFigureOut">
              <a:rPr lang="en-US" smtClean="0"/>
              <a:t>16-Apr-21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3192-8390-4A57-8E17-010D08CD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1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9A3D-1433-4E64-A99B-07ABAD7580D5}" type="datetimeFigureOut">
              <a:rPr lang="en-US" smtClean="0"/>
              <a:t>16-Apr-21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3192-8390-4A57-8E17-010D08CD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3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9A3D-1433-4E64-A99B-07ABAD7580D5}" type="datetimeFigureOut">
              <a:rPr lang="en-US" smtClean="0"/>
              <a:t>16-Apr-21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3192-8390-4A57-8E17-010D08CD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9A3D-1433-4E64-A99B-07ABAD7580D5}" type="datetimeFigureOut">
              <a:rPr lang="en-US" smtClean="0"/>
              <a:t>16-Apr-21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3192-8390-4A57-8E17-010D08CD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6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9A3D-1433-4E64-A99B-07ABAD7580D5}" type="datetimeFigureOut">
              <a:rPr lang="en-US" smtClean="0"/>
              <a:t>16-Apr-21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3192-8390-4A57-8E17-010D08CD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3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99A3D-1433-4E64-A99B-07ABAD7580D5}" type="datetimeFigureOut">
              <a:rPr lang="en-US" smtClean="0"/>
              <a:t>16-Apr-21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E3192-8390-4A57-8E17-010D08CD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43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2CCCCC-9FA7-4C37-8A11-F152AA234D56}"/>
              </a:ext>
            </a:extLst>
          </p:cNvPr>
          <p:cNvSpPr txBox="1"/>
          <p:nvPr/>
        </p:nvSpPr>
        <p:spPr>
          <a:xfrm>
            <a:off x="1902867" y="2448668"/>
            <a:ext cx="85049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800">
                <a:latin typeface="Segoe Print" panose="02000600000000000000" pitchFamily="2" charset="0"/>
                <a:cs typeface="Courier New" panose="02070309020205020404" pitchFamily="49" charset="0"/>
              </a:rPr>
              <a:t>MAJOR </a:t>
            </a:r>
            <a:r>
              <a:rPr lang="en-US" sz="2800" dirty="0">
                <a:latin typeface="Segoe Print" panose="02000600000000000000" pitchFamily="2" charset="0"/>
                <a:cs typeface="Courier New" panose="02070309020205020404" pitchFamily="49" charset="0"/>
              </a:rPr>
              <a:t>P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cs typeface="Courier New" panose="02070309020205020404" pitchFamily="49" charset="0"/>
              </a:rPr>
              <a:t>ROJECT REPORT </a:t>
            </a:r>
          </a:p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cs typeface="Courier New" panose="02070309020205020404" pitchFamily="49" charset="0"/>
              </a:rPr>
              <a:t>							   ON </a:t>
            </a:r>
          </a:p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Arial" panose="020B0604020202020204" pitchFamily="34" charset="0"/>
                <a:cs typeface="Courier New" panose="02070309020205020404" pitchFamily="49" charset="0"/>
              </a:rPr>
              <a:t>					</a:t>
            </a:r>
            <a:r>
              <a:rPr lang="en-US" sz="2800" b="1" dirty="0">
                <a:solidFill>
                  <a:srgbClr val="F0244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Segoe Print" panose="02000600000000000000" pitchFamily="2" charset="0"/>
                <a:ea typeface="Arial" panose="020B0604020202020204" pitchFamily="34" charset="0"/>
                <a:cs typeface="Courier New" panose="02070309020205020404" pitchFamily="49" charset="0"/>
              </a:rPr>
              <a:t>IMPLEMENTATION </a:t>
            </a:r>
            <a:endParaRPr lang="en-US" sz="2800" b="1" dirty="0">
              <a:solidFill>
                <a:srgbClr val="F0244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Segoe Print" panose="02000600000000000000" pitchFamily="2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692400" indent="50800"/>
            <a:r>
              <a:rPr lang="en-US" sz="2800" b="1" dirty="0">
                <a:solidFill>
                  <a:srgbClr val="F0244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Segoe Print" panose="02000600000000000000" pitchFamily="2" charset="0"/>
                <a:ea typeface="Arial" panose="020B0604020202020204" pitchFamily="34" charset="0"/>
                <a:cs typeface="Courier New" panose="02070309020205020404" pitchFamily="49" charset="0"/>
              </a:rPr>
              <a:t>	   OF </a:t>
            </a:r>
            <a:endParaRPr lang="en-US" sz="2800" b="1" dirty="0">
              <a:solidFill>
                <a:srgbClr val="F0244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Segoe Print" panose="02000600000000000000" pitchFamily="2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F0244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Segoe Print" panose="02000600000000000000" pitchFamily="2" charset="0"/>
                <a:ea typeface="Arial" panose="020B0604020202020204" pitchFamily="34" charset="0"/>
                <a:cs typeface="Courier New" panose="02070309020205020404" pitchFamily="49" charset="0"/>
              </a:rPr>
              <a:t>         BLOCKCHAIN ARCHITECTURE</a:t>
            </a:r>
            <a:endParaRPr lang="en-US" sz="2800" b="1" dirty="0">
              <a:solidFill>
                <a:srgbClr val="F0244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download.png">
            <a:extLst>
              <a:ext uri="{FF2B5EF4-FFF2-40B4-BE49-F238E27FC236}">
                <a16:creationId xmlns:a16="http://schemas.microsoft.com/office/drawing/2014/main" id="{CD97068C-5641-4DFD-84B4-DC3015F4F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4314"/>
            <a:ext cx="1504998" cy="15388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060458-5BDE-4F87-AA27-8673AA32A773}"/>
              </a:ext>
            </a:extLst>
          </p:cNvPr>
          <p:cNvSpPr txBox="1"/>
          <p:nvPr/>
        </p:nvSpPr>
        <p:spPr>
          <a:xfrm>
            <a:off x="8468023" y="5229390"/>
            <a:ext cx="353591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dobe Gothic Std B" pitchFamily="34" charset="-128"/>
                <a:cs typeface="Courier New" panose="02070309020205020404" pitchFamily="49" charset="0"/>
              </a:rPr>
              <a:t>GROUP MEMBERS:-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dobe Gothic Std B" pitchFamily="34" charset="-128"/>
                <a:cs typeface="Courier New" panose="02070309020205020404" pitchFamily="49" charset="0"/>
              </a:rPr>
              <a:t>HRITIK KUMAR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dobe Gothic Std B" pitchFamily="34" charset="-128"/>
                <a:cs typeface="Courier New" panose="02070309020205020404" pitchFamily="49" charset="0"/>
              </a:rPr>
              <a:t>SURENDRA BISOYI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dobe Gothic Std B" pitchFamily="34" charset="-128"/>
                <a:cs typeface="Courier New" panose="02070309020205020404" pitchFamily="49" charset="0"/>
              </a:rPr>
              <a:t>AISHIK BHATTACHARJEE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 LAKSHMI NARASIMHA 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Adobe Gothic Std B" pitchFamily="34" charset="-128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CE1462-8E8B-4E1B-A834-9BFBA215CDD5}"/>
              </a:ext>
            </a:extLst>
          </p:cNvPr>
          <p:cNvSpPr txBox="1"/>
          <p:nvPr/>
        </p:nvSpPr>
        <p:spPr>
          <a:xfrm>
            <a:off x="2021528" y="737469"/>
            <a:ext cx="8386265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GIET UNIVERSITY, GUNUPUR</a:t>
            </a:r>
          </a:p>
          <a:p>
            <a:pPr algn="ctr"/>
            <a:r>
              <a:rPr lang="en-US" sz="24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SCHOOL OF COMPUTER SCIENCE &amp; ENGINEERING</a:t>
            </a:r>
          </a:p>
          <a:p>
            <a:pPr algn="ctr"/>
            <a:endParaRPr lang="en-US" sz="25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US" sz="24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US" sz="24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US" sz="24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Arabic" pitchFamily="18" charset="-78"/>
                <a:cs typeface="Adobe Arabic" pitchFamily="18" charset="-78"/>
              </a:rPr>
              <a:t>    </a:t>
            </a:r>
            <a:endParaRPr lang="en-IN" sz="24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dobe Arabic" pitchFamily="18" charset="-78"/>
              <a:cs typeface="Adobe Arabic" pitchFamily="18" charset="-78"/>
            </a:endParaRPr>
          </a:p>
        </p:txBody>
      </p:sp>
      <p:pic>
        <p:nvPicPr>
          <p:cNvPr id="1026" name="Picture 2" descr="5 Realistic Benefits Of Using Blockchain in Healthcare - HIT Consultant">
            <a:extLst>
              <a:ext uri="{FF2B5EF4-FFF2-40B4-BE49-F238E27FC236}">
                <a16:creationId xmlns:a16="http://schemas.microsoft.com/office/drawing/2014/main" id="{A57F0ABA-826B-4DF2-A684-60173C5FCF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6" r="18686"/>
          <a:stretch/>
        </p:blipFill>
        <p:spPr bwMode="auto">
          <a:xfrm>
            <a:off x="10235978" y="274393"/>
            <a:ext cx="1763486" cy="164881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Pos="35000" dir="5400000" sy="-100000" algn="bl" rotWithShape="0"/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2794D5-6AF6-43B6-9A4C-B8BB2C2F3CFC}"/>
              </a:ext>
            </a:extLst>
          </p:cNvPr>
          <p:cNvSpPr txBox="1"/>
          <p:nvPr/>
        </p:nvSpPr>
        <p:spPr>
          <a:xfrm>
            <a:off x="457200" y="5225143"/>
            <a:ext cx="3749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MENTOR:-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90927-DFA0-436E-BDFD-BABE8F9CB3B9}"/>
              </a:ext>
            </a:extLst>
          </p:cNvPr>
          <p:cNvSpPr txBox="1"/>
          <p:nvPr/>
        </p:nvSpPr>
        <p:spPr>
          <a:xfrm>
            <a:off x="457200" y="553164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Dr. Raghavendra Kumar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083F2C-180D-43DB-8EEC-375F1E30E516}"/>
              </a:ext>
            </a:extLst>
          </p:cNvPr>
          <p:cNvSpPr txBox="1"/>
          <p:nvPr/>
        </p:nvSpPr>
        <p:spPr>
          <a:xfrm>
            <a:off x="457200" y="5791534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raghvendra@giet.edu</a:t>
            </a:r>
          </a:p>
        </p:txBody>
      </p:sp>
    </p:spTree>
    <p:extLst>
      <p:ext uri="{BB962C8B-B14F-4D97-AF65-F5344CB8AC3E}">
        <p14:creationId xmlns:p14="http://schemas.microsoft.com/office/powerpoint/2010/main" val="3177477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89308A-AD3E-47E2-BF9B-E5A5B4448D0E}"/>
              </a:ext>
            </a:extLst>
          </p:cNvPr>
          <p:cNvSpPr txBox="1"/>
          <p:nvPr/>
        </p:nvSpPr>
        <p:spPr>
          <a:xfrm>
            <a:off x="769257" y="725714"/>
            <a:ext cx="7489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Checking the Validity of the Block: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FE8236-D317-403F-B899-3AF56B520A59}"/>
              </a:ext>
            </a:extLst>
          </p:cNvPr>
          <p:cNvSpPr txBox="1"/>
          <p:nvPr/>
        </p:nvSpPr>
        <p:spPr>
          <a:xfrm>
            <a:off x="769257" y="1877874"/>
            <a:ext cx="107260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mining several blocks the validity of the chain must be checked in order to prevent any kind of tampering with the blockchain.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blockchain shows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invalid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a output it means that tampering of blockchain has been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blockchain shows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a output it means that no tampering of blockchain has been done.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 the web app will be made by using 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deployed locally.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 by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 request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 call the different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 and display the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0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2DF062-E589-4166-8024-D728BA5AC0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7" t="18225" r="-263" b="5142"/>
          <a:stretch/>
        </p:blipFill>
        <p:spPr>
          <a:xfrm>
            <a:off x="3981964" y="1324428"/>
            <a:ext cx="7852228" cy="42091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7E69F2-CF02-4B10-948B-51A75E1E7E5F}"/>
              </a:ext>
            </a:extLst>
          </p:cNvPr>
          <p:cNvSpPr txBox="1"/>
          <p:nvPr/>
        </p:nvSpPr>
        <p:spPr>
          <a:xfrm>
            <a:off x="515257" y="2551836"/>
            <a:ext cx="3288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image, we have mined the first block of the blockchain using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mine_block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request.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80E53-03A0-4A7A-94AE-F99916FEA683}"/>
              </a:ext>
            </a:extLst>
          </p:cNvPr>
          <p:cNvSpPr txBox="1"/>
          <p:nvPr/>
        </p:nvSpPr>
        <p:spPr>
          <a:xfrm>
            <a:off x="515257" y="417129"/>
            <a:ext cx="541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SNAPSHOT OF OUTPUT-1</a:t>
            </a:r>
          </a:p>
        </p:txBody>
      </p:sp>
    </p:spTree>
    <p:extLst>
      <p:ext uri="{BB962C8B-B14F-4D97-AF65-F5344CB8AC3E}">
        <p14:creationId xmlns:p14="http://schemas.microsoft.com/office/powerpoint/2010/main" val="891823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E7B6FE-FF4D-4659-85D7-74D2640A3E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1" t="18510" r="323" b="4949"/>
          <a:stretch/>
        </p:blipFill>
        <p:spPr>
          <a:xfrm>
            <a:off x="4397831" y="1360714"/>
            <a:ext cx="7532914" cy="41365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E05389-1C9E-49F4-8ECB-7DE07A6BAB8E}"/>
              </a:ext>
            </a:extLst>
          </p:cNvPr>
          <p:cNvSpPr txBox="1"/>
          <p:nvPr/>
        </p:nvSpPr>
        <p:spPr>
          <a:xfrm>
            <a:off x="551543" y="2697610"/>
            <a:ext cx="3846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image, we are displaying the Genesis Block and first block which he have mined previously using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get_chain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request.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A9BE7-F028-4C9B-917C-755D1112C699}"/>
              </a:ext>
            </a:extLst>
          </p:cNvPr>
          <p:cNvSpPr txBox="1"/>
          <p:nvPr/>
        </p:nvSpPr>
        <p:spPr>
          <a:xfrm>
            <a:off x="546495" y="423990"/>
            <a:ext cx="541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SNAPSHOT OF OUTPUT-2</a:t>
            </a:r>
          </a:p>
        </p:txBody>
      </p:sp>
    </p:spTree>
    <p:extLst>
      <p:ext uri="{BB962C8B-B14F-4D97-AF65-F5344CB8AC3E}">
        <p14:creationId xmlns:p14="http://schemas.microsoft.com/office/powerpoint/2010/main" val="1097770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1AA688-38CD-44D9-8227-F34E9758E9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8" t="20946"/>
          <a:stretch/>
        </p:blipFill>
        <p:spPr>
          <a:xfrm>
            <a:off x="4281714" y="1291457"/>
            <a:ext cx="7596051" cy="42750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3B0B62-04DE-45C3-8E60-FBF6603EC7E3}"/>
              </a:ext>
            </a:extLst>
          </p:cNvPr>
          <p:cNvSpPr txBox="1"/>
          <p:nvPr/>
        </p:nvSpPr>
        <p:spPr>
          <a:xfrm>
            <a:off x="545231" y="432904"/>
            <a:ext cx="541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SNAPSHOT OF OUTPUT-3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ACC57-93E3-4D3B-BEB1-79B3D3312A9F}"/>
              </a:ext>
            </a:extLst>
          </p:cNvPr>
          <p:cNvSpPr txBox="1"/>
          <p:nvPr/>
        </p:nvSpPr>
        <p:spPr>
          <a:xfrm>
            <a:off x="648726" y="2538583"/>
            <a:ext cx="325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image, we are displaying the N number of Blocks in a blockchain using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get_chain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request .</a:t>
            </a:r>
          </a:p>
        </p:txBody>
      </p:sp>
    </p:spTree>
    <p:extLst>
      <p:ext uri="{BB962C8B-B14F-4D97-AF65-F5344CB8AC3E}">
        <p14:creationId xmlns:p14="http://schemas.microsoft.com/office/powerpoint/2010/main" val="644618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6BBE02-5141-4402-A778-697A5CA29D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2" t="23798" r="-45" b="5426"/>
          <a:stretch/>
        </p:blipFill>
        <p:spPr>
          <a:xfrm>
            <a:off x="4484914" y="1542143"/>
            <a:ext cx="7445828" cy="37737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A4EDEA-8A2E-449A-8ADF-183F128D2915}"/>
              </a:ext>
            </a:extLst>
          </p:cNvPr>
          <p:cNvSpPr txBox="1"/>
          <p:nvPr/>
        </p:nvSpPr>
        <p:spPr>
          <a:xfrm>
            <a:off x="682171" y="420914"/>
            <a:ext cx="541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SNAPSHOT OF OUTPUT-4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69C8F-5279-4767-856B-34C2462DD608}"/>
              </a:ext>
            </a:extLst>
          </p:cNvPr>
          <p:cNvSpPr txBox="1"/>
          <p:nvPr/>
        </p:nvSpPr>
        <p:spPr>
          <a:xfrm>
            <a:off x="682171" y="2828835"/>
            <a:ext cx="3419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image, we are verifying the blockchain is valid or not as it get linked up using Hashing algorithm using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“valid”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request.</a:t>
            </a:r>
          </a:p>
        </p:txBody>
      </p:sp>
    </p:spTree>
    <p:extLst>
      <p:ext uri="{BB962C8B-B14F-4D97-AF65-F5344CB8AC3E}">
        <p14:creationId xmlns:p14="http://schemas.microsoft.com/office/powerpoint/2010/main" val="47686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304B51-C580-41E4-A27D-58B385D172F5}"/>
              </a:ext>
            </a:extLst>
          </p:cNvPr>
          <p:cNvSpPr txBox="1"/>
          <p:nvPr/>
        </p:nvSpPr>
        <p:spPr>
          <a:xfrm>
            <a:off x="3260035" y="2705725"/>
            <a:ext cx="56719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Monotype Corsiva" panose="03010101010201010101" pitchFamily="66" charset="0"/>
              </a:rPr>
              <a:t>Thank You..!!</a:t>
            </a:r>
          </a:p>
        </p:txBody>
      </p:sp>
    </p:spTree>
    <p:extLst>
      <p:ext uri="{BB962C8B-B14F-4D97-AF65-F5344CB8AC3E}">
        <p14:creationId xmlns:p14="http://schemas.microsoft.com/office/powerpoint/2010/main" val="420766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5E14F-D782-4B55-B94B-65EC0F37D806}"/>
              </a:ext>
            </a:extLst>
          </p:cNvPr>
          <p:cNvSpPr txBox="1"/>
          <p:nvPr/>
        </p:nvSpPr>
        <p:spPr>
          <a:xfrm>
            <a:off x="731519" y="418011"/>
            <a:ext cx="10463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 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724A0F-AC6B-4A29-ABEA-69DA9029DFDA}"/>
              </a:ext>
            </a:extLst>
          </p:cNvPr>
          <p:cNvSpPr txBox="1"/>
          <p:nvPr/>
        </p:nvSpPr>
        <p:spPr>
          <a:xfrm>
            <a:off x="731519" y="1306286"/>
            <a:ext cx="355309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200" dirty="0"/>
              <a:t>PYTHON3 LANGUAGE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AutoNum type="arabicPeriod"/>
            </a:pPr>
            <a:r>
              <a:rPr lang="en-US" sz="2200" dirty="0"/>
              <a:t>BLOCKCHAIN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AutoNum type="arabicPeriod"/>
            </a:pPr>
            <a:r>
              <a:rPr lang="en-US" sz="2200" dirty="0"/>
              <a:t>FLASK</a:t>
            </a:r>
          </a:p>
        </p:txBody>
      </p:sp>
      <p:pic>
        <p:nvPicPr>
          <p:cNvPr id="2052" name="Picture 4" descr="The Python Logo | Python Software Foundation">
            <a:extLst>
              <a:ext uri="{FF2B5EF4-FFF2-40B4-BE49-F238E27FC236}">
                <a16:creationId xmlns:a16="http://schemas.microsoft.com/office/drawing/2014/main" id="{6681860E-6F58-4613-9B1C-58E808208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060" y="1306286"/>
            <a:ext cx="3876808" cy="1309471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tructuring a Large Production Flask Application | by Arash Soheili | Level  Up Coding">
            <a:extLst>
              <a:ext uri="{FF2B5EF4-FFF2-40B4-BE49-F238E27FC236}">
                <a16:creationId xmlns:a16="http://schemas.microsoft.com/office/drawing/2014/main" id="{32C7DF4F-DB77-4BCC-8202-EE05BAF20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311" y="4653868"/>
            <a:ext cx="3824557" cy="1283166"/>
          </a:xfrm>
          <a:prstGeom prst="rect">
            <a:avLst/>
          </a:prstGeom>
          <a:noFill/>
          <a:effectLst>
            <a:reflection blurRad="6350" stA="28000" endPos="35000" dir="5400000" sy="-100000" algn="bl" rotWithShape="0"/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lockchain: A Single, Immutable, Serialized Source of Truth | Material  Handling and Logistics">
            <a:extLst>
              <a:ext uri="{FF2B5EF4-FFF2-40B4-BE49-F238E27FC236}">
                <a16:creationId xmlns:a16="http://schemas.microsoft.com/office/drawing/2014/main" id="{639DE4CC-5A1F-4EE1-A23F-2A1B6C92D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899" y="2834641"/>
            <a:ext cx="3313032" cy="1477328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26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29657B-4A96-4698-A8B6-14C074948088}"/>
              </a:ext>
            </a:extLst>
          </p:cNvPr>
          <p:cNvSpPr txBox="1"/>
          <p:nvPr/>
        </p:nvSpPr>
        <p:spPr>
          <a:xfrm>
            <a:off x="597608" y="1020939"/>
            <a:ext cx="10389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200" b="1" dirty="0"/>
              <a:t>What is Blockchain?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8F1A34-A4DC-451E-8688-E7EB0C4891DE}"/>
              </a:ext>
            </a:extLst>
          </p:cNvPr>
          <p:cNvSpPr txBox="1"/>
          <p:nvPr/>
        </p:nvSpPr>
        <p:spPr>
          <a:xfrm>
            <a:off x="596347" y="929620"/>
            <a:ext cx="112510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Blockchain is a continuously growing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 of records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called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blocks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which are linked and secure using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Cryptography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Block has</a:t>
            </a: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Hash</a:t>
            </a:r>
          </a:p>
          <a:p>
            <a:pPr marL="34290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ash of the previous block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2" name="Picture 11" descr="Blockchain key characteristics and the conditions to use it as a solution |  by Venkat Kasthala | The Startup | Medium">
            <a:extLst>
              <a:ext uri="{FF2B5EF4-FFF2-40B4-BE49-F238E27FC236}">
                <a16:creationId xmlns:a16="http://schemas.microsoft.com/office/drawing/2014/main" id="{4A95409B-31AF-4CF5-9F4B-808A58FD33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687" y="2427142"/>
            <a:ext cx="6226626" cy="2493201"/>
          </a:xfrm>
          <a:prstGeom prst="rect">
            <a:avLst/>
          </a:prstGeom>
          <a:noFill/>
          <a:ln>
            <a:noFill/>
          </a:ln>
          <a:effectLst>
            <a:softEdge rad="7620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1BAC9F-4D53-434A-BF65-86D3F58F2B6F}"/>
              </a:ext>
            </a:extLst>
          </p:cNvPr>
          <p:cNvSpPr txBox="1"/>
          <p:nvPr/>
        </p:nvSpPr>
        <p:spPr>
          <a:xfrm>
            <a:off x="596347" y="4430858"/>
            <a:ext cx="11251095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Points of Blockchain</a:t>
            </a:r>
          </a:p>
          <a:p>
            <a:endParaRPr lang="en-US" sz="22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Genesis Block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first block in the chain is called the 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Genesis block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Each new block in the chain is linked to the previous block.</a:t>
            </a:r>
          </a:p>
          <a:p>
            <a:pPr algn="just"/>
            <a:endParaRPr lang="en-US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496C22-640F-4A35-B682-B2E4FF03797A}"/>
              </a:ext>
            </a:extLst>
          </p:cNvPr>
          <p:cNvSpPr txBox="1"/>
          <p:nvPr/>
        </p:nvSpPr>
        <p:spPr>
          <a:xfrm>
            <a:off x="596347" y="406400"/>
            <a:ext cx="5833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ckwell" panose="02060603020205020403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5864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C19520-BC1D-4915-BE9C-BD353EDE326C}"/>
              </a:ext>
            </a:extLst>
          </p:cNvPr>
          <p:cNvSpPr txBox="1"/>
          <p:nvPr/>
        </p:nvSpPr>
        <p:spPr>
          <a:xfrm>
            <a:off x="341086" y="645456"/>
            <a:ext cx="1150982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SHA256 – Hash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just"/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 cryptographic hash (sometimes called ‘digest’) is a kind of ‘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for a text or a data file. SHA-256 generates an almost-unique 256-bit (32-byte) signature for a text. </a:t>
            </a:r>
          </a:p>
          <a:p>
            <a:pPr algn="just"/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block also has a hash. It can be understood as a fingerprint which is unique to each block. It identifies a block and all of its contents, and it's always unique, just like a fingerprint. So once a block is created, any change inside the block will cause the hash to change.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Immutable Ledger: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word Immutable means </a:t>
            </a:r>
            <a:r>
              <a:rPr lang="en-US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“cannot be changed.” 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 an Immutable Ledger is a record that cannot be changed.</a:t>
            </a:r>
          </a:p>
          <a:p>
            <a:pPr algn="just"/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digital age we need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security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proof that the data has not been altered -- that’s the only way we can trust the digital data.</a:t>
            </a:r>
          </a:p>
          <a:p>
            <a:pPr algn="just"/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P2P Distributed Networks:</a:t>
            </a:r>
            <a:endParaRPr lang="en-US" sz="2000" b="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Blockchain is the concept of a P2p distributed network. This is the physical architecture that allows Blockchain to work and provides a blockchain with redundancy.</a:t>
            </a:r>
          </a:p>
          <a:p>
            <a:pPr algn="just"/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75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961378-2432-4338-B22B-027B8321995D}"/>
              </a:ext>
            </a:extLst>
          </p:cNvPr>
          <p:cNvSpPr txBox="1"/>
          <p:nvPr/>
        </p:nvSpPr>
        <p:spPr>
          <a:xfrm>
            <a:off x="420914" y="420913"/>
            <a:ext cx="116549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Consensus Algorithm: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i="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consensus algorithm is a mechanism in computer science used to establish agreement on a single data value across distributed processes or systems. A consensus algorithm is a protocol through which all the parties of the blockchain network come to a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agreement (consensus)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the present data state of the ledger and be able to trust unknown peers in a distributed computing environment.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328943-3288-4B9B-B791-5ED94495B19B}"/>
              </a:ext>
            </a:extLst>
          </p:cNvPr>
          <p:cNvSpPr txBox="1"/>
          <p:nvPr/>
        </p:nvSpPr>
        <p:spPr>
          <a:xfrm>
            <a:off x="420911" y="2310927"/>
            <a:ext cx="11437257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Mining Works?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Mining, at its simplest form, just means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successfully adding a new block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the blockchain.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9033DD-697D-45CA-82B1-C8F46B4750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67" y="3429000"/>
            <a:ext cx="2848066" cy="284117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985738-2020-4BD6-A6D9-2018B3FAE99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422" y="3399473"/>
            <a:ext cx="3022237" cy="2870698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</p:spPr>
      </p:pic>
      <p:pic>
        <p:nvPicPr>
          <p:cNvPr id="9" name="Picture 8" descr="How does Bitcoin / Blockchain Mining work? | by Kirill Eremenko | The  Startup | Medium">
            <a:extLst>
              <a:ext uri="{FF2B5EF4-FFF2-40B4-BE49-F238E27FC236}">
                <a16:creationId xmlns:a16="http://schemas.microsoft.com/office/drawing/2014/main" id="{FDBAF135-4E38-4E5C-8E9F-35AEA7A4551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648" y="3399472"/>
            <a:ext cx="3181895" cy="2870699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83617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5876D0-5288-4AEC-AAEB-3945650A60A9}"/>
              </a:ext>
            </a:extLst>
          </p:cNvPr>
          <p:cNvSpPr txBox="1"/>
          <p:nvPr/>
        </p:nvSpPr>
        <p:spPr>
          <a:xfrm>
            <a:off x="609600" y="331304"/>
            <a:ext cx="7845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BLOCKCHAIN TECHNOLOGY BENEFITS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DF590-451D-471A-90AB-210E2D638BA0}"/>
              </a:ext>
            </a:extLst>
          </p:cNvPr>
          <p:cNvSpPr txBox="1"/>
          <p:nvPr/>
        </p:nvSpPr>
        <p:spPr>
          <a:xfrm>
            <a:off x="609600" y="1010245"/>
            <a:ext cx="10429461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Better Transparency</a:t>
            </a:r>
          </a:p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blockchain, an organization can go for a complete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network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 there is no need for a centralized authority, improving the system’s transparency.</a:t>
            </a:r>
            <a:endParaRPr lang="en-US" sz="1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</a:t>
            </a:r>
          </a:p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 networks are also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immutable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means the data, once written, cannot be reverted by any means. This is also the right choice for systems that thrive on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immutable data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such as systems that citizens age.</a:t>
            </a:r>
            <a:endParaRPr lang="en-US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Reduced Costs</a:t>
            </a:r>
          </a:p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using blockchain, organizations can bring down a lot of costs associated with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3rd party vendors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there is less interaction needed when it comes to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validating a transaction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i="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 Traceability</a:t>
            </a:r>
          </a:p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blockchain, the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becomes more transparent than ever. It enables every party to trace the goods and ensure that it is not being replaced or misused during the supply chain process.</a:t>
            </a:r>
            <a:endParaRPr lang="en-US" b="1" i="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Speed and Highly Efficient</a:t>
            </a:r>
          </a:p>
          <a:p>
            <a:pPr algn="just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 solves the time-consuming process and automates them to maximize efficiency. It also eradicates human-based errors with the help of automation.</a:t>
            </a:r>
            <a:endParaRPr lang="en-US" sz="2000" b="1" i="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11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6C2920-3607-4F8B-BC2A-E98949CC9A6F}"/>
              </a:ext>
            </a:extLst>
          </p:cNvPr>
          <p:cNvSpPr txBox="1"/>
          <p:nvPr/>
        </p:nvSpPr>
        <p:spPr>
          <a:xfrm>
            <a:off x="609600" y="331304"/>
            <a:ext cx="7845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CASES OF BLOCKCHAIN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DE65D0-76A2-40DB-9668-AC1A57516650}"/>
              </a:ext>
            </a:extLst>
          </p:cNvPr>
          <p:cNvSpPr txBox="1"/>
          <p:nvPr/>
        </p:nvSpPr>
        <p:spPr>
          <a:xfrm>
            <a:off x="609600" y="1525923"/>
            <a:ext cx="10429461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Money Transfer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Identity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Things(IoT)</a:t>
            </a:r>
          </a:p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38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2871D8-E769-4447-9EBD-AD77BD7F43F0}"/>
              </a:ext>
            </a:extLst>
          </p:cNvPr>
          <p:cNvSpPr txBox="1"/>
          <p:nvPr/>
        </p:nvSpPr>
        <p:spPr>
          <a:xfrm>
            <a:off x="609600" y="519921"/>
            <a:ext cx="9114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CREATION OF BLOCKCHAIN USING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78A324-9979-462B-AC90-FD45BF62CC11}"/>
              </a:ext>
            </a:extLst>
          </p:cNvPr>
          <p:cNvSpPr txBox="1"/>
          <p:nvPr/>
        </p:nvSpPr>
        <p:spPr>
          <a:xfrm>
            <a:off x="609600" y="1567542"/>
            <a:ext cx="1065348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Mining a new Block:</a:t>
            </a:r>
          </a:p>
          <a:p>
            <a:endParaRPr lang="en-US" u="sng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mining of the new block is done by finding the answer to the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proof of work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make mining hard the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proof of work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must be hard enough to get exploited.</a:t>
            </a:r>
          </a:p>
          <a:p>
            <a:pPr algn="just"/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Mining a new Block means successfully adding a new block to the Blockchain.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keep iterating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until you get the hash below the target.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gets below the target the block gets accepted.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7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4003A7-8D30-4231-894A-6E35D8E23AB4}"/>
              </a:ext>
            </a:extLst>
          </p:cNvPr>
          <p:cNvSpPr txBox="1"/>
          <p:nvPr/>
        </p:nvSpPr>
        <p:spPr>
          <a:xfrm>
            <a:off x="638629" y="740228"/>
            <a:ext cx="6096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Displaying a Block: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8B411-AFD8-4627-9811-778920C17FF9}"/>
              </a:ext>
            </a:extLst>
          </p:cNvPr>
          <p:cNvSpPr txBox="1"/>
          <p:nvPr/>
        </p:nvSpPr>
        <p:spPr>
          <a:xfrm>
            <a:off x="638629" y="1548686"/>
            <a:ext cx="103341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will be stored and displayed in JSON format which is very easy to implement and easy to read.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Block contains multiple transaction/data.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and every minute multiple block are added and to differentiate one from other we will use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fingerprinting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fingerprinting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done by using hash and to be particular we will use the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SHA256 hashing algorithm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0424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Every block will contain its own hash and also the hash of the previous function so that it cannot get tampered.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fingerprinting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will be used to chain the blocks together. </a:t>
            </a:r>
          </a:p>
          <a:p>
            <a:br>
              <a:rPr lang="en-US" dirty="0"/>
            </a:br>
            <a:br>
              <a:rPr lang="en-US" dirty="0"/>
            </a:br>
            <a:endParaRPr lang="en-US" dirty="0">
              <a:latin typeface="urw-di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51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1258</TotalTime>
  <Words>1012</Words>
  <Application>Microsoft Office PowerPoint</Application>
  <PresentationFormat>Widescreen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Adobe Arabic</vt:lpstr>
      <vt:lpstr>Arial</vt:lpstr>
      <vt:lpstr>Bookman Old Style</vt:lpstr>
      <vt:lpstr>Courier New</vt:lpstr>
      <vt:lpstr>Monotype Corsiva</vt:lpstr>
      <vt:lpstr>Rockwell</vt:lpstr>
      <vt:lpstr>Segoe Print</vt:lpstr>
      <vt:lpstr>Times New Roman</vt:lpstr>
      <vt:lpstr>urw-din</vt:lpstr>
      <vt:lpstr>Wingdings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hritik kumar</dc:creator>
  <cp:lastModifiedBy>hritik kumar</cp:lastModifiedBy>
  <cp:revision>55</cp:revision>
  <dcterms:created xsi:type="dcterms:W3CDTF">2021-04-05T15:24:57Z</dcterms:created>
  <dcterms:modified xsi:type="dcterms:W3CDTF">2021-04-16T13:26:41Z</dcterms:modified>
</cp:coreProperties>
</file>