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28"/>
  </p:notesMasterIdLst>
  <p:sldIdLst>
    <p:sldId id="256" r:id="rId2"/>
    <p:sldId id="298" r:id="rId3"/>
    <p:sldId id="293" r:id="rId4"/>
    <p:sldId id="295" r:id="rId5"/>
    <p:sldId id="296" r:id="rId6"/>
    <p:sldId id="299" r:id="rId7"/>
    <p:sldId id="257" r:id="rId8"/>
    <p:sldId id="300" r:id="rId9"/>
    <p:sldId id="258" r:id="rId10"/>
    <p:sldId id="259" r:id="rId11"/>
    <p:sldId id="262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4" r:id="rId22"/>
    <p:sldId id="277" r:id="rId23"/>
    <p:sldId id="275" r:id="rId24"/>
    <p:sldId id="276" r:id="rId25"/>
    <p:sldId id="280" r:id="rId26"/>
    <p:sldId id="301" r:id="rId2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0854" autoAdjust="0"/>
  </p:normalViewPr>
  <p:slideViewPr>
    <p:cSldViewPr snapToObjects="1">
      <p:cViewPr varScale="1">
        <p:scale>
          <a:sx n="75" d="100"/>
          <a:sy n="7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C867D-20D2-4A93-88E0-41B0CC6D5C06}" type="datetimeFigureOut">
              <a:rPr lang="en-GB" smtClean="0"/>
              <a:pPr/>
              <a:t>2/10/14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50B3A-F5B9-491D-A5E0-F6F9E346EE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17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est-ce un problème?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</a:t>
            </a:r>
            <a:r>
              <a:rPr lang="fr-FR" baseline="0" dirty="0" err="1" smtClean="0"/>
              <a:t>startifier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Evaluation des ICU basées sur le SMR…. Directement liés à la calibration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50B3A-F5B9-491D-A5E0-F6F9E346EEF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24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est-ce un problème?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</a:t>
            </a:r>
            <a:r>
              <a:rPr lang="fr-FR" baseline="0" dirty="0" err="1" smtClean="0"/>
              <a:t>startifier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Evaluation des ICU basées sur le SMR…. Directement liés à la calibration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50B3A-F5B9-491D-A5E0-F6F9E346EEF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24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J’ajouterais les</a:t>
            </a:r>
            <a:r>
              <a:rPr lang="fr-FR" baseline="0" dirty="0" smtClean="0"/>
              <a:t> labels des axes car par certains que beaucoup de gens soient familier avec la calibration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50B3A-F5B9-491D-A5E0-F6F9E346EEF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539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J’ajouterai une 3ème</a:t>
            </a:r>
            <a:r>
              <a:rPr lang="fr-FR" baseline="0" dirty="0" smtClean="0"/>
              <a:t> les scores sont vieux…. La mortalité a changé et heureusement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50B3A-F5B9-491D-A5E0-F6F9E346EEF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40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94E8AE-58EB-384F-B1C8-D4A2CD9C064E}" type="datetimeFigureOut">
              <a:rPr lang="fr-FR" smtClean="0"/>
              <a:pPr/>
              <a:t>2/10/14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4D02DF-F3D3-5A42-8261-7C18B05C8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686800" cy="2003425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Bases de </a:t>
            </a:r>
            <a:r>
              <a:rPr lang="fr-FR" sz="3600" b="1" dirty="0"/>
              <a:t>données</a:t>
            </a:r>
            <a:r>
              <a:rPr lang="fr-FR" sz="3600" b="1" dirty="0" smtClean="0"/>
              <a:t> complexes et nouveaux outils prédictifs:</a:t>
            </a:r>
            <a:br>
              <a:rPr lang="fr-FR" sz="3600" b="1" dirty="0" smtClean="0"/>
            </a:br>
            <a:r>
              <a:rPr lang="fr-FR" sz="3600" b="1" dirty="0" smtClean="0"/>
              <a:t>- MIMIC</a:t>
            </a:r>
            <a:r>
              <a:rPr lang="fr-FR" sz="3600" b="1" dirty="0"/>
              <a:t>-II</a:t>
            </a:r>
            <a:r>
              <a:rPr lang="fr-FR" sz="3600" b="1" dirty="0" smtClean="0"/>
              <a:t> -</a:t>
            </a:r>
            <a:br>
              <a:rPr lang="fr-FR" sz="3600" b="1" dirty="0" smtClean="0"/>
            </a:br>
            <a:r>
              <a:rPr lang="fr-FR" sz="2800" b="1" dirty="0" smtClean="0"/>
              <a:t>Super ICU </a:t>
            </a:r>
            <a:r>
              <a:rPr lang="fr-FR" sz="2800" b="1" dirty="0" err="1" smtClean="0"/>
              <a:t>Learner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Algorithm</a:t>
            </a:r>
            <a:r>
              <a:rPr lang="fr-FR" sz="2800" b="1" dirty="0" smtClean="0"/>
              <a:t> (SICULA) Project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 smtClean="0"/>
              <a:t>PIRRACCHIO R, Petersen M, </a:t>
            </a:r>
            <a:r>
              <a:rPr lang="fr-FR" sz="1800" dirty="0" err="1" smtClean="0"/>
              <a:t>Carone</a:t>
            </a:r>
            <a:r>
              <a:rPr lang="fr-FR" sz="1800" dirty="0" smtClean="0"/>
              <a:t> M, </a:t>
            </a:r>
            <a:r>
              <a:rPr lang="fr-FR" sz="1800" dirty="0" err="1" smtClean="0"/>
              <a:t>Resche</a:t>
            </a:r>
            <a:r>
              <a:rPr lang="fr-FR" sz="1800" dirty="0" smtClean="0"/>
              <a:t> </a:t>
            </a:r>
            <a:r>
              <a:rPr lang="fr-FR" sz="1800" dirty="0" err="1" smtClean="0"/>
              <a:t>Rigon</a:t>
            </a:r>
            <a:r>
              <a:rPr lang="fr-FR" sz="1800" dirty="0" smtClean="0"/>
              <a:t> M, </a:t>
            </a:r>
            <a:r>
              <a:rPr lang="fr-FR" sz="1800" dirty="0" err="1" smtClean="0"/>
              <a:t>Chevret</a:t>
            </a:r>
            <a:r>
              <a:rPr lang="fr-FR" sz="1800" dirty="0" smtClean="0"/>
              <a:t> S and van der </a:t>
            </a:r>
            <a:r>
              <a:rPr lang="fr-FR" sz="1800" dirty="0" err="1" smtClean="0"/>
              <a:t>Laan</a:t>
            </a:r>
            <a:r>
              <a:rPr lang="fr-FR" sz="1800" dirty="0" smtClean="0"/>
              <a:t> M</a:t>
            </a:r>
          </a:p>
          <a:p>
            <a:endParaRPr lang="fr-FR" sz="1800" dirty="0" smtClean="0"/>
          </a:p>
          <a:p>
            <a:r>
              <a:rPr lang="fr-FR" sz="1600" dirty="0" smtClean="0"/>
              <a:t>Division of </a:t>
            </a:r>
            <a:r>
              <a:rPr lang="fr-FR" sz="1600" dirty="0" err="1" smtClean="0"/>
              <a:t>Biostatistics</a:t>
            </a:r>
            <a:r>
              <a:rPr lang="fr-FR" sz="1600" dirty="0" smtClean="0"/>
              <a:t>, UC Berkeley, USA</a:t>
            </a:r>
          </a:p>
          <a:p>
            <a:r>
              <a:rPr lang="fr-FR" sz="1600" dirty="0" smtClean="0"/>
              <a:t>Département de </a:t>
            </a:r>
            <a:r>
              <a:rPr lang="fr-FR" sz="1600" dirty="0" err="1" smtClean="0"/>
              <a:t>Biostatistiques</a:t>
            </a:r>
            <a:r>
              <a:rPr lang="fr-FR" sz="1600" dirty="0" smtClean="0"/>
              <a:t> et informatique Médicale, UMR-717, Paris, France</a:t>
            </a:r>
          </a:p>
          <a:p>
            <a:r>
              <a:rPr lang="fr-FR" sz="1600" dirty="0" smtClean="0"/>
              <a:t>Service d’</a:t>
            </a:r>
            <a:r>
              <a:rPr lang="fr-FR" sz="1600" dirty="0" err="1" smtClean="0"/>
              <a:t>Anesthésie-Réanimation</a:t>
            </a:r>
            <a:r>
              <a:rPr lang="fr-FR" sz="1600" dirty="0" smtClean="0"/>
              <a:t>, HEGP, Paris 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7" y="5585770"/>
            <a:ext cx="1140410" cy="1160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53" y="6101995"/>
            <a:ext cx="1905000" cy="530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3048000" cy="1508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"/>
            <a:ext cx="7893050" cy="1524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45922"/>
            <a:ext cx="6540500" cy="49815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6502400"/>
            <a:ext cx="3733800" cy="279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16835" y="53340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sz="3600" b="1" dirty="0" err="1" smtClean="0"/>
              <a:t>Why</a:t>
            </a:r>
            <a:r>
              <a:rPr lang="fr-FR" sz="3600" b="1" dirty="0" smtClean="0"/>
              <a:t> are the </a:t>
            </a:r>
            <a:r>
              <a:rPr lang="fr-FR" sz="3600" b="1" dirty="0" err="1" smtClean="0"/>
              <a:t>current</a:t>
            </a:r>
            <a:r>
              <a:rPr lang="fr-FR" sz="3600" b="1" dirty="0" smtClean="0"/>
              <a:t> scores </a:t>
            </a:r>
            <a:r>
              <a:rPr lang="fr-FR" sz="3600" b="1" dirty="0" err="1" smtClean="0"/>
              <a:t>performing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that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bad</a:t>
            </a:r>
            <a:r>
              <a:rPr lang="fr-FR" sz="3600" b="1" dirty="0" smtClean="0"/>
              <a:t> ?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514600"/>
            <a:ext cx="8404225" cy="3859306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/>
              <a:t>4</a:t>
            </a:r>
            <a:r>
              <a:rPr lang="fr-FR" sz="2400" dirty="0" smtClean="0"/>
              <a:t> </a:t>
            </a:r>
            <a:r>
              <a:rPr lang="fr-FR" sz="2400" dirty="0" err="1" smtClean="0"/>
              <a:t>potential</a:t>
            </a:r>
            <a:r>
              <a:rPr lang="fr-FR" sz="2400" dirty="0" smtClean="0"/>
              <a:t> </a:t>
            </a:r>
            <a:r>
              <a:rPr lang="fr-FR" sz="2400" dirty="0" err="1" smtClean="0"/>
              <a:t>reasons</a:t>
            </a:r>
            <a:r>
              <a:rPr lang="fr-FR" sz="2400" dirty="0" smtClean="0"/>
              <a:t> for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Global </a:t>
            </a:r>
            <a:r>
              <a:rPr lang="fr-FR" sz="2400" dirty="0" err="1" smtClean="0"/>
              <a:t>decrease</a:t>
            </a:r>
            <a:r>
              <a:rPr lang="fr-FR" sz="2400" dirty="0" smtClean="0"/>
              <a:t> of ICU </a:t>
            </a:r>
            <a:r>
              <a:rPr lang="fr-FR" sz="2400" dirty="0" err="1" smtClean="0"/>
              <a:t>mortality</a:t>
            </a:r>
            <a:endParaRPr lang="fr-FR" sz="2400" dirty="0" smtClean="0"/>
          </a:p>
          <a:p>
            <a:pPr lvl="1"/>
            <a:r>
              <a:rPr lang="fr-FR" sz="2400" dirty="0" err="1" smtClean="0"/>
              <a:t>Covariate</a:t>
            </a:r>
            <a:r>
              <a:rPr lang="fr-FR" sz="2400" dirty="0" smtClean="0"/>
              <a:t> </a:t>
            </a:r>
            <a:r>
              <a:rPr lang="fr-FR" sz="2400" dirty="0" err="1" smtClean="0"/>
              <a:t>selection</a:t>
            </a:r>
            <a:endParaRPr lang="fr-FR" sz="2400" dirty="0" smtClean="0"/>
          </a:p>
          <a:p>
            <a:pPr lvl="1"/>
            <a:r>
              <a:rPr lang="fr-FR" sz="2400" dirty="0" err="1" smtClean="0"/>
              <a:t>Geographical</a:t>
            </a:r>
            <a:r>
              <a:rPr lang="fr-FR" sz="2400" dirty="0" smtClean="0"/>
              <a:t> </a:t>
            </a:r>
            <a:r>
              <a:rPr lang="fr-FR" sz="2400" dirty="0" err="1" smtClean="0"/>
              <a:t>disparities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Parametric</a:t>
            </a:r>
            <a:r>
              <a:rPr lang="fr-FR" sz="2400" dirty="0" smtClean="0"/>
              <a:t> </a:t>
            </a:r>
            <a:r>
              <a:rPr lang="fr-FR" sz="2400" dirty="0" err="1" smtClean="0"/>
              <a:t>Logistic</a:t>
            </a:r>
            <a:r>
              <a:rPr lang="fr-FR" sz="2400" dirty="0" smtClean="0"/>
              <a:t> </a:t>
            </a:r>
            <a:r>
              <a:rPr lang="fr-FR" sz="2400" dirty="0" err="1" smtClean="0"/>
              <a:t>regression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>
              <a:buNone/>
            </a:pPr>
            <a:r>
              <a:rPr lang="fr-FR" sz="2400" dirty="0" smtClean="0"/>
              <a:t>	=&gt; W</a:t>
            </a:r>
            <a:r>
              <a:rPr lang="fr-FR" sz="2400" dirty="0" err="1" smtClean="0"/>
              <a:t>hich</a:t>
            </a:r>
            <a:r>
              <a:rPr lang="fr-FR" sz="2400" dirty="0" smtClean="0"/>
              <a:t> </a:t>
            </a:r>
            <a:r>
              <a:rPr lang="fr-FR" sz="2400" dirty="0" err="1" smtClean="0"/>
              <a:t>means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acknowledge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assuming</a:t>
            </a:r>
            <a:r>
              <a:rPr lang="fr-FR" sz="2400" dirty="0" smtClean="0"/>
              <a:t> a </a:t>
            </a:r>
            <a:r>
              <a:rPr lang="fr-FR" sz="2400" b="1" dirty="0" err="1" smtClean="0"/>
              <a:t>linear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relationship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between</a:t>
            </a:r>
            <a:r>
              <a:rPr lang="fr-FR" sz="2400" b="1" dirty="0" smtClean="0"/>
              <a:t> the </a:t>
            </a:r>
            <a:r>
              <a:rPr lang="fr-FR" sz="2400" b="1" dirty="0" err="1" smtClean="0"/>
              <a:t>outcome</a:t>
            </a:r>
            <a:r>
              <a:rPr lang="fr-FR" sz="2400" b="1" dirty="0" smtClean="0"/>
              <a:t> and the </a:t>
            </a:r>
            <a:r>
              <a:rPr lang="fr-FR" sz="2400" b="1" dirty="0" err="1" smtClean="0"/>
              <a:t>covariates</a:t>
            </a:r>
            <a:endParaRPr lang="fr-FR" sz="2400" b="1" dirty="0" smtClean="0"/>
          </a:p>
          <a:p>
            <a:pPr lvl="1">
              <a:buNone/>
            </a:pPr>
            <a:endParaRPr lang="fr-FR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3528" y="2971800"/>
            <a:ext cx="8458200" cy="2362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sz="3600" b="1" dirty="0" err="1" smtClean="0"/>
              <a:t>Why</a:t>
            </a:r>
            <a:r>
              <a:rPr lang="fr-FR" sz="3600" b="1" dirty="0" smtClean="0"/>
              <a:t> are the </a:t>
            </a:r>
            <a:r>
              <a:rPr lang="fr-FR" sz="3600" b="1" dirty="0" err="1" smtClean="0"/>
              <a:t>current</a:t>
            </a:r>
            <a:r>
              <a:rPr lang="fr-FR" sz="3600" b="1" dirty="0" smtClean="0"/>
              <a:t> scores </a:t>
            </a:r>
            <a:r>
              <a:rPr lang="fr-FR" sz="3600" b="1" dirty="0" err="1" smtClean="0"/>
              <a:t>performing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that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bad</a:t>
            </a:r>
            <a:r>
              <a:rPr lang="fr-FR" sz="3600" b="1" dirty="0" smtClean="0"/>
              <a:t> ?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057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sz="2400" dirty="0" smtClean="0"/>
              <a:t>				</a:t>
            </a:r>
            <a:r>
              <a:rPr lang="fr-FR" sz="2400" b="1" dirty="0" smtClean="0"/>
              <a:t>WHY </a:t>
            </a:r>
            <a:r>
              <a:rPr lang="fr-FR" sz="2400" b="1" dirty="0" err="1" smtClean="0"/>
              <a:t>would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we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accept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that</a:t>
            </a:r>
            <a:r>
              <a:rPr lang="fr-FR" sz="2400" b="1" dirty="0" smtClean="0"/>
              <a:t> ???</a:t>
            </a:r>
          </a:p>
          <a:p>
            <a:r>
              <a:rPr lang="fr-FR" sz="2400" dirty="0" err="1" smtClean="0"/>
              <a:t>We</a:t>
            </a:r>
            <a:r>
              <a:rPr lang="fr-FR" sz="2400" dirty="0" smtClean="0"/>
              <a:t> have alternatives !</a:t>
            </a:r>
          </a:p>
          <a:p>
            <a:pPr lvl="1"/>
            <a:r>
              <a:rPr lang="fr-FR" sz="2400" dirty="0" err="1" smtClean="0"/>
              <a:t>Data-adaptive</a:t>
            </a:r>
            <a:r>
              <a:rPr lang="fr-FR" sz="2400" dirty="0" smtClean="0"/>
              <a:t> machine techniques</a:t>
            </a:r>
          </a:p>
          <a:p>
            <a:pPr lvl="1"/>
            <a:r>
              <a:rPr lang="fr-FR" sz="2400" dirty="0" err="1" smtClean="0"/>
              <a:t>Non-parametric</a:t>
            </a:r>
            <a:r>
              <a:rPr lang="fr-FR" sz="2400" dirty="0" smtClean="0"/>
              <a:t> </a:t>
            </a:r>
            <a:r>
              <a:rPr lang="fr-FR" sz="2400" dirty="0" err="1" smtClean="0"/>
              <a:t>modelling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algorithms</a:t>
            </a:r>
            <a:endParaRPr lang="fr-FR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fr-FR" b="1" dirty="0" smtClean="0"/>
              <a:t>Super </a:t>
            </a:r>
            <a:r>
              <a:rPr lang="fr-FR" b="1" dirty="0" err="1" smtClean="0"/>
              <a:t>Learner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Method </a:t>
            </a:r>
            <a:r>
              <a:rPr lang="en-US" dirty="0">
                <a:solidFill>
                  <a:srgbClr val="FFFFFF"/>
                </a:solidFill>
              </a:rPr>
              <a:t>to choose the optimal regression algorithm among a set of</a:t>
            </a:r>
            <a:r>
              <a:rPr lang="en-US" dirty="0" smtClean="0">
                <a:solidFill>
                  <a:srgbClr val="FFFFFF"/>
                </a:solidFill>
              </a:rPr>
              <a:t> (user-supplied) candidates, both parametric </a:t>
            </a:r>
            <a:r>
              <a:rPr lang="en-US" dirty="0">
                <a:solidFill>
                  <a:srgbClr val="FFFFFF"/>
                </a:solidFill>
              </a:rPr>
              <a:t>regression models and data-adaptive </a:t>
            </a:r>
            <a:r>
              <a:rPr lang="en-US" dirty="0" smtClean="0">
                <a:solidFill>
                  <a:srgbClr val="FFFFFF"/>
                </a:solidFill>
              </a:rPr>
              <a:t>algorithms (SL Library)</a:t>
            </a:r>
          </a:p>
          <a:p>
            <a:endParaRPr lang="en-US" dirty="0" smtClean="0"/>
          </a:p>
          <a:p>
            <a:r>
              <a:rPr lang="en-US" dirty="0" smtClean="0"/>
              <a:t>Selection </a:t>
            </a:r>
            <a:r>
              <a:rPr lang="en-US" dirty="0"/>
              <a:t>strategy relies on</a:t>
            </a:r>
            <a:r>
              <a:rPr lang="en-US" dirty="0" smtClean="0"/>
              <a:t> estimating a risk associated with each candidate algorithm based on:</a:t>
            </a:r>
          </a:p>
          <a:p>
            <a:pPr lvl="1"/>
            <a:r>
              <a:rPr lang="en-US" b="1" dirty="0" smtClean="0"/>
              <a:t>loss-function </a:t>
            </a:r>
            <a:r>
              <a:rPr lang="en-US" dirty="0" smtClean="0"/>
              <a:t>(=risk associated with each prediction method)</a:t>
            </a:r>
            <a:endParaRPr lang="en-US" b="1" dirty="0" smtClean="0"/>
          </a:p>
          <a:p>
            <a:pPr lvl="1"/>
            <a:r>
              <a:rPr lang="en-US" b="1" dirty="0" smtClean="0"/>
              <a:t>V-fold cross-validation </a:t>
            </a:r>
          </a:p>
          <a:p>
            <a:pPr lvl="1"/>
            <a:endParaRPr lang="en-US" dirty="0" smtClean="0"/>
          </a:p>
          <a:p>
            <a:pPr>
              <a:buFont typeface="Symbol" pitchFamily="-83" charset="2"/>
              <a:buChar char=""/>
            </a:pPr>
            <a:r>
              <a:rPr lang="en-US" i="1" dirty="0" smtClean="0"/>
              <a:t>Discrete Super Learner </a:t>
            </a:r>
            <a:r>
              <a:rPr lang="en-US" dirty="0" smtClean="0"/>
              <a:t>: select the best candidate algorithm defined as the one associated with the smallest cross-validated risk and reruns on full data for the final prediction model  </a:t>
            </a:r>
          </a:p>
          <a:p>
            <a:pPr>
              <a:buFont typeface="Symbol" pitchFamily="-83" charset="2"/>
              <a:buChar char=""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Super Learner convex combination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weighted linear combination of the candidate learners where the weights are proportional to the risks.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86200" y="624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</a:t>
            </a:r>
            <a:r>
              <a:rPr lang="fr-FR" dirty="0" smtClean="0"/>
              <a:t>an der </a:t>
            </a:r>
            <a:r>
              <a:rPr lang="fr-FR" dirty="0" err="1" smtClean="0"/>
              <a:t>Laan</a:t>
            </a:r>
            <a:r>
              <a:rPr lang="fr-FR" dirty="0" smtClean="0"/>
              <a:t>, </a:t>
            </a:r>
            <a:r>
              <a:rPr lang="en-US" dirty="0"/>
              <a:t>Stat </a:t>
            </a:r>
            <a:r>
              <a:rPr lang="en-US" dirty="0" err="1"/>
              <a:t>Appl</a:t>
            </a:r>
            <a:r>
              <a:rPr lang="en-US" dirty="0"/>
              <a:t> Genet Mol </a:t>
            </a:r>
            <a:r>
              <a:rPr lang="en-US" dirty="0" err="1" smtClean="0"/>
              <a:t>Biol</a:t>
            </a:r>
            <a:r>
              <a:rPr lang="en-US" dirty="0" smtClean="0"/>
              <a:t> 2007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91000" y="6488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</a:t>
            </a:r>
            <a:r>
              <a:rPr lang="fr-FR" dirty="0" smtClean="0"/>
              <a:t>an der </a:t>
            </a:r>
            <a:r>
              <a:rPr lang="fr-FR" dirty="0" err="1" smtClean="0"/>
              <a:t>Laan</a:t>
            </a:r>
            <a:r>
              <a:rPr lang="fr-FR" dirty="0" smtClean="0"/>
              <a:t>, </a:t>
            </a:r>
            <a:r>
              <a:rPr lang="fr-FR" dirty="0" err="1" smtClean="0"/>
              <a:t>Targeted</a:t>
            </a:r>
            <a:r>
              <a:rPr lang="fr-FR" dirty="0" smtClean="0"/>
              <a:t> Learning, Springer </a:t>
            </a:r>
            <a:r>
              <a:rPr lang="en-US" dirty="0" smtClean="0"/>
              <a:t>2011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" y="838200"/>
            <a:ext cx="8561642" cy="56504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9357" y="152400"/>
            <a:ext cx="77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FFFF"/>
                </a:solidFill>
              </a:rPr>
              <a:t>Discrete</a:t>
            </a:r>
            <a:r>
              <a:rPr lang="fr-FR" sz="2400" b="1" dirty="0" smtClean="0">
                <a:solidFill>
                  <a:srgbClr val="FFFFFF"/>
                </a:solidFill>
              </a:rPr>
              <a:t> Super </a:t>
            </a:r>
            <a:r>
              <a:rPr lang="fr-FR" sz="2400" b="1" dirty="0" err="1" smtClean="0">
                <a:solidFill>
                  <a:srgbClr val="FFFFFF"/>
                </a:solidFill>
              </a:rPr>
              <a:t>Learner</a:t>
            </a:r>
            <a:r>
              <a:rPr lang="fr-FR" sz="2400" b="1" dirty="0" smtClean="0">
                <a:solidFill>
                  <a:srgbClr val="FFFFFF"/>
                </a:solidFill>
              </a:rPr>
              <a:t> (or </a:t>
            </a:r>
            <a:r>
              <a:rPr lang="fr-FR" sz="2400" b="1" dirty="0" err="1" smtClean="0">
                <a:solidFill>
                  <a:srgbClr val="FFFFFF"/>
                </a:solidFill>
              </a:rPr>
              <a:t>Cross-validated</a:t>
            </a:r>
            <a:r>
              <a:rPr lang="fr-FR" sz="2400" b="1" dirty="0" smtClean="0">
                <a:solidFill>
                  <a:srgbClr val="FFFFFF"/>
                </a:solidFill>
              </a:rPr>
              <a:t> </a:t>
            </a:r>
            <a:r>
              <a:rPr lang="fr-FR" sz="2400" b="1" dirty="0" err="1" smtClean="0">
                <a:solidFill>
                  <a:srgbClr val="FFFFFF"/>
                </a:solidFill>
              </a:rPr>
              <a:t>Selector</a:t>
            </a:r>
            <a:r>
              <a:rPr lang="fr-FR" sz="2400" b="1" dirty="0" smtClean="0">
                <a:solidFill>
                  <a:srgbClr val="FFFFFF"/>
                </a:solidFill>
              </a:rPr>
              <a:t>)</a:t>
            </a:r>
            <a:endParaRPr lang="fr-FR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Discrete</a:t>
            </a:r>
            <a:r>
              <a:rPr lang="fr-FR" b="1" dirty="0" smtClean="0"/>
              <a:t> Super </a:t>
            </a:r>
            <a:r>
              <a:rPr lang="fr-FR" b="1" dirty="0" err="1" smtClean="0"/>
              <a:t>Learner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667000"/>
          </a:xfrm>
        </p:spPr>
        <p:txBody>
          <a:bodyPr>
            <a:normAutofit fontScale="92500"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discrete</a:t>
            </a:r>
            <a:r>
              <a:rPr lang="fr-FR" sz="3600" dirty="0" smtClean="0"/>
              <a:t> SL </a:t>
            </a:r>
            <a:r>
              <a:rPr lang="fr-FR" sz="3600" dirty="0" err="1" smtClean="0"/>
              <a:t>can</a:t>
            </a:r>
            <a:r>
              <a:rPr lang="fr-FR" sz="3600" dirty="0" smtClean="0"/>
              <a:t> </a:t>
            </a:r>
            <a:r>
              <a:rPr lang="fr-FR" sz="3600" dirty="0" err="1" smtClean="0"/>
              <a:t>only</a:t>
            </a:r>
            <a:r>
              <a:rPr lang="fr-FR" sz="3600" dirty="0" smtClean="0"/>
              <a:t> do as </a:t>
            </a:r>
            <a:r>
              <a:rPr lang="fr-FR" sz="3600" dirty="0" err="1" smtClean="0"/>
              <a:t>well</a:t>
            </a:r>
            <a:r>
              <a:rPr lang="fr-FR" sz="3600" dirty="0" smtClean="0"/>
              <a:t> as the best </a:t>
            </a:r>
            <a:r>
              <a:rPr lang="fr-FR" sz="3600" dirty="0" err="1" smtClean="0"/>
              <a:t>algorithm</a:t>
            </a:r>
            <a:r>
              <a:rPr lang="fr-FR" sz="3600" dirty="0" smtClean="0"/>
              <a:t> </a:t>
            </a:r>
            <a:r>
              <a:rPr lang="fr-FR" sz="3600" dirty="0" err="1" smtClean="0"/>
              <a:t>included</a:t>
            </a:r>
            <a:r>
              <a:rPr lang="fr-FR" sz="3600" dirty="0" smtClean="0"/>
              <a:t> in the </a:t>
            </a:r>
            <a:r>
              <a:rPr lang="fr-FR" sz="3600" dirty="0" err="1" smtClean="0"/>
              <a:t>library</a:t>
            </a:r>
            <a:endParaRPr lang="fr-FR" sz="3600" dirty="0" smtClean="0"/>
          </a:p>
          <a:p>
            <a:r>
              <a:rPr lang="fr-FR" sz="3600" dirty="0" smtClean="0"/>
              <a:t>Not </a:t>
            </a:r>
            <a:r>
              <a:rPr lang="fr-FR" sz="3600" dirty="0" err="1" smtClean="0"/>
              <a:t>bad</a:t>
            </a:r>
            <a:r>
              <a:rPr lang="fr-FR" sz="3600" dirty="0" smtClean="0"/>
              <a:t>, but….</a:t>
            </a:r>
          </a:p>
          <a:p>
            <a:r>
              <a:rPr lang="fr-FR" sz="3600" dirty="0" err="1" smtClean="0"/>
              <a:t>We</a:t>
            </a:r>
            <a:r>
              <a:rPr lang="fr-FR" sz="3600" dirty="0" smtClean="0"/>
              <a:t> </a:t>
            </a:r>
            <a:r>
              <a:rPr lang="fr-FR" sz="3600" dirty="0" err="1" smtClean="0"/>
              <a:t>can</a:t>
            </a:r>
            <a:r>
              <a:rPr lang="fr-FR" sz="3600" dirty="0" smtClean="0"/>
              <a:t> do </a:t>
            </a:r>
            <a:r>
              <a:rPr lang="fr-FR" sz="3600" dirty="0" err="1" smtClean="0"/>
              <a:t>better</a:t>
            </a:r>
            <a:r>
              <a:rPr lang="fr-FR" sz="3600" dirty="0" smtClean="0"/>
              <a:t> </a:t>
            </a:r>
            <a:r>
              <a:rPr lang="fr-FR" sz="3600" dirty="0" err="1" smtClean="0"/>
              <a:t>than</a:t>
            </a:r>
            <a:r>
              <a:rPr lang="fr-FR" sz="3600" dirty="0" smtClean="0"/>
              <a:t> </a:t>
            </a:r>
            <a:r>
              <a:rPr lang="fr-FR" sz="3600" dirty="0" err="1" smtClean="0"/>
              <a:t>that</a:t>
            </a:r>
            <a:r>
              <a:rPr lang="fr-FR" sz="3600" dirty="0" smtClean="0"/>
              <a:t> 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fr-FR" b="1" dirty="0" smtClean="0"/>
              <a:t>Super </a:t>
            </a:r>
            <a:r>
              <a:rPr lang="fr-FR" b="1" dirty="0" err="1" smtClean="0"/>
              <a:t>Learner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Method </a:t>
            </a:r>
            <a:r>
              <a:rPr lang="en-US" dirty="0">
                <a:solidFill>
                  <a:srgbClr val="FFFFFF"/>
                </a:solidFill>
              </a:rPr>
              <a:t>to choose the optimal regression algorithm among a set of</a:t>
            </a:r>
            <a:r>
              <a:rPr lang="en-US" dirty="0" smtClean="0">
                <a:solidFill>
                  <a:srgbClr val="FFFFFF"/>
                </a:solidFill>
              </a:rPr>
              <a:t> (user-supplied) candidates, both parametric </a:t>
            </a:r>
            <a:r>
              <a:rPr lang="en-US" dirty="0">
                <a:solidFill>
                  <a:srgbClr val="FFFFFF"/>
                </a:solidFill>
              </a:rPr>
              <a:t>regression models and data-adaptive </a:t>
            </a:r>
            <a:r>
              <a:rPr lang="en-US" dirty="0" smtClean="0">
                <a:solidFill>
                  <a:srgbClr val="FFFFFF"/>
                </a:solidFill>
              </a:rPr>
              <a:t>algorithms (SL Library)</a:t>
            </a:r>
          </a:p>
          <a:p>
            <a:endParaRPr lang="en-US" dirty="0" smtClean="0"/>
          </a:p>
          <a:p>
            <a:r>
              <a:rPr lang="en-US" dirty="0" smtClean="0"/>
              <a:t>Selection </a:t>
            </a:r>
            <a:r>
              <a:rPr lang="en-US" dirty="0"/>
              <a:t>strategy relies on</a:t>
            </a:r>
            <a:r>
              <a:rPr lang="en-US" dirty="0" smtClean="0"/>
              <a:t> estimating a risk associated with each candidate algorithm based on:</a:t>
            </a:r>
          </a:p>
          <a:p>
            <a:pPr lvl="1"/>
            <a:r>
              <a:rPr lang="en-US" b="1" dirty="0" smtClean="0"/>
              <a:t>loss-function</a:t>
            </a:r>
          </a:p>
          <a:p>
            <a:pPr lvl="1"/>
            <a:r>
              <a:rPr lang="en-US" b="1" dirty="0" smtClean="0"/>
              <a:t>V-fold cross-validation </a:t>
            </a:r>
          </a:p>
          <a:p>
            <a:pPr lvl="1"/>
            <a:endParaRPr lang="en-US" dirty="0" smtClean="0"/>
          </a:p>
          <a:p>
            <a:pPr>
              <a:buFont typeface="Symbol" pitchFamily="-83" charset="2"/>
              <a:buChar char=""/>
            </a:pPr>
            <a:r>
              <a:rPr lang="en-US" i="1" dirty="0" smtClean="0">
                <a:solidFill>
                  <a:srgbClr val="A6A6A6"/>
                </a:solidFill>
              </a:rPr>
              <a:t>Discrete Super Learner </a:t>
            </a:r>
            <a:r>
              <a:rPr lang="en-US" dirty="0" smtClean="0">
                <a:solidFill>
                  <a:srgbClr val="A6A6A6"/>
                </a:solidFill>
              </a:rPr>
              <a:t>: select the best candidate algorithm defined as the one associated with the smallest cross-validated risk and reruns on full data for the final prediction model  </a:t>
            </a:r>
          </a:p>
          <a:p>
            <a:r>
              <a:rPr lang="en-US" i="1" dirty="0" smtClean="0"/>
              <a:t>Super Learner convex combination</a:t>
            </a:r>
            <a:r>
              <a:rPr lang="en-US" dirty="0" smtClean="0"/>
              <a:t>: </a:t>
            </a:r>
            <a:r>
              <a:rPr lang="en-US" dirty="0"/>
              <a:t>weighted linear combination of the candidate learners</a:t>
            </a:r>
            <a:r>
              <a:rPr lang="en-US" dirty="0" smtClean="0"/>
              <a:t> where the weights weights themselves are fitted data-</a:t>
            </a:r>
            <a:r>
              <a:rPr lang="en-US" dirty="0" err="1" smtClean="0"/>
              <a:t>adapvely</a:t>
            </a:r>
            <a:r>
              <a:rPr lang="en-US" dirty="0" smtClean="0"/>
              <a:t> using Cross-validation to give the best overall fit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86200" y="624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</a:t>
            </a:r>
            <a:r>
              <a:rPr lang="fr-FR" dirty="0" smtClean="0"/>
              <a:t>an der </a:t>
            </a:r>
            <a:r>
              <a:rPr lang="fr-FR" dirty="0" err="1" smtClean="0"/>
              <a:t>Laan</a:t>
            </a:r>
            <a:r>
              <a:rPr lang="fr-FR" dirty="0" smtClean="0"/>
              <a:t>, </a:t>
            </a:r>
            <a:r>
              <a:rPr lang="en-US" dirty="0"/>
              <a:t>Stat </a:t>
            </a:r>
            <a:r>
              <a:rPr lang="en-US" dirty="0" err="1"/>
              <a:t>Appl</a:t>
            </a:r>
            <a:r>
              <a:rPr lang="en-US" dirty="0"/>
              <a:t> Genet Mol </a:t>
            </a:r>
            <a:r>
              <a:rPr lang="en-US" dirty="0" err="1" smtClean="0"/>
              <a:t>Biol</a:t>
            </a:r>
            <a:r>
              <a:rPr lang="en-US" dirty="0" smtClean="0"/>
              <a:t> 2007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91000" y="6488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</a:t>
            </a:r>
            <a:r>
              <a:rPr lang="fr-FR" dirty="0" smtClean="0"/>
              <a:t>an der </a:t>
            </a:r>
            <a:r>
              <a:rPr lang="fr-FR" dirty="0" err="1" smtClean="0"/>
              <a:t>Laan</a:t>
            </a:r>
            <a:r>
              <a:rPr lang="fr-FR" dirty="0" smtClean="0"/>
              <a:t>, </a:t>
            </a:r>
            <a:r>
              <a:rPr lang="fr-FR" dirty="0" err="1" smtClean="0"/>
              <a:t>Targeted</a:t>
            </a:r>
            <a:r>
              <a:rPr lang="fr-FR" dirty="0" smtClean="0"/>
              <a:t> Learning, Springer </a:t>
            </a:r>
            <a:r>
              <a:rPr lang="en-US" dirty="0" smtClean="0"/>
              <a:t>2011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9357" y="76200"/>
            <a:ext cx="617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FFFF"/>
                </a:solidFill>
              </a:rPr>
              <a:t>Discrete</a:t>
            </a:r>
            <a:r>
              <a:rPr lang="fr-FR" sz="2000" b="1" dirty="0" smtClean="0">
                <a:solidFill>
                  <a:srgbClr val="FFFFFF"/>
                </a:solidFill>
              </a:rPr>
              <a:t> Super </a:t>
            </a:r>
            <a:r>
              <a:rPr lang="fr-FR" sz="2000" b="1" dirty="0" err="1" smtClean="0">
                <a:solidFill>
                  <a:srgbClr val="FFFFFF"/>
                </a:solidFill>
              </a:rPr>
              <a:t>Learner</a:t>
            </a:r>
            <a:r>
              <a:rPr lang="fr-FR" sz="2000" b="1" dirty="0" smtClean="0">
                <a:solidFill>
                  <a:srgbClr val="FFFFFF"/>
                </a:solidFill>
              </a:rPr>
              <a:t> (or </a:t>
            </a:r>
            <a:r>
              <a:rPr lang="fr-FR" sz="2000" b="1" dirty="0" err="1" smtClean="0">
                <a:solidFill>
                  <a:srgbClr val="FFFFFF"/>
                </a:solidFill>
              </a:rPr>
              <a:t>Cross-validated</a:t>
            </a:r>
            <a:r>
              <a:rPr lang="fr-FR" sz="2000" b="1" dirty="0" smtClean="0">
                <a:solidFill>
                  <a:srgbClr val="FFFFFF"/>
                </a:solidFill>
              </a:rPr>
              <a:t> </a:t>
            </a:r>
            <a:r>
              <a:rPr lang="fr-FR" sz="2000" b="1" dirty="0" err="1" smtClean="0">
                <a:solidFill>
                  <a:srgbClr val="FFFFFF"/>
                </a:solidFill>
              </a:rPr>
              <a:t>Selector</a:t>
            </a:r>
            <a:r>
              <a:rPr lang="fr-FR" sz="2000" b="1" dirty="0" smtClean="0">
                <a:solidFill>
                  <a:srgbClr val="FFFFFF"/>
                </a:solidFill>
              </a:rPr>
              <a:t>)</a:t>
            </a:r>
            <a:endParaRPr lang="fr-FR" sz="2000" b="1" dirty="0">
              <a:solidFill>
                <a:srgbClr val="FFFF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39277"/>
            <a:ext cx="7620000" cy="593557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Asymptotical Properties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" y="1772816"/>
            <a:ext cx="8915400" cy="39703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combination has Oracle properties: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Performs asymptotically at least as well as the best choice among the library of candidate algorithms if the library does not contain a correctly specified parametric model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Achieves the same rate of convergence as the correctly specified parametric model otherwise</a:t>
            </a: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886200" y="624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</a:t>
            </a:r>
            <a:r>
              <a:rPr lang="fr-FR" dirty="0" smtClean="0"/>
              <a:t>an der </a:t>
            </a:r>
            <a:r>
              <a:rPr lang="fr-FR" dirty="0" err="1" smtClean="0"/>
              <a:t>Laan</a:t>
            </a:r>
            <a:r>
              <a:rPr lang="fr-FR" dirty="0" smtClean="0"/>
              <a:t>, </a:t>
            </a:r>
            <a:r>
              <a:rPr lang="en-US" dirty="0"/>
              <a:t>Stat </a:t>
            </a:r>
            <a:r>
              <a:rPr lang="en-US" dirty="0" err="1"/>
              <a:t>Appl</a:t>
            </a:r>
            <a:r>
              <a:rPr lang="en-US" dirty="0"/>
              <a:t> Genet Mol </a:t>
            </a:r>
            <a:r>
              <a:rPr lang="en-US" dirty="0" err="1" smtClean="0"/>
              <a:t>Biol</a:t>
            </a:r>
            <a:r>
              <a:rPr lang="en-US" dirty="0" smtClean="0"/>
              <a:t> 2007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6019800"/>
            <a:ext cx="899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6200" y="2209800"/>
            <a:ext cx="899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test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686800" cy="8686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Results</a:t>
            </a:r>
            <a:endParaRPr lang="fr-F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The Data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UC_global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4582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5756910" cy="33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676400" y="316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SAPS II</a:t>
            </a:r>
            <a:endParaRPr lang="fr-F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5756910" cy="33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676400" y="316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SAPS II</a:t>
            </a:r>
            <a:endParaRPr lang="fr-FR" b="1" dirty="0"/>
          </a:p>
        </p:txBody>
      </p:sp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7090" y="3521000"/>
            <a:ext cx="5756910" cy="33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029200" y="3364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Super </a:t>
            </a:r>
            <a:r>
              <a:rPr lang="fr-FR" b="1" dirty="0" err="1" smtClean="0"/>
              <a:t>Learner</a:t>
            </a:r>
            <a:r>
              <a:rPr lang="fr-FR" b="1" dirty="0" smtClean="0"/>
              <a:t> 1</a:t>
            </a:r>
            <a:endParaRPr lang="fr-F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IT.2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229600" cy="6019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24000" y="2286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FFFF"/>
                </a:solidFill>
              </a:rPr>
              <a:t>Super </a:t>
            </a:r>
            <a:r>
              <a:rPr lang="fr-FR" sz="2800" b="1" dirty="0" err="1" smtClean="0">
                <a:solidFill>
                  <a:srgbClr val="FFFFFF"/>
                </a:solidFill>
              </a:rPr>
              <a:t>Learner</a:t>
            </a:r>
            <a:r>
              <a:rPr lang="fr-FR" sz="2800" b="1" dirty="0" smtClean="0">
                <a:solidFill>
                  <a:srgbClr val="FFFFFF"/>
                </a:solidFill>
              </a:rPr>
              <a:t> 1</a:t>
            </a:r>
            <a:endParaRPr lang="fr-FR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28600" y="5562600"/>
            <a:ext cx="8610600" cy="381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28600" y="1066800"/>
            <a:ext cx="8610600" cy="381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28600" y="4038600"/>
            <a:ext cx="8610600" cy="3810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24000" y="76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FFFF"/>
                </a:solidFill>
              </a:rPr>
              <a:t>Super </a:t>
            </a:r>
            <a:r>
              <a:rPr lang="fr-FR" sz="2800" b="1" dirty="0" err="1" smtClean="0">
                <a:solidFill>
                  <a:srgbClr val="FFFFFF"/>
                </a:solidFill>
              </a:rPr>
              <a:t>Learner</a:t>
            </a:r>
            <a:r>
              <a:rPr lang="fr-FR" sz="2800" b="1" dirty="0" smtClean="0">
                <a:solidFill>
                  <a:srgbClr val="FFFFFF"/>
                </a:solidFill>
              </a:rPr>
              <a:t> 2</a:t>
            </a:r>
            <a:endParaRPr lang="fr-FR" sz="2800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IT.3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751820"/>
            <a:ext cx="8382000" cy="587758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28600" y="2057400"/>
            <a:ext cx="8610600" cy="381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28600" y="990600"/>
            <a:ext cx="8610600" cy="381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28600" y="3962400"/>
            <a:ext cx="8610600" cy="3810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9144000" cy="495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I2B2: new exciting perspective for clinical research</a:t>
            </a:r>
          </a:p>
          <a:p>
            <a:pPr lvl="1"/>
            <a:r>
              <a:rPr lang="en-US" dirty="0" smtClean="0"/>
              <a:t>Need to get rid of “old good” regression methods !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compared to conventional severity scores, our </a:t>
            </a:r>
            <a:r>
              <a:rPr lang="en-US" sz="2400" i="1" dirty="0"/>
              <a:t>Super Learner</a:t>
            </a:r>
            <a:r>
              <a:rPr lang="en-US" sz="2400" dirty="0"/>
              <a:t>-based proposal offers improved performance for predicting hospital mortality in ICU patients.</a:t>
            </a:r>
            <a:r>
              <a:rPr lang="en-US" sz="2400" dirty="0" smtClean="0"/>
              <a:t> </a:t>
            </a:r>
            <a:endParaRPr lang="fr-FR" sz="2400" dirty="0" smtClean="0"/>
          </a:p>
          <a:p>
            <a:r>
              <a:rPr lang="fr-FR" sz="2400" dirty="0" smtClean="0"/>
              <a:t>The score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evoluate</a:t>
            </a:r>
            <a:r>
              <a:rPr lang="fr-FR" sz="2400" dirty="0" smtClean="0"/>
              <a:t> </a:t>
            </a:r>
            <a:r>
              <a:rPr lang="fr-FR" sz="2400" dirty="0" err="1" smtClean="0"/>
              <a:t>together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endParaRPr lang="fr-FR" sz="2400" dirty="0" smtClean="0"/>
          </a:p>
          <a:p>
            <a:pPr lvl="1"/>
            <a:r>
              <a:rPr lang="fr-FR" dirty="0" smtClean="0"/>
              <a:t>N</a:t>
            </a:r>
            <a:r>
              <a:rPr lang="fr-FR" dirty="0" err="1" smtClean="0"/>
              <a:t>ew</a:t>
            </a:r>
            <a:r>
              <a:rPr lang="fr-FR" dirty="0" smtClean="0"/>
              <a:t> observations</a:t>
            </a:r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explanatory</a:t>
            </a:r>
            <a:r>
              <a:rPr lang="fr-FR" dirty="0" smtClean="0"/>
              <a:t> variables</a:t>
            </a:r>
          </a:p>
          <a:p>
            <a:r>
              <a:rPr lang="en-US" sz="2400" dirty="0" smtClean="0"/>
              <a:t>SICULA : Just </a:t>
            </a:r>
            <a:r>
              <a:rPr lang="en-US" sz="2400" dirty="0"/>
              <a:t>play with it </a:t>
            </a:r>
            <a:r>
              <a:rPr lang="en-US" sz="2400" dirty="0" smtClean="0"/>
              <a:t>!!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http://webapps.biostat.berkeley.edu:8080/sicula/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fr-F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Upcoming</a:t>
            </a:r>
            <a:r>
              <a:rPr lang="fr-FR" dirty="0" smtClean="0"/>
              <a:t> </a:t>
            </a:r>
            <a:r>
              <a:rPr lang="fr-FR" dirty="0" err="1" smtClean="0"/>
              <a:t>Medical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438400"/>
            <a:ext cx="7662864" cy="3021106"/>
          </a:xfrm>
        </p:spPr>
        <p:txBody>
          <a:bodyPr>
            <a:noAutofit/>
          </a:bodyPr>
          <a:lstStyle/>
          <a:p>
            <a:r>
              <a:rPr lang="fr-FR" sz="2400" dirty="0" smtClean="0"/>
              <a:t>« </a:t>
            </a:r>
            <a:r>
              <a:rPr lang="fr-FR" sz="2400" dirty="0" err="1" smtClean="0"/>
              <a:t>Big</a:t>
            </a:r>
            <a:r>
              <a:rPr lang="fr-FR" sz="2400" dirty="0" smtClean="0"/>
              <a:t> data »</a:t>
            </a:r>
          </a:p>
          <a:p>
            <a:pPr lvl="1"/>
            <a:r>
              <a:rPr lang="fr-FR" sz="2400" dirty="0" smtClean="0"/>
              <a:t>p &gt;&gt;&gt; n</a:t>
            </a:r>
          </a:p>
          <a:p>
            <a:pPr lvl="1"/>
            <a:r>
              <a:rPr lang="fr-FR" sz="2400" dirty="0" smtClean="0"/>
              <a:t>G</a:t>
            </a:r>
            <a:r>
              <a:rPr lang="fr-FR" sz="2400" dirty="0" err="1" smtClean="0"/>
              <a:t>énomic</a:t>
            </a:r>
            <a:r>
              <a:rPr lang="fr-FR" sz="2400" dirty="0" smtClean="0"/>
              <a:t>, </a:t>
            </a:r>
            <a:r>
              <a:rPr lang="fr-FR" sz="2400" dirty="0" err="1" smtClean="0"/>
              <a:t>radiomic</a:t>
            </a:r>
            <a:r>
              <a:rPr lang="fr-FR" sz="2400" dirty="0" smtClean="0"/>
              <a:t>, …</a:t>
            </a:r>
          </a:p>
          <a:p>
            <a:pPr lvl="1"/>
            <a:endParaRPr lang="fr-FR" sz="2400" dirty="0" smtClean="0"/>
          </a:p>
          <a:p>
            <a:r>
              <a:rPr lang="fr-FR" sz="2400" dirty="0" smtClean="0"/>
              <a:t>I2B2 data </a:t>
            </a:r>
            <a:r>
              <a:rPr lang="fr-FR" sz="2400" dirty="0" err="1" smtClean="0"/>
              <a:t>centers</a:t>
            </a:r>
            <a:r>
              <a:rPr lang="fr-FR" sz="2400" dirty="0" smtClean="0"/>
              <a:t>:</a:t>
            </a:r>
          </a:p>
          <a:p>
            <a:pPr lvl="1"/>
            <a:r>
              <a:rPr lang="fr-FR" sz="2400" dirty="0" err="1" smtClean="0"/>
              <a:t>Informatics</a:t>
            </a:r>
            <a:r>
              <a:rPr lang="fr-FR" sz="2400" dirty="0" smtClean="0"/>
              <a:t> for </a:t>
            </a:r>
            <a:r>
              <a:rPr lang="fr-FR" sz="2400" dirty="0" err="1" smtClean="0"/>
              <a:t>Integrating</a:t>
            </a:r>
            <a:r>
              <a:rPr lang="fr-FR" sz="2400" dirty="0" smtClean="0"/>
              <a:t> </a:t>
            </a:r>
            <a:r>
              <a:rPr lang="fr-FR" sz="2400" dirty="0" err="1" smtClean="0"/>
              <a:t>Biology</a:t>
            </a:r>
            <a:r>
              <a:rPr lang="fr-FR" sz="2400" dirty="0" smtClean="0"/>
              <a:t> &amp; </a:t>
            </a:r>
            <a:r>
              <a:rPr lang="fr-FR" sz="2400" dirty="0" err="1" smtClean="0"/>
              <a:t>Bedside</a:t>
            </a:r>
            <a:endParaRPr lang="fr-FR" sz="2400" dirty="0" smtClean="0"/>
          </a:p>
          <a:p>
            <a:pPr lvl="1"/>
            <a:r>
              <a:rPr lang="fr-FR" sz="2400" dirty="0" smtClean="0"/>
              <a:t>Boston: MIT – Harvard</a:t>
            </a:r>
          </a:p>
          <a:p>
            <a:pPr lvl="1">
              <a:buNone/>
            </a:pPr>
            <a:endParaRPr lang="fr-FR" sz="2400" dirty="0" smtClean="0"/>
          </a:p>
          <a:p>
            <a:pPr lvl="1"/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3400" y="5943600"/>
            <a:ext cx="766286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 	</a:t>
            </a:r>
            <a:r>
              <a:rPr lang="fr-FR" sz="2800" b="1" dirty="0" smtClean="0">
                <a:solidFill>
                  <a:schemeClr val="bg1"/>
                </a:solidFill>
              </a:rPr>
              <a:t>=&gt; New </a:t>
            </a:r>
            <a:r>
              <a:rPr lang="fr-FR" sz="2800" b="1" dirty="0" err="1" smtClean="0">
                <a:solidFill>
                  <a:schemeClr val="bg1"/>
                </a:solidFill>
              </a:rPr>
              <a:t>Statistical</a:t>
            </a:r>
            <a:r>
              <a:rPr lang="fr-FR" sz="2800" b="1" dirty="0" smtClean="0">
                <a:solidFill>
                  <a:schemeClr val="bg1"/>
                </a:solidFill>
              </a:rPr>
              <a:t> Challenges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fr-FR" b="1" dirty="0" smtClean="0"/>
              <a:t>MIMIC-II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362200"/>
            <a:ext cx="8382000" cy="441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Publically available dataset including all </a:t>
            </a:r>
            <a:r>
              <a:rPr lang="en-US" sz="2400" dirty="0"/>
              <a:t>patients admitted to an ICU at the Beth Israel Deaconess Medical Center (BIDMC) in Boston, MA</a:t>
            </a:r>
            <a:r>
              <a:rPr lang="en-US" sz="2400" dirty="0" smtClean="0"/>
              <a:t> </a:t>
            </a:r>
            <a:r>
              <a:rPr lang="en-US" sz="2400" dirty="0" smtClean="0"/>
              <a:t>: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medical </a:t>
            </a:r>
            <a:r>
              <a:rPr lang="en-US" sz="2000" dirty="0"/>
              <a:t>(MICU), trauma-surgical (TSICU), coronary (CCU), cardiac surgery recovery (CSRU) and medico-surgical (MSICU) critical care units.</a:t>
            </a:r>
            <a:r>
              <a:rPr lang="en-US" sz="2000" dirty="0" smtClean="0"/>
              <a:t> 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Data collection started in 2001</a:t>
            </a:r>
          </a:p>
          <a:p>
            <a:pPr lvl="1"/>
            <a:r>
              <a:rPr lang="en-US" dirty="0" smtClean="0"/>
              <a:t>Patient </a:t>
            </a:r>
            <a:r>
              <a:rPr lang="en-US" dirty="0"/>
              <a:t>recruitment is still ongoing.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Patients charts, beat-by-beat waveform signal, biology, notes </a:t>
            </a:r>
            <a:r>
              <a:rPr lang="fr-FR" dirty="0" smtClean="0"/>
              <a:t>….</a:t>
            </a:r>
            <a:endParaRPr lang="en-US" dirty="0" smtClean="0"/>
          </a:p>
          <a:p>
            <a:pPr lvl="1" algn="r">
              <a:buNone/>
            </a:pPr>
            <a:endParaRPr lang="en-US" sz="1400" dirty="0" smtClean="0"/>
          </a:p>
          <a:p>
            <a:pPr lvl="1" algn="r">
              <a:buNone/>
            </a:pPr>
            <a:r>
              <a:rPr lang="en-US" sz="1400" dirty="0" smtClean="0"/>
              <a:t>Lee, </a:t>
            </a:r>
            <a:r>
              <a:rPr lang="en-US" sz="1400" dirty="0"/>
              <a:t>Conf Proc IEEE Eng Med </a:t>
            </a:r>
            <a:r>
              <a:rPr lang="en-US" sz="1400" dirty="0" err="1"/>
              <a:t>Biol</a:t>
            </a:r>
            <a:r>
              <a:rPr lang="en-US" sz="1400" dirty="0"/>
              <a:t> Soc</a:t>
            </a:r>
            <a:r>
              <a:rPr lang="fr-FR" sz="1400" dirty="0" smtClean="0"/>
              <a:t> 2011</a:t>
            </a:r>
          </a:p>
          <a:p>
            <a:pPr lvl="1" algn="r">
              <a:buNone/>
            </a:pPr>
            <a:r>
              <a:rPr lang="en-US" sz="1400" dirty="0" err="1" smtClean="0"/>
              <a:t>Saeed</a:t>
            </a:r>
            <a:r>
              <a:rPr lang="en-US" sz="1400" dirty="0" smtClean="0"/>
              <a:t>, </a:t>
            </a:r>
            <a:r>
              <a:rPr lang="en-US" sz="1400" dirty="0" err="1" smtClean="0"/>
              <a:t>Crit</a:t>
            </a:r>
            <a:r>
              <a:rPr lang="en-US" sz="1400" dirty="0" smtClean="0"/>
              <a:t> Care Med 2011</a:t>
            </a:r>
          </a:p>
          <a:p>
            <a:pPr lvl="1">
              <a:buNone/>
            </a:pPr>
            <a:r>
              <a:rPr lang="fr-FR" sz="2000" dirty="0" smtClean="0"/>
              <a:t> </a:t>
            </a:r>
          </a:p>
          <a:p>
            <a:endParaRPr lang="fr-F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MIMIC-II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419600"/>
          </a:xfrm>
        </p:spPr>
        <p:txBody>
          <a:bodyPr>
            <a:noAutofit/>
          </a:bodyPr>
          <a:lstStyle/>
          <a:p>
            <a:r>
              <a:rPr lang="fr-FR" sz="2800" dirty="0" smtClean="0"/>
              <a:t>Access </a:t>
            </a:r>
            <a:r>
              <a:rPr lang="fr-FR" sz="2800" dirty="0"/>
              <a:t>to the </a:t>
            </a:r>
            <a:r>
              <a:rPr lang="fr-FR" sz="2800" dirty="0" err="1"/>
              <a:t>Clinical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r>
              <a:rPr lang="fr-FR" sz="2800" dirty="0" smtClean="0"/>
              <a:t>:</a:t>
            </a:r>
          </a:p>
          <a:p>
            <a:pPr lvl="1"/>
            <a:r>
              <a:rPr lang="fr-FR" sz="2000" dirty="0" smtClean="0"/>
              <a:t>On-line course on </a:t>
            </a:r>
            <a:r>
              <a:rPr lang="en-US" sz="2000" dirty="0" smtClean="0"/>
              <a:t>protecting </a:t>
            </a:r>
            <a:r>
              <a:rPr lang="en-US" sz="2000" dirty="0"/>
              <a:t>human research </a:t>
            </a:r>
            <a:r>
              <a:rPr lang="en-US" sz="2000" dirty="0" smtClean="0"/>
              <a:t>participants (</a:t>
            </a:r>
            <a:r>
              <a:rPr lang="fr-FR" sz="2000" dirty="0" smtClean="0"/>
              <a:t>minimum </a:t>
            </a:r>
            <a:r>
              <a:rPr lang="fr-FR" sz="2000" dirty="0"/>
              <a:t>3 </a:t>
            </a:r>
            <a:r>
              <a:rPr lang="fr-FR" sz="2000" dirty="0" err="1" smtClean="0"/>
              <a:t>hours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For all </a:t>
            </a:r>
            <a:r>
              <a:rPr lang="fr-FR" sz="2000" dirty="0" smtClean="0"/>
              <a:t>participants</a:t>
            </a:r>
          </a:p>
          <a:p>
            <a:r>
              <a:rPr lang="fr-FR" sz="2800" dirty="0" smtClean="0"/>
              <a:t>Basic Access </a:t>
            </a:r>
            <a:r>
              <a:rPr lang="fr-FR" sz="2400" dirty="0" smtClean="0"/>
              <a:t>Web interface :</a:t>
            </a:r>
          </a:p>
          <a:p>
            <a:pPr lvl="1"/>
            <a:r>
              <a:rPr lang="fr-FR" sz="2400" dirty="0" err="1" smtClean="0"/>
              <a:t>Requires</a:t>
            </a:r>
            <a:r>
              <a:rPr lang="fr-FR" sz="2400" dirty="0" smtClean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 of </a:t>
            </a:r>
            <a:r>
              <a:rPr lang="fr-FR" sz="2400" dirty="0" smtClean="0"/>
              <a:t>SQL</a:t>
            </a:r>
            <a:endParaRPr lang="fr-FR" sz="2400" dirty="0" smtClean="0"/>
          </a:p>
          <a:p>
            <a:pPr lvl="2"/>
            <a:r>
              <a:rPr lang="fr-FR" sz="2200" dirty="0" smtClean="0"/>
              <a:t>User </a:t>
            </a:r>
            <a:r>
              <a:rPr lang="fr-FR" sz="2200" dirty="0" err="1" smtClean="0"/>
              <a:t>friendly</a:t>
            </a:r>
            <a:r>
              <a:rPr lang="fr-FR" sz="2200" dirty="0" smtClean="0"/>
              <a:t> for </a:t>
            </a:r>
            <a:r>
              <a:rPr lang="fr-FR" sz="2200" dirty="0" err="1" smtClean="0"/>
              <a:t>databases</a:t>
            </a:r>
            <a:r>
              <a:rPr lang="fr-FR" sz="2200" dirty="0" smtClean="0"/>
              <a:t> </a:t>
            </a:r>
            <a:r>
              <a:rPr lang="fr-FR" sz="2200" dirty="0" err="1" smtClean="0"/>
              <a:t>specialists</a:t>
            </a:r>
            <a:endParaRPr lang="fr-FR" sz="2200" dirty="0" smtClean="0"/>
          </a:p>
          <a:p>
            <a:pPr lvl="2"/>
            <a:r>
              <a:rPr lang="fr-FR" sz="2200" dirty="0" smtClean="0"/>
              <a:t>Limited size of the data export</a:t>
            </a:r>
          </a:p>
          <a:p>
            <a:pPr lvl="1"/>
            <a:r>
              <a:rPr lang="fr-FR" sz="2600" dirty="0" err="1" smtClean="0"/>
              <a:t>Root</a:t>
            </a:r>
            <a:r>
              <a:rPr lang="fr-FR" sz="2600" dirty="0" smtClean="0"/>
              <a:t> data export (.</a:t>
            </a:r>
            <a:r>
              <a:rPr lang="fr-FR" sz="2600" dirty="0" err="1" smtClean="0"/>
              <a:t>txt</a:t>
            </a:r>
            <a:r>
              <a:rPr lang="fr-FR" sz="2600" dirty="0" smtClean="0"/>
              <a:t>) (20Go)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56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Adapted</a:t>
            </a:r>
            <a:r>
              <a:rPr lang="fr-FR" b="1" dirty="0" smtClean="0"/>
              <a:t> </a:t>
            </a:r>
            <a:r>
              <a:rPr lang="fr-FR" b="1" dirty="0" err="1" smtClean="0"/>
              <a:t>Prediction</a:t>
            </a:r>
            <a:r>
              <a:rPr lang="fr-FR" b="1" dirty="0" smtClean="0"/>
              <a:t> </a:t>
            </a:r>
            <a:r>
              <a:rPr lang="fr-FR" b="1" dirty="0" err="1" smtClean="0"/>
              <a:t>Algorithms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-533399" y="3886201"/>
            <a:ext cx="8077199" cy="380999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new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for ICU </a:t>
            </a:r>
            <a:r>
              <a:rPr lang="fr-FR" sz="2400" dirty="0" err="1" smtClean="0"/>
              <a:t>mortality</a:t>
            </a:r>
            <a:r>
              <a:rPr lang="fr-FR" sz="2400" dirty="0" smtClean="0"/>
              <a:t> </a:t>
            </a:r>
            <a:r>
              <a:rPr lang="fr-FR" sz="2400" dirty="0" err="1" smtClean="0"/>
              <a:t>prediction</a:t>
            </a:r>
            <a:r>
              <a:rPr lang="fr-FR" sz="2400" dirty="0" smtClean="0"/>
              <a:t> !</a:t>
            </a:r>
            <a:endParaRPr lang="fr-F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Motivations for </a:t>
            </a:r>
            <a:r>
              <a:rPr lang="fr-FR" b="1" dirty="0" err="1" smtClean="0"/>
              <a:t>Mortality</a:t>
            </a:r>
            <a:r>
              <a:rPr lang="fr-FR" b="1" dirty="0" smtClean="0"/>
              <a:t> </a:t>
            </a:r>
            <a:r>
              <a:rPr lang="fr-FR" b="1" dirty="0" err="1" smtClean="0"/>
              <a:t>Prediction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Improved</a:t>
            </a:r>
            <a:r>
              <a:rPr lang="en-US" sz="2400" dirty="0"/>
              <a:t> </a:t>
            </a:r>
            <a:r>
              <a:rPr lang="en-US" sz="2800" dirty="0"/>
              <a:t>mortality prediction for</a:t>
            </a:r>
            <a:r>
              <a:rPr lang="en-US" sz="2800" dirty="0" smtClean="0"/>
              <a:t> ICU patients </a:t>
            </a:r>
            <a:r>
              <a:rPr lang="en-US" sz="2800" dirty="0"/>
              <a:t>in</a:t>
            </a:r>
            <a:r>
              <a:rPr lang="en-US" sz="2800" dirty="0" smtClean="0"/>
              <a:t> remains </a:t>
            </a:r>
            <a:r>
              <a:rPr lang="en-US" sz="2800" dirty="0"/>
              <a:t>an important </a:t>
            </a:r>
            <a:r>
              <a:rPr lang="en-US" sz="2800" dirty="0" smtClean="0"/>
              <a:t>challenge: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linical research: stratification/adjustment on patients’ severity</a:t>
            </a:r>
          </a:p>
          <a:p>
            <a:pPr lvl="1"/>
            <a:r>
              <a:rPr lang="en-US" sz="2400" dirty="0" smtClean="0"/>
              <a:t>ICU care: adaptation of the level of care/monitoring; choice of the appropriate structure </a:t>
            </a:r>
          </a:p>
          <a:p>
            <a:pPr lvl="1"/>
            <a:r>
              <a:rPr lang="en-US" sz="2400" dirty="0" smtClean="0"/>
              <a:t>Health policies: performance indicators</a:t>
            </a:r>
          </a:p>
          <a:p>
            <a:pPr lvl="1"/>
            <a:endParaRPr lang="fr-F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Currently used Scores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514600"/>
            <a:ext cx="7662864" cy="326716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SAPS, APACHE, MPM, LODS, SOFA,…</a:t>
            </a:r>
          </a:p>
          <a:p>
            <a:pPr lvl="1"/>
            <a:r>
              <a:rPr lang="fr-FR" sz="2400" dirty="0" smtClean="0"/>
              <a:t>And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updates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</a:t>
            </a:r>
            <a:r>
              <a:rPr lang="fr-FR" sz="2400" dirty="0" err="1" smtClean="0"/>
              <a:t>them</a:t>
            </a:r>
            <a:endParaRPr lang="fr-FR" sz="2400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widely</a:t>
            </a:r>
            <a:r>
              <a:rPr lang="fr-FR" dirty="0" smtClean="0"/>
              <a:t> in practice are:</a:t>
            </a:r>
          </a:p>
          <a:p>
            <a:pPr lvl="1"/>
            <a:r>
              <a:rPr lang="fr-FR" dirty="0" smtClean="0"/>
              <a:t>The SAPS II score in Europe</a:t>
            </a:r>
          </a:p>
          <a:p>
            <a:pPr lvl="1" algn="r">
              <a:buNone/>
            </a:pPr>
            <a:r>
              <a:rPr lang="fr-FR" sz="2000" dirty="0" smtClean="0"/>
              <a:t>Le Gall, JAMA 1993</a:t>
            </a:r>
          </a:p>
          <a:p>
            <a:pPr lvl="1"/>
            <a:r>
              <a:rPr lang="fr-FR" dirty="0" smtClean="0"/>
              <a:t>The APACHE II score in the US</a:t>
            </a:r>
          </a:p>
          <a:p>
            <a:pPr lvl="1" algn="r">
              <a:buNone/>
            </a:pPr>
            <a:r>
              <a:rPr lang="fr-FR" sz="2000" dirty="0" err="1" smtClean="0"/>
              <a:t>Knauss</a:t>
            </a:r>
            <a:r>
              <a:rPr lang="fr-FR" sz="2000" dirty="0" smtClean="0"/>
              <a:t>, </a:t>
            </a:r>
            <a:r>
              <a:rPr lang="fr-FR" sz="2000" dirty="0" err="1" smtClean="0"/>
              <a:t>Crit</a:t>
            </a:r>
            <a:r>
              <a:rPr lang="fr-FR" sz="2000" dirty="0" smtClean="0"/>
              <a:t> Care Med 1985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Currently used Scores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514600"/>
            <a:ext cx="7662864" cy="326716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SAPS, APACHE, MPM, LODS, SOFA,…</a:t>
            </a:r>
          </a:p>
          <a:p>
            <a:pPr lvl="1"/>
            <a:r>
              <a:rPr lang="fr-FR" sz="2400" dirty="0" smtClean="0"/>
              <a:t>And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updates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</a:t>
            </a:r>
            <a:r>
              <a:rPr lang="fr-FR" sz="2400" dirty="0" err="1" smtClean="0"/>
              <a:t>them</a:t>
            </a:r>
            <a:endParaRPr lang="fr-FR" sz="2400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widely</a:t>
            </a:r>
            <a:r>
              <a:rPr lang="fr-FR" dirty="0" smtClean="0"/>
              <a:t> in practice are:</a:t>
            </a:r>
          </a:p>
          <a:p>
            <a:pPr lvl="1"/>
            <a:r>
              <a:rPr lang="fr-FR" dirty="0" smtClean="0"/>
              <a:t>The SAPS II score in Europe</a:t>
            </a:r>
          </a:p>
          <a:p>
            <a:pPr lvl="1" algn="r">
              <a:buNone/>
            </a:pPr>
            <a:r>
              <a:rPr lang="fr-FR" sz="2000" dirty="0" smtClean="0"/>
              <a:t>Le Gall, JAMA 1993</a:t>
            </a:r>
          </a:p>
          <a:p>
            <a:pPr lvl="1"/>
            <a:r>
              <a:rPr lang="fr-FR" dirty="0" smtClean="0"/>
              <a:t>The APACHE II score in the US</a:t>
            </a:r>
          </a:p>
          <a:p>
            <a:pPr lvl="1" algn="r">
              <a:buNone/>
            </a:pPr>
            <a:r>
              <a:rPr lang="fr-FR" sz="2000" dirty="0" err="1" smtClean="0"/>
              <a:t>Knauss</a:t>
            </a:r>
            <a:r>
              <a:rPr lang="fr-FR" sz="2000" dirty="0" smtClean="0"/>
              <a:t>, </a:t>
            </a:r>
            <a:r>
              <a:rPr lang="fr-FR" sz="2000" dirty="0" err="1" smtClean="0"/>
              <a:t>Crit</a:t>
            </a:r>
            <a:r>
              <a:rPr lang="fr-FR" sz="2000" dirty="0" smtClean="0"/>
              <a:t> Care Med 1985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0" y="6015335"/>
            <a:ext cx="8001000" cy="461665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PROBLEM: </a:t>
            </a:r>
            <a:r>
              <a:rPr lang="fr-FR" sz="2400" b="1" dirty="0" err="1" smtClean="0"/>
              <a:t>fair</a:t>
            </a:r>
            <a:r>
              <a:rPr lang="fr-FR" sz="2400" b="1" dirty="0" smtClean="0"/>
              <a:t> discrimination but </a:t>
            </a:r>
            <a:r>
              <a:rPr lang="fr-FR" sz="2400" b="1" dirty="0" err="1" smtClean="0"/>
              <a:t>poor</a:t>
            </a:r>
            <a:r>
              <a:rPr lang="fr-FR" sz="2400" b="1" dirty="0" smtClean="0"/>
              <a:t> calibration</a:t>
            </a:r>
            <a:endParaRPr lang="fr-FR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872</TotalTime>
  <Words>1087</Words>
  <Application>Microsoft Office PowerPoint</Application>
  <PresentationFormat>Présentation à l'écran (4:3)</PresentationFormat>
  <Paragraphs>138</Paragraphs>
  <Slides>26</Slides>
  <Notes>4</Notes>
  <HiddenSlides>1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Genèse</vt:lpstr>
      <vt:lpstr>Bases de données complexes et nouveaux outils prédictifs: - MIMIC-II - Super ICU Learner Algorithm (SICULA) Project</vt:lpstr>
      <vt:lpstr>The Data</vt:lpstr>
      <vt:lpstr>Upcoming Medical Data</vt:lpstr>
      <vt:lpstr>MIMIC-II</vt:lpstr>
      <vt:lpstr>MIMIC-II </vt:lpstr>
      <vt:lpstr>Adapted Prediction Algorithms</vt:lpstr>
      <vt:lpstr>Motivations for Mortality Prediction</vt:lpstr>
      <vt:lpstr>Currently used Scores</vt:lpstr>
      <vt:lpstr>Currently used Scores</vt:lpstr>
      <vt:lpstr>Diapositive 10</vt:lpstr>
      <vt:lpstr>Why are the current scores performing that bad ?</vt:lpstr>
      <vt:lpstr>Why are the current scores performing that bad ?</vt:lpstr>
      <vt:lpstr>Super Learner</vt:lpstr>
      <vt:lpstr>Diapositive 14</vt:lpstr>
      <vt:lpstr>Discrete Super Learner</vt:lpstr>
      <vt:lpstr>Super Learner</vt:lpstr>
      <vt:lpstr>Diapositive 17</vt:lpstr>
      <vt:lpstr>Asymptotical Properties</vt:lpstr>
      <vt:lpstr>Results</vt:lpstr>
      <vt:lpstr>Diapositive 20</vt:lpstr>
      <vt:lpstr>Diapositive 21</vt:lpstr>
      <vt:lpstr>Diapositive 22</vt:lpstr>
      <vt:lpstr>Diapositive 23</vt:lpstr>
      <vt:lpstr>Diapositive 24</vt:lpstr>
      <vt:lpstr>Conclusion</vt:lpstr>
      <vt:lpstr>Diapositive 26</vt:lpstr>
    </vt:vector>
  </TitlesOfParts>
  <Company>dbim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ICU Learner Algorithm (SICULA) Project</dc:title>
  <dc:creator>romain pirracchio</dc:creator>
  <cp:lastModifiedBy>romain pirracchio</cp:lastModifiedBy>
  <cp:revision>121</cp:revision>
  <dcterms:created xsi:type="dcterms:W3CDTF">2014-10-02T10:24:10Z</dcterms:created>
  <dcterms:modified xsi:type="dcterms:W3CDTF">2014-10-02T10:33:16Z</dcterms:modified>
</cp:coreProperties>
</file>