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59" r:id="rId4"/>
    <p:sldId id="265" r:id="rId5"/>
    <p:sldId id="256" r:id="rId6"/>
    <p:sldId id="257"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A9B7-4923-4069-BAA8-DBBF524FA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987525-A6E0-4332-B856-2789A2F37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CF1C80-EC38-46B6-A48F-0F4AB6E8D5C3}"/>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5" name="Footer Placeholder 4">
            <a:extLst>
              <a:ext uri="{FF2B5EF4-FFF2-40B4-BE49-F238E27FC236}">
                <a16:creationId xmlns:a16="http://schemas.microsoft.com/office/drawing/2014/main" id="{FCD577E0-5DF5-40D7-8B88-D2307D524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9F132-EDFB-4417-A42D-59CD15F12302}"/>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203750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F1A2-8EAB-4922-AA2D-48D46541E9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11E64F-D15B-4DE5-865A-192351CE6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70430-FF47-429E-8B80-FB19687C355C}"/>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5" name="Footer Placeholder 4">
            <a:extLst>
              <a:ext uri="{FF2B5EF4-FFF2-40B4-BE49-F238E27FC236}">
                <a16:creationId xmlns:a16="http://schemas.microsoft.com/office/drawing/2014/main" id="{F3AA1A73-3C11-41F0-8654-FAE98C41C2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35915-F773-4986-92ED-F34DAF611147}"/>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236603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7DDAD8-F527-4091-A5D1-C24B1DA8A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32BBC8-9661-451F-A185-167ABD5F04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B2939-3969-4FC2-9922-170693AB33F5}"/>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5" name="Footer Placeholder 4">
            <a:extLst>
              <a:ext uri="{FF2B5EF4-FFF2-40B4-BE49-F238E27FC236}">
                <a16:creationId xmlns:a16="http://schemas.microsoft.com/office/drawing/2014/main" id="{5994C568-C8C7-4E6C-981D-B11CAFE63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974CF-380A-45D0-A387-52D1A905AFC9}"/>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57247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A735-3C26-4BF7-A1FD-C98D0BB364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C74482-9CBA-45CB-8E2D-EBF523687E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D29DE6-DF86-46AE-9864-E64FF1702924}"/>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5" name="Footer Placeholder 4">
            <a:extLst>
              <a:ext uri="{FF2B5EF4-FFF2-40B4-BE49-F238E27FC236}">
                <a16:creationId xmlns:a16="http://schemas.microsoft.com/office/drawing/2014/main" id="{7C5AF237-F73E-49E9-87AC-2F1786462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759EA-E23D-4C53-B350-C49CADE7AD22}"/>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302524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D554-874F-496B-89C1-F7F709073D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23B1DA-5028-4334-8A64-38352F759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9D5E92-7CC9-4C74-A1E2-0CF5F7CA4387}"/>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5" name="Footer Placeholder 4">
            <a:extLst>
              <a:ext uri="{FF2B5EF4-FFF2-40B4-BE49-F238E27FC236}">
                <a16:creationId xmlns:a16="http://schemas.microsoft.com/office/drawing/2014/main" id="{B31B7FEF-A265-4854-8949-CCE89E65C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777F7A-9644-45C9-8B57-F77D04071487}"/>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373965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5CA3-963C-4A4D-AC2A-4013E21347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FBF9A3-D606-4ACC-B8DA-64974D6071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C2AE26-EAC6-45AC-9EFB-5F916DCAC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3EC52F-4A0B-4810-9576-4FA26DCCAB71}"/>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6" name="Footer Placeholder 5">
            <a:extLst>
              <a:ext uri="{FF2B5EF4-FFF2-40B4-BE49-F238E27FC236}">
                <a16:creationId xmlns:a16="http://schemas.microsoft.com/office/drawing/2014/main" id="{77F87145-E638-4C4A-B37F-7906E49549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CDE23-22E3-4311-8384-DEC0A68C2E12}"/>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350117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91F5-97FF-4A2A-B7B5-3667FE579E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8515B-DD88-4352-AD2F-A464BF09D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F1831-14CF-46C8-874F-C7F4CA7832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9A370A-19D5-4CE8-9A65-174E51EB2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D113E-441B-45B5-A532-CC80E1E2A4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CCD66F-3192-4826-8E45-A0163FC5905E}"/>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8" name="Footer Placeholder 7">
            <a:extLst>
              <a:ext uri="{FF2B5EF4-FFF2-40B4-BE49-F238E27FC236}">
                <a16:creationId xmlns:a16="http://schemas.microsoft.com/office/drawing/2014/main" id="{7A212B82-41C9-4410-A6C7-58A2CD1CCE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593AC4-7063-4F9B-8D64-1F20A1AADC94}"/>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99894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9876-1046-4641-9092-7361844BCE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F43D81-0654-4D32-BC91-AD4695DB4CA0}"/>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4" name="Footer Placeholder 3">
            <a:extLst>
              <a:ext uri="{FF2B5EF4-FFF2-40B4-BE49-F238E27FC236}">
                <a16:creationId xmlns:a16="http://schemas.microsoft.com/office/drawing/2014/main" id="{6A23E739-318A-4E68-91B0-FBABFD3DE9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B6763C-05EB-4D67-94E0-16CDB5533E67}"/>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121754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49E21-48FE-4ADB-8D0D-8F9B6560121D}"/>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3" name="Footer Placeholder 2">
            <a:extLst>
              <a:ext uri="{FF2B5EF4-FFF2-40B4-BE49-F238E27FC236}">
                <a16:creationId xmlns:a16="http://schemas.microsoft.com/office/drawing/2014/main" id="{65AF0D8F-B6AF-44E6-8A72-4F6E167914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F91995-C95C-4178-979F-4472F058CFAC}"/>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350050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1444-DAD7-470E-BC9B-1FCF9965A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27CD2D-2B59-4701-B786-37145A6B4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4EBDA2-1286-4FA2-A962-FF11CBB92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0A1EC-DE24-44AF-AD54-257ACBEEE2AE}"/>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6" name="Footer Placeholder 5">
            <a:extLst>
              <a:ext uri="{FF2B5EF4-FFF2-40B4-BE49-F238E27FC236}">
                <a16:creationId xmlns:a16="http://schemas.microsoft.com/office/drawing/2014/main" id="{F8939C99-11A6-4219-B248-F66C242FFE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F92985-D2F4-4AA8-A791-361EF9FBB47F}"/>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1166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B139-2333-43CC-A4E5-FF4122932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55E04-7C4D-4C02-AC6A-7D565596D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4D17BF-8355-4FEF-80E0-2439784F4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7F1DE-7C60-4473-9849-AC36F5F59FA0}"/>
              </a:ext>
            </a:extLst>
          </p:cNvPr>
          <p:cNvSpPr>
            <a:spLocks noGrp="1"/>
          </p:cNvSpPr>
          <p:nvPr>
            <p:ph type="dt" sz="half" idx="10"/>
          </p:nvPr>
        </p:nvSpPr>
        <p:spPr/>
        <p:txBody>
          <a:bodyPr/>
          <a:lstStyle/>
          <a:p>
            <a:fld id="{F83365AA-DB9A-45ED-9B3F-4719B6776D98}" type="datetimeFigureOut">
              <a:rPr lang="en-IN" smtClean="0"/>
              <a:pPr/>
              <a:t>20-03-2021</a:t>
            </a:fld>
            <a:endParaRPr lang="en-IN"/>
          </a:p>
        </p:txBody>
      </p:sp>
      <p:sp>
        <p:nvSpPr>
          <p:cNvPr id="6" name="Footer Placeholder 5">
            <a:extLst>
              <a:ext uri="{FF2B5EF4-FFF2-40B4-BE49-F238E27FC236}">
                <a16:creationId xmlns:a16="http://schemas.microsoft.com/office/drawing/2014/main" id="{618FFD6C-6C58-45B1-993D-6A703A35D2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6076C-0071-4AA9-93DF-27801CF245B9}"/>
              </a:ext>
            </a:extLst>
          </p:cNvPr>
          <p:cNvSpPr>
            <a:spLocks noGrp="1"/>
          </p:cNvSpPr>
          <p:nvPr>
            <p:ph type="sldNum" sz="quarter" idx="12"/>
          </p:nvPr>
        </p:nvSpPr>
        <p:spPr/>
        <p:txBody>
          <a:bodyPr/>
          <a:lstStyle/>
          <a:p>
            <a:fld id="{39FA79C3-EBE8-43BC-83BC-B75B35E14675}" type="slidenum">
              <a:rPr lang="en-IN" smtClean="0"/>
              <a:pPr/>
              <a:t>‹#›</a:t>
            </a:fld>
            <a:endParaRPr lang="en-IN"/>
          </a:p>
        </p:txBody>
      </p:sp>
    </p:spTree>
    <p:extLst>
      <p:ext uri="{BB962C8B-B14F-4D97-AF65-F5344CB8AC3E}">
        <p14:creationId xmlns:p14="http://schemas.microsoft.com/office/powerpoint/2010/main" val="370962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3AEED-5560-4D13-BEF3-2CF6B3623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F30E05-56F6-46F1-849B-3FF6688B2C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DE647-F980-420D-A147-C447C50DA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365AA-DB9A-45ED-9B3F-4719B6776D98}" type="datetimeFigureOut">
              <a:rPr lang="en-IN" smtClean="0"/>
              <a:pPr/>
              <a:t>20-03-2021</a:t>
            </a:fld>
            <a:endParaRPr lang="en-IN"/>
          </a:p>
        </p:txBody>
      </p:sp>
      <p:sp>
        <p:nvSpPr>
          <p:cNvPr id="5" name="Footer Placeholder 4">
            <a:extLst>
              <a:ext uri="{FF2B5EF4-FFF2-40B4-BE49-F238E27FC236}">
                <a16:creationId xmlns:a16="http://schemas.microsoft.com/office/drawing/2014/main" id="{B64A84CD-AC10-49EE-A271-311F36E3B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5BAD46-CFA2-4409-A79A-8DAD47E6F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A79C3-EBE8-43BC-83BC-B75B35E14675}" type="slidenum">
              <a:rPr lang="en-IN" smtClean="0"/>
              <a:pPr/>
              <a:t>‹#›</a:t>
            </a:fld>
            <a:endParaRPr lang="en-IN"/>
          </a:p>
        </p:txBody>
      </p:sp>
    </p:spTree>
    <p:extLst>
      <p:ext uri="{BB962C8B-B14F-4D97-AF65-F5344CB8AC3E}">
        <p14:creationId xmlns:p14="http://schemas.microsoft.com/office/powerpoint/2010/main" val="108703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ED13-FAD1-41B3-BDC9-81C3F22B16C1}"/>
              </a:ext>
            </a:extLst>
          </p:cNvPr>
          <p:cNvSpPr>
            <a:spLocks noGrp="1"/>
          </p:cNvSpPr>
          <p:nvPr>
            <p:ph type="title"/>
          </p:nvPr>
        </p:nvSpPr>
        <p:spPr>
          <a:xfrm>
            <a:off x="955646" y="1668287"/>
            <a:ext cx="10515600" cy="1325563"/>
          </a:xfrm>
        </p:spPr>
        <p:txBody>
          <a:bodyPr/>
          <a:lstStyle/>
          <a:p>
            <a:r>
              <a:rPr lang="en-IN" b="1" dirty="0">
                <a:solidFill>
                  <a:srgbClr val="FFFF00"/>
                </a:solidFill>
                <a:latin typeface="Steelr" panose="02000600000000000000" pitchFamily="50" charset="0"/>
              </a:rPr>
              <a:t>Team Name – Runtime Terrors</a:t>
            </a:r>
          </a:p>
        </p:txBody>
      </p:sp>
      <p:sp>
        <p:nvSpPr>
          <p:cNvPr id="3" name="Content Placeholder 2">
            <a:extLst>
              <a:ext uri="{FF2B5EF4-FFF2-40B4-BE49-F238E27FC236}">
                <a16:creationId xmlns:a16="http://schemas.microsoft.com/office/drawing/2014/main" id="{164C622D-47F1-4C0F-A8BF-1FCB76A77081}"/>
              </a:ext>
            </a:extLst>
          </p:cNvPr>
          <p:cNvSpPr>
            <a:spLocks noGrp="1"/>
          </p:cNvSpPr>
          <p:nvPr>
            <p:ph idx="1"/>
          </p:nvPr>
        </p:nvSpPr>
        <p:spPr>
          <a:xfrm>
            <a:off x="955646" y="3864150"/>
            <a:ext cx="10515600" cy="514903"/>
          </a:xfrm>
        </p:spPr>
        <p:txBody>
          <a:bodyPr/>
          <a:lstStyle/>
          <a:p>
            <a:pPr marL="0" indent="0">
              <a:buNone/>
            </a:pPr>
            <a:r>
              <a:rPr lang="en-IN" dirty="0">
                <a:solidFill>
                  <a:schemeClr val="bg1"/>
                </a:solidFill>
                <a:latin typeface="Steelr" panose="02000600000000000000" pitchFamily="50" charset="0"/>
              </a:rPr>
              <a:t>                   Track – OPEN INNOVATION</a:t>
            </a:r>
          </a:p>
        </p:txBody>
      </p:sp>
    </p:spTree>
    <p:extLst>
      <p:ext uri="{BB962C8B-B14F-4D97-AF65-F5344CB8AC3E}">
        <p14:creationId xmlns:p14="http://schemas.microsoft.com/office/powerpoint/2010/main" val="360317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ED13-FAD1-41B3-BDC9-81C3F22B16C1}"/>
              </a:ext>
            </a:extLst>
          </p:cNvPr>
          <p:cNvSpPr>
            <a:spLocks noGrp="1"/>
          </p:cNvSpPr>
          <p:nvPr>
            <p:ph type="title"/>
          </p:nvPr>
        </p:nvSpPr>
        <p:spPr>
          <a:xfrm>
            <a:off x="256998" y="856523"/>
            <a:ext cx="11678004" cy="1448138"/>
          </a:xfrm>
        </p:spPr>
        <p:txBody>
          <a:bodyPr>
            <a:normAutofit fontScale="90000"/>
          </a:bodyPr>
          <a:lstStyle/>
          <a:p>
            <a:r>
              <a:rPr lang="en-IN" sz="2400" b="1" dirty="0">
                <a:solidFill>
                  <a:srgbClr val="FFFF00"/>
                </a:solidFill>
                <a:latin typeface="Steelr" panose="02000600000000000000" pitchFamily="50" charset="0"/>
              </a:rPr>
              <a:t>Problem    ;   </a:t>
            </a:r>
            <a:r>
              <a:rPr lang="en-IN" sz="2400" b="1" dirty="0">
                <a:solidFill>
                  <a:schemeClr val="bg1"/>
                </a:solidFill>
                <a:latin typeface="Steelr" panose="02000600000000000000" pitchFamily="50" charset="0"/>
              </a:rPr>
              <a:t>Foodies often have doubts about the hygiene and </a:t>
            </a:r>
            <a:r>
              <a:rPr lang="en-IN" sz="2400" b="1" dirty="0">
                <a:solidFill>
                  <a:srgbClr val="FFFF00"/>
                </a:solidFill>
                <a:latin typeface="Steelr" panose="02000600000000000000" pitchFamily="50" charset="0"/>
              </a:rPr>
              <a:t>Statement</a:t>
            </a:r>
            <a:r>
              <a:rPr lang="en-IN" sz="2400" b="1" dirty="0">
                <a:solidFill>
                  <a:schemeClr val="bg1"/>
                </a:solidFill>
                <a:latin typeface="Steelr" panose="02000600000000000000" pitchFamily="50" charset="0"/>
              </a:rPr>
              <a:t>   quality of food they have ordered online/offline  </a:t>
            </a:r>
            <a:br>
              <a:rPr lang="en-IN" sz="2400" b="1" dirty="0">
                <a:solidFill>
                  <a:schemeClr val="bg1"/>
                </a:solidFill>
                <a:latin typeface="Steelr" panose="02000600000000000000" pitchFamily="50" charset="0"/>
              </a:rPr>
            </a:br>
            <a:r>
              <a:rPr lang="en-IN" sz="2400" b="1" dirty="0">
                <a:solidFill>
                  <a:schemeClr val="bg1"/>
                </a:solidFill>
                <a:latin typeface="Steelr" panose="02000600000000000000" pitchFamily="50" charset="0"/>
              </a:rPr>
              <a:t>                            after the pandemic </a:t>
            </a:r>
            <a:r>
              <a:rPr lang="en-IN" sz="2400" b="1" dirty="0" err="1">
                <a:solidFill>
                  <a:schemeClr val="bg1"/>
                </a:solidFill>
                <a:latin typeface="Steelr" panose="02000600000000000000" pitchFamily="50" charset="0"/>
              </a:rPr>
              <a:t>hitted</a:t>
            </a:r>
            <a:r>
              <a:rPr lang="en-IN" sz="2400" b="1" dirty="0">
                <a:solidFill>
                  <a:schemeClr val="bg1"/>
                </a:solidFill>
                <a:latin typeface="Steelr" panose="02000600000000000000" pitchFamily="50" charset="0"/>
              </a:rPr>
              <a:t> us hard and to provide work </a:t>
            </a:r>
            <a:br>
              <a:rPr lang="en-IN" sz="2400" b="1" dirty="0">
                <a:solidFill>
                  <a:schemeClr val="bg1"/>
                </a:solidFill>
                <a:latin typeface="Steelr" panose="02000600000000000000" pitchFamily="50" charset="0"/>
              </a:rPr>
            </a:br>
            <a:r>
              <a:rPr lang="en-IN" sz="2400" b="1" dirty="0">
                <a:solidFill>
                  <a:schemeClr val="bg1"/>
                </a:solidFill>
                <a:latin typeface="Steelr" panose="02000600000000000000" pitchFamily="50" charset="0"/>
              </a:rPr>
              <a:t>                            to the underrated chefs </a:t>
            </a:r>
            <a:br>
              <a:rPr lang="en-IN" sz="2400" b="1" dirty="0">
                <a:solidFill>
                  <a:schemeClr val="bg1"/>
                </a:solidFill>
                <a:latin typeface="Steelr" panose="02000600000000000000" pitchFamily="50" charset="0"/>
              </a:rPr>
            </a:br>
            <a:r>
              <a:rPr lang="en-IN" sz="2400" b="1" dirty="0">
                <a:solidFill>
                  <a:schemeClr val="bg1"/>
                </a:solidFill>
                <a:latin typeface="Steelr" panose="02000600000000000000" pitchFamily="50" charset="0"/>
              </a:rPr>
              <a:t>                            </a:t>
            </a:r>
            <a:endParaRPr lang="en-IN" sz="2400" b="1" dirty="0">
              <a:solidFill>
                <a:srgbClr val="FFFF00"/>
              </a:solidFill>
              <a:latin typeface="Steelr" panose="02000600000000000000" pitchFamily="50" charset="0"/>
            </a:endParaRPr>
          </a:p>
        </p:txBody>
      </p:sp>
      <p:sp>
        <p:nvSpPr>
          <p:cNvPr id="3" name="Content Placeholder 2">
            <a:extLst>
              <a:ext uri="{FF2B5EF4-FFF2-40B4-BE49-F238E27FC236}">
                <a16:creationId xmlns:a16="http://schemas.microsoft.com/office/drawing/2014/main" id="{164C622D-47F1-4C0F-A8BF-1FCB76A77081}"/>
              </a:ext>
            </a:extLst>
          </p:cNvPr>
          <p:cNvSpPr>
            <a:spLocks noGrp="1"/>
          </p:cNvSpPr>
          <p:nvPr>
            <p:ph idx="1"/>
          </p:nvPr>
        </p:nvSpPr>
        <p:spPr>
          <a:xfrm>
            <a:off x="1408922" y="2201773"/>
            <a:ext cx="10526080" cy="2071647"/>
          </a:xfrm>
        </p:spPr>
        <p:txBody>
          <a:bodyPr>
            <a:normAutofit fontScale="92500" lnSpcReduction="10000"/>
          </a:bodyPr>
          <a:lstStyle/>
          <a:p>
            <a:pPr marL="0" indent="0">
              <a:buNone/>
            </a:pPr>
            <a:r>
              <a:rPr lang="en-US" dirty="0">
                <a:solidFill>
                  <a:schemeClr val="bg1"/>
                </a:solidFill>
                <a:latin typeface="Bahnschrift SemiCondensed" panose="020B0502040204020203" pitchFamily="34" charset="0"/>
              </a:rPr>
              <a:t>To overcome this problem we have come up with an idea of connecting the local chefs and the elite chefs with a social platform called " Chef à la carte ". Foodies can now  hire a chef for a day or couple of hours according to their needs and can enjoy the delicious food that is made at their home and that too by a professional. Goodbye to the hygiene problems and goodbye to the limited choices of food. </a:t>
            </a:r>
            <a:endParaRPr lang="en-IN" dirty="0">
              <a:solidFill>
                <a:schemeClr val="bg1"/>
              </a:solidFill>
              <a:latin typeface="Bahnschrift SemiCondensed" panose="020B0502040204020203" pitchFamily="34" charset="0"/>
            </a:endParaRPr>
          </a:p>
        </p:txBody>
      </p:sp>
      <p:sp>
        <p:nvSpPr>
          <p:cNvPr id="4" name="TextBox 3">
            <a:extLst>
              <a:ext uri="{FF2B5EF4-FFF2-40B4-BE49-F238E27FC236}">
                <a16:creationId xmlns:a16="http://schemas.microsoft.com/office/drawing/2014/main" id="{6B61398B-080B-4505-A857-6C8BF01C775C}"/>
              </a:ext>
            </a:extLst>
          </p:cNvPr>
          <p:cNvSpPr txBox="1"/>
          <p:nvPr/>
        </p:nvSpPr>
        <p:spPr>
          <a:xfrm rot="16200000">
            <a:off x="90960" y="2845000"/>
            <a:ext cx="2324850" cy="492443"/>
          </a:xfrm>
          <a:prstGeom prst="rect">
            <a:avLst/>
          </a:prstGeom>
          <a:noFill/>
        </p:spPr>
        <p:txBody>
          <a:bodyPr wrap="square" rtlCol="0">
            <a:spAutoFit/>
          </a:bodyPr>
          <a:lstStyle/>
          <a:p>
            <a:r>
              <a:rPr lang="en-IN" sz="2600" dirty="0">
                <a:solidFill>
                  <a:srgbClr val="FFFF00"/>
                </a:solidFill>
                <a:latin typeface="Steelr" panose="02000600000000000000" pitchFamily="50" charset="0"/>
              </a:rPr>
              <a:t>SOLUTION</a:t>
            </a:r>
          </a:p>
        </p:txBody>
      </p:sp>
      <p:sp>
        <p:nvSpPr>
          <p:cNvPr id="5" name="TextBox 4">
            <a:extLst>
              <a:ext uri="{FF2B5EF4-FFF2-40B4-BE49-F238E27FC236}">
                <a16:creationId xmlns:a16="http://schemas.microsoft.com/office/drawing/2014/main" id="{5C55C4D5-DBEF-4C40-997D-09EF3B890349}"/>
              </a:ext>
            </a:extLst>
          </p:cNvPr>
          <p:cNvSpPr txBox="1"/>
          <p:nvPr/>
        </p:nvSpPr>
        <p:spPr>
          <a:xfrm>
            <a:off x="650033" y="4526624"/>
            <a:ext cx="11541967" cy="646331"/>
          </a:xfrm>
          <a:prstGeom prst="rect">
            <a:avLst/>
          </a:prstGeom>
          <a:noFill/>
        </p:spPr>
        <p:txBody>
          <a:bodyPr wrap="square" rtlCol="0">
            <a:spAutoFit/>
          </a:bodyPr>
          <a:lstStyle/>
          <a:p>
            <a:r>
              <a:rPr lang="en-IN" dirty="0">
                <a:solidFill>
                  <a:srgbClr val="FFFF00"/>
                </a:solidFill>
                <a:latin typeface="Steelr" panose="02000600000000000000" pitchFamily="50" charset="0"/>
              </a:rPr>
              <a:t>Target Audience : </a:t>
            </a:r>
            <a:r>
              <a:rPr lang="en-US" dirty="0">
                <a:solidFill>
                  <a:schemeClr val="bg1"/>
                </a:solidFill>
                <a:latin typeface="Steelr" panose="02000600000000000000" pitchFamily="50" charset="0"/>
              </a:rPr>
              <a:t>The target audience for the beginning is the metropolitan city   </a:t>
            </a:r>
          </a:p>
          <a:p>
            <a:r>
              <a:rPr lang="en-US" dirty="0">
                <a:solidFill>
                  <a:schemeClr val="bg1"/>
                </a:solidFill>
                <a:latin typeface="Steelr" panose="02000600000000000000" pitchFamily="50" charset="0"/>
              </a:rPr>
              <a:t>                                           </a:t>
            </a:r>
            <a:r>
              <a:rPr lang="en-US" dirty="0" err="1">
                <a:solidFill>
                  <a:schemeClr val="bg1"/>
                </a:solidFill>
                <a:latin typeface="Steelr" panose="02000600000000000000" pitchFamily="50" charset="0"/>
              </a:rPr>
              <a:t>residers</a:t>
            </a:r>
            <a:r>
              <a:rPr lang="en-US" dirty="0">
                <a:solidFill>
                  <a:schemeClr val="bg1"/>
                </a:solidFill>
                <a:latin typeface="Steelr" panose="02000600000000000000" pitchFamily="50" charset="0"/>
              </a:rPr>
              <a:t>. </a:t>
            </a:r>
            <a:endParaRPr lang="en-IN" dirty="0">
              <a:solidFill>
                <a:schemeClr val="bg1"/>
              </a:solidFill>
              <a:latin typeface="Steelr" panose="02000600000000000000" pitchFamily="50" charset="0"/>
            </a:endParaRPr>
          </a:p>
        </p:txBody>
      </p:sp>
      <p:sp>
        <p:nvSpPr>
          <p:cNvPr id="6" name="TextBox 5">
            <a:extLst>
              <a:ext uri="{FF2B5EF4-FFF2-40B4-BE49-F238E27FC236}">
                <a16:creationId xmlns:a16="http://schemas.microsoft.com/office/drawing/2014/main" id="{DF0627C1-0307-41F6-8EDF-6EA618E77258}"/>
              </a:ext>
            </a:extLst>
          </p:cNvPr>
          <p:cNvSpPr txBox="1"/>
          <p:nvPr/>
        </p:nvSpPr>
        <p:spPr>
          <a:xfrm>
            <a:off x="632897" y="5325920"/>
            <a:ext cx="10926205" cy="1200329"/>
          </a:xfrm>
          <a:prstGeom prst="rect">
            <a:avLst/>
          </a:prstGeom>
          <a:noFill/>
        </p:spPr>
        <p:txBody>
          <a:bodyPr wrap="square" rtlCol="0">
            <a:spAutoFit/>
          </a:bodyPr>
          <a:lstStyle/>
          <a:p>
            <a:pPr algn="ctr"/>
            <a:r>
              <a:rPr lang="en-IN" dirty="0">
                <a:solidFill>
                  <a:schemeClr val="bg1"/>
                </a:solidFill>
                <a:latin typeface="Steelr" panose="02000600000000000000" pitchFamily="50" charset="0"/>
              </a:rPr>
              <a:t>This problem is important to solve as to promote chef culture in the India itself and also to provide the work to the chefs are really good at cooking but doesn’t get enough opportunities. Also, to provide quality and healthy food that’s made at home by professionals</a:t>
            </a:r>
          </a:p>
        </p:txBody>
      </p:sp>
    </p:spTree>
    <p:extLst>
      <p:ext uri="{BB962C8B-B14F-4D97-AF65-F5344CB8AC3E}">
        <p14:creationId xmlns:p14="http://schemas.microsoft.com/office/powerpoint/2010/main" val="100197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1E2F-A889-437D-B557-8909AAE16446}"/>
              </a:ext>
            </a:extLst>
          </p:cNvPr>
          <p:cNvSpPr>
            <a:spLocks noGrp="1"/>
          </p:cNvSpPr>
          <p:nvPr>
            <p:ph type="title"/>
          </p:nvPr>
        </p:nvSpPr>
        <p:spPr/>
        <p:txBody>
          <a:bodyPr>
            <a:normAutofit fontScale="90000"/>
          </a:bodyPr>
          <a:lstStyle/>
          <a:p>
            <a:pPr algn="ctr"/>
            <a:r>
              <a:rPr lang="en-IN" sz="5400" b="1" dirty="0">
                <a:solidFill>
                  <a:srgbClr val="FFFF00"/>
                </a:solidFill>
                <a:latin typeface="Steelr" panose="02000600000000000000" pitchFamily="50" charset="0"/>
              </a:rPr>
              <a:t>Individualism About Our Idea</a:t>
            </a:r>
          </a:p>
        </p:txBody>
      </p:sp>
      <p:sp>
        <p:nvSpPr>
          <p:cNvPr id="3" name="Content Placeholder 2">
            <a:extLst>
              <a:ext uri="{FF2B5EF4-FFF2-40B4-BE49-F238E27FC236}">
                <a16:creationId xmlns:a16="http://schemas.microsoft.com/office/drawing/2014/main" id="{152E3084-7C88-4411-80D1-C1C078C5A0A8}"/>
              </a:ext>
            </a:extLst>
          </p:cNvPr>
          <p:cNvSpPr>
            <a:spLocks noGrp="1"/>
          </p:cNvSpPr>
          <p:nvPr>
            <p:ph idx="1"/>
          </p:nvPr>
        </p:nvSpPr>
        <p:spPr/>
        <p:txBody>
          <a:bodyPr>
            <a:normAutofit fontScale="77500" lnSpcReduction="20000"/>
          </a:bodyPr>
          <a:lstStyle/>
          <a:p>
            <a:endParaRPr lang="en-IN" sz="2400" dirty="0">
              <a:solidFill>
                <a:schemeClr val="bg1"/>
              </a:solidFill>
              <a:latin typeface="Bahnschrift Light Condensed" panose="020B0502040204020203" pitchFamily="34" charset="0"/>
            </a:endParaRPr>
          </a:p>
          <a:p>
            <a:r>
              <a:rPr lang="en-IN" sz="2700" dirty="0">
                <a:solidFill>
                  <a:schemeClr val="bg1"/>
                </a:solidFill>
                <a:latin typeface="Bahnschrift Light Condensed" panose="020B0502040204020203" pitchFamily="34" charset="0"/>
              </a:rPr>
              <a:t>Connecting the local and under rated chefs to the modern society through a social platform.</a:t>
            </a:r>
          </a:p>
          <a:p>
            <a:r>
              <a:rPr lang="en-IN" sz="2700" dirty="0">
                <a:solidFill>
                  <a:schemeClr val="bg1"/>
                </a:solidFill>
                <a:latin typeface="Bahnschrift Light Condensed" panose="020B0502040204020203" pitchFamily="34" charset="0"/>
              </a:rPr>
              <a:t>Chefs Specialized in particular cuisine/dish are available separately.</a:t>
            </a:r>
          </a:p>
          <a:p>
            <a:r>
              <a:rPr lang="en-IN" sz="2700" dirty="0">
                <a:solidFill>
                  <a:schemeClr val="bg1"/>
                </a:solidFill>
                <a:latin typeface="Bahnschrift Light Condensed" panose="020B0502040204020203" pitchFamily="34" charset="0"/>
              </a:rPr>
              <a:t>Providing chefs based on the reviews of the consumers. If an elite chef is given bad ratings many a times the chef would be then placed in the category of the basic chef whereas if the basic chef grabs good rating constantly the chef would then be placed in the Elite chef category.</a:t>
            </a:r>
          </a:p>
          <a:p>
            <a:r>
              <a:rPr lang="en-IN" sz="2700" dirty="0">
                <a:solidFill>
                  <a:schemeClr val="bg1"/>
                </a:solidFill>
                <a:latin typeface="Bahnschrift Light Condensed" panose="020B0502040204020203" pitchFamily="34" charset="0"/>
              </a:rPr>
              <a:t>Paid Subscription to unlock the Elite class of chefs in the town.</a:t>
            </a:r>
          </a:p>
          <a:p>
            <a:r>
              <a:rPr lang="en-IN" sz="2700" dirty="0">
                <a:solidFill>
                  <a:schemeClr val="bg1"/>
                </a:solidFill>
                <a:latin typeface="Bahnschrift Light Condensed" panose="020B0502040204020203" pitchFamily="34" charset="0"/>
              </a:rPr>
              <a:t>For Chef and Customer Security we have loaded extra security features on both the website and the mobile app.</a:t>
            </a:r>
          </a:p>
          <a:p>
            <a:r>
              <a:rPr lang="en-IN" sz="2700" dirty="0">
                <a:solidFill>
                  <a:schemeClr val="bg1"/>
                </a:solidFill>
                <a:latin typeface="Bahnschrift Light Condensed" panose="020B0502040204020203" pitchFamily="34" charset="0"/>
              </a:rPr>
              <a:t>Special discount by the help of Referral System.</a:t>
            </a:r>
          </a:p>
          <a:p>
            <a:r>
              <a:rPr lang="en-IN" sz="2700" dirty="0">
                <a:solidFill>
                  <a:schemeClr val="bg1"/>
                </a:solidFill>
                <a:latin typeface="Bahnschrift Light Condensed" panose="020B0502040204020203" pitchFamily="34" charset="0"/>
              </a:rPr>
              <a:t>Loyalty Customer Bonus for the ones who take our service very frequently. </a:t>
            </a:r>
          </a:p>
          <a:p>
            <a:r>
              <a:rPr lang="en-IN" sz="2700" dirty="0">
                <a:solidFill>
                  <a:schemeClr val="bg1"/>
                </a:solidFill>
                <a:latin typeface="Bahnschrift Light Condensed" panose="020B0502040204020203" pitchFamily="34" charset="0"/>
              </a:rPr>
              <a:t>Unique Refund policy in the case of mishap from the side of chef.</a:t>
            </a:r>
          </a:p>
          <a:p>
            <a:pPr marL="0" indent="0">
              <a:buNone/>
            </a:pPr>
            <a:endParaRPr lang="en-IN" sz="2400" dirty="0">
              <a:solidFill>
                <a:schemeClr val="bg1"/>
              </a:solidFill>
              <a:latin typeface="Bahnschrift Light Condensed" panose="020B0502040204020203" pitchFamily="34" charset="0"/>
            </a:endParaRPr>
          </a:p>
          <a:p>
            <a:pPr marL="0" indent="0" algn="ctr">
              <a:buNone/>
            </a:pPr>
            <a:r>
              <a:rPr lang="en-IN" sz="2400" b="1" dirty="0">
                <a:solidFill>
                  <a:schemeClr val="bg1"/>
                </a:solidFill>
                <a:latin typeface="Baskerville Old Face" panose="02020602080505020303" pitchFamily="18" charset="0"/>
              </a:rPr>
              <a:t>All the points mentioned above will be explained in the brief by us during the hours of Hackathon</a:t>
            </a:r>
          </a:p>
          <a:p>
            <a:endParaRPr lang="en-IN" sz="2400" dirty="0">
              <a:solidFill>
                <a:schemeClr val="bg1"/>
              </a:solidFill>
            </a:endParaRPr>
          </a:p>
        </p:txBody>
      </p:sp>
    </p:spTree>
    <p:extLst>
      <p:ext uri="{BB962C8B-B14F-4D97-AF65-F5344CB8AC3E}">
        <p14:creationId xmlns:p14="http://schemas.microsoft.com/office/powerpoint/2010/main" val="401370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ED13-FAD1-41B3-BDC9-81C3F22B16C1}"/>
              </a:ext>
            </a:extLst>
          </p:cNvPr>
          <p:cNvSpPr>
            <a:spLocks noGrp="1"/>
          </p:cNvSpPr>
          <p:nvPr>
            <p:ph type="title"/>
          </p:nvPr>
        </p:nvSpPr>
        <p:spPr>
          <a:xfrm>
            <a:off x="0" y="1668287"/>
            <a:ext cx="12192000" cy="1325563"/>
          </a:xfrm>
        </p:spPr>
        <p:txBody>
          <a:bodyPr/>
          <a:lstStyle/>
          <a:p>
            <a:pPr algn="ctr"/>
            <a:r>
              <a:rPr lang="en-IN" b="1" dirty="0">
                <a:solidFill>
                  <a:srgbClr val="FFFF00"/>
                </a:solidFill>
                <a:latin typeface="Steelr" panose="02000600000000000000" pitchFamily="50" charset="0"/>
              </a:rPr>
              <a:t>Technology stack</a:t>
            </a:r>
          </a:p>
        </p:txBody>
      </p:sp>
      <p:sp>
        <p:nvSpPr>
          <p:cNvPr id="3" name="Content Placeholder 2">
            <a:extLst>
              <a:ext uri="{FF2B5EF4-FFF2-40B4-BE49-F238E27FC236}">
                <a16:creationId xmlns:a16="http://schemas.microsoft.com/office/drawing/2014/main" id="{164C622D-47F1-4C0F-A8BF-1FCB76A77081}"/>
              </a:ext>
            </a:extLst>
          </p:cNvPr>
          <p:cNvSpPr>
            <a:spLocks noGrp="1"/>
          </p:cNvSpPr>
          <p:nvPr>
            <p:ph idx="1"/>
          </p:nvPr>
        </p:nvSpPr>
        <p:spPr>
          <a:xfrm>
            <a:off x="955646" y="3864150"/>
            <a:ext cx="10515600" cy="1762209"/>
          </a:xfrm>
        </p:spPr>
        <p:txBody>
          <a:bodyPr>
            <a:normAutofit/>
          </a:bodyPr>
          <a:lstStyle/>
          <a:p>
            <a:pPr marL="0" indent="0">
              <a:buNone/>
            </a:pPr>
            <a:r>
              <a:rPr lang="en-IN" dirty="0">
                <a:solidFill>
                  <a:schemeClr val="bg1"/>
                </a:solidFill>
                <a:latin typeface="Steelr" panose="02000600000000000000" pitchFamily="50" charset="0"/>
              </a:rPr>
              <a:t>CSS , HTML , Java-Script and</a:t>
            </a:r>
          </a:p>
          <a:p>
            <a:pPr marL="0" indent="0">
              <a:buNone/>
            </a:pPr>
            <a:r>
              <a:rPr lang="en-IN" dirty="0">
                <a:solidFill>
                  <a:schemeClr val="bg1"/>
                </a:solidFill>
                <a:latin typeface="Steelr" panose="02000600000000000000" pitchFamily="50" charset="0"/>
              </a:rPr>
              <a:t>                                               Django framework</a:t>
            </a:r>
          </a:p>
        </p:txBody>
      </p:sp>
    </p:spTree>
    <p:extLst>
      <p:ext uri="{BB962C8B-B14F-4D97-AF65-F5344CB8AC3E}">
        <p14:creationId xmlns:p14="http://schemas.microsoft.com/office/powerpoint/2010/main" val="310833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51510298-F111-4466-A572-64D0FD34E593}"/>
              </a:ext>
            </a:extLst>
          </p:cNvPr>
          <p:cNvSpPr>
            <a:spLocks noGrp="1"/>
          </p:cNvSpPr>
          <p:nvPr>
            <p:ph type="subTitle" idx="1"/>
          </p:nvPr>
        </p:nvSpPr>
        <p:spPr>
          <a:xfrm>
            <a:off x="4439633" y="4518923"/>
            <a:ext cx="3312734" cy="1141851"/>
          </a:xfrm>
          <a:noFill/>
        </p:spPr>
        <p:txBody>
          <a:bodyPr>
            <a:normAutofit/>
          </a:bodyPr>
          <a:lstStyle/>
          <a:p>
            <a:r>
              <a:rPr lang="en-IN" sz="1600" b="1" dirty="0">
                <a:solidFill>
                  <a:srgbClr val="080808"/>
                </a:solidFill>
                <a:latin typeface="Steelr" panose="02000600000000000000" pitchFamily="50" charset="0"/>
                <a:cs typeface="Aparajita" panose="02020603050405020304" pitchFamily="18" charset="0"/>
              </a:rPr>
              <a:t>Eat Right, Live Bright</a:t>
            </a:r>
          </a:p>
        </p:txBody>
      </p:sp>
      <p:sp>
        <p:nvSpPr>
          <p:cNvPr id="2" name="Title 1">
            <a:extLst>
              <a:ext uri="{FF2B5EF4-FFF2-40B4-BE49-F238E27FC236}">
                <a16:creationId xmlns:a16="http://schemas.microsoft.com/office/drawing/2014/main" id="{C2145C76-5119-420B-A197-50C75245E9EC}"/>
              </a:ext>
            </a:extLst>
          </p:cNvPr>
          <p:cNvSpPr>
            <a:spLocks noGrp="1"/>
          </p:cNvSpPr>
          <p:nvPr>
            <p:ph type="ctrTitle"/>
          </p:nvPr>
        </p:nvSpPr>
        <p:spPr>
          <a:xfrm>
            <a:off x="3187817" y="2353640"/>
            <a:ext cx="5799541" cy="2150719"/>
          </a:xfrm>
          <a:noFill/>
        </p:spPr>
        <p:txBody>
          <a:bodyPr anchor="ctr">
            <a:normAutofit/>
          </a:bodyPr>
          <a:lstStyle/>
          <a:p>
            <a:r>
              <a:rPr lang="en-US" sz="5400" b="1" dirty="0">
                <a:solidFill>
                  <a:srgbClr val="080808"/>
                </a:solidFill>
                <a:latin typeface="Copperplate Gothic Bold" panose="020E0705020206020404" pitchFamily="34" charset="0"/>
              </a:rPr>
              <a:t>Chef à la Carte </a:t>
            </a:r>
            <a:endParaRPr lang="en-IN" sz="5400" b="1" dirty="0">
              <a:solidFill>
                <a:srgbClr val="080808"/>
              </a:solidFill>
              <a:latin typeface="Copperplate Gothic Bold" panose="020E0705020206020404" pitchFamily="34"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B0BF3D-3790-4C5B-AEA1-D066706E5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470895">
            <a:off x="4084605" y="2087106"/>
            <a:ext cx="915460" cy="809653"/>
          </a:xfrm>
          <a:prstGeom prst="rect">
            <a:avLst/>
          </a:prstGeom>
        </p:spPr>
      </p:pic>
      <p:pic>
        <p:nvPicPr>
          <p:cNvPr id="15" name="Picture 14">
            <a:extLst>
              <a:ext uri="{FF2B5EF4-FFF2-40B4-BE49-F238E27FC236}">
                <a16:creationId xmlns:a16="http://schemas.microsoft.com/office/drawing/2014/main" id="{C78990B9-BB92-4B38-901D-8F7164C8B1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8097"/>
          <a:stretch/>
        </p:blipFill>
        <p:spPr>
          <a:xfrm>
            <a:off x="5224076" y="4935575"/>
            <a:ext cx="1457713" cy="1274847"/>
          </a:xfrm>
          <a:prstGeom prst="rect">
            <a:avLst/>
          </a:prstGeom>
        </p:spPr>
      </p:pic>
    </p:spTree>
    <p:extLst>
      <p:ext uri="{BB962C8B-B14F-4D97-AF65-F5344CB8AC3E}">
        <p14:creationId xmlns:p14="http://schemas.microsoft.com/office/powerpoint/2010/main" val="204289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B48C-0ACA-4F9D-B357-36A4780C82E8}"/>
              </a:ext>
            </a:extLst>
          </p:cNvPr>
          <p:cNvSpPr>
            <a:spLocks noGrp="1"/>
          </p:cNvSpPr>
          <p:nvPr>
            <p:ph type="title"/>
          </p:nvPr>
        </p:nvSpPr>
        <p:spPr/>
        <p:txBody>
          <a:bodyPr/>
          <a:lstStyle/>
          <a:p>
            <a:pPr algn="ctr"/>
            <a:r>
              <a:rPr lang="en-IN" b="1" dirty="0">
                <a:latin typeface="Steelr" panose="02000600000000000000" pitchFamily="50" charset="0"/>
              </a:rPr>
              <a:t>LOGO FOR OUR PLATFORM</a:t>
            </a:r>
          </a:p>
        </p:txBody>
      </p:sp>
      <p:pic>
        <p:nvPicPr>
          <p:cNvPr id="5" name="Picture 4">
            <a:extLst>
              <a:ext uri="{FF2B5EF4-FFF2-40B4-BE49-F238E27FC236}">
                <a16:creationId xmlns:a16="http://schemas.microsoft.com/office/drawing/2014/main" id="{19F944FE-4699-42D2-BEAA-DDE06B812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12" y="1914846"/>
            <a:ext cx="11977556" cy="5303315"/>
          </a:xfrm>
          <a:prstGeom prst="rect">
            <a:avLst/>
          </a:prstGeom>
        </p:spPr>
      </p:pic>
    </p:spTree>
    <p:extLst>
      <p:ext uri="{BB962C8B-B14F-4D97-AF65-F5344CB8AC3E}">
        <p14:creationId xmlns:p14="http://schemas.microsoft.com/office/powerpoint/2010/main" val="85320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4787-4070-4FB1-8846-3647134B60BD}"/>
              </a:ext>
            </a:extLst>
          </p:cNvPr>
          <p:cNvSpPr>
            <a:spLocks noGrp="1"/>
          </p:cNvSpPr>
          <p:nvPr>
            <p:ph type="title"/>
          </p:nvPr>
        </p:nvSpPr>
        <p:spPr/>
        <p:txBody>
          <a:bodyPr>
            <a:normAutofit/>
          </a:bodyPr>
          <a:lstStyle/>
          <a:p>
            <a:pPr algn="ctr"/>
            <a:r>
              <a:rPr lang="en-IN" sz="4800" b="1" dirty="0">
                <a:solidFill>
                  <a:schemeClr val="bg1"/>
                </a:solidFill>
                <a:latin typeface="Arial" panose="020B0604020202020204" pitchFamily="34" charset="0"/>
                <a:cs typeface="Arial" panose="020B0604020202020204" pitchFamily="34" charset="0"/>
              </a:rPr>
              <a:t>Team Introduction</a:t>
            </a:r>
          </a:p>
        </p:txBody>
      </p:sp>
      <p:sp>
        <p:nvSpPr>
          <p:cNvPr id="3" name="Content Placeholder 2">
            <a:extLst>
              <a:ext uri="{FF2B5EF4-FFF2-40B4-BE49-F238E27FC236}">
                <a16:creationId xmlns:a16="http://schemas.microsoft.com/office/drawing/2014/main" id="{6BA3F1A7-92D4-4CE8-8269-FDFF6A1DA6B8}"/>
              </a:ext>
            </a:extLst>
          </p:cNvPr>
          <p:cNvSpPr>
            <a:spLocks noGrp="1"/>
          </p:cNvSpPr>
          <p:nvPr>
            <p:ph idx="1"/>
          </p:nvPr>
        </p:nvSpPr>
        <p:spPr>
          <a:xfrm>
            <a:off x="838200" y="1791478"/>
            <a:ext cx="3332584" cy="4385485"/>
          </a:xfrm>
        </p:spPr>
        <p:txBody>
          <a:bodyPr>
            <a:normAutofit fontScale="92500" lnSpcReduction="10000"/>
          </a:bodyPr>
          <a:lstStyle/>
          <a:p>
            <a:pPr marL="0" indent="0">
              <a:buNone/>
            </a:pPr>
            <a:endParaRPr lang="en-IN" dirty="0"/>
          </a:p>
          <a:p>
            <a:pPr marL="0" indent="0">
              <a:buNone/>
            </a:pPr>
            <a:endParaRPr lang="en-IN" dirty="0"/>
          </a:p>
          <a:p>
            <a:pPr marL="0" indent="0">
              <a:buNone/>
            </a:pPr>
            <a:endParaRPr lang="en-IN" u="sng" dirty="0"/>
          </a:p>
          <a:p>
            <a:pPr marL="0" indent="0">
              <a:buNone/>
            </a:pPr>
            <a:endParaRPr lang="en-IN" u="sng" dirty="0"/>
          </a:p>
          <a:p>
            <a:pPr marL="0" indent="0">
              <a:buNone/>
            </a:pPr>
            <a:endParaRPr lang="en-IN" u="sng" dirty="0"/>
          </a:p>
          <a:p>
            <a:pPr marL="0" indent="0">
              <a:buNone/>
            </a:pPr>
            <a:endParaRPr lang="en-IN" u="sng" dirty="0">
              <a:solidFill>
                <a:srgbClr val="FFFF00"/>
              </a:solidFill>
            </a:endParaRPr>
          </a:p>
          <a:p>
            <a:pPr marL="0" indent="0">
              <a:buNone/>
            </a:pPr>
            <a:r>
              <a:rPr lang="en-IN" u="sng" dirty="0">
                <a:solidFill>
                  <a:srgbClr val="FFFF00"/>
                </a:solidFill>
              </a:rPr>
              <a:t>Hritik Agarwal</a:t>
            </a:r>
          </a:p>
          <a:p>
            <a:pPr marL="0" indent="0">
              <a:buNone/>
            </a:pPr>
            <a:r>
              <a:rPr lang="en-IN" sz="1800" dirty="0">
                <a:solidFill>
                  <a:schemeClr val="bg1"/>
                </a:solidFill>
                <a:latin typeface="Steelr" panose="02000600000000000000" pitchFamily="50" charset="0"/>
              </a:rPr>
              <a:t>Contact – 8209890159</a:t>
            </a:r>
          </a:p>
          <a:p>
            <a:pPr marL="0" indent="0">
              <a:buNone/>
            </a:pPr>
            <a:r>
              <a:rPr lang="en-IN" sz="1800" dirty="0">
                <a:solidFill>
                  <a:schemeClr val="bg1"/>
                </a:solidFill>
                <a:latin typeface="Steelr" panose="02000600000000000000" pitchFamily="50" charset="0"/>
              </a:rPr>
              <a:t>Email id –</a:t>
            </a:r>
          </a:p>
          <a:p>
            <a:pPr marL="0" indent="0">
              <a:buNone/>
            </a:pPr>
            <a:r>
              <a:rPr lang="en-IN" sz="1800" dirty="0">
                <a:solidFill>
                  <a:schemeClr val="bg1"/>
                </a:solidFill>
                <a:latin typeface="Bahnschrift SemiCondensed" panose="020B0502040204020203" pitchFamily="34" charset="0"/>
              </a:rPr>
              <a:t>hritikagarwal675@gmail.com</a:t>
            </a:r>
          </a:p>
        </p:txBody>
      </p:sp>
      <p:sp>
        <p:nvSpPr>
          <p:cNvPr id="4" name="TextBox 3">
            <a:extLst>
              <a:ext uri="{FF2B5EF4-FFF2-40B4-BE49-F238E27FC236}">
                <a16:creationId xmlns:a16="http://schemas.microsoft.com/office/drawing/2014/main" id="{683E7659-06C8-4112-82BE-0A5AA1BBCBD4}"/>
              </a:ext>
            </a:extLst>
          </p:cNvPr>
          <p:cNvSpPr txBox="1"/>
          <p:nvPr/>
        </p:nvSpPr>
        <p:spPr>
          <a:xfrm>
            <a:off x="4743304" y="3984269"/>
            <a:ext cx="3001103" cy="1785104"/>
          </a:xfrm>
          <a:prstGeom prst="rect">
            <a:avLst/>
          </a:prstGeom>
          <a:noFill/>
        </p:spPr>
        <p:txBody>
          <a:bodyPr wrap="square" rtlCol="0">
            <a:spAutoFit/>
          </a:bodyPr>
          <a:lstStyle/>
          <a:p>
            <a:endParaRPr lang="en-IN" sz="2800" u="sng" dirty="0">
              <a:solidFill>
                <a:srgbClr val="FFFF00"/>
              </a:solidFill>
            </a:endParaRPr>
          </a:p>
          <a:p>
            <a:r>
              <a:rPr lang="en-IN" sz="2800" u="sng" dirty="0">
                <a:solidFill>
                  <a:srgbClr val="FFFF00"/>
                </a:solidFill>
              </a:rPr>
              <a:t>Kalyani NA</a:t>
            </a:r>
          </a:p>
          <a:p>
            <a:endParaRPr lang="en-IN" dirty="0">
              <a:solidFill>
                <a:schemeClr val="bg1"/>
              </a:solidFill>
              <a:latin typeface="Steelr" panose="02000600000000000000" pitchFamily="50" charset="0"/>
            </a:endParaRPr>
          </a:p>
          <a:p>
            <a:r>
              <a:rPr lang="en-IN" dirty="0">
                <a:solidFill>
                  <a:schemeClr val="bg1"/>
                </a:solidFill>
                <a:latin typeface="Steelr" panose="02000600000000000000" pitchFamily="50" charset="0"/>
              </a:rPr>
              <a:t>Contact - 9045248692</a:t>
            </a:r>
          </a:p>
        </p:txBody>
      </p:sp>
      <p:pic>
        <p:nvPicPr>
          <p:cNvPr id="12" name="Picture 11">
            <a:extLst>
              <a:ext uri="{FF2B5EF4-FFF2-40B4-BE49-F238E27FC236}">
                <a16:creationId xmlns:a16="http://schemas.microsoft.com/office/drawing/2014/main" id="{353F1D74-0E40-4E0A-A29D-2C70F139C270}"/>
              </a:ext>
            </a:extLst>
          </p:cNvPr>
          <p:cNvPicPr>
            <a:picLocks noChangeAspect="1"/>
          </p:cNvPicPr>
          <p:nvPr/>
        </p:nvPicPr>
        <p:blipFill rotWithShape="1">
          <a:blip r:embed="rId3">
            <a:extLst>
              <a:ext uri="{28A0092B-C50C-407E-A947-70E740481C1C}">
                <a14:useLocalDpi xmlns:a14="http://schemas.microsoft.com/office/drawing/2010/main" val="0"/>
              </a:ext>
            </a:extLst>
          </a:blip>
          <a:srcRect l="13093" r="12507"/>
          <a:stretch/>
        </p:blipFill>
        <p:spPr>
          <a:xfrm>
            <a:off x="1204334" y="1940395"/>
            <a:ext cx="1790791" cy="2257545"/>
          </a:xfrm>
          <a:prstGeom prst="rect">
            <a:avLst/>
          </a:prstGeom>
        </p:spPr>
      </p:pic>
      <p:pic>
        <p:nvPicPr>
          <p:cNvPr id="14" name="Picture 13">
            <a:extLst>
              <a:ext uri="{FF2B5EF4-FFF2-40B4-BE49-F238E27FC236}">
                <a16:creationId xmlns:a16="http://schemas.microsoft.com/office/drawing/2014/main" id="{72B7E04E-1E3B-4C11-96C6-14A8FD1BB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9548" y="1926400"/>
            <a:ext cx="2366321" cy="2211515"/>
          </a:xfrm>
          <a:prstGeom prst="rect">
            <a:avLst/>
          </a:prstGeom>
        </p:spPr>
      </p:pic>
      <p:sp>
        <p:nvSpPr>
          <p:cNvPr id="17" name="TextBox 16">
            <a:extLst>
              <a:ext uri="{FF2B5EF4-FFF2-40B4-BE49-F238E27FC236}">
                <a16:creationId xmlns:a16="http://schemas.microsoft.com/office/drawing/2014/main" id="{48711F13-AABD-41B6-949C-69D05C58212C}"/>
              </a:ext>
            </a:extLst>
          </p:cNvPr>
          <p:cNvSpPr txBox="1"/>
          <p:nvPr/>
        </p:nvSpPr>
        <p:spPr>
          <a:xfrm>
            <a:off x="8803777" y="3949741"/>
            <a:ext cx="3001103" cy="1785104"/>
          </a:xfrm>
          <a:prstGeom prst="rect">
            <a:avLst/>
          </a:prstGeom>
          <a:noFill/>
        </p:spPr>
        <p:txBody>
          <a:bodyPr wrap="square" rtlCol="0">
            <a:spAutoFit/>
          </a:bodyPr>
          <a:lstStyle/>
          <a:p>
            <a:endParaRPr lang="en-IN" sz="2800" u="sng" dirty="0">
              <a:solidFill>
                <a:srgbClr val="FFFF00"/>
              </a:solidFill>
            </a:endParaRPr>
          </a:p>
          <a:p>
            <a:r>
              <a:rPr lang="en-IN" sz="2800" u="sng" dirty="0" err="1">
                <a:solidFill>
                  <a:srgbClr val="FFFF00"/>
                </a:solidFill>
              </a:rPr>
              <a:t>Janvi</a:t>
            </a:r>
            <a:r>
              <a:rPr lang="en-IN" sz="2800" u="sng" dirty="0">
                <a:solidFill>
                  <a:srgbClr val="FFFF00"/>
                </a:solidFill>
              </a:rPr>
              <a:t> Mittal  </a:t>
            </a:r>
          </a:p>
          <a:p>
            <a:endParaRPr lang="en-IN" dirty="0">
              <a:solidFill>
                <a:schemeClr val="bg1"/>
              </a:solidFill>
              <a:latin typeface="Steelr" panose="02000600000000000000" pitchFamily="50" charset="0"/>
            </a:endParaRPr>
          </a:p>
          <a:p>
            <a:r>
              <a:rPr lang="en-IN" dirty="0">
                <a:solidFill>
                  <a:schemeClr val="bg1"/>
                </a:solidFill>
                <a:latin typeface="Steelr" panose="02000600000000000000" pitchFamily="50" charset="0"/>
              </a:rPr>
              <a:t>Contact - 8448202239</a:t>
            </a:r>
          </a:p>
        </p:txBody>
      </p:sp>
      <p:pic>
        <p:nvPicPr>
          <p:cNvPr id="19" name="Picture 18">
            <a:extLst>
              <a:ext uri="{FF2B5EF4-FFF2-40B4-BE49-F238E27FC236}">
                <a16:creationId xmlns:a16="http://schemas.microsoft.com/office/drawing/2014/main" id="{D9269753-243D-403C-9FD8-05F090AFDD16}"/>
              </a:ext>
            </a:extLst>
          </p:cNvPr>
          <p:cNvPicPr>
            <a:picLocks noChangeAspect="1"/>
          </p:cNvPicPr>
          <p:nvPr/>
        </p:nvPicPr>
        <p:blipFill rotWithShape="1">
          <a:blip r:embed="rId5">
            <a:extLst>
              <a:ext uri="{28A0092B-C50C-407E-A947-70E740481C1C}">
                <a14:useLocalDpi xmlns:a14="http://schemas.microsoft.com/office/drawing/2010/main" val="0"/>
              </a:ext>
            </a:extLst>
          </a:blip>
          <a:srcRect l="-1223" b="25830"/>
          <a:stretch/>
        </p:blipFill>
        <p:spPr>
          <a:xfrm>
            <a:off x="8920066" y="1926399"/>
            <a:ext cx="1595533" cy="2198129"/>
          </a:xfrm>
          <a:prstGeom prst="rect">
            <a:avLst/>
          </a:prstGeom>
        </p:spPr>
      </p:pic>
      <p:sp>
        <p:nvSpPr>
          <p:cNvPr id="5" name="TextBox 4">
            <a:extLst>
              <a:ext uri="{FF2B5EF4-FFF2-40B4-BE49-F238E27FC236}">
                <a16:creationId xmlns:a16="http://schemas.microsoft.com/office/drawing/2014/main" id="{4D1B95AC-9BF4-40A0-B9C7-BDD678FF14A9}"/>
              </a:ext>
            </a:extLst>
          </p:cNvPr>
          <p:cNvSpPr txBox="1"/>
          <p:nvPr/>
        </p:nvSpPr>
        <p:spPr>
          <a:xfrm>
            <a:off x="0" y="5994199"/>
            <a:ext cx="12192000" cy="523220"/>
          </a:xfrm>
          <a:prstGeom prst="rect">
            <a:avLst/>
          </a:prstGeom>
          <a:noFill/>
        </p:spPr>
        <p:txBody>
          <a:bodyPr wrap="square" rtlCol="0">
            <a:spAutoFit/>
          </a:bodyPr>
          <a:lstStyle/>
          <a:p>
            <a:pPr algn="ctr"/>
            <a:r>
              <a:rPr lang="en-IN" sz="2800" b="1" dirty="0">
                <a:solidFill>
                  <a:schemeClr val="bg1"/>
                </a:solidFill>
                <a:latin typeface="Steelr" panose="02000600000000000000" pitchFamily="50" charset="0"/>
              </a:rPr>
              <a:t>We all are from </a:t>
            </a:r>
            <a:r>
              <a:rPr lang="en-IN" sz="2800" b="1" dirty="0" err="1">
                <a:solidFill>
                  <a:schemeClr val="bg1"/>
                </a:solidFill>
                <a:latin typeface="Steelr" panose="02000600000000000000" pitchFamily="50" charset="0"/>
              </a:rPr>
              <a:t>UPES,Dehradun</a:t>
            </a:r>
            <a:endParaRPr lang="en-IN" sz="2800" b="1" dirty="0">
              <a:solidFill>
                <a:schemeClr val="bg1"/>
              </a:solidFill>
              <a:latin typeface="Steelr" panose="02000600000000000000" pitchFamily="50" charset="0"/>
            </a:endParaRPr>
          </a:p>
        </p:txBody>
      </p:sp>
    </p:spTree>
    <p:extLst>
      <p:ext uri="{BB962C8B-B14F-4D97-AF65-F5344CB8AC3E}">
        <p14:creationId xmlns:p14="http://schemas.microsoft.com/office/powerpoint/2010/main" val="328801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426</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Bahnschrift Light Condensed</vt:lpstr>
      <vt:lpstr>Bahnschrift SemiCondensed</vt:lpstr>
      <vt:lpstr>Baskerville Old Face</vt:lpstr>
      <vt:lpstr>Calibri</vt:lpstr>
      <vt:lpstr>Calibri Light</vt:lpstr>
      <vt:lpstr>Copperplate Gothic Bold</vt:lpstr>
      <vt:lpstr>Steelr</vt:lpstr>
      <vt:lpstr>Office Theme</vt:lpstr>
      <vt:lpstr>Team Name – Runtime Terrors</vt:lpstr>
      <vt:lpstr>Problem    ;   Foodies often have doubts about the hygiene and Statement   quality of food they have ordered online/offline                               after the pandemic hitted us hard and to provide work                              to the underrated chefs                              </vt:lpstr>
      <vt:lpstr>Individualism About Our Idea</vt:lpstr>
      <vt:lpstr>Technology stack</vt:lpstr>
      <vt:lpstr>Chef à la Carte </vt:lpstr>
      <vt:lpstr>LOGO FOR OUR PLATFORM</vt:lpstr>
      <vt:lpstr>Team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 à la Carte</dc:title>
  <dc:creator>Hritik Agarwal</dc:creator>
  <cp:lastModifiedBy>Hritik Agarwal</cp:lastModifiedBy>
  <cp:revision>17</cp:revision>
  <dcterms:created xsi:type="dcterms:W3CDTF">2021-02-19T06:35:45Z</dcterms:created>
  <dcterms:modified xsi:type="dcterms:W3CDTF">2021-03-20T05:24:12Z</dcterms:modified>
</cp:coreProperties>
</file>