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8" r:id="rId12"/>
    <p:sldId id="329" r:id="rId13"/>
    <p:sldId id="327" r:id="rId14"/>
    <p:sldId id="326" r:id="rId15"/>
    <p:sldId id="331" r:id="rId16"/>
    <p:sldId id="330" r:id="rId17"/>
    <p:sldId id="332" r:id="rId18"/>
    <p:sldId id="333" r:id="rId19"/>
    <p:sldId id="337" r:id="rId20"/>
    <p:sldId id="336" r:id="rId21"/>
    <p:sldId id="334" r:id="rId22"/>
    <p:sldId id="339" r:id="rId23"/>
    <p:sldId id="338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24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19AE58A-F549-8740-C929-48AD806607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36FF8A9-93E2-E9EE-BCD9-AB4624541A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8DF35E83-0C52-AF63-42E4-2227E2C6E0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DE4DF3E6-B2C8-0D9C-43D3-0149E8FB675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90EF3-9547-A241-8152-A3B17232B3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8993ADF-B8C5-A77D-6A30-7F0DE8E03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D316C2B-DE7D-8228-9870-20BEF02D4F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4403178-5C39-50DE-4D80-F60C8D50EB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3B9AE99-AD00-A0F5-965E-BA85FFD0D32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D4AD41E-E88D-BAA9-79A1-CB35D44AA0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F1BA436-8FF9-1384-5C12-89EF889DE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2F94D7-17BD-3442-8F0B-5F1622D11F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3C9406-E16F-B907-25EA-72765ABD7A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DF6E4A-FAAE-C8C5-1A2C-3468BFAE96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outline.</a:t>
            </a:r>
            <a:fld id="{577B7179-A3E2-CB4B-ADB2-4BE121A7B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27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CB7372-D92D-A4EE-362D-A7F6CC42C8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6B908D-165D-3FA6-A3BC-6C28FF19DA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outline.</a:t>
            </a:r>
            <a:fld id="{EC046316-80D5-C84C-9851-6900564D40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66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1133CA-3D7E-EC1F-332A-3834D299F3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88FEF7-7837-0AD4-6F87-53EAC9D4A2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outline.</a:t>
            </a:r>
            <a:fld id="{5CB836AE-EA23-424F-91E6-D04C35FA5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4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D271D-67B9-7344-2C55-E3D7224A8F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9D08-E10E-76BE-7676-66229E451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outline.</a:t>
            </a:r>
            <a:fld id="{E87877B4-DA89-F34E-A787-387D05F115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83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903B5B-C0A3-88AF-AC5C-2D3B4949C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F98DC0-0269-F2C6-B0B6-EF8B9F0D7C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outline.</a:t>
            </a:r>
            <a:fld id="{720DCC4E-B979-534D-9374-345AC2261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2E9920-A116-D535-B23C-B81C599DF8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0F7873-ADD0-5D01-E8C8-722E69AD8B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outline.</a:t>
            </a:r>
            <a:fld id="{CA4C454C-9DAA-674D-95CC-818B25FA3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43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301E5FF-DE3F-A5B2-09BA-2B7EAE42EB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0DD813D-82F2-8292-407D-0D7168A497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outline.</a:t>
            </a:r>
            <a:fld id="{36732871-4F4E-CB4C-84AD-FB05ECC689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24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276E34E-5032-B7AB-1741-97D382B92F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488446-9038-E3B6-0E49-300828C771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outline.</a:t>
            </a:r>
            <a:fld id="{0A95E849-2717-3D49-9F23-92CB521BA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58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844DB85-8500-4918-DF06-3D0E345779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slides1.</a:t>
            </a:r>
            <a:fld id="{8E23E388-4D50-C947-A4D2-B7FF439F4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19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629AD9-4BB6-538B-322A-3237B421ED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7B6312-5098-8AA9-97C9-DA1AE0CEFF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outline.</a:t>
            </a:r>
            <a:fld id="{8F8527EC-FF14-414A-843F-BC91B7E485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63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B9A6A8-F7F2-59BB-BA16-8107500EC9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CF28E3-B108-282D-B44C-B480194988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outline.</a:t>
            </a:r>
            <a:fld id="{C90C163D-ACC8-764F-894F-992829A66B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0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DE4BDB-BBC1-7096-42E8-60E071AA7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1A6CF85-E4D2-F0ED-B2EA-41D555F0E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784D5F4-F3E4-8133-1B30-6E72274CC6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en-US"/>
              <a:t>outline.</a:t>
            </a:r>
            <a:fld id="{1462092A-B158-5748-B99B-3A8A98FFBE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>
            <a:extLst>
              <a:ext uri="{FF2B5EF4-FFF2-40B4-BE49-F238E27FC236}">
                <a16:creationId xmlns:a16="http://schemas.microsoft.com/office/drawing/2014/main" id="{A335B510-6B1E-5EAB-8B0C-0AA52217D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688E1302-A39A-B247-B9AB-5CA4CEA5ED64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173CE09-FAAD-EC65-007A-F6DAFAB3D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3338"/>
            <a:ext cx="8915400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/>
              <a:t>“Computer”</a:t>
            </a:r>
            <a:endParaRPr lang="en-US" altLang="ja-JP" sz="40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Basic idea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Original idea - construct a machine that could do calculations automatically, i.e. add and subtract numbers in a sequence.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Define each operation by a </a:t>
            </a:r>
            <a:r>
              <a:rPr lang="en-US" altLang="en-US" sz="2400">
                <a:solidFill>
                  <a:srgbClr val="FF0000"/>
                </a:solidFill>
              </a:rPr>
              <a:t>“machine instruction.”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Each </a:t>
            </a:r>
            <a:r>
              <a:rPr lang="en-US" altLang="en-US" sz="2400">
                <a:solidFill>
                  <a:srgbClr val="FF0000"/>
                </a:solidFill>
              </a:rPr>
              <a:t>machine instruction </a:t>
            </a:r>
            <a:r>
              <a:rPr lang="en-US" altLang="en-US" sz="2400">
                <a:solidFill>
                  <a:srgbClr val="000000"/>
                </a:solidFill>
              </a:rPr>
              <a:t>can do a relatively simply operation, e.g., add two numbers, or subtract one number from another number, etc.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Instruction set</a:t>
            </a:r>
            <a:r>
              <a:rPr lang="en-US" altLang="en-US" sz="2400">
                <a:solidFill>
                  <a:srgbClr val="000000"/>
                </a:solidFill>
              </a:rPr>
              <a:t> - A list of different machine instructions that a computer can do.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 sequence of selected instructions is created to do the required calculation.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6A8AE1C-6464-CE86-8D06-B2178CF2F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4638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00"/>
                </a:solidFill>
              </a:rPr>
              <a:t>© 2015  B. Wilkinson   Modification date: </a:t>
            </a:r>
            <a:r>
              <a:rPr lang="en-GB" altLang="en-US" sz="1200">
                <a:solidFill>
                  <a:srgbClr val="FF0000"/>
                </a:solidFill>
              </a:rPr>
              <a:t>Aug 23, 2015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>
            <a:extLst>
              <a:ext uri="{FF2B5EF4-FFF2-40B4-BE49-F238E27FC236}">
                <a16:creationId xmlns:a16="http://schemas.microsoft.com/office/drawing/2014/main" id="{62555A71-9650-241F-78CE-EEF692996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EDAE067F-7177-BC4F-B8FC-C60D790B38A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449ED48-0DA9-2005-B696-7944CCBF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1850"/>
            <a:ext cx="2819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Howard Aiken Assistant professor Harvard University proposed a machine for to produce tables of functions. </a:t>
            </a:r>
            <a:endParaRPr lang="en-US" altLang="en-US" sz="2400" b="1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Approached IBM who built the machine.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pic>
        <p:nvPicPr>
          <p:cNvPr id="24579" name="Picture 2" descr="Harvard Mark I">
            <a:extLst>
              <a:ext uri="{FF2B5EF4-FFF2-40B4-BE49-F238E27FC236}">
                <a16:creationId xmlns:a16="http://schemas.microsoft.com/office/drawing/2014/main" id="{C3AD25C2-94DC-C276-A837-C487B076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1181100"/>
            <a:ext cx="6173787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3">
            <a:extLst>
              <a:ext uri="{FF2B5EF4-FFF2-40B4-BE49-F238E27FC236}">
                <a16:creationId xmlns:a16="http://schemas.microsoft.com/office/drawing/2014/main" id="{1E8B5221-115A-B8A4-6D1B-96BCE398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0600"/>
            <a:ext cx="87963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Electromechanical (not electronic). Used IBM’s technology in punched card machines and tabulators. Program stored on punched tape. </a:t>
            </a:r>
            <a:r>
              <a:rPr lang="en-US" altLang="en-US" sz="2400">
                <a:solidFill>
                  <a:srgbClr val="FF0000"/>
                </a:solidFill>
              </a:rPr>
              <a:t>Decimal number representation.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Operational 1943 - 1959. </a:t>
            </a:r>
          </a:p>
        </p:txBody>
      </p:sp>
      <p:sp>
        <p:nvSpPr>
          <p:cNvPr id="24581" name="TextBox 4">
            <a:extLst>
              <a:ext uri="{FF2B5EF4-FFF2-40B4-BE49-F238E27FC236}">
                <a16:creationId xmlns:a16="http://schemas.microsoft.com/office/drawing/2014/main" id="{D34C8DF2-C3F1-D82D-DAFE-EF44DDD09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924300"/>
            <a:ext cx="1231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IBM Archives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12A41DCF-9280-B574-B914-BFF0D3847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68263"/>
            <a:ext cx="3894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Harvard Mark 1</a:t>
            </a:r>
            <a:endParaRPr lang="en-US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>
            <a:extLst>
              <a:ext uri="{FF2B5EF4-FFF2-40B4-BE49-F238E27FC236}">
                <a16:creationId xmlns:a16="http://schemas.microsoft.com/office/drawing/2014/main" id="{967BF14E-337A-8E8A-2F22-8892766A5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3C880F85-7D51-4945-AC3F-B0F93D7D103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C632652-2AE6-4CCC-BC20-C58A4FF8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-22225"/>
            <a:ext cx="905668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ENIAC project</a:t>
            </a:r>
            <a:endParaRPr lang="en-US" altLang="en-US" sz="400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Times New Roman" panose="02020603050405020304" pitchFamily="18" charset="0"/>
              </a:rPr>
              <a:t>Electronic Numerical Integrator and Computer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Hugh electronic computer (over 18,000 vacuum tubes) developed during World War II - did not have stored program (programming done by setting switches. </a:t>
            </a:r>
            <a:r>
              <a:rPr lang="en-US" altLang="en-US" sz="2400">
                <a:solidFill>
                  <a:srgbClr val="FF0000"/>
                </a:solidFill>
              </a:rPr>
              <a:t>Decimal number representation.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A82A74A1-2762-7A10-6493-1501D7418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973263"/>
            <a:ext cx="6691312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>
            <a:extLst>
              <a:ext uri="{FF2B5EF4-FFF2-40B4-BE49-F238E27FC236}">
                <a16:creationId xmlns:a16="http://schemas.microsoft.com/office/drawing/2014/main" id="{F5F2DD20-8A73-F016-0B39-07B073B7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553200"/>
            <a:ext cx="807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ENIAC with Eckert. Program entered using switches on lower part of equipment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>
            <a:extLst>
              <a:ext uri="{FF2B5EF4-FFF2-40B4-BE49-F238E27FC236}">
                <a16:creationId xmlns:a16="http://schemas.microsoft.com/office/drawing/2014/main" id="{35CA6362-8890-37AA-8561-7D01B26E6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CD0EF0BA-9DE9-1844-908A-D4114490DF6C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BDDCB1D-62F1-3FCC-1DB2-C7520B84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85800"/>
            <a:ext cx="421005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/>
              <a:t>EDVAC project</a:t>
            </a:r>
            <a:endParaRPr lang="en-US" altLang="en-US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Electronic Discrete Variable Computer</a:t>
            </a:r>
            <a:endParaRPr lang="en-US" altLang="en-US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Proposed towards end of ENIAC project - Eckert, Mauchly and von Neumann - Report (published with one name, von Neumann) on the design of an electronic stored program computer.</a:t>
            </a:r>
            <a:endParaRPr lang="en-US" altLang="en-US" sz="2400" b="1"/>
          </a:p>
        </p:txBody>
      </p:sp>
      <p:pic>
        <p:nvPicPr>
          <p:cNvPr id="26627" name="Picture 2" descr="File:Edvac.jpg">
            <a:extLst>
              <a:ext uri="{FF2B5EF4-FFF2-40B4-BE49-F238E27FC236}">
                <a16:creationId xmlns:a16="http://schemas.microsoft.com/office/drawing/2014/main" id="{7D22CEA3-7F2A-E467-5AA7-DF6E19C6C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90525"/>
            <a:ext cx="440055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3">
            <a:extLst>
              <a:ext uri="{FF2B5EF4-FFF2-40B4-BE49-F238E27FC236}">
                <a16:creationId xmlns:a16="http://schemas.microsoft.com/office/drawing/2014/main" id="{26E5DF3B-7C61-2FD3-555F-A4130FDC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383338"/>
            <a:ext cx="457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http://en.wikipedia.org/wiki/EDVAC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>
            <a:extLst>
              <a:ext uri="{FF2B5EF4-FFF2-40B4-BE49-F238E27FC236}">
                <a16:creationId xmlns:a16="http://schemas.microsoft.com/office/drawing/2014/main" id="{196E863C-F003-0C8C-6BF6-C03ACE3DA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BDFF0C39-79A4-8447-960F-EF7663AB69F9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4926B92-0AE7-BC45-CB3C-39B8DFE9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7630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</a:rPr>
              <a:t>von Neumann computer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Describes a stored program computer that uses the memory to hold both binary encoded instructions (program) and data.</a:t>
            </a:r>
            <a:endParaRPr lang="en-US" altLang="en-US" sz="2400" b="1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</a:rPr>
              <a:t>Harvard computer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 stored program computer in which separate memory is employed to hold the program and the data.</a:t>
            </a:r>
            <a:endParaRPr lang="en-US" altLang="en-US" sz="2400" b="1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Present day computers are von Neuman although usual to have separate cache memories near processor for program and data.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1">
            <a:extLst>
              <a:ext uri="{FF2B5EF4-FFF2-40B4-BE49-F238E27FC236}">
                <a16:creationId xmlns:a16="http://schemas.microsoft.com/office/drawing/2014/main" id="{5D90758D-7297-763D-8E63-80AF42E08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5B9589EC-E093-1B42-9FCF-FB9DEAEB9DDE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FD8D80B-0886-95B7-5409-463C1DCAC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/>
              <a:t>The world’s first electronic </a:t>
            </a:r>
            <a:r>
              <a:rPr lang="en-US" altLang="en-US" sz="3600" b="1" i="1"/>
              <a:t>stored program</a:t>
            </a:r>
            <a:r>
              <a:rPr lang="en-US" altLang="en-US" sz="3600" b="1"/>
              <a:t> computer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24518B14-2465-D9FD-AF3F-291043EFF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9913" y="1493838"/>
            <a:ext cx="9747251" cy="39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4">
            <a:extLst>
              <a:ext uri="{FF2B5EF4-FFF2-40B4-BE49-F238E27FC236}">
                <a16:creationId xmlns:a16="http://schemas.microsoft.com/office/drawing/2014/main" id="{3307384D-1DF3-3EBB-40A5-ACEFDD548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51538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The Manchester University Mark I, operational June 21, 1948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>
            <a:extLst>
              <a:ext uri="{FF2B5EF4-FFF2-40B4-BE49-F238E27FC236}">
                <a16:creationId xmlns:a16="http://schemas.microsoft.com/office/drawing/2014/main" id="{07991397-71A9-7207-9CCD-F8FED8C7E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5051BD03-98E6-FD47-AF37-93051F560FD1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9A5892D-AFED-6590-E29B-2400CADF1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33528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/>
              <a:t>EDSAC</a:t>
            </a:r>
            <a:endParaRPr lang="en-US" altLang="en-US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Electronic Delay Storage Automatic Calculator</a:t>
            </a:r>
            <a:endParaRPr lang="en-US" altLang="en-US" sz="20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Operational in 1949 - first large scale stored program computer.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Cambridge University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Used mercury delay line memory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Maurice Wilkes looking at the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delay lines.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2DE5CEBB-9C06-1555-F9AE-C270E379D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5913"/>
            <a:ext cx="4892675" cy="606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>
            <a:extLst>
              <a:ext uri="{FF2B5EF4-FFF2-40B4-BE49-F238E27FC236}">
                <a16:creationId xmlns:a16="http://schemas.microsoft.com/office/drawing/2014/main" id="{2E319679-0420-6BF8-29E1-F9AD279E3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5B016604-C0CC-CA4C-BD4E-6A6E2427B6B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A1DBA00-7299-F920-E26A-16A5D1051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10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/>
              <a:t>Stretch Computer</a:t>
            </a:r>
            <a:endParaRPr lang="en-US" altLang="en-US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1961 IBM - Designed to “stretch” technology/performance to its limits - germanium transistor based - much faster than earlier tube based systems (IBM 704/5.) e.g. 1 microsecond add compared to 84 microsecond add.</a:t>
            </a:r>
            <a:endParaRPr lang="en-US" altLang="en-US" sz="2400" b="1"/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8970A7DC-1940-8557-B909-537C77F6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36788"/>
            <a:ext cx="6577013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>
            <a:extLst>
              <a:ext uri="{FF2B5EF4-FFF2-40B4-BE49-F238E27FC236}">
                <a16:creationId xmlns:a16="http://schemas.microsoft.com/office/drawing/2014/main" id="{B2D4AD8C-370E-6774-1D94-7F8C6AB1D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653099A1-AFC7-4E40-9372-CD11C3CF7E1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25FA224-9793-6859-548B-7F372B9D2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1703388"/>
            <a:ext cx="52038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Mid 1960’s - </a:t>
            </a:r>
            <a:r>
              <a:rPr lang="en-US" altLang="en-US" sz="2400">
                <a:solidFill>
                  <a:srgbClr val="FF0000"/>
                </a:solidFill>
              </a:rPr>
              <a:t>CDC 6600</a:t>
            </a:r>
            <a:r>
              <a:rPr lang="en-US" altLang="en-US" sz="2400">
                <a:solidFill>
                  <a:srgbClr val="000000"/>
                </a:solidFill>
              </a:rPr>
              <a:t> - one of the first supercomputers, multiple functional units, classic 3-address instruction format (re-introduced in RISC computers in 1990’s), refrigerated. Follow-on </a:t>
            </a:r>
            <a:r>
              <a:rPr lang="en-US" altLang="en-US" sz="2400">
                <a:solidFill>
                  <a:srgbClr val="FF0000"/>
                </a:solidFill>
              </a:rPr>
              <a:t>CDC 7600</a:t>
            </a:r>
            <a:r>
              <a:rPr lang="en-US" altLang="en-US" sz="2400">
                <a:solidFill>
                  <a:srgbClr val="000000"/>
                </a:solidFill>
              </a:rPr>
              <a:t>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1970’s, early 1980’s supercomputers continue to be developed. </a:t>
            </a:r>
            <a:r>
              <a:rPr lang="en-US" altLang="en-US" sz="2400">
                <a:solidFill>
                  <a:srgbClr val="FF0000"/>
                </a:solidFill>
              </a:rPr>
              <a:t>Cray 1 and Cray 2</a:t>
            </a:r>
            <a:r>
              <a:rPr lang="en-US" altLang="en-US" sz="2400">
                <a:solidFill>
                  <a:srgbClr val="000000"/>
                </a:solidFill>
              </a:rPr>
              <a:t> supercomputers using the most advanced technology available to obtain the maximum speed.</a:t>
            </a:r>
          </a:p>
        </p:txBody>
      </p:sp>
      <p:pic>
        <p:nvPicPr>
          <p:cNvPr id="31747" name="Picture 4" descr="http://upload.wikimedia.org/wikipedia/commons/thumb/c/c4/CDC_6600.jc.jpg/300px-CDC_6600.jc.jpg">
            <a:extLst>
              <a:ext uri="{FF2B5EF4-FFF2-40B4-BE49-F238E27FC236}">
                <a16:creationId xmlns:a16="http://schemas.microsoft.com/office/drawing/2014/main" id="{E342638F-63E2-5579-5F9C-E264BB450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3" y="1243013"/>
            <a:ext cx="3570287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8AA3E5-79C3-3886-7951-4F6A3722692A}"/>
              </a:ext>
            </a:extLst>
          </p:cNvPr>
          <p:cNvSpPr/>
          <p:nvPr/>
        </p:nvSpPr>
        <p:spPr>
          <a:xfrm>
            <a:off x="22225" y="-4763"/>
            <a:ext cx="9012238" cy="12604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ea typeface="+mn-ea"/>
              </a:rPr>
              <a:t>Landmarks in Computer Design since 1960</a:t>
            </a:r>
            <a:endParaRPr lang="en-US" sz="3200" dirty="0">
              <a:ea typeface="+mn-ea"/>
            </a:endParaRPr>
          </a:p>
          <a:p>
            <a:pPr>
              <a:defRPr/>
            </a:pPr>
            <a:endParaRPr lang="en-US" sz="1050" b="1" dirty="0">
              <a:ea typeface="+mn-ea"/>
            </a:endParaRPr>
          </a:p>
          <a:p>
            <a:pPr algn="ctr">
              <a:defRPr/>
            </a:pPr>
            <a:r>
              <a:rPr lang="en-US" sz="3200" b="1" dirty="0">
                <a:ea typeface="+mn-ea"/>
              </a:rPr>
              <a:t>Supercomputers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675A4E1F-FE17-544D-E82A-A51890429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695700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http://en.wikipedia.org/wiki/CDC_6600</a:t>
            </a:r>
          </a:p>
        </p:txBody>
      </p:sp>
      <p:pic>
        <p:nvPicPr>
          <p:cNvPr id="31750" name="Picture 6" descr="http://upload.wikimedia.org/wikipedia/commons/thumb/f/f7/Cray-1-deutsches-museum.jpg/220px-Cray-1-deutsches-museum.jpg">
            <a:extLst>
              <a:ext uri="{FF2B5EF4-FFF2-40B4-BE49-F238E27FC236}">
                <a16:creationId xmlns:a16="http://schemas.microsoft.com/office/drawing/2014/main" id="{B1F0CF58-803C-B077-A3BE-7202B08B1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03675"/>
            <a:ext cx="24384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5">
            <a:extLst>
              <a:ext uri="{FF2B5EF4-FFF2-40B4-BE49-F238E27FC236}">
                <a16:creationId xmlns:a16="http://schemas.microsoft.com/office/drawing/2014/main" id="{D21E4605-68C4-5911-A6AB-BD98128C2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6627813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http://en.wikipedia.org/wiki/Cray-1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>
            <a:extLst>
              <a:ext uri="{FF2B5EF4-FFF2-40B4-BE49-F238E27FC236}">
                <a16:creationId xmlns:a16="http://schemas.microsoft.com/office/drawing/2014/main" id="{63368465-8396-84A6-A31C-455FCFB99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2AADF3CF-AF83-6A45-97C9-08633ACCE82A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E62A64C-C8A6-BD61-B120-2FB3B25C7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915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Development of families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Processors developed in </a:t>
            </a:r>
            <a:r>
              <a:rPr lang="en-US" altLang="en-US" sz="2400">
                <a:solidFill>
                  <a:srgbClr val="FF0000"/>
                </a:solidFill>
              </a:rPr>
              <a:t>“families”</a:t>
            </a:r>
            <a:r>
              <a:rPr lang="en-US" altLang="ja-JP" sz="2400">
                <a:solidFill>
                  <a:srgbClr val="000000"/>
                </a:solidFill>
              </a:rPr>
              <a:t> such that processors would be able to execute programs of earlier processors. Started with IBM 360 series in 1960</a:t>
            </a:r>
            <a:r>
              <a:rPr lang="en-US" altLang="en-US" sz="2400">
                <a:solidFill>
                  <a:srgbClr val="000000"/>
                </a:solidFill>
              </a:rPr>
              <a:t>’</a:t>
            </a:r>
            <a:r>
              <a:rPr lang="en-US" altLang="ja-JP" sz="2400">
                <a:solidFill>
                  <a:srgbClr val="000000"/>
                </a:solidFill>
              </a:rPr>
              <a:t>s. Concept used by all manufacturers.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B45776A-B989-F17D-A3FB-186F40A6B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43163"/>
            <a:ext cx="45720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/>
              <a:t>“Minicomputers”</a:t>
            </a:r>
            <a:endParaRPr lang="en-US" altLang="ja-JP" sz="2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1970’s - with development of integrated circuit technology, minicomputers appeared - much lower performance but low cost and bringing computers to the laboratory - </a:t>
            </a:r>
            <a:r>
              <a:rPr lang="en-US" altLang="en-US" sz="2400">
                <a:solidFill>
                  <a:srgbClr val="FF0000"/>
                </a:solidFill>
              </a:rPr>
              <a:t>PDP 8</a:t>
            </a:r>
            <a:r>
              <a:rPr lang="en-US" altLang="en-US" sz="2400">
                <a:solidFill>
                  <a:srgbClr val="000000"/>
                </a:solidFill>
              </a:rPr>
              <a:t> being the classic.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AAE51841-F30A-C6FB-AC12-9F36B2D9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8" y="2300288"/>
            <a:ext cx="3857625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5">
            <a:extLst>
              <a:ext uri="{FF2B5EF4-FFF2-40B4-BE49-F238E27FC236}">
                <a16:creationId xmlns:a16="http://schemas.microsoft.com/office/drawing/2014/main" id="{8C33810E-3DDC-96CC-F39A-2C7F04974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129338"/>
            <a:ext cx="2297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PDP 8 minicomputer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>
            <a:extLst>
              <a:ext uri="{FF2B5EF4-FFF2-40B4-BE49-F238E27FC236}">
                <a16:creationId xmlns:a16="http://schemas.microsoft.com/office/drawing/2014/main" id="{42A27C94-C0C2-869D-512A-9463E79D6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AA500D8A-875A-0C4D-80C6-4F412F127C7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3EDDD6C-663D-42D3-D800-D9BDDD7E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47638"/>
            <a:ext cx="8915400" cy="686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/>
              <a:t>“Microprocessor”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Complete processor fabricated with integrated circuit technology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1970’s</a:t>
            </a:r>
            <a:r>
              <a:rPr lang="en-US" altLang="en-US" sz="2400"/>
              <a:t> - First microprocessors appeared using MOS integrated circuit technology (called 4004</a:t>
            </a:r>
            <a:r>
              <a:rPr lang="en-US" altLang="en-US" sz="2400">
                <a:solidFill>
                  <a:srgbClr val="000000"/>
                </a:solidFill>
              </a:rPr>
              <a:t>). Intel family starts.</a:t>
            </a:r>
            <a:endParaRPr lang="en-US" altLang="en-US" sz="2400">
              <a:solidFill>
                <a:srgbClr val="FF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Early-mid 1970’s - Eight-bit microprocessors</a:t>
            </a:r>
            <a:r>
              <a:rPr lang="en-US" altLang="en-US" sz="2400">
                <a:solidFill>
                  <a:srgbClr val="000000"/>
                </a:solidFill>
              </a:rPr>
              <a:t>, that is, processors that can operate upon and perform arithmetic on 8-bit numbers directly, typified by the Intel 8080, Motorola MC6800 and Zilog Z-80.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Late 1970’s - Sixteen-bit microprocessors</a:t>
            </a:r>
            <a:r>
              <a:rPr lang="en-US" altLang="en-US" sz="2400">
                <a:solidFill>
                  <a:srgbClr val="000000"/>
                </a:solidFill>
              </a:rPr>
              <a:t> towards end of 1970s, e.g., Intel 8086 and Motorola MC68000, both introduced in 1978.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Early 1980’s - Thirty-two bit processors</a:t>
            </a:r>
            <a:r>
              <a:rPr lang="en-US" altLang="en-US" sz="2400">
                <a:solidFill>
                  <a:srgbClr val="000000"/>
                </a:solidFill>
              </a:rPr>
              <a:t> appeared in 1980s (e.g., Intel 386, Motorola MC68020, and MC68030. Intel 486 and Motorola MC68040 continued trend of adding facilities within chip.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1">
            <a:extLst>
              <a:ext uri="{FF2B5EF4-FFF2-40B4-BE49-F238E27FC236}">
                <a16:creationId xmlns:a16="http://schemas.microsoft.com/office/drawing/2014/main" id="{B0127C9A-32DE-25AC-D7FD-69AF5B3CF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02621F7D-0AAA-B145-A04E-BF783EEE2053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6088A7D-8300-5209-936D-11930B463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60363"/>
            <a:ext cx="5335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/>
              <a:t>Stored Program Computer</a:t>
            </a:r>
            <a:endParaRPr lang="en-US" altLang="en-US"/>
          </a:p>
        </p:txBody>
      </p:sp>
      <p:pic>
        <p:nvPicPr>
          <p:cNvPr id="16387" name="Picture 8">
            <a:extLst>
              <a:ext uri="{FF2B5EF4-FFF2-40B4-BE49-F238E27FC236}">
                <a16:creationId xmlns:a16="http://schemas.microsoft.com/office/drawing/2014/main" id="{2CB75B97-CD74-0587-E70D-F481BEA7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25400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9">
            <a:extLst>
              <a:ext uri="{FF2B5EF4-FFF2-40B4-BE49-F238E27FC236}">
                <a16:creationId xmlns:a16="http://schemas.microsoft.com/office/drawing/2014/main" id="{3EEAB0C4-F109-DB29-948B-50E8D5D48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Key idea: Being able to create different sequences to do different tasks.</a:t>
            </a:r>
          </a:p>
        </p:txBody>
      </p:sp>
      <p:cxnSp>
        <p:nvCxnSpPr>
          <p:cNvPr id="16389" name="Straight Arrow Connector 11">
            <a:extLst>
              <a:ext uri="{FF2B5EF4-FFF2-40B4-BE49-F238E27FC236}">
                <a16:creationId xmlns:a16="http://schemas.microsoft.com/office/drawing/2014/main" id="{DA5901FF-F7D8-EC43-174D-EA5AD157E8CF}"/>
              </a:ext>
            </a:extLst>
          </p:cNvPr>
          <p:cNvCxnSpPr>
            <a:cxnSpLocks noChangeShapeType="1"/>
            <a:stCxn id="16388" idx="1"/>
          </p:cNvCxnSpPr>
          <p:nvPr/>
        </p:nvCxnSpPr>
        <p:spPr bwMode="auto">
          <a:xfrm flipH="1">
            <a:off x="3606800" y="1957388"/>
            <a:ext cx="1651000" cy="709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0" name="TextBox 12">
            <a:extLst>
              <a:ext uri="{FF2B5EF4-FFF2-40B4-BE49-F238E27FC236}">
                <a16:creationId xmlns:a16="http://schemas.microsoft.com/office/drawing/2014/main" id="{D1D72413-0BBE-5AD9-9F82-DBC60B182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2659063"/>
            <a:ext cx="20129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Sequence of machine instructions</a:t>
            </a:r>
          </a:p>
        </p:txBody>
      </p:sp>
      <p:sp>
        <p:nvSpPr>
          <p:cNvPr id="16391" name="TextBox 13">
            <a:extLst>
              <a:ext uri="{FF2B5EF4-FFF2-40B4-BE49-F238E27FC236}">
                <a16:creationId xmlns:a16="http://schemas.microsoft.com/office/drawing/2014/main" id="{41C54795-F270-07B6-9024-C0BD843AB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86213"/>
            <a:ext cx="434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Reads (fetches) and executes instructions (performs actions specified).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>
            <a:extLst>
              <a:ext uri="{FF2B5EF4-FFF2-40B4-BE49-F238E27FC236}">
                <a16:creationId xmlns:a16="http://schemas.microsoft.com/office/drawing/2014/main" id="{5C755300-6A8B-635C-A524-3D999FF4F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7025DFC9-6882-0A40-A568-E73E3E9AF4D3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BFFF295-2D10-F8EE-3572-4588497A9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"/>
            <a:ext cx="2209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Moore’s law</a:t>
            </a:r>
            <a:r>
              <a:rPr lang="en-US" altLang="en-US" sz="2400">
                <a:solidFill>
                  <a:srgbClr val="000000"/>
                </a:solidFill>
              </a:rPr>
              <a:t> (1965)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Number of transistors on a chip doubles every year (or more accurately quadruples every three years, or 59%/ year).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Still applies today: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A3430FE-F423-D282-F716-210F31C8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6553200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http://en.wikipedia.org/wiki/Moore%27s_law</a:t>
            </a:r>
          </a:p>
        </p:txBody>
      </p:sp>
      <p:pic>
        <p:nvPicPr>
          <p:cNvPr id="34820" name="Picture 4" descr="File:Transistor Count and Moore's Law - 2011.svg">
            <a:extLst>
              <a:ext uri="{FF2B5EF4-FFF2-40B4-BE49-F238E27FC236}">
                <a16:creationId xmlns:a16="http://schemas.microsoft.com/office/drawing/2014/main" id="{6B60C527-1370-B63C-7810-CC9B882F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7419975" cy="666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B4F0ABA6-36A1-6C9E-E411-7A5BB4A1D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438"/>
            <a:ext cx="9144000" cy="658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b="1" dirty="0"/>
              <a:t>Processor Design Techniques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Pipelined design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- </a:t>
            </a:r>
            <a:r>
              <a:rPr lang="en-US" altLang="en-US" sz="2000" dirty="0"/>
              <a:t>a basic technique present in earlier large computers as a way of processing instructions in a series. Introduced into microprocessors designs -- considered later in course.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Superscalar processors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- more than one instruction can be executed in each cycle. Present in earlier large computers and later microprocessors.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Additional complex instructions  </a:t>
            </a:r>
            <a:r>
              <a:rPr lang="en-US" altLang="en-US" sz="2000" dirty="0"/>
              <a:t>- Example: Extra instructions for multimedia applications (MMX technology etc.).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Sixty-four bit processors in mid 1990s</a:t>
            </a:r>
            <a:r>
              <a:rPr lang="en-US" altLang="en-US" sz="2000" dirty="0"/>
              <a:t>. 64-bit Integer arithmetic.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Hyperthreaded computers 2000’s</a:t>
            </a:r>
            <a:r>
              <a:rPr lang="en-US" altLang="en-US" sz="2000" b="1" dirty="0"/>
              <a:t> </a:t>
            </a:r>
            <a:r>
              <a:rPr lang="en-US" altLang="en-US" sz="2000" dirty="0"/>
              <a:t>- Intel term. Processor designed to allow multiple threads to execute on a single processor, e.g. introduced in 2002.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</a:pPr>
            <a:endParaRPr lang="en-US" altLang="en-US" sz="2000" dirty="0"/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sz="2000" dirty="0"/>
              <a:t>Processor speeds reached 3.6 </a:t>
            </a:r>
            <a:r>
              <a:rPr lang="en-US" altLang="en-US" sz="2000" dirty="0" err="1"/>
              <a:t>Ghz</a:t>
            </a:r>
            <a:r>
              <a:rPr lang="en-US" altLang="en-US" sz="2000" dirty="0"/>
              <a:t> by 2004. With limited prospects for increasing it further, Intel and others went to multicore designs: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</a:pPr>
            <a:endParaRPr lang="en-US" altLang="en-US" sz="2000" dirty="0"/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Multi-core processors mid 2000’s- </a:t>
            </a:r>
            <a:r>
              <a:rPr lang="en-US" altLang="en-US" sz="2000" dirty="0"/>
              <a:t>fabricating multiple processors on one chip, example Intel Core-2 Duo dual-core processors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CPUs with large numbers of cores </a:t>
            </a:r>
            <a:r>
              <a:rPr lang="en-US" altLang="en-US" sz="2000" dirty="0"/>
              <a:t>GPU designs now have 2500+ cores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>
            <a:extLst>
              <a:ext uri="{FF2B5EF4-FFF2-40B4-BE49-F238E27FC236}">
                <a16:creationId xmlns:a16="http://schemas.microsoft.com/office/drawing/2014/main" id="{51D02A3C-B966-7436-0133-D3AE40A06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B3A0E63C-186B-2C4A-9331-066293484822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D4DC0B6-2D9D-FBE9-A4CA-7915E538D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Programming a Stored Program Computer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2785874-E9BE-565A-8BEB-3C7DBD34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6763"/>
            <a:ext cx="4267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/>
              <a:t>First computers programmed in binary machine instructions.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/>
              <a:t>Then, octal (base 8) or hexadecimal (base 16) representation used. (First program I wrote was in this form!)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/>
              <a:t>Assembly language invented to represent machine instructions so that did not need to know actual binary patterns.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/>
              <a:t>High level language - compiler changes to machine instructions. Now more than one machine instruction often needed for each high level statement.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B76C3368-246C-11E1-B2D5-59EB5B57E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766763"/>
            <a:ext cx="62261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Binary instruction: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FF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01101001010011110111100100011000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In hexadecimal (base 16):</a:t>
            </a:r>
            <a:r>
              <a:rPr lang="en-US" altLang="en-US" sz="2000">
                <a:solidFill>
                  <a:srgbClr val="000000"/>
                </a:solidFill>
              </a:rPr>
              <a:t> 694F7918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00FF"/>
                </a:solidFill>
              </a:rPr>
              <a:t>Assembly language:</a:t>
            </a:r>
            <a:r>
              <a:rPr lang="pt-BR" altLang="en-US" sz="2000">
                <a:solidFill>
                  <a:srgbClr val="000000"/>
                </a:solidFill>
              </a:rPr>
              <a:t> ADD R1, R2, R3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High level language:</a:t>
            </a:r>
            <a:r>
              <a:rPr lang="en-US" altLang="en-US" sz="2000">
                <a:solidFill>
                  <a:srgbClr val="000000"/>
                </a:solidFill>
              </a:rPr>
              <a:t> x = y + z;</a:t>
            </a:r>
          </a:p>
        </p:txBody>
      </p:sp>
      <p:cxnSp>
        <p:nvCxnSpPr>
          <p:cNvPr id="36869" name="Straight Arrow Connector 6">
            <a:extLst>
              <a:ext uri="{FF2B5EF4-FFF2-40B4-BE49-F238E27FC236}">
                <a16:creationId xmlns:a16="http://schemas.microsoft.com/office/drawing/2014/main" id="{DF4A5856-97EB-6FF8-F72F-F4E95D4BF1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1000" y="3962400"/>
            <a:ext cx="0" cy="6858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0" name="Straight Arrow Connector 7">
            <a:extLst>
              <a:ext uri="{FF2B5EF4-FFF2-40B4-BE49-F238E27FC236}">
                <a16:creationId xmlns:a16="http://schemas.microsoft.com/office/drawing/2014/main" id="{04947331-D5F1-6861-9007-13526DF795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1000" y="1752600"/>
            <a:ext cx="0" cy="6858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Straight Arrow Connector 8">
            <a:extLst>
              <a:ext uri="{FF2B5EF4-FFF2-40B4-BE49-F238E27FC236}">
                <a16:creationId xmlns:a16="http://schemas.microsoft.com/office/drawing/2014/main" id="{4A0C85F1-F659-F02C-22D2-84F08F5AF4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1000" y="2667000"/>
            <a:ext cx="0" cy="6858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>
            <a:extLst>
              <a:ext uri="{FF2B5EF4-FFF2-40B4-BE49-F238E27FC236}">
                <a16:creationId xmlns:a16="http://schemas.microsoft.com/office/drawing/2014/main" id="{6894D4C1-81FA-F4AB-066F-6E96E6C0B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E92BF7E4-57A0-8A49-88C8-1BE2A20767E8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37890" name="TextBox 3">
            <a:extLst>
              <a:ext uri="{FF2B5EF4-FFF2-40B4-BE49-F238E27FC236}">
                <a16:creationId xmlns:a16="http://schemas.microsoft.com/office/drawing/2014/main" id="{BCEF47E8-5FD3-C458-F821-2CCFF90E7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667000"/>
            <a:ext cx="39989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600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>
            <a:extLst>
              <a:ext uri="{FF2B5EF4-FFF2-40B4-BE49-F238E27FC236}">
                <a16:creationId xmlns:a16="http://schemas.microsoft.com/office/drawing/2014/main" id="{9059FBD4-6986-F5FF-4A84-48D7513C9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C57A15CE-47E2-B942-BC47-A15885F8C3A2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FFB2786-B965-701A-EABF-5710698DD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44450"/>
            <a:ext cx="5076825" cy="667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/>
              <a:t>Babbage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Concept first proposed by Babbage in the 1800’s after he had developed a mechanical “difference” engine for computing functions.</a:t>
            </a:r>
            <a:endParaRPr lang="en-US" altLang="en-US" sz="24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His so-called </a:t>
            </a:r>
            <a:r>
              <a:rPr lang="en-US" altLang="en-US" sz="2400" i="1"/>
              <a:t>analytical machine </a:t>
            </a:r>
            <a:r>
              <a:rPr lang="en-US" altLang="en-US" sz="2400"/>
              <a:t>also mechanical but had the main parts of a modern computer: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</a:pPr>
            <a:r>
              <a:rPr lang="en-US" altLang="en-US" sz="2400"/>
              <a:t>Arithmetic unit and controller (processor)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Memory (punched cards)</a:t>
            </a:r>
          </a:p>
          <a:p>
            <a:pPr>
              <a:spcBef>
                <a:spcPct val="0"/>
              </a:spcBef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Never completed because of mechanical complexity (gears etc).</a:t>
            </a:r>
            <a:endParaRPr lang="en-US" altLang="en-US" sz="2400" b="1"/>
          </a:p>
        </p:txBody>
      </p:sp>
      <p:pic>
        <p:nvPicPr>
          <p:cNvPr id="17411" name="Picture 2" descr="http://upload.wikimedia.org/wikipedia/commons/8/8b/Babbage_Difference_Engine.jpg">
            <a:extLst>
              <a:ext uri="{FF2B5EF4-FFF2-40B4-BE49-F238E27FC236}">
                <a16:creationId xmlns:a16="http://schemas.microsoft.com/office/drawing/2014/main" id="{8FDDAD66-8DA1-D652-17CF-4C279B335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61913"/>
            <a:ext cx="37084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3">
            <a:extLst>
              <a:ext uri="{FF2B5EF4-FFF2-40B4-BE49-F238E27FC236}">
                <a16:creationId xmlns:a16="http://schemas.microsoft.com/office/drawing/2014/main" id="{4B9A1B6D-5045-9267-DF10-9D16EB32D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2744788"/>
            <a:ext cx="2593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Difference engine</a:t>
            </a:r>
          </a:p>
        </p:txBody>
      </p:sp>
      <p:pic>
        <p:nvPicPr>
          <p:cNvPr id="17413" name="Picture 4" descr="File:Opening George III museum.jpg">
            <a:extLst>
              <a:ext uri="{FF2B5EF4-FFF2-40B4-BE49-F238E27FC236}">
                <a16:creationId xmlns:a16="http://schemas.microsoft.com/office/drawing/2014/main" id="{79784B65-0A69-08F4-2469-1B56DE4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3370263"/>
            <a:ext cx="3914775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4">
            <a:extLst>
              <a:ext uri="{FF2B5EF4-FFF2-40B4-BE49-F238E27FC236}">
                <a16:creationId xmlns:a16="http://schemas.microsoft.com/office/drawing/2014/main" id="{F0B2AF95-351A-15D8-8C47-30F8BCBB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57134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http://en.wikipedia.org/wiki/Charles_Babbage</a:t>
            </a:r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1DF96071-BB9F-1112-8449-D0246AD1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5783263"/>
            <a:ext cx="38639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Part of the Analytical Engine on display, in 1843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>
            <a:extLst>
              <a:ext uri="{FF2B5EF4-FFF2-40B4-BE49-F238E27FC236}">
                <a16:creationId xmlns:a16="http://schemas.microsoft.com/office/drawing/2014/main" id="{6209BA82-CC85-420E-F5A7-90B28C44B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FF361966-2C76-9D43-9DE6-57ED4DD90645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26EED35-64C3-3A5D-B863-7F4C2F44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3400"/>
            <a:ext cx="8523288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/>
              <a:t>1930 - 40’s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 b="1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Atanasoff-Berry Computer (ABC)</a:t>
            </a:r>
            <a:r>
              <a:rPr lang="en-US" altLang="en-US" sz="2400">
                <a:solidFill>
                  <a:srgbClr val="000000"/>
                </a:solidFill>
              </a:rPr>
              <a:t> - John Atanasoff at Iowa State College. (Berry was a research assistant.)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Special purpose </a:t>
            </a:r>
            <a:r>
              <a:rPr lang="en-US" altLang="en-US" sz="2400">
                <a:solidFill>
                  <a:srgbClr val="FF0000"/>
                </a:solidFill>
              </a:rPr>
              <a:t>digital</a:t>
            </a:r>
            <a:r>
              <a:rPr lang="en-US" altLang="en-US" sz="2400">
                <a:solidFill>
                  <a:srgbClr val="000000"/>
                </a:solidFill>
              </a:rPr>
              <a:t> computer for solving linear algebraic equations. Not widely known until patent litigation over ENIAC in 1967-69.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Noteworthy design decisions</a:t>
            </a:r>
            <a:endParaRPr lang="en-US" altLang="en-US" sz="24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Binary number representation rather than decimal.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Arithmetic done by logical operations (not counting as with Babbage).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>
            <a:extLst>
              <a:ext uri="{FF2B5EF4-FFF2-40B4-BE49-F238E27FC236}">
                <a16:creationId xmlns:a16="http://schemas.microsoft.com/office/drawing/2014/main" id="{48AD9080-4797-C89B-F783-E40FB06AC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8403B1C7-416E-FE49-9B43-AC7ED25063CD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FE51740-41D4-C4E9-C524-CC530A506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839200" cy="60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/>
              <a:t>Number Representation</a:t>
            </a: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Decimal numbers</a:t>
            </a:r>
            <a:r>
              <a:rPr lang="en-US" altLang="en-US" sz="2400">
                <a:solidFill>
                  <a:srgbClr val="000000"/>
                </a:solidFill>
              </a:rPr>
              <a:t> use the base ten, e.g.: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237 = 2 x 10</a:t>
            </a:r>
            <a:r>
              <a:rPr lang="en-US" altLang="en-US" sz="2400" baseline="30000">
                <a:solidFill>
                  <a:srgbClr val="000000"/>
                </a:solidFill>
              </a:rPr>
              <a:t>2</a:t>
            </a:r>
            <a:r>
              <a:rPr lang="en-US" altLang="en-US" sz="2400">
                <a:solidFill>
                  <a:srgbClr val="000000"/>
                </a:solidFill>
              </a:rPr>
              <a:t> + 3 x 10</a:t>
            </a:r>
            <a:r>
              <a:rPr lang="en-US" altLang="en-US" sz="2400" baseline="30000">
                <a:solidFill>
                  <a:srgbClr val="000000"/>
                </a:solidFill>
              </a:rPr>
              <a:t>1</a:t>
            </a:r>
            <a:r>
              <a:rPr lang="en-US" altLang="en-US" sz="2400">
                <a:solidFill>
                  <a:srgbClr val="000000"/>
                </a:solidFill>
              </a:rPr>
              <a:t> + 7 x 10</a:t>
            </a:r>
            <a:r>
              <a:rPr lang="en-US" altLang="en-US" sz="2400" baseline="30000">
                <a:solidFill>
                  <a:srgbClr val="000000"/>
                </a:solidFill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Ten possible digits 0,1,2,3,4,5,6,7,8, and 9. We use decimal </a:t>
            </a:r>
            <a:r>
              <a:rPr lang="en-US" altLang="en-US" sz="2400" i="1">
                <a:solidFill>
                  <a:srgbClr val="000000"/>
                </a:solidFill>
              </a:rPr>
              <a:t>probably because we have ten fingers</a:t>
            </a:r>
            <a:r>
              <a:rPr lang="en-US" altLang="en-US" sz="2400">
                <a:solidFill>
                  <a:srgbClr val="000000"/>
                </a:solidFill>
              </a:rPr>
              <a:t>. Computers do not have fingers.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Binary numbers</a:t>
            </a:r>
            <a:r>
              <a:rPr lang="en-US" altLang="en-US" sz="2400">
                <a:solidFill>
                  <a:srgbClr val="000000"/>
                </a:solidFill>
              </a:rPr>
              <a:t> use the base 2, e.g.: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101 = 1 x 2</a:t>
            </a:r>
            <a:r>
              <a:rPr lang="en-US" altLang="en-US" sz="2400" baseline="30000">
                <a:solidFill>
                  <a:srgbClr val="000000"/>
                </a:solidFill>
              </a:rPr>
              <a:t>2</a:t>
            </a:r>
            <a:r>
              <a:rPr lang="en-US" altLang="en-US" sz="2400">
                <a:solidFill>
                  <a:srgbClr val="000000"/>
                </a:solidFill>
              </a:rPr>
              <a:t> + 0 x 2</a:t>
            </a:r>
            <a:r>
              <a:rPr lang="en-US" altLang="en-US" sz="2400" baseline="30000">
                <a:solidFill>
                  <a:srgbClr val="000000"/>
                </a:solidFill>
              </a:rPr>
              <a:t>1</a:t>
            </a:r>
            <a:r>
              <a:rPr lang="en-US" altLang="en-US" sz="2400">
                <a:solidFill>
                  <a:srgbClr val="000000"/>
                </a:solidFill>
              </a:rPr>
              <a:t> + 1 x 2</a:t>
            </a:r>
            <a:r>
              <a:rPr lang="en-US" altLang="en-US" sz="2400" baseline="30000">
                <a:solidFill>
                  <a:srgbClr val="000000"/>
                </a:solidFill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Because only two possible digits, 0 and 1, can easily represent them in various ways. One binary digit called a “</a:t>
            </a:r>
            <a:r>
              <a:rPr lang="en-US" altLang="ja-JP" sz="2400">
                <a:solidFill>
                  <a:srgbClr val="FF0000"/>
                </a:solidFill>
              </a:rPr>
              <a:t>bit</a:t>
            </a:r>
            <a:r>
              <a:rPr lang="en-US" altLang="en-US" sz="2400">
                <a:solidFill>
                  <a:srgbClr val="000000"/>
                </a:solidFill>
              </a:rPr>
              <a:t>”</a:t>
            </a:r>
            <a:r>
              <a:rPr lang="en-US" altLang="ja-JP" sz="2400">
                <a:solidFill>
                  <a:srgbClr val="000000"/>
                </a:solidFill>
              </a:rPr>
              <a:t>.</a:t>
            </a:r>
            <a:endParaRPr lang="en-US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>
            <a:extLst>
              <a:ext uri="{FF2B5EF4-FFF2-40B4-BE49-F238E27FC236}">
                <a16:creationId xmlns:a16="http://schemas.microsoft.com/office/drawing/2014/main" id="{E0936B7F-F53C-D1F8-BCA9-3E9C97E51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853D5B20-4D15-AA46-9278-450884A40980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4E174E6-EA6F-5149-1A50-0ABB2E3E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/>
              <a:t>Questions</a:t>
            </a:r>
            <a:endParaRPr lang="en-US" altLang="en-US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b="1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How can two binary digits, 0 and 1, be represented: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1. Using voltages</a:t>
            </a:r>
            <a:endParaRPr lang="en-US" altLang="en-US" sz="240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Answer:</a:t>
            </a:r>
            <a:endParaRPr lang="en-US" altLang="en-US" sz="24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2. Using magnetism</a:t>
            </a:r>
            <a:endParaRPr lang="en-US" altLang="en-US" sz="24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Answer:</a:t>
            </a:r>
            <a:endParaRPr lang="en-US" altLang="en-US" sz="24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3. Using another way</a:t>
            </a:r>
            <a:endParaRPr lang="en-US" altLang="en-US" sz="24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Answer: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>
            <a:extLst>
              <a:ext uri="{FF2B5EF4-FFF2-40B4-BE49-F238E27FC236}">
                <a16:creationId xmlns:a16="http://schemas.microsoft.com/office/drawing/2014/main" id="{22F5FB58-AD95-24B2-803D-6CBC42ABEB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E3C3CD8B-3D60-054F-AC49-36044F3296E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DC6864C-4752-0F4E-F6DC-18A97332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8077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All computers (except some very early computers) use binary number representation for both representing numbers and binary patterns for encoding the machine instructions.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The memory of the computer holds binary patterns.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>
            <a:extLst>
              <a:ext uri="{FF2B5EF4-FFF2-40B4-BE49-F238E27FC236}">
                <a16:creationId xmlns:a16="http://schemas.microsoft.com/office/drawing/2014/main" id="{D5DAB972-AD3C-4602-3DD5-BC2F53B3B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6B9665A8-21A9-8B4E-AA14-6A0A1D3355DD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CF89B8-0801-30B5-0D56-C22E274A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150"/>
            <a:ext cx="43434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Z3</a:t>
            </a:r>
            <a:r>
              <a:rPr lang="en-US" altLang="en-US" sz="2400">
                <a:solidFill>
                  <a:srgbClr val="000000"/>
                </a:solidFill>
              </a:rPr>
              <a:t> - Konrad Zuse, Germany - relay machine.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Destroyed by bombing raid on Berlin.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Binary number representation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Instructions of form: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R2 = R1 &lt;operation&gt; R2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Eleven operations.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No conditional branch operations.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Loops could be done with loop of punched film.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0BB600-0E0A-6C81-4886-3545929A9793}"/>
              </a:ext>
            </a:extLst>
          </p:cNvPr>
          <p:cNvSpPr/>
          <p:nvPr/>
        </p:nvSpPr>
        <p:spPr>
          <a:xfrm>
            <a:off x="4800600" y="6359525"/>
            <a:ext cx="4572000" cy="4318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ea typeface="+mn-ea"/>
              </a:rPr>
              <a:t>Source: </a:t>
            </a:r>
            <a:r>
              <a:rPr lang="en-US" sz="1050" i="1" dirty="0">
                <a:ea typeface="+mn-ea"/>
              </a:rPr>
              <a:t>Computer Architecture and Implementation</a:t>
            </a:r>
            <a:r>
              <a:rPr lang="en-US" sz="1050" dirty="0">
                <a:ea typeface="+mn-ea"/>
              </a:rPr>
              <a:t> by H. G. </a:t>
            </a:r>
            <a:r>
              <a:rPr lang="en-US" sz="1050" dirty="0" err="1">
                <a:ea typeface="+mn-ea"/>
              </a:rPr>
              <a:t>Cragon</a:t>
            </a:r>
            <a:r>
              <a:rPr lang="en-US" sz="1050" dirty="0">
                <a:ea typeface="+mn-ea"/>
              </a:rPr>
              <a:t>, Cambridge University Press, 2000.</a:t>
            </a:r>
            <a:endParaRPr lang="en-US" sz="1400" dirty="0">
              <a:ea typeface="+mn-ea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CA72FED6-E9AC-A490-56D3-CA4EDAFD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0013"/>
            <a:ext cx="4373563" cy="605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>
            <a:extLst>
              <a:ext uri="{FF2B5EF4-FFF2-40B4-BE49-F238E27FC236}">
                <a16:creationId xmlns:a16="http://schemas.microsoft.com/office/drawing/2014/main" id="{837C8676-51EE-58B4-22D3-B72CEA4DB0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slides1.</a:t>
            </a:r>
            <a:fld id="{7ACD45E0-C169-954B-99AB-620E25ECDF4E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DFD1BD8-3F69-5F10-9BD7-B8D98AAC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9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/>
              <a:t>Colossus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British Government - for breaking enciphered German messages. First operational 1943. Ten built. Kept secret until 1975. </a:t>
            </a:r>
            <a:endParaRPr lang="en-US" altLang="en-US" sz="2400" b="1"/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35311F1C-9F30-BB6C-5EB3-5918C532B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39863"/>
            <a:ext cx="6683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>
            <a:extLst>
              <a:ext uri="{FF2B5EF4-FFF2-40B4-BE49-F238E27FC236}">
                <a16:creationId xmlns:a16="http://schemas.microsoft.com/office/drawing/2014/main" id="{E63F70EA-BE60-0971-B927-AE5C24F83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640715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Source of picture “Alan Turing the Enigma” by A. Hodges, Simon and Schuster, 1983. Should be compulsory reading for all CS majors.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Drive:Word processing:Microsoft Office 98:Templates:Blank Presentation</Template>
  <TotalTime>2090</TotalTime>
  <Words>1533</Words>
  <Application>Microsoft Macintosh PowerPoint</Application>
  <PresentationFormat>On-screen Show (4:3)</PresentationFormat>
  <Paragraphs>210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Barry Wilkinson</dc:creator>
  <cp:lastModifiedBy>Taghi Mostafavi</cp:lastModifiedBy>
  <cp:revision>309</cp:revision>
  <cp:lastPrinted>2004-08-11T17:01:55Z</cp:lastPrinted>
  <dcterms:created xsi:type="dcterms:W3CDTF">2004-05-23T16:23:36Z</dcterms:created>
  <dcterms:modified xsi:type="dcterms:W3CDTF">2025-08-15T00:15:59Z</dcterms:modified>
</cp:coreProperties>
</file>