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2"/>
  </p:notesMasterIdLst>
  <p:handoutMasterIdLst>
    <p:handoutMasterId r:id="rId53"/>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271" r:id="rId16"/>
    <p:sldId id="275" r:id="rId17"/>
    <p:sldId id="259" r:id="rId18"/>
    <p:sldId id="260" r:id="rId19"/>
    <p:sldId id="265" r:id="rId20"/>
    <p:sldId id="276" r:id="rId21"/>
    <p:sldId id="261" r:id="rId22"/>
    <p:sldId id="262" r:id="rId23"/>
    <p:sldId id="278" r:id="rId24"/>
    <p:sldId id="301" r:id="rId25"/>
    <p:sldId id="303" r:id="rId26"/>
    <p:sldId id="302" r:id="rId27"/>
    <p:sldId id="304" r:id="rId28"/>
    <p:sldId id="279" r:id="rId29"/>
    <p:sldId id="282" r:id="rId30"/>
    <p:sldId id="305" r:id="rId31"/>
    <p:sldId id="263" r:id="rId32"/>
    <p:sldId id="306" r:id="rId33"/>
    <p:sldId id="307" r:id="rId34"/>
    <p:sldId id="283" r:id="rId35"/>
    <p:sldId id="295" r:id="rId36"/>
    <p:sldId id="308" r:id="rId37"/>
    <p:sldId id="287" r:id="rId38"/>
    <p:sldId id="309" r:id="rId39"/>
    <p:sldId id="264" r:id="rId40"/>
    <p:sldId id="293" r:id="rId41"/>
    <p:sldId id="294" r:id="rId42"/>
    <p:sldId id="310" r:id="rId43"/>
    <p:sldId id="311" r:id="rId44"/>
    <p:sldId id="288" r:id="rId45"/>
    <p:sldId id="289" r:id="rId46"/>
    <p:sldId id="292" r:id="rId47"/>
    <p:sldId id="312" r:id="rId48"/>
    <p:sldId id="291" r:id="rId49"/>
    <p:sldId id="290" r:id="rId50"/>
    <p:sldId id="267" r:id="rId5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1392"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3/18/2025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3/18/2025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t>3/18/2025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t>3/18/2025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t>3/18/2025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t>3/18/2025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t>3/18/2025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t>3/18/2025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r>
              <a:rPr lang="en-GB" dirty="0"/>
              <a:t> </a:t>
            </a:r>
            <a:endParaRPr lang="en-US" dirty="0"/>
          </a:p>
        </p:txBody>
      </p:sp>
      <p:pic>
        <p:nvPicPr>
          <p:cNvPr id="4" name="Picture 3" descr="3.2 PlanBasedAgi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a:xfrm>
            <a:off x="457200" y="1600200"/>
            <a:ext cx="8470900" cy="4525963"/>
          </a:xfrm>
        </p:spPr>
        <p:txBody>
          <a:bodyPr/>
          <a:lstStyle/>
          <a:p>
            <a:pPr lvl="1"/>
            <a:r>
              <a:rPr lang="en-GB" dirty="0"/>
              <a:t>What type of system is being developed? </a:t>
            </a:r>
          </a:p>
          <a:p>
            <a:pPr lvl="2"/>
            <a:r>
              <a:rPr lang="en-GB" dirty="0"/>
              <a:t>Plan-driven approaches may be required for systems that require a lot of analysis before implementation (e.g. real-time system with complex timing requirements).</a:t>
            </a:r>
          </a:p>
          <a:p>
            <a:pPr lvl="1"/>
            <a:r>
              <a:rPr lang="en-GB" dirty="0"/>
              <a:t>What is the expected system lifetime? </a:t>
            </a:r>
          </a:p>
          <a:p>
            <a:pPr lvl="2"/>
            <a:r>
              <a:rPr lang="en-GB" dirty="0"/>
              <a:t>Long-lifetime systems may require more design documentation to communicate the original intentions of the system developers to the support team. </a:t>
            </a:r>
          </a:p>
          <a:p>
            <a:pPr lvl="1"/>
            <a:r>
              <a:rPr lang="en-GB" dirty="0"/>
              <a:t>What technologies are available to support system development? </a:t>
            </a:r>
          </a:p>
          <a:p>
            <a:pPr lvl="2"/>
            <a:r>
              <a:rPr lang="en-GB" dirty="0"/>
              <a:t>Agile methods rely on good tools to keep track of an evolving design</a:t>
            </a:r>
          </a:p>
          <a:p>
            <a:pPr lvl="1"/>
            <a:r>
              <a:rPr lang="en-GB" dirty="0"/>
              <a:t>How is the development team organized? </a:t>
            </a:r>
          </a:p>
          <a:p>
            <a:pPr lvl="2"/>
            <a:r>
              <a:rPr lang="en-GB" dirty="0"/>
              <a:t>If the development team is distributed or if part of the development is being outsourced, then you may need to develop design documents to communicate across the development teams. </a:t>
            </a:r>
          </a:p>
          <a:p>
            <a:pPr lvl="1"/>
            <a:endParaRPr lang="en-GB" dirty="0"/>
          </a:p>
          <a:p>
            <a:pPr lvl="1">
              <a:buNone/>
            </a:pPr>
            <a:r>
              <a:rPr lang="en-GB" dirty="0"/>
              <a:t>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human, organizational issues</a:t>
            </a:r>
          </a:p>
        </p:txBody>
      </p:sp>
      <p:sp>
        <p:nvSpPr>
          <p:cNvPr id="3" name="Content Placeholder 2"/>
          <p:cNvSpPr>
            <a:spLocks noGrp="1"/>
          </p:cNvSpPr>
          <p:nvPr>
            <p:ph idx="1"/>
          </p:nvPr>
        </p:nvSpPr>
        <p:spPr/>
        <p:txBody>
          <a:bodyPr/>
          <a:lstStyle/>
          <a:p>
            <a:pPr lvl="1"/>
            <a:r>
              <a:rPr lang="en-GB" dirty="0"/>
              <a:t>Are there cultural or organizational issues that may affect the system development? </a:t>
            </a:r>
          </a:p>
          <a:p>
            <a:pPr lvl="2"/>
            <a:r>
              <a:rPr lang="en-GB" dirty="0"/>
              <a:t>Traditional engineering organizations have a culture of plan-based development, as this is the norm in engineering.</a:t>
            </a:r>
          </a:p>
          <a:p>
            <a:pPr lvl="1"/>
            <a:r>
              <a:rPr lang="en-GB" dirty="0"/>
              <a:t>How good are the designers and programmers in the development team?</a:t>
            </a:r>
          </a:p>
          <a:p>
            <a:pPr lvl="2"/>
            <a:r>
              <a:rPr lang="en-GB" dirty="0"/>
              <a:t> It is sometimes argued that agile methods require higher skill levels than plan-based approaches in which programmers simply translate a detailed design into code</a:t>
            </a:r>
          </a:p>
          <a:p>
            <a:pPr lvl="1"/>
            <a:r>
              <a:rPr lang="en-GB" dirty="0"/>
              <a:t>Is the system subject to external regulation? </a:t>
            </a:r>
          </a:p>
          <a:p>
            <a:pPr lvl="2"/>
            <a:r>
              <a:rPr lang="en-GB" dirty="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pic>
        <p:nvPicPr>
          <p:cNvPr id="4" name="Picture 3" descr="3.3-XP-ReleaseCycl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Plan-driven and agile development</a:t>
            </a:r>
          </a:p>
          <a:p>
            <a:r>
              <a:rPr lang="en-US" dirty="0"/>
              <a:t>Extreme programming</a:t>
            </a:r>
          </a:p>
          <a:p>
            <a:r>
              <a:rPr lang="en-US" dirty="0"/>
              <a:t>Agile project management</a:t>
            </a:r>
          </a:p>
          <a:p>
            <a:r>
              <a:rPr lang="en-US" dirty="0"/>
              <a:t>Scaling agile methods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a:t>The decision on whether to use an agile or a plan-driven approach to development should depend on the type of software being developed, the capabilities of the development team and the culture of the company developing the system.</a:t>
            </a:r>
          </a:p>
          <a:p>
            <a:r>
              <a:rPr lang="en-GB" sz="2000"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a:ea typeface="+mn-ea"/>
                <a:cs typeface="+mn-cs"/>
              </a:rPr>
              <a:t>Lecture 2</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t>Specification, design and implementation are inter-leaved</a:t>
            </a:r>
          </a:p>
          <a:p>
            <a:pPr lvl="1"/>
            <a:r>
              <a:rPr lang="en-US" dirty="0"/>
              <a:t>System is developed as a series of versions with stakeholders involved in version evaluation</a:t>
            </a:r>
          </a:p>
          <a:p>
            <a:pPr lvl="1"/>
            <a:r>
              <a:rPr lang="en-US" dirty="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pic>
        <p:nvPicPr>
          <p:cNvPr id="4" name="Picture 3" descr="3.7 DoseCheckin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workstation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evidence that a pair working together is more efficient than 2 programmers 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3" name="Content Placeholder 2"/>
          <p:cNvSpPr>
            <a:spLocks noGrp="1"/>
          </p:cNvSpPr>
          <p:nvPr>
            <p:ph idx="1"/>
          </p:nvPr>
        </p:nvSpPr>
        <p:spPr/>
        <p:txBody>
          <a:bodyPr/>
          <a:lstStyle/>
          <a:p>
            <a:r>
              <a:rPr lang="en-GB" dirty="0"/>
              <a:t>It supports the idea of collective ownership and responsibility for the system. </a:t>
            </a:r>
          </a:p>
          <a:p>
            <a:pPr lvl="1"/>
            <a:r>
              <a:rPr lang="en-GB" dirty="0"/>
              <a:t>Individuals are not held responsible for problems with the code. Instead, the team has collective responsibility for resolving these problems.</a:t>
            </a:r>
          </a:p>
          <a:p>
            <a:r>
              <a:rPr lang="en-GB" dirty="0"/>
              <a:t>It acts as an informal review process because each line of code is looked at by at least two people. </a:t>
            </a:r>
          </a:p>
          <a:p>
            <a:r>
              <a:rPr lang="en-GB" dirty="0"/>
              <a:t>It helps support refactoring, which is a process of software improvement. </a:t>
            </a:r>
          </a:p>
          <a:p>
            <a:pPr lvl="1"/>
            <a:r>
              <a:rPr lang="en-GB" dirty="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The Scrum approach is a general agile method but its focus is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The Scrum process</a:t>
            </a:r>
            <a:r>
              <a:rPr lang="en-GB" dirty="0"/>
              <a:t> </a:t>
            </a:r>
            <a:endParaRPr lang="en-US" dirty="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Sprints are fixed length, normally 2–4 weeks. They correspond to the development of a release of the system in XP.</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systems development</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‘brownfield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essential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For large systems development, it is not possible to focus only on the code of the system. You need to do more up-front design and system documentation</a:t>
            </a:r>
          </a:p>
          <a:p>
            <a:r>
              <a:rPr lang="en-GB" sz="2200" dirty="0"/>
              <a:t>Cross-team communication mechanisms have to be designed and used. This should involve regular phone and video conferences between team members and frequent, short electronic meetings where teams update each other on progress. </a:t>
            </a:r>
          </a:p>
          <a:p>
            <a:r>
              <a:rPr lang="en-GB" sz="2200" dirty="0"/>
              <a:t>Continuous integration, where the whole system is built every time any developer checks in a change, is practically impossible. However, it is essential to maintain frequent system builds and regular releases of the system.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to large companies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A particular strength of extreme programming is the development of automated tests before a program feature is created. All tests must successfully execute when an increment is integrated into a system.</a:t>
            </a:r>
          </a:p>
          <a:p>
            <a:r>
              <a:rPr lang="en-GB" dirty="0"/>
              <a:t>The Scrum method is an agile method that provides a project management framework. It is centred round a set of sprints, which are fixed time periods when a system increment is developed. </a:t>
            </a:r>
          </a:p>
          <a:p>
            <a:r>
              <a:rPr lang="en-GB" dirty="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71339039"/>
              </p:ext>
            </p:extLst>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to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1383</TotalTime>
  <Words>4263</Words>
  <Application>Microsoft Office PowerPoint</Application>
  <PresentationFormat>On-screen Show (4:3)</PresentationFormat>
  <Paragraphs>353</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Times New Roman</vt:lpstr>
      <vt:lpstr>Wingdings</vt:lpstr>
      <vt:lpstr>SE9</vt:lpstr>
      <vt:lpstr>Chapter 3 – Agile Software Development</vt:lpstr>
      <vt:lpstr>Topics covered</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XP and change</vt:lpstr>
      <vt:lpstr>Refactoring</vt:lpstr>
      <vt:lpstr>Examples of refactoring</vt:lpstr>
      <vt:lpstr>Key points</vt:lpstr>
      <vt:lpstr>Chapter 3 – Agile Software Development</vt:lpstr>
      <vt:lpstr>Testing in XP</vt:lpstr>
      <vt:lpstr>Test-first development</vt:lpstr>
      <vt:lpstr>Customer involvement</vt:lpstr>
      <vt:lpstr>Test case description for dose checking </vt:lpstr>
      <vt:lpstr>Test automation</vt:lpstr>
      <vt:lpstr>XP testing difficulties</vt:lpstr>
      <vt:lpstr>Pair programming</vt:lpstr>
      <vt:lpstr>Pair programming</vt:lpstr>
      <vt:lpstr>Advantages of pair programming</vt:lpstr>
      <vt:lpstr>Agile project management</vt:lpstr>
      <vt:lpstr>Scrum</vt:lpstr>
      <vt:lpstr>The Scrum process </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Devaang Nadkarni</cp:lastModifiedBy>
  <cp:revision>24</cp:revision>
  <dcterms:created xsi:type="dcterms:W3CDTF">2010-01-06T20:28:26Z</dcterms:created>
  <dcterms:modified xsi:type="dcterms:W3CDTF">2025-03-18T17:20:05Z</dcterms:modified>
</cp:coreProperties>
</file>