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b52fab3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b52fab3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b52fab3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b52fab3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b52fab3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b52fab3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b52fab37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b52fab37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b52fab37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b52fab37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b52fab37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b52fab37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b52fab37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b52fab37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b52fab37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b52fab37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81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Amazon Product Page Review</a:t>
            </a:r>
            <a:endParaRPr/>
          </a:p>
        </p:txBody>
      </p:sp>
      <p:sp>
        <p:nvSpPr>
          <p:cNvPr id="55" name="Google Shape;55;p13"/>
          <p:cNvSpPr txBox="1"/>
          <p:nvPr>
            <p:ph idx="1" type="subTitle"/>
          </p:nvPr>
        </p:nvSpPr>
        <p:spPr>
          <a:xfrm>
            <a:off x="311700" y="31085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Week 3 Assignment- Hritika Kucheriya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Product Page of Amazon is based on Inverted Pyramid Principle</a:t>
            </a:r>
            <a:endParaRPr sz="2200"/>
          </a:p>
        </p:txBody>
      </p:sp>
      <p:sp>
        <p:nvSpPr>
          <p:cNvPr id="61" name="Google Shape;61;p14"/>
          <p:cNvSpPr txBox="1"/>
          <p:nvPr>
            <p:ph idx="1" type="body"/>
          </p:nvPr>
        </p:nvSpPr>
        <p:spPr>
          <a:xfrm>
            <a:off x="6459500" y="1152475"/>
            <a:ext cx="23727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t>This means that when you first see an Amazon product page, the most important details about the item, like its price, key features, and customer reviews, are immediately visible without needing to scroll down. This "above-the-fold" section is designed to quickly capture your attention and give you the essential information needed to decide if you want to learn more.</a:t>
            </a:r>
            <a:endParaRPr/>
          </a:p>
        </p:txBody>
      </p:sp>
      <p:pic>
        <p:nvPicPr>
          <p:cNvPr id="62" name="Google Shape;62;p14"/>
          <p:cNvPicPr preferRelativeResize="0"/>
          <p:nvPr/>
        </p:nvPicPr>
        <p:blipFill>
          <a:blip r:embed="rId3">
            <a:alphaModFix/>
          </a:blip>
          <a:stretch>
            <a:fillRect/>
          </a:stretch>
        </p:blipFill>
        <p:spPr>
          <a:xfrm>
            <a:off x="311700" y="1152475"/>
            <a:ext cx="5942876" cy="3351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26631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t>Color Choices</a:t>
            </a:r>
            <a:endParaRPr sz="2200"/>
          </a:p>
        </p:txBody>
      </p:sp>
      <p:sp>
        <p:nvSpPr>
          <p:cNvPr id="68" name="Google Shape;68;p15"/>
          <p:cNvSpPr txBox="1"/>
          <p:nvPr>
            <p:ph idx="1" type="body"/>
          </p:nvPr>
        </p:nvSpPr>
        <p:spPr>
          <a:xfrm>
            <a:off x="6504325" y="1017713"/>
            <a:ext cx="2418300" cy="37251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250">
                <a:solidFill>
                  <a:schemeClr val="dk1"/>
                </a:solidFill>
              </a:rPr>
              <a:t>Dominant colors: Amazon uses a combination of blue, yellow, white, and black and green only with amazon fresh.</a:t>
            </a:r>
            <a:endParaRPr sz="1250">
              <a:solidFill>
                <a:schemeClr val="dk1"/>
              </a:solidFill>
            </a:endParaRPr>
          </a:p>
          <a:p>
            <a:pPr indent="0" lvl="0" marL="0" rtl="0" algn="just">
              <a:spcBef>
                <a:spcPts val="1800"/>
              </a:spcBef>
              <a:spcAft>
                <a:spcPts val="0"/>
              </a:spcAft>
              <a:buNone/>
            </a:pPr>
            <a:r>
              <a:rPr lang="en" sz="1250">
                <a:solidFill>
                  <a:schemeClr val="dk1"/>
                </a:solidFill>
              </a:rPr>
              <a:t>Call-to-action (CTA) buttons use high-contrast yellow for visibility.</a:t>
            </a:r>
            <a:endParaRPr sz="1250">
              <a:solidFill>
                <a:schemeClr val="dk1"/>
              </a:solidFill>
            </a:endParaRPr>
          </a:p>
          <a:p>
            <a:pPr indent="0" lvl="0" marL="0" rtl="0" algn="just">
              <a:spcBef>
                <a:spcPts val="1800"/>
              </a:spcBef>
              <a:spcAft>
                <a:spcPts val="0"/>
              </a:spcAft>
              <a:buNone/>
            </a:pPr>
            <a:r>
              <a:rPr lang="en" sz="1250">
                <a:solidFill>
                  <a:schemeClr val="dk1"/>
                </a:solidFill>
              </a:rPr>
              <a:t>Prices are typically in red or bold black to stand out along with prime saving highlights.</a:t>
            </a:r>
            <a:endParaRPr sz="1250">
              <a:solidFill>
                <a:schemeClr val="dk1"/>
              </a:solidFill>
            </a:endParaRPr>
          </a:p>
          <a:p>
            <a:pPr indent="0" lvl="0" marL="0" rtl="0" algn="just">
              <a:spcBef>
                <a:spcPts val="1800"/>
              </a:spcBef>
              <a:spcAft>
                <a:spcPts val="1200"/>
              </a:spcAft>
              <a:buNone/>
            </a:pPr>
            <a:r>
              <a:rPr lang="en" sz="1250">
                <a:solidFill>
                  <a:schemeClr val="dk1"/>
                </a:solidFill>
              </a:rPr>
              <a:t>The color scheme follows Amazon’s brand identity but is sometimes overwhelming due to promotional banners.</a:t>
            </a:r>
            <a:endParaRPr sz="1250"/>
          </a:p>
        </p:txBody>
      </p:sp>
      <p:pic>
        <p:nvPicPr>
          <p:cNvPr id="69" name="Google Shape;69;p15"/>
          <p:cNvPicPr preferRelativeResize="0"/>
          <p:nvPr/>
        </p:nvPicPr>
        <p:blipFill>
          <a:blip r:embed="rId3">
            <a:alphaModFix/>
          </a:blip>
          <a:stretch>
            <a:fillRect/>
          </a:stretch>
        </p:blipFill>
        <p:spPr>
          <a:xfrm>
            <a:off x="311700" y="1152475"/>
            <a:ext cx="5942876" cy="3351576"/>
          </a:xfrm>
          <a:prstGeom prst="rect">
            <a:avLst/>
          </a:prstGeom>
          <a:noFill/>
          <a:ln>
            <a:noFill/>
          </a:ln>
        </p:spPr>
      </p:pic>
      <p:sp>
        <p:nvSpPr>
          <p:cNvPr id="70" name="Google Shape;70;p15"/>
          <p:cNvSpPr/>
          <p:nvPr/>
        </p:nvSpPr>
        <p:spPr>
          <a:xfrm>
            <a:off x="5175525" y="2761025"/>
            <a:ext cx="998700" cy="5727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1" name="Google Shape;71;p15"/>
          <p:cNvCxnSpPr>
            <a:stCxn id="70" idx="3"/>
          </p:cNvCxnSpPr>
          <p:nvPr/>
        </p:nvCxnSpPr>
        <p:spPr>
          <a:xfrm flipH="1" rot="10800000">
            <a:off x="6174225" y="2546375"/>
            <a:ext cx="377700" cy="501000"/>
          </a:xfrm>
          <a:prstGeom prst="straightConnector1">
            <a:avLst/>
          </a:prstGeom>
          <a:noFill/>
          <a:ln cap="flat" cmpd="sng" w="19050">
            <a:solidFill>
              <a:srgbClr val="E06666"/>
            </a:solidFill>
            <a:prstDash val="solid"/>
            <a:round/>
            <a:headEnd len="med" w="med" type="none"/>
            <a:tailEnd len="med" w="med" type="triangle"/>
          </a:ln>
        </p:spPr>
      </p:cxnSp>
      <p:sp>
        <p:nvSpPr>
          <p:cNvPr id="72" name="Google Shape;72;p15"/>
          <p:cNvSpPr/>
          <p:nvPr/>
        </p:nvSpPr>
        <p:spPr>
          <a:xfrm>
            <a:off x="2974800" y="3215850"/>
            <a:ext cx="2122500" cy="8193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3" name="Google Shape;73;p15"/>
          <p:cNvCxnSpPr>
            <a:stCxn id="72" idx="3"/>
          </p:cNvCxnSpPr>
          <p:nvPr/>
        </p:nvCxnSpPr>
        <p:spPr>
          <a:xfrm flipH="1" rot="10800000">
            <a:off x="5097300" y="3465000"/>
            <a:ext cx="1454700" cy="160500"/>
          </a:xfrm>
          <a:prstGeom prst="straightConnector1">
            <a:avLst/>
          </a:prstGeom>
          <a:noFill/>
          <a:ln cap="flat" cmpd="sng" w="19050">
            <a:solidFill>
              <a:srgbClr val="E06666"/>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2200"/>
              <a:t>Grid &amp; Layout Structure</a:t>
            </a:r>
            <a:endParaRPr/>
          </a:p>
        </p:txBody>
      </p:sp>
      <p:sp>
        <p:nvSpPr>
          <p:cNvPr id="79" name="Google Shape;79;p16"/>
          <p:cNvSpPr txBox="1"/>
          <p:nvPr>
            <p:ph idx="1" type="body"/>
          </p:nvPr>
        </p:nvSpPr>
        <p:spPr>
          <a:xfrm>
            <a:off x="6536400" y="576300"/>
            <a:ext cx="2295900" cy="43431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350">
                <a:solidFill>
                  <a:schemeClr val="dk1"/>
                </a:solidFill>
              </a:rPr>
              <a:t>The page follows a</a:t>
            </a:r>
            <a:r>
              <a:rPr lang="en" sz="1350">
                <a:solidFill>
                  <a:schemeClr val="dk1"/>
                </a:solidFill>
              </a:rPr>
              <a:t> </a:t>
            </a:r>
            <a:r>
              <a:rPr lang="en" sz="1350">
                <a:solidFill>
                  <a:schemeClr val="dk1"/>
                </a:solidFill>
              </a:rPr>
              <a:t>two-column layout: product images on the left, details on the right.</a:t>
            </a:r>
            <a:endParaRPr sz="1350">
              <a:solidFill>
                <a:schemeClr val="dk1"/>
              </a:solidFill>
            </a:endParaRPr>
          </a:p>
          <a:p>
            <a:pPr indent="0" lvl="0" marL="0" rtl="0" algn="just">
              <a:spcBef>
                <a:spcPts val="1800"/>
              </a:spcBef>
              <a:spcAft>
                <a:spcPts val="0"/>
              </a:spcAft>
              <a:buNone/>
            </a:pPr>
            <a:r>
              <a:rPr lang="en" sz="1350">
                <a:solidFill>
                  <a:schemeClr val="dk1"/>
                </a:solidFill>
              </a:rPr>
              <a:t>Navigation is structured with clear sections (description, reviews, recommendations).</a:t>
            </a:r>
            <a:endParaRPr sz="1350">
              <a:solidFill>
                <a:schemeClr val="dk1"/>
              </a:solidFill>
            </a:endParaRPr>
          </a:p>
          <a:p>
            <a:pPr indent="0" lvl="0" marL="0" rtl="0" algn="just">
              <a:spcBef>
                <a:spcPts val="1800"/>
              </a:spcBef>
              <a:spcAft>
                <a:spcPts val="0"/>
              </a:spcAft>
              <a:buNone/>
            </a:pPr>
            <a:r>
              <a:rPr lang="en" sz="1350">
                <a:solidFill>
                  <a:schemeClr val="dk1"/>
                </a:solidFill>
              </a:rPr>
              <a:t>Some areas, like ‘Customers Also Bought,’ can feel cluttered.</a:t>
            </a:r>
            <a:endParaRPr sz="1350">
              <a:solidFill>
                <a:schemeClr val="dk1"/>
              </a:solidFill>
            </a:endParaRPr>
          </a:p>
          <a:p>
            <a:pPr indent="0" lvl="0" marL="0" rtl="0" algn="just">
              <a:spcBef>
                <a:spcPts val="1800"/>
              </a:spcBef>
              <a:spcAft>
                <a:spcPts val="1200"/>
              </a:spcAft>
              <a:buNone/>
            </a:pPr>
            <a:r>
              <a:rPr lang="en" sz="1350">
                <a:solidFill>
                  <a:schemeClr val="dk1"/>
                </a:solidFill>
              </a:rPr>
              <a:t>Layout is effective for desktop but can feel compressed and long on mobile.</a:t>
            </a:r>
            <a:endParaRPr sz="1350"/>
          </a:p>
        </p:txBody>
      </p:sp>
      <p:pic>
        <p:nvPicPr>
          <p:cNvPr id="80" name="Google Shape;80;p16"/>
          <p:cNvPicPr preferRelativeResize="0"/>
          <p:nvPr/>
        </p:nvPicPr>
        <p:blipFill>
          <a:blip r:embed="rId3">
            <a:alphaModFix/>
          </a:blip>
          <a:stretch>
            <a:fillRect/>
          </a:stretch>
        </p:blipFill>
        <p:spPr>
          <a:xfrm>
            <a:off x="311700" y="1152475"/>
            <a:ext cx="5942876" cy="3351576"/>
          </a:xfrm>
          <a:prstGeom prst="rect">
            <a:avLst/>
          </a:prstGeom>
          <a:noFill/>
          <a:ln>
            <a:noFill/>
          </a:ln>
        </p:spPr>
      </p:pic>
      <p:sp>
        <p:nvSpPr>
          <p:cNvPr id="81" name="Google Shape;81;p16"/>
          <p:cNvSpPr/>
          <p:nvPr/>
        </p:nvSpPr>
        <p:spPr>
          <a:xfrm>
            <a:off x="249475" y="1859850"/>
            <a:ext cx="2462700" cy="2644200"/>
          </a:xfrm>
          <a:prstGeom prst="roundRect">
            <a:avLst>
              <a:gd fmla="val 12155"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2" name="Google Shape;82;p16"/>
          <p:cNvCxnSpPr/>
          <p:nvPr/>
        </p:nvCxnSpPr>
        <p:spPr>
          <a:xfrm flipH="1" rot="10800000">
            <a:off x="2617100" y="1206400"/>
            <a:ext cx="3918900" cy="748500"/>
          </a:xfrm>
          <a:prstGeom prst="straightConnector1">
            <a:avLst/>
          </a:prstGeom>
          <a:noFill/>
          <a:ln cap="flat" cmpd="sng" w="19050">
            <a:solidFill>
              <a:srgbClr val="E06666"/>
            </a:solidFill>
            <a:prstDash val="solid"/>
            <a:round/>
            <a:headEnd len="med" w="med" type="none"/>
            <a:tailEnd len="med" w="med" type="triangle"/>
          </a:ln>
        </p:spPr>
      </p:cxnSp>
      <p:sp>
        <p:nvSpPr>
          <p:cNvPr id="83" name="Google Shape;83;p16"/>
          <p:cNvSpPr/>
          <p:nvPr/>
        </p:nvSpPr>
        <p:spPr>
          <a:xfrm>
            <a:off x="2891975" y="1954900"/>
            <a:ext cx="2174400" cy="857400"/>
          </a:xfrm>
          <a:prstGeom prst="roundRect">
            <a:avLst>
              <a:gd fmla="val 12155"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4" name="Google Shape;84;p16"/>
          <p:cNvCxnSpPr>
            <a:stCxn id="83" idx="3"/>
          </p:cNvCxnSpPr>
          <p:nvPr/>
        </p:nvCxnSpPr>
        <p:spPr>
          <a:xfrm flipH="1" rot="10800000">
            <a:off x="5066375" y="1342600"/>
            <a:ext cx="1428900" cy="1041000"/>
          </a:xfrm>
          <a:prstGeom prst="straightConnector1">
            <a:avLst/>
          </a:prstGeom>
          <a:noFill/>
          <a:ln cap="flat" cmpd="sng" w="19050">
            <a:solidFill>
              <a:srgbClr val="E06666"/>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200"/>
              <a:t>Typeface &amp; Typography</a:t>
            </a:r>
            <a:endParaRPr/>
          </a:p>
        </p:txBody>
      </p:sp>
      <p:sp>
        <p:nvSpPr>
          <p:cNvPr id="90" name="Google Shape;90;p17"/>
          <p:cNvSpPr txBox="1"/>
          <p:nvPr>
            <p:ph idx="1" type="body"/>
          </p:nvPr>
        </p:nvSpPr>
        <p:spPr>
          <a:xfrm>
            <a:off x="6536400" y="1152486"/>
            <a:ext cx="2295900" cy="34263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lang="en" sz="1350">
                <a:solidFill>
                  <a:schemeClr val="dk1"/>
                </a:solidFill>
              </a:rPr>
              <a:t>Uses sans-serif fonts for readability.</a:t>
            </a:r>
            <a:endParaRPr sz="1350">
              <a:solidFill>
                <a:schemeClr val="dk1"/>
              </a:solidFill>
            </a:endParaRPr>
          </a:p>
          <a:p>
            <a:pPr indent="0" lvl="0" marL="0" rtl="0" algn="just">
              <a:spcBef>
                <a:spcPts val="1200"/>
              </a:spcBef>
              <a:spcAft>
                <a:spcPts val="0"/>
              </a:spcAft>
              <a:buNone/>
            </a:pPr>
            <a:r>
              <a:rPr lang="en" sz="1350">
                <a:solidFill>
                  <a:schemeClr val="dk1"/>
                </a:solidFill>
              </a:rPr>
              <a:t>Font hierarchy is clear: Large titles, bold prices, smaller product descriptions.</a:t>
            </a:r>
            <a:endParaRPr sz="1350">
              <a:solidFill>
                <a:schemeClr val="dk1"/>
              </a:solidFill>
            </a:endParaRPr>
          </a:p>
          <a:p>
            <a:pPr indent="0" lvl="0" marL="0" rtl="0" algn="just">
              <a:spcBef>
                <a:spcPts val="1200"/>
              </a:spcBef>
              <a:spcAft>
                <a:spcPts val="0"/>
              </a:spcAft>
              <a:buNone/>
            </a:pPr>
            <a:r>
              <a:rPr lang="en" sz="1350">
                <a:solidFill>
                  <a:schemeClr val="dk1"/>
                </a:solidFill>
              </a:rPr>
              <a:t>Too much bold text in promotional areas can create visual noise.</a:t>
            </a:r>
            <a:endParaRPr sz="1350">
              <a:solidFill>
                <a:schemeClr val="dk1"/>
              </a:solidFill>
            </a:endParaRPr>
          </a:p>
          <a:p>
            <a:pPr indent="0" lvl="0" marL="0" rtl="0" algn="just">
              <a:spcBef>
                <a:spcPts val="1200"/>
              </a:spcBef>
              <a:spcAft>
                <a:spcPts val="1200"/>
              </a:spcAft>
              <a:buNone/>
            </a:pPr>
            <a:r>
              <a:rPr lang="en" sz="1350">
                <a:solidFill>
                  <a:schemeClr val="dk1"/>
                </a:solidFill>
              </a:rPr>
              <a:t>Readability is generally strong, but long product descriptions lack spacing</a:t>
            </a:r>
            <a:r>
              <a:rPr lang="en" sz="1350">
                <a:solidFill>
                  <a:schemeClr val="dk1"/>
                </a:solidFill>
              </a:rPr>
              <a:t>.</a:t>
            </a:r>
            <a:endParaRPr sz="1350"/>
          </a:p>
        </p:txBody>
      </p:sp>
      <p:pic>
        <p:nvPicPr>
          <p:cNvPr id="91" name="Google Shape;91;p17"/>
          <p:cNvPicPr preferRelativeResize="0"/>
          <p:nvPr/>
        </p:nvPicPr>
        <p:blipFill>
          <a:blip r:embed="rId3">
            <a:alphaModFix/>
          </a:blip>
          <a:stretch>
            <a:fillRect/>
          </a:stretch>
        </p:blipFill>
        <p:spPr>
          <a:xfrm>
            <a:off x="311700" y="1152475"/>
            <a:ext cx="5942876" cy="3351576"/>
          </a:xfrm>
          <a:prstGeom prst="rect">
            <a:avLst/>
          </a:prstGeom>
          <a:noFill/>
          <a:ln>
            <a:noFill/>
          </a:ln>
        </p:spPr>
      </p:pic>
      <p:sp>
        <p:nvSpPr>
          <p:cNvPr id="92" name="Google Shape;92;p17"/>
          <p:cNvSpPr/>
          <p:nvPr/>
        </p:nvSpPr>
        <p:spPr>
          <a:xfrm>
            <a:off x="2891975" y="1954900"/>
            <a:ext cx="2174400" cy="857400"/>
          </a:xfrm>
          <a:prstGeom prst="roundRect">
            <a:avLst>
              <a:gd fmla="val 12155"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3" name="Google Shape;93;p17"/>
          <p:cNvCxnSpPr>
            <a:stCxn id="92" idx="3"/>
          </p:cNvCxnSpPr>
          <p:nvPr/>
        </p:nvCxnSpPr>
        <p:spPr>
          <a:xfrm>
            <a:off x="5066375" y="2383600"/>
            <a:ext cx="1469700" cy="1462800"/>
          </a:xfrm>
          <a:prstGeom prst="straightConnector1">
            <a:avLst/>
          </a:prstGeom>
          <a:noFill/>
          <a:ln cap="flat" cmpd="sng" w="19050">
            <a:solidFill>
              <a:srgbClr val="E06666"/>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452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Use of Whitespace</a:t>
            </a:r>
            <a:endParaRPr sz="2200"/>
          </a:p>
        </p:txBody>
      </p:sp>
      <p:sp>
        <p:nvSpPr>
          <p:cNvPr id="99" name="Google Shape;99;p18"/>
          <p:cNvSpPr txBox="1"/>
          <p:nvPr>
            <p:ph idx="1" type="body"/>
          </p:nvPr>
        </p:nvSpPr>
        <p:spPr>
          <a:xfrm>
            <a:off x="6536400" y="821525"/>
            <a:ext cx="2295900" cy="38148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350">
                <a:solidFill>
                  <a:schemeClr val="dk1"/>
                </a:solidFill>
              </a:rPr>
              <a:t>Amazon’s page is information-dense with minimal whitespace.</a:t>
            </a:r>
            <a:endParaRPr sz="1350">
              <a:solidFill>
                <a:schemeClr val="dk1"/>
              </a:solidFill>
            </a:endParaRPr>
          </a:p>
          <a:p>
            <a:pPr indent="0" lvl="0" marL="0" rtl="0" algn="just">
              <a:spcBef>
                <a:spcPts val="1200"/>
              </a:spcBef>
              <a:spcAft>
                <a:spcPts val="0"/>
              </a:spcAft>
              <a:buNone/>
            </a:pPr>
            <a:r>
              <a:rPr lang="en" sz="1350">
                <a:solidFill>
                  <a:schemeClr val="dk1"/>
                </a:solidFill>
              </a:rPr>
              <a:t>Key product sections are spaced well, but additional promotions clutter the layout.</a:t>
            </a:r>
            <a:endParaRPr sz="1350">
              <a:solidFill>
                <a:schemeClr val="dk1"/>
              </a:solidFill>
            </a:endParaRPr>
          </a:p>
          <a:p>
            <a:pPr indent="0" lvl="0" marL="0" rtl="0" algn="just">
              <a:spcBef>
                <a:spcPts val="1200"/>
              </a:spcBef>
              <a:spcAft>
                <a:spcPts val="0"/>
              </a:spcAft>
              <a:buNone/>
            </a:pPr>
            <a:r>
              <a:rPr lang="en" sz="1350">
                <a:solidFill>
                  <a:schemeClr val="dk1"/>
                </a:solidFill>
              </a:rPr>
              <a:t>Some elements (e.g., bullet points in descriptions) lack adequate spacing for readability.</a:t>
            </a:r>
            <a:endParaRPr sz="1350">
              <a:solidFill>
                <a:schemeClr val="dk1"/>
              </a:solidFill>
            </a:endParaRPr>
          </a:p>
          <a:p>
            <a:pPr indent="0" lvl="0" marL="0" rtl="0" algn="just">
              <a:spcBef>
                <a:spcPts val="1200"/>
              </a:spcBef>
              <a:spcAft>
                <a:spcPts val="1200"/>
              </a:spcAft>
              <a:buNone/>
            </a:pPr>
            <a:r>
              <a:rPr lang="en" sz="1350">
                <a:solidFill>
                  <a:schemeClr val="dk1"/>
                </a:solidFill>
              </a:rPr>
              <a:t>Improved spacing between related sections could enhance visual clarity.</a:t>
            </a:r>
            <a:endParaRPr sz="1350">
              <a:solidFill>
                <a:schemeClr val="dk1"/>
              </a:solidFill>
            </a:endParaRPr>
          </a:p>
        </p:txBody>
      </p:sp>
      <p:pic>
        <p:nvPicPr>
          <p:cNvPr id="100" name="Google Shape;100;p18"/>
          <p:cNvPicPr preferRelativeResize="0"/>
          <p:nvPr/>
        </p:nvPicPr>
        <p:blipFill>
          <a:blip r:embed="rId3">
            <a:alphaModFix/>
          </a:blip>
          <a:stretch>
            <a:fillRect/>
          </a:stretch>
        </p:blipFill>
        <p:spPr>
          <a:xfrm>
            <a:off x="238100" y="1012775"/>
            <a:ext cx="6125000" cy="3380626"/>
          </a:xfrm>
          <a:prstGeom prst="rect">
            <a:avLst/>
          </a:prstGeom>
          <a:noFill/>
          <a:ln>
            <a:noFill/>
          </a:ln>
        </p:spPr>
      </p:pic>
      <p:sp>
        <p:nvSpPr>
          <p:cNvPr id="101" name="Google Shape;101;p18"/>
          <p:cNvSpPr/>
          <p:nvPr/>
        </p:nvSpPr>
        <p:spPr>
          <a:xfrm>
            <a:off x="3000825" y="1859648"/>
            <a:ext cx="2174400" cy="1646400"/>
          </a:xfrm>
          <a:prstGeom prst="roundRect">
            <a:avLst>
              <a:gd fmla="val 12155"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2" name="Google Shape;102;p18"/>
          <p:cNvCxnSpPr>
            <a:stCxn id="101" idx="3"/>
          </p:cNvCxnSpPr>
          <p:nvPr/>
        </p:nvCxnSpPr>
        <p:spPr>
          <a:xfrm flipH="1" rot="10800000">
            <a:off x="5175225" y="1160048"/>
            <a:ext cx="1428900" cy="1522800"/>
          </a:xfrm>
          <a:prstGeom prst="straightConnector1">
            <a:avLst/>
          </a:prstGeom>
          <a:noFill/>
          <a:ln cap="flat" cmpd="sng" w="19050">
            <a:solidFill>
              <a:srgbClr val="E06666"/>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0485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200"/>
              <a:t>Images &amp; Visuals</a:t>
            </a:r>
            <a:endParaRPr/>
          </a:p>
        </p:txBody>
      </p:sp>
      <p:sp>
        <p:nvSpPr>
          <p:cNvPr id="108" name="Google Shape;108;p19"/>
          <p:cNvSpPr txBox="1"/>
          <p:nvPr>
            <p:ph idx="1" type="body"/>
          </p:nvPr>
        </p:nvSpPr>
        <p:spPr>
          <a:xfrm>
            <a:off x="6536400" y="877550"/>
            <a:ext cx="2295900" cy="3810000"/>
          </a:xfrm>
          <a:prstGeom prst="rect">
            <a:avLst/>
          </a:prstGeom>
        </p:spPr>
        <p:txBody>
          <a:bodyPr anchorCtr="0" anchor="t" bIns="91425" lIns="91425" spcFirstLastPara="1" rIns="91425" wrap="square" tIns="91425">
            <a:normAutofit lnSpcReduction="20000"/>
          </a:bodyPr>
          <a:lstStyle/>
          <a:p>
            <a:pPr indent="0" lvl="0" marL="0" rtl="0" algn="just">
              <a:lnSpc>
                <a:spcPct val="150000"/>
              </a:lnSpc>
              <a:spcBef>
                <a:spcPts val="0"/>
              </a:spcBef>
              <a:spcAft>
                <a:spcPts val="0"/>
              </a:spcAft>
              <a:buNone/>
            </a:pPr>
            <a:r>
              <a:rPr lang="en" sz="1350">
                <a:solidFill>
                  <a:schemeClr val="dk1"/>
                </a:solidFill>
              </a:rPr>
              <a:t>High-quality product images with zoom-in functionality.</a:t>
            </a:r>
            <a:endParaRPr sz="1350">
              <a:solidFill>
                <a:schemeClr val="dk1"/>
              </a:solidFill>
            </a:endParaRPr>
          </a:p>
          <a:p>
            <a:pPr indent="0" lvl="0" marL="0" rtl="0" algn="just">
              <a:lnSpc>
                <a:spcPct val="150000"/>
              </a:lnSpc>
              <a:spcBef>
                <a:spcPts val="1200"/>
              </a:spcBef>
              <a:spcAft>
                <a:spcPts val="0"/>
              </a:spcAft>
              <a:buNone/>
            </a:pPr>
            <a:r>
              <a:rPr lang="en" sz="1350">
                <a:solidFill>
                  <a:schemeClr val="dk1"/>
                </a:solidFill>
              </a:rPr>
              <a:t>360-degree views available for some products, enhancing the experience.</a:t>
            </a:r>
            <a:endParaRPr sz="1350">
              <a:solidFill>
                <a:schemeClr val="dk1"/>
              </a:solidFill>
            </a:endParaRPr>
          </a:p>
          <a:p>
            <a:pPr indent="0" lvl="0" marL="0" rtl="0" algn="just">
              <a:lnSpc>
                <a:spcPct val="150000"/>
              </a:lnSpc>
              <a:spcBef>
                <a:spcPts val="1200"/>
              </a:spcBef>
              <a:spcAft>
                <a:spcPts val="0"/>
              </a:spcAft>
              <a:buNone/>
            </a:pPr>
            <a:r>
              <a:rPr lang="en" sz="1350">
                <a:solidFill>
                  <a:schemeClr val="dk1"/>
                </a:solidFill>
              </a:rPr>
              <a:t>Additional visuals (videos, infographics) improve user engagement.</a:t>
            </a:r>
            <a:endParaRPr sz="1350">
              <a:solidFill>
                <a:schemeClr val="dk1"/>
              </a:solidFill>
            </a:endParaRPr>
          </a:p>
          <a:p>
            <a:pPr indent="0" lvl="0" marL="0" rtl="0" algn="just">
              <a:lnSpc>
                <a:spcPct val="150000"/>
              </a:lnSpc>
              <a:spcBef>
                <a:spcPts val="1200"/>
              </a:spcBef>
              <a:spcAft>
                <a:spcPts val="1200"/>
              </a:spcAft>
              <a:buNone/>
            </a:pPr>
            <a:r>
              <a:rPr lang="en" sz="1350">
                <a:solidFill>
                  <a:schemeClr val="dk1"/>
                </a:solidFill>
              </a:rPr>
              <a:t>Some third-party seller images are lower quality, reducing professionalism.</a:t>
            </a:r>
            <a:endParaRPr sz="1350">
              <a:solidFill>
                <a:schemeClr val="dk1"/>
              </a:solidFill>
            </a:endParaRPr>
          </a:p>
        </p:txBody>
      </p:sp>
      <p:pic>
        <p:nvPicPr>
          <p:cNvPr id="109" name="Google Shape;109;p19"/>
          <p:cNvPicPr preferRelativeResize="0"/>
          <p:nvPr/>
        </p:nvPicPr>
        <p:blipFill>
          <a:blip r:embed="rId3">
            <a:alphaModFix/>
          </a:blip>
          <a:stretch>
            <a:fillRect/>
          </a:stretch>
        </p:blipFill>
        <p:spPr>
          <a:xfrm>
            <a:off x="152400" y="1170125"/>
            <a:ext cx="6231603" cy="3517448"/>
          </a:xfrm>
          <a:prstGeom prst="rect">
            <a:avLst/>
          </a:prstGeom>
          <a:noFill/>
          <a:ln>
            <a:noFill/>
          </a:ln>
        </p:spPr>
      </p:pic>
      <p:sp>
        <p:nvSpPr>
          <p:cNvPr id="110" name="Google Shape;110;p19"/>
          <p:cNvSpPr/>
          <p:nvPr/>
        </p:nvSpPr>
        <p:spPr>
          <a:xfrm>
            <a:off x="832775" y="3642175"/>
            <a:ext cx="1743600" cy="190500"/>
          </a:xfrm>
          <a:prstGeom prst="roundRect">
            <a:avLst>
              <a:gd fmla="val 12155"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9"/>
          <p:cNvSpPr/>
          <p:nvPr/>
        </p:nvSpPr>
        <p:spPr>
          <a:xfrm>
            <a:off x="3098825" y="1170125"/>
            <a:ext cx="3083400" cy="2798700"/>
          </a:xfrm>
          <a:prstGeom prst="roundRect">
            <a:avLst>
              <a:gd fmla="val 12155"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2" name="Google Shape;112;p19"/>
          <p:cNvCxnSpPr>
            <a:stCxn id="111" idx="3"/>
          </p:cNvCxnSpPr>
          <p:nvPr/>
        </p:nvCxnSpPr>
        <p:spPr>
          <a:xfrm flipH="1" rot="10800000">
            <a:off x="6182225" y="1560275"/>
            <a:ext cx="299400" cy="1009200"/>
          </a:xfrm>
          <a:prstGeom prst="straightConnector1">
            <a:avLst/>
          </a:prstGeom>
          <a:noFill/>
          <a:ln cap="flat" cmpd="sng" w="19050">
            <a:solidFill>
              <a:srgbClr val="E06666"/>
            </a:solidFill>
            <a:prstDash val="solid"/>
            <a:round/>
            <a:headEnd len="med" w="med" type="none"/>
            <a:tailEnd len="med" w="med" type="triangle"/>
          </a:ln>
        </p:spPr>
      </p:cxnSp>
      <p:sp>
        <p:nvSpPr>
          <p:cNvPr id="113" name="Google Shape;113;p19"/>
          <p:cNvSpPr/>
          <p:nvPr/>
        </p:nvSpPr>
        <p:spPr>
          <a:xfrm>
            <a:off x="152400" y="1454150"/>
            <a:ext cx="299400" cy="1235400"/>
          </a:xfrm>
          <a:prstGeom prst="roundRect">
            <a:avLst>
              <a:gd fmla="val 12155"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4" name="Google Shape;114;p19"/>
          <p:cNvCxnSpPr>
            <a:stCxn id="113" idx="3"/>
            <a:endCxn id="109" idx="3"/>
          </p:cNvCxnSpPr>
          <p:nvPr/>
        </p:nvCxnSpPr>
        <p:spPr>
          <a:xfrm>
            <a:off x="451800" y="2071850"/>
            <a:ext cx="5932200" cy="857100"/>
          </a:xfrm>
          <a:prstGeom prst="straightConnector1">
            <a:avLst/>
          </a:prstGeom>
          <a:noFill/>
          <a:ln cap="flat" cmpd="sng" w="19050">
            <a:solidFill>
              <a:srgbClr val="E06666"/>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200"/>
              <a:t>Other Notable Design Elements</a:t>
            </a:r>
            <a:endParaRPr/>
          </a:p>
        </p:txBody>
      </p:sp>
      <p:sp>
        <p:nvSpPr>
          <p:cNvPr id="120" name="Google Shape;120;p20"/>
          <p:cNvSpPr txBox="1"/>
          <p:nvPr>
            <p:ph idx="1" type="body"/>
          </p:nvPr>
        </p:nvSpPr>
        <p:spPr>
          <a:xfrm>
            <a:off x="6536400" y="1017725"/>
            <a:ext cx="2295900" cy="36699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sz="1350">
                <a:solidFill>
                  <a:schemeClr val="dk1"/>
                </a:solidFill>
              </a:rPr>
              <a:t>Call-to-action buttons (e.g., ‘Add to Cart’) are well-positioned and clear.</a:t>
            </a:r>
            <a:endParaRPr sz="1350">
              <a:solidFill>
                <a:schemeClr val="dk1"/>
              </a:solidFill>
            </a:endParaRPr>
          </a:p>
          <a:p>
            <a:pPr indent="0" lvl="0" marL="0" rtl="0" algn="l">
              <a:lnSpc>
                <a:spcPct val="150000"/>
              </a:lnSpc>
              <a:spcBef>
                <a:spcPts val="1200"/>
              </a:spcBef>
              <a:spcAft>
                <a:spcPts val="0"/>
              </a:spcAft>
              <a:buNone/>
            </a:pPr>
            <a:r>
              <a:rPr lang="en" sz="1350">
                <a:solidFill>
                  <a:schemeClr val="dk1"/>
                </a:solidFill>
              </a:rPr>
              <a:t>Customer reviews section is visually engaging but contains too much text.</a:t>
            </a:r>
            <a:endParaRPr sz="1350">
              <a:solidFill>
                <a:schemeClr val="dk1"/>
              </a:solidFill>
            </a:endParaRPr>
          </a:p>
          <a:p>
            <a:pPr indent="0" lvl="0" marL="0" rtl="0" algn="l">
              <a:lnSpc>
                <a:spcPct val="150000"/>
              </a:lnSpc>
              <a:spcBef>
                <a:spcPts val="1200"/>
              </a:spcBef>
              <a:spcAft>
                <a:spcPts val="0"/>
              </a:spcAft>
              <a:buNone/>
            </a:pPr>
            <a:r>
              <a:rPr lang="en" sz="1350">
                <a:solidFill>
                  <a:schemeClr val="dk1"/>
                </a:solidFill>
              </a:rPr>
              <a:t>Promotional banners and pop-ups can feel intrusive.</a:t>
            </a:r>
            <a:endParaRPr sz="1350">
              <a:solidFill>
                <a:schemeClr val="dk1"/>
              </a:solidFill>
            </a:endParaRPr>
          </a:p>
          <a:p>
            <a:pPr indent="0" lvl="0" marL="0" rtl="0" algn="l">
              <a:lnSpc>
                <a:spcPct val="150000"/>
              </a:lnSpc>
              <a:spcBef>
                <a:spcPts val="1200"/>
              </a:spcBef>
              <a:spcAft>
                <a:spcPts val="1200"/>
              </a:spcAft>
              <a:buNone/>
            </a:pPr>
            <a:r>
              <a:rPr lang="en" sz="1350">
                <a:solidFill>
                  <a:schemeClr val="dk1"/>
                </a:solidFill>
              </a:rPr>
              <a:t>Overall, the design is functional but could be more visually refined.</a:t>
            </a:r>
            <a:endParaRPr sz="1350">
              <a:solidFill>
                <a:schemeClr val="dk1"/>
              </a:solidFill>
            </a:endParaRPr>
          </a:p>
        </p:txBody>
      </p:sp>
      <p:pic>
        <p:nvPicPr>
          <p:cNvPr id="121" name="Google Shape;121;p20"/>
          <p:cNvPicPr preferRelativeResize="0"/>
          <p:nvPr/>
        </p:nvPicPr>
        <p:blipFill>
          <a:blip r:embed="rId3">
            <a:alphaModFix/>
          </a:blip>
          <a:stretch>
            <a:fillRect/>
          </a:stretch>
        </p:blipFill>
        <p:spPr>
          <a:xfrm>
            <a:off x="214625" y="1076150"/>
            <a:ext cx="6321777" cy="3758699"/>
          </a:xfrm>
          <a:prstGeom prst="rect">
            <a:avLst/>
          </a:prstGeom>
          <a:noFill/>
          <a:ln>
            <a:noFill/>
          </a:ln>
        </p:spPr>
      </p:pic>
      <p:sp>
        <p:nvSpPr>
          <p:cNvPr id="122" name="Google Shape;122;p20"/>
          <p:cNvSpPr/>
          <p:nvPr/>
        </p:nvSpPr>
        <p:spPr>
          <a:xfrm>
            <a:off x="2220700" y="1959450"/>
            <a:ext cx="3525900" cy="879900"/>
          </a:xfrm>
          <a:prstGeom prst="roundRect">
            <a:avLst>
              <a:gd fmla="val 12155"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3" name="Google Shape;123;p20"/>
          <p:cNvCxnSpPr>
            <a:stCxn id="122" idx="3"/>
          </p:cNvCxnSpPr>
          <p:nvPr/>
        </p:nvCxnSpPr>
        <p:spPr>
          <a:xfrm>
            <a:off x="5746600" y="2399400"/>
            <a:ext cx="789300" cy="0"/>
          </a:xfrm>
          <a:prstGeom prst="straightConnector1">
            <a:avLst/>
          </a:prstGeom>
          <a:noFill/>
          <a:ln cap="flat" cmpd="sng" w="19050">
            <a:solidFill>
              <a:srgbClr val="E06666"/>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7834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&amp; Recommendations</a:t>
            </a:r>
            <a:endParaRPr/>
          </a:p>
        </p:txBody>
      </p:sp>
      <p:sp>
        <p:nvSpPr>
          <p:cNvPr id="129" name="Google Shape;129;p21"/>
          <p:cNvSpPr txBox="1"/>
          <p:nvPr>
            <p:ph idx="1" type="body"/>
          </p:nvPr>
        </p:nvSpPr>
        <p:spPr>
          <a:xfrm>
            <a:off x="311700" y="1195050"/>
            <a:ext cx="7834800" cy="3273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a:solidFill>
                  <a:schemeClr val="dk1"/>
                </a:solidFill>
              </a:rPr>
              <a:t>✔ Amazon’s product page effectively presents key product details.</a:t>
            </a:r>
            <a:endParaRPr>
              <a:solidFill>
                <a:schemeClr val="dk1"/>
              </a:solidFill>
            </a:endParaRPr>
          </a:p>
          <a:p>
            <a:pPr indent="0" lvl="0" marL="0" rtl="0" algn="just">
              <a:lnSpc>
                <a:spcPct val="150000"/>
              </a:lnSpc>
              <a:spcBef>
                <a:spcPts val="1200"/>
              </a:spcBef>
              <a:spcAft>
                <a:spcPts val="0"/>
              </a:spcAft>
              <a:buNone/>
            </a:pPr>
            <a:r>
              <a:rPr lang="en">
                <a:solidFill>
                  <a:schemeClr val="dk1"/>
                </a:solidFill>
              </a:rPr>
              <a:t>✔ The layout, typography, and images provide clarity.</a:t>
            </a:r>
            <a:endParaRPr>
              <a:solidFill>
                <a:schemeClr val="dk1"/>
              </a:solidFill>
            </a:endParaRPr>
          </a:p>
          <a:p>
            <a:pPr indent="0" lvl="0" marL="0" rtl="0" algn="just">
              <a:lnSpc>
                <a:spcPct val="150000"/>
              </a:lnSpc>
              <a:spcBef>
                <a:spcPts val="1200"/>
              </a:spcBef>
              <a:spcAft>
                <a:spcPts val="0"/>
              </a:spcAft>
              <a:buNone/>
            </a:pPr>
            <a:r>
              <a:rPr lang="en">
                <a:solidFill>
                  <a:schemeClr val="dk1"/>
                </a:solidFill>
              </a:rPr>
              <a:t>❌ Overuse of promotional content creates visual clutter.</a:t>
            </a:r>
            <a:endParaRPr>
              <a:solidFill>
                <a:schemeClr val="dk1"/>
              </a:solidFill>
            </a:endParaRPr>
          </a:p>
          <a:p>
            <a:pPr indent="0" lvl="0" marL="0" rtl="0" algn="just">
              <a:lnSpc>
                <a:spcPct val="150000"/>
              </a:lnSpc>
              <a:spcBef>
                <a:spcPts val="1200"/>
              </a:spcBef>
              <a:spcAft>
                <a:spcPts val="0"/>
              </a:spcAft>
              <a:buNone/>
            </a:pPr>
            <a:r>
              <a:rPr lang="en">
                <a:solidFill>
                  <a:schemeClr val="dk1"/>
                </a:solidFill>
              </a:rPr>
              <a:t>❌ More whitespace and spacing improvements could enhance readability.</a:t>
            </a:r>
            <a:endParaRPr>
              <a:solidFill>
                <a:schemeClr val="dk1"/>
              </a:solidFill>
            </a:endParaRPr>
          </a:p>
          <a:p>
            <a:pPr indent="0" lvl="0" marL="0" rtl="0" algn="just">
              <a:lnSpc>
                <a:spcPct val="150000"/>
              </a:lnSpc>
              <a:spcBef>
                <a:spcPts val="1200"/>
              </a:spcBef>
              <a:spcAft>
                <a:spcPts val="1200"/>
              </a:spcAft>
              <a:buNone/>
            </a:pPr>
            <a:r>
              <a:rPr lang="en">
                <a:solidFill>
                  <a:schemeClr val="dk1"/>
                </a:solidFill>
              </a:rPr>
              <a:t>📌 Recommendations: Simplify promotional areas, improve spacing, and refine third-party images.</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