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9" r:id="rId2"/>
    <p:sldId id="257" r:id="rId3"/>
    <p:sldId id="258" r:id="rId4"/>
    <p:sldId id="260" r:id="rId5"/>
    <p:sldId id="261" r:id="rId6"/>
    <p:sldId id="262" r:id="rId7"/>
    <p:sldId id="263" r:id="rId8"/>
    <p:sldId id="264" r:id="rId9"/>
    <p:sldId id="267" r:id="rId10"/>
    <p:sldId id="268" r:id="rId11"/>
    <p:sldId id="269" r:id="rId12"/>
    <p:sldId id="270" r:id="rId13"/>
    <p:sldId id="271"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52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80"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37CB7B2-A9F7-4A71-A33E-567F46777F3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1181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7CB7B2-A9F7-4A71-A33E-567F46777F3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60416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7CB7B2-A9F7-4A71-A33E-567F46777F3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2616788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37CB7B2-A9F7-4A71-A33E-567F46777F3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4135685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37CB7B2-A9F7-4A71-A33E-567F46777F31}" type="datetimeFigureOut">
              <a:rPr lang="en-IN" smtClean="0"/>
              <a:t>18-02-2025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26127699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37CB7B2-A9F7-4A71-A33E-567F46777F3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3185324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37CB7B2-A9F7-4A71-A33E-567F46777F31}" type="datetimeFigureOut">
              <a:rPr lang="en-IN" smtClean="0"/>
              <a:t>18-02-2025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128814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37CB7B2-A9F7-4A71-A33E-567F46777F31}" type="datetimeFigureOut">
              <a:rPr lang="en-IN" smtClean="0"/>
              <a:t>18-02-2025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409199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37CB7B2-A9F7-4A71-A33E-567F46777F31}" type="datetimeFigureOut">
              <a:rPr lang="en-IN" smtClean="0"/>
              <a:t>18-02-2025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39088503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CB7B2-A9F7-4A71-A33E-567F46777F3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774696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37CB7B2-A9F7-4A71-A33E-567F46777F31}" type="datetimeFigureOut">
              <a:rPr lang="en-IN" smtClean="0"/>
              <a:t>18-02-2025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DD21F5F-00CD-4AC2-8D07-14BC14C7DF74}" type="slidenum">
              <a:rPr lang="en-IN" smtClean="0"/>
              <a:t>‹#›</a:t>
            </a:fld>
            <a:endParaRPr lang="en-IN"/>
          </a:p>
        </p:txBody>
      </p:sp>
    </p:spTree>
    <p:extLst>
      <p:ext uri="{BB962C8B-B14F-4D97-AF65-F5344CB8AC3E}">
        <p14:creationId xmlns:p14="http://schemas.microsoft.com/office/powerpoint/2010/main" val="472248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7CB7B2-A9F7-4A71-A33E-567F46777F31}" type="datetimeFigureOut">
              <a:rPr lang="en-IN" smtClean="0"/>
              <a:t>18-02-2025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DD21F5F-00CD-4AC2-8D07-14BC14C7DF74}" type="slidenum">
              <a:rPr lang="en-IN" smtClean="0"/>
              <a:t>‹#›</a:t>
            </a:fld>
            <a:endParaRPr lang="en-IN"/>
          </a:p>
        </p:txBody>
      </p:sp>
    </p:spTree>
    <p:extLst>
      <p:ext uri="{BB962C8B-B14F-4D97-AF65-F5344CB8AC3E}">
        <p14:creationId xmlns:p14="http://schemas.microsoft.com/office/powerpoint/2010/main" val="375222755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colab.research.google.com/drive/1_GkjmscoLuZmMEoOPLIIU7mew-RWNzBt?authuser=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520C"/>
        </a:solid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88901" y="530088"/>
            <a:ext cx="8747795" cy="5398122"/>
          </a:xfrm>
          <a:prstGeom prst="rect">
            <a:avLst/>
          </a:prstGeom>
          <a:solidFill>
            <a:srgbClr val="02520C"/>
          </a:solidFill>
          <a:ln>
            <a:solidFill>
              <a:srgbClr val="02520C"/>
            </a:solidFill>
          </a:ln>
          <a:effectLst>
            <a:glow rad="228600">
              <a:srgbClr val="02520C">
                <a:alpha val="87000"/>
              </a:srgbClr>
            </a:glow>
            <a:outerShdw blurRad="50800" dist="50800" dir="5400000" sx="99000" sy="99000" algn="ctr" rotWithShape="0">
              <a:srgbClr val="02520C"/>
            </a:outerShdw>
          </a:effectLst>
        </p:spPr>
      </p:pic>
      <p:sp>
        <p:nvSpPr>
          <p:cNvPr id="2" name="TextBox 1"/>
          <p:cNvSpPr txBox="1"/>
          <p:nvPr/>
        </p:nvSpPr>
        <p:spPr>
          <a:xfrm>
            <a:off x="9687339" y="6162261"/>
            <a:ext cx="2597427" cy="369332"/>
          </a:xfrm>
          <a:prstGeom prst="rect">
            <a:avLst/>
          </a:prstGeom>
          <a:noFill/>
        </p:spPr>
        <p:txBody>
          <a:bodyPr wrap="square" rtlCol="0">
            <a:spAutoFit/>
          </a:bodyPr>
          <a:lstStyle/>
          <a:p>
            <a:r>
              <a:rPr lang="en-IN" b="1" dirty="0" smtClean="0">
                <a:solidFill>
                  <a:schemeClr val="bg1"/>
                </a:solidFill>
              </a:rPr>
              <a:t>Presented </a:t>
            </a:r>
            <a:r>
              <a:rPr lang="en-IN" b="1" dirty="0" smtClean="0">
                <a:solidFill>
                  <a:schemeClr val="bg1"/>
                </a:solidFill>
              </a:rPr>
              <a:t>BY: </a:t>
            </a:r>
            <a:r>
              <a:rPr lang="en-IN" b="1" dirty="0" err="1" smtClean="0">
                <a:solidFill>
                  <a:schemeClr val="bg1"/>
                </a:solidFill>
              </a:rPr>
              <a:t>Hritik</a:t>
            </a:r>
            <a:endParaRPr lang="en-IN" b="1" dirty="0">
              <a:solidFill>
                <a:schemeClr val="bg1"/>
              </a:solidFill>
            </a:endParaRPr>
          </a:p>
        </p:txBody>
      </p:sp>
    </p:spTree>
    <p:extLst>
      <p:ext uri="{BB962C8B-B14F-4D97-AF65-F5344CB8AC3E}">
        <p14:creationId xmlns:p14="http://schemas.microsoft.com/office/powerpoint/2010/main" val="3315310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49"/>
            <a:ext cx="10515600" cy="971306"/>
          </a:xfrm>
          <a:solidFill>
            <a:srgbClr val="02520C"/>
          </a:solidFill>
        </p:spPr>
        <p:txBody>
          <a:bodyPr>
            <a:normAutofit/>
          </a:bodyPr>
          <a:lstStyle/>
          <a:p>
            <a:pPr algn="ctr"/>
            <a:r>
              <a:rPr lang="en-IN" sz="4000" b="1" dirty="0" smtClean="0">
                <a:solidFill>
                  <a:schemeClr val="bg1"/>
                </a:solidFill>
                <a:latin typeface="+mn-lt"/>
              </a:rPr>
              <a:t>HANDLING THE OUTLIERS:</a:t>
            </a:r>
            <a:endParaRPr lang="en-IN" sz="4000" b="1" dirty="0">
              <a:solidFill>
                <a:schemeClr val="bg1"/>
              </a:solidFill>
              <a:latin typeface="+mn-lt"/>
            </a:endParaRPr>
          </a:p>
        </p:txBody>
      </p:sp>
      <p:sp>
        <p:nvSpPr>
          <p:cNvPr id="5" name="Content Placeholder 4"/>
          <p:cNvSpPr>
            <a:spLocks noGrp="1"/>
          </p:cNvSpPr>
          <p:nvPr>
            <p:ph idx="1"/>
          </p:nvPr>
        </p:nvSpPr>
        <p:spPr>
          <a:xfrm>
            <a:off x="6203852" y="1772529"/>
            <a:ext cx="5514536" cy="4404434"/>
          </a:xfrm>
        </p:spPr>
        <p:txBody>
          <a:bodyPr>
            <a:normAutofit/>
          </a:bodyPr>
          <a:lstStyle/>
          <a:p>
            <a:pPr marL="0" indent="0">
              <a:buNone/>
            </a:pPr>
            <a:r>
              <a:rPr lang="en-IN" dirty="0"/>
              <a:t> </a:t>
            </a:r>
            <a:r>
              <a:rPr lang="en-IN" sz="1800" dirty="0" smtClean="0">
                <a:solidFill>
                  <a:srgbClr val="FF0000"/>
                </a:solidFill>
                <a:latin typeface="Arial" panose="020B0604020202020204" pitchFamily="34" charset="0"/>
                <a:cs typeface="Arial" panose="020B0604020202020204" pitchFamily="34" charset="0"/>
              </a:rPr>
              <a:t>Using IQR (Inter quantile range) method to detect the outliers.</a:t>
            </a:r>
          </a:p>
          <a:p>
            <a:r>
              <a:rPr lang="en-IN" sz="1800" dirty="0">
                <a:latin typeface="Arial" panose="020B0604020202020204" pitchFamily="34" charset="0"/>
                <a:cs typeface="Arial" panose="020B0604020202020204" pitchFamily="34" charset="0"/>
              </a:rPr>
              <a:t>q1=</a:t>
            </a:r>
            <a:r>
              <a:rPr lang="en-IN" sz="1800" dirty="0" err="1">
                <a:latin typeface="Arial" panose="020B0604020202020204" pitchFamily="34" charset="0"/>
                <a:cs typeface="Arial" panose="020B0604020202020204" pitchFamily="34" charset="0"/>
              </a:rPr>
              <a:t>df</a:t>
            </a:r>
            <a:r>
              <a:rPr lang="en-IN" sz="1800" dirty="0">
                <a:latin typeface="Arial" panose="020B0604020202020204" pitchFamily="34" charset="0"/>
                <a:cs typeface="Arial" panose="020B0604020202020204" pitchFamily="34" charset="0"/>
              </a:rPr>
              <a:t>[col].</a:t>
            </a:r>
            <a:r>
              <a:rPr lang="en-IN" sz="1800" dirty="0" smtClean="0">
                <a:latin typeface="Arial" panose="020B0604020202020204" pitchFamily="34" charset="0"/>
                <a:cs typeface="Arial" panose="020B0604020202020204" pitchFamily="34" charset="0"/>
              </a:rPr>
              <a:t>quantile(0.25)</a:t>
            </a:r>
          </a:p>
          <a:p>
            <a:r>
              <a:rPr lang="en-IN" sz="1800" dirty="0" smtClean="0">
                <a:latin typeface="Arial" panose="020B0604020202020204" pitchFamily="34" charset="0"/>
                <a:cs typeface="Arial" panose="020B0604020202020204" pitchFamily="34" charset="0"/>
              </a:rPr>
              <a:t>q3=</a:t>
            </a:r>
            <a:r>
              <a:rPr lang="en-IN" sz="1800" dirty="0" err="1" smtClean="0">
                <a:latin typeface="Arial" panose="020B0604020202020204" pitchFamily="34" charset="0"/>
                <a:cs typeface="Arial" panose="020B0604020202020204" pitchFamily="34" charset="0"/>
              </a:rPr>
              <a:t>df</a:t>
            </a:r>
            <a:r>
              <a:rPr lang="en-IN" sz="1800" dirty="0" smtClean="0">
                <a:latin typeface="Arial" panose="020B0604020202020204" pitchFamily="34" charset="0"/>
                <a:cs typeface="Arial" panose="020B0604020202020204" pitchFamily="34" charset="0"/>
              </a:rPr>
              <a:t>[col</a:t>
            </a:r>
            <a:r>
              <a:rPr lang="en-IN" sz="1800" dirty="0">
                <a:latin typeface="Arial" panose="020B0604020202020204" pitchFamily="34" charset="0"/>
                <a:cs typeface="Arial" panose="020B0604020202020204" pitchFamily="34" charset="0"/>
              </a:rPr>
              <a:t>].quantile(0.75)</a:t>
            </a:r>
          </a:p>
          <a:p>
            <a:r>
              <a:rPr lang="en-IN" sz="1800" dirty="0" err="1" smtClean="0">
                <a:latin typeface="Arial" panose="020B0604020202020204" pitchFamily="34" charset="0"/>
                <a:cs typeface="Arial" panose="020B0604020202020204" pitchFamily="34" charset="0"/>
              </a:rPr>
              <a:t>iqr</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q3-q1</a:t>
            </a:r>
          </a:p>
          <a:p>
            <a:r>
              <a:rPr lang="en-IN" sz="1800" dirty="0" err="1" smtClean="0">
                <a:latin typeface="Arial" panose="020B0604020202020204" pitchFamily="34" charset="0"/>
                <a:cs typeface="Arial" panose="020B0604020202020204" pitchFamily="34" charset="0"/>
              </a:rPr>
              <a:t>lw</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q1 - 1.5*</a:t>
            </a:r>
            <a:r>
              <a:rPr lang="en-IN" sz="1800" dirty="0" err="1">
                <a:latin typeface="Arial" panose="020B0604020202020204" pitchFamily="34" charset="0"/>
                <a:cs typeface="Arial" panose="020B0604020202020204" pitchFamily="34" charset="0"/>
              </a:rPr>
              <a:t>iqr</a:t>
            </a:r>
            <a:endParaRPr lang="en-IN" sz="1800" dirty="0">
              <a:latin typeface="Arial" panose="020B0604020202020204" pitchFamily="34" charset="0"/>
              <a:cs typeface="Arial" panose="020B0604020202020204" pitchFamily="34" charset="0"/>
            </a:endParaRPr>
          </a:p>
          <a:p>
            <a:r>
              <a:rPr lang="en-IN" sz="1800" dirty="0" err="1" smtClean="0">
                <a:latin typeface="Arial" panose="020B0604020202020204" pitchFamily="34" charset="0"/>
                <a:cs typeface="Arial" panose="020B0604020202020204" pitchFamily="34" charset="0"/>
              </a:rPr>
              <a:t>uw</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q3 + 1.5*</a:t>
            </a:r>
            <a:r>
              <a:rPr lang="en-IN" sz="1800" dirty="0" err="1">
                <a:latin typeface="Arial" panose="020B0604020202020204" pitchFamily="34" charset="0"/>
                <a:cs typeface="Arial" panose="020B0604020202020204" pitchFamily="34" charset="0"/>
              </a:rPr>
              <a:t>iqr</a:t>
            </a:r>
            <a:endParaRPr lang="en-IN" sz="1800" dirty="0">
              <a:latin typeface="Arial" panose="020B0604020202020204" pitchFamily="34" charset="0"/>
              <a:cs typeface="Arial" panose="020B0604020202020204" pitchFamily="34" charset="0"/>
            </a:endParaRPr>
          </a:p>
          <a:p>
            <a:pPr marL="0" indent="0">
              <a:buNone/>
            </a:pPr>
            <a:r>
              <a:rPr lang="en-IN" sz="1800" dirty="0" smtClean="0">
                <a:solidFill>
                  <a:srgbClr val="FF0000"/>
                </a:solidFill>
                <a:latin typeface="Arial" panose="020B0604020202020204" pitchFamily="34" charset="0"/>
                <a:cs typeface="Arial" panose="020B0604020202020204" pitchFamily="34" charset="0"/>
              </a:rPr>
              <a:t>q1,q2(quantile1,quantile2), </a:t>
            </a:r>
          </a:p>
          <a:p>
            <a:pPr marL="0" indent="0">
              <a:buNone/>
            </a:pPr>
            <a:r>
              <a:rPr lang="en-IN" sz="1800" dirty="0" err="1" smtClean="0">
                <a:solidFill>
                  <a:srgbClr val="FF0000"/>
                </a:solidFill>
                <a:latin typeface="Arial" panose="020B0604020202020204" pitchFamily="34" charset="0"/>
                <a:cs typeface="Arial" panose="020B0604020202020204" pitchFamily="34" charset="0"/>
              </a:rPr>
              <a:t>lw,uw</a:t>
            </a:r>
            <a:r>
              <a:rPr lang="en-IN" sz="1800" dirty="0" smtClean="0">
                <a:solidFill>
                  <a:srgbClr val="FF0000"/>
                </a:solidFill>
                <a:latin typeface="Arial" panose="020B0604020202020204" pitchFamily="34" charset="0"/>
                <a:cs typeface="Arial" panose="020B0604020202020204" pitchFamily="34" charset="0"/>
              </a:rPr>
              <a:t> (lower whisker, upper whisker)</a:t>
            </a:r>
            <a:endParaRPr lang="en-IN" sz="1800" dirty="0">
              <a:solidFill>
                <a:srgbClr val="FF0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rotWithShape="1">
          <a:blip r:embed="rId2"/>
          <a:srcRect l="4122" t="25047" r="47332" b="8799"/>
          <a:stretch/>
        </p:blipFill>
        <p:spPr>
          <a:xfrm>
            <a:off x="514644" y="1589648"/>
            <a:ext cx="5471761" cy="4587315"/>
          </a:xfrm>
          <a:prstGeom prst="rect">
            <a:avLst/>
          </a:prstGeom>
        </p:spPr>
      </p:pic>
    </p:spTree>
    <p:extLst>
      <p:ext uri="{BB962C8B-B14F-4D97-AF65-F5344CB8AC3E}">
        <p14:creationId xmlns:p14="http://schemas.microsoft.com/office/powerpoint/2010/main" val="1542996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4449"/>
            <a:ext cx="10515600" cy="971306"/>
          </a:xfrm>
          <a:solidFill>
            <a:srgbClr val="02520C"/>
          </a:solidFill>
        </p:spPr>
        <p:txBody>
          <a:bodyPr>
            <a:normAutofit/>
          </a:bodyPr>
          <a:lstStyle/>
          <a:p>
            <a:pPr algn="ctr"/>
            <a:r>
              <a:rPr lang="en-IN" sz="4000" b="1" dirty="0" smtClean="0">
                <a:solidFill>
                  <a:schemeClr val="bg1"/>
                </a:solidFill>
                <a:latin typeface="+mn-lt"/>
              </a:rPr>
              <a:t>HANDLING THE OUTLIERS:</a:t>
            </a:r>
            <a:endParaRPr lang="en-IN" sz="4000" b="1" dirty="0">
              <a:solidFill>
                <a:schemeClr val="bg1"/>
              </a:solidFill>
              <a:latin typeface="+mn-lt"/>
            </a:endParaRPr>
          </a:p>
        </p:txBody>
      </p:sp>
      <p:pic>
        <p:nvPicPr>
          <p:cNvPr id="4" name="Picture 3"/>
          <p:cNvPicPr>
            <a:picLocks noChangeAspect="1"/>
          </p:cNvPicPr>
          <p:nvPr/>
        </p:nvPicPr>
        <p:blipFill rotWithShape="1">
          <a:blip r:embed="rId2"/>
          <a:srcRect l="8554" t="26586" r="48631" b="20336"/>
          <a:stretch/>
        </p:blipFill>
        <p:spPr>
          <a:xfrm>
            <a:off x="414130" y="3260036"/>
            <a:ext cx="3656580" cy="3329466"/>
          </a:xfrm>
          <a:prstGeom prst="rect">
            <a:avLst/>
          </a:prstGeom>
        </p:spPr>
      </p:pic>
      <p:pic>
        <p:nvPicPr>
          <p:cNvPr id="7" name="Picture 6"/>
          <p:cNvPicPr>
            <a:picLocks noChangeAspect="1"/>
          </p:cNvPicPr>
          <p:nvPr/>
        </p:nvPicPr>
        <p:blipFill rotWithShape="1">
          <a:blip r:embed="rId3"/>
          <a:srcRect l="7833" t="28125" r="48880" b="20607"/>
          <a:stretch/>
        </p:blipFill>
        <p:spPr>
          <a:xfrm>
            <a:off x="4120100" y="3419061"/>
            <a:ext cx="3869635" cy="3226254"/>
          </a:xfrm>
          <a:prstGeom prst="rect">
            <a:avLst/>
          </a:prstGeom>
        </p:spPr>
      </p:pic>
      <p:pic>
        <p:nvPicPr>
          <p:cNvPr id="8" name="Picture 7"/>
          <p:cNvPicPr>
            <a:picLocks noChangeAspect="1"/>
          </p:cNvPicPr>
          <p:nvPr/>
        </p:nvPicPr>
        <p:blipFill rotWithShape="1">
          <a:blip r:embed="rId4"/>
          <a:srcRect l="6610" t="29756" r="47251" b="15354"/>
          <a:stretch/>
        </p:blipFill>
        <p:spPr>
          <a:xfrm>
            <a:off x="8039125" y="4236692"/>
            <a:ext cx="3918986" cy="2621308"/>
          </a:xfrm>
          <a:prstGeom prst="rect">
            <a:avLst/>
          </a:prstGeom>
        </p:spPr>
      </p:pic>
      <p:pic>
        <p:nvPicPr>
          <p:cNvPr id="9" name="Picture 8"/>
          <p:cNvPicPr>
            <a:picLocks noChangeAspect="1"/>
          </p:cNvPicPr>
          <p:nvPr/>
        </p:nvPicPr>
        <p:blipFill rotWithShape="1">
          <a:blip r:embed="rId5"/>
          <a:srcRect l="8085" t="36835" r="47712" b="11451"/>
          <a:stretch/>
        </p:blipFill>
        <p:spPr>
          <a:xfrm>
            <a:off x="7744389" y="1391473"/>
            <a:ext cx="4028191" cy="2649501"/>
          </a:xfrm>
          <a:prstGeom prst="rect">
            <a:avLst/>
          </a:prstGeom>
        </p:spPr>
      </p:pic>
      <p:sp>
        <p:nvSpPr>
          <p:cNvPr id="10" name="TextBox 9"/>
          <p:cNvSpPr txBox="1"/>
          <p:nvPr/>
        </p:nvSpPr>
        <p:spPr>
          <a:xfrm>
            <a:off x="1103243" y="1707243"/>
            <a:ext cx="5469836" cy="1200329"/>
          </a:xfrm>
          <a:prstGeom prst="rect">
            <a:avLst/>
          </a:prstGeom>
          <a:noFill/>
        </p:spPr>
        <p:txBody>
          <a:bodyPr wrap="square" rtlCol="0">
            <a:spAutoFit/>
          </a:bodyPr>
          <a:lstStyle/>
          <a:p>
            <a:r>
              <a:rPr lang="en-US" dirty="0">
                <a:solidFill>
                  <a:srgbClr val="FF0000"/>
                </a:solidFill>
                <a:latin typeface="Arial" panose="020B0604020202020204" pitchFamily="34" charset="0"/>
                <a:cs typeface="Arial" panose="020B0604020202020204" pitchFamily="34" charset="0"/>
              </a:rPr>
              <a:t>for </a:t>
            </a:r>
            <a:r>
              <a:rPr lang="en-US" dirty="0" err="1">
                <a:solidFill>
                  <a:srgbClr val="FF0000"/>
                </a:solidFill>
                <a:latin typeface="Arial" panose="020B0604020202020204" pitchFamily="34" charset="0"/>
                <a:cs typeface="Arial" panose="020B0604020202020204" pitchFamily="34" charset="0"/>
              </a:rPr>
              <a:t>i</a:t>
            </a:r>
            <a:r>
              <a:rPr lang="en-US" dirty="0">
                <a:solidFill>
                  <a:srgbClr val="FF0000"/>
                </a:solidFill>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in </a:t>
            </a:r>
            <a:r>
              <a:rPr lang="en-US" dirty="0" err="1" smtClean="0">
                <a:solidFill>
                  <a:srgbClr val="FF0000"/>
                </a:solidFill>
                <a:latin typeface="Arial" panose="020B0604020202020204" pitchFamily="34" charset="0"/>
                <a:cs typeface="Arial" panose="020B0604020202020204" pitchFamily="34" charset="0"/>
              </a:rPr>
              <a:t>df_new.select_dtypes</a:t>
            </a:r>
            <a:r>
              <a:rPr lang="en-US" dirty="0" smtClean="0">
                <a:solidFill>
                  <a:srgbClr val="FF0000"/>
                </a:solidFill>
                <a:latin typeface="Arial" panose="020B0604020202020204" pitchFamily="34" charset="0"/>
                <a:cs typeface="Arial" panose="020B0604020202020204" pitchFamily="34" charset="0"/>
              </a:rPr>
              <a:t>(include</a:t>
            </a:r>
            <a:r>
              <a:rPr lang="en-US" dirty="0">
                <a:solidFill>
                  <a:srgbClr val="FF0000"/>
                </a:solidFill>
                <a:latin typeface="Arial" panose="020B0604020202020204" pitchFamily="34" charset="0"/>
                <a:cs typeface="Arial" panose="020B0604020202020204" pitchFamily="34" charset="0"/>
              </a:rPr>
              <a:t>='number'):</a:t>
            </a:r>
          </a:p>
          <a:p>
            <a:r>
              <a:rPr lang="en-US" dirty="0">
                <a:solidFill>
                  <a:srgbClr val="FF0000"/>
                </a:solidFill>
                <a:latin typeface="Arial" panose="020B0604020202020204" pitchFamily="34" charset="0"/>
                <a:cs typeface="Arial" panose="020B0604020202020204" pitchFamily="34" charset="0"/>
              </a:rPr>
              <a:t> </a:t>
            </a:r>
            <a:r>
              <a:rPr lang="en-US" dirty="0" smtClean="0">
                <a:solidFill>
                  <a:srgbClr val="FF0000"/>
                </a:solidFill>
                <a:latin typeface="Arial" panose="020B0604020202020204" pitchFamily="34" charset="0"/>
                <a:cs typeface="Arial" panose="020B0604020202020204" pitchFamily="34" charset="0"/>
              </a:rPr>
              <a:t> </a:t>
            </a:r>
            <a:r>
              <a:rPr lang="en-US" dirty="0" err="1" smtClean="0">
                <a:solidFill>
                  <a:srgbClr val="FF0000"/>
                </a:solidFill>
                <a:latin typeface="Arial" panose="020B0604020202020204" pitchFamily="34" charset="0"/>
                <a:cs typeface="Arial" panose="020B0604020202020204" pitchFamily="34" charset="0"/>
              </a:rPr>
              <a:t>sns.boxplot</a:t>
            </a:r>
            <a:r>
              <a:rPr lang="en-US" dirty="0" smtClean="0">
                <a:solidFill>
                  <a:srgbClr val="FF0000"/>
                </a:solidFill>
                <a:latin typeface="Arial" panose="020B0604020202020204" pitchFamily="34" charset="0"/>
                <a:cs typeface="Arial" panose="020B0604020202020204" pitchFamily="34" charset="0"/>
              </a:rPr>
              <a:t>(y=</a:t>
            </a:r>
            <a:r>
              <a:rPr lang="en-US" dirty="0" err="1" smtClean="0">
                <a:solidFill>
                  <a:srgbClr val="FF0000"/>
                </a:solidFill>
                <a:latin typeface="Arial" panose="020B0604020202020204" pitchFamily="34" charset="0"/>
                <a:cs typeface="Arial" panose="020B0604020202020204" pitchFamily="34" charset="0"/>
              </a:rPr>
              <a:t>df_new</a:t>
            </a:r>
            <a:r>
              <a:rPr lang="en-US" dirty="0" smtClean="0">
                <a:solidFill>
                  <a:srgbClr val="FF0000"/>
                </a:solidFill>
                <a:latin typeface="Arial" panose="020B0604020202020204" pitchFamily="34" charset="0"/>
                <a:cs typeface="Arial" panose="020B0604020202020204" pitchFamily="34" charset="0"/>
              </a:rPr>
              <a:t>[</a:t>
            </a:r>
            <a:r>
              <a:rPr lang="en-US" dirty="0" err="1" smtClean="0">
                <a:solidFill>
                  <a:srgbClr val="FF0000"/>
                </a:solidFill>
                <a:latin typeface="Arial" panose="020B0604020202020204" pitchFamily="34" charset="0"/>
                <a:cs typeface="Arial" panose="020B0604020202020204" pitchFamily="34" charset="0"/>
              </a:rPr>
              <a:t>i</a:t>
            </a:r>
            <a:r>
              <a:rPr lang="en-US" dirty="0">
                <a:solidFill>
                  <a:srgbClr val="FF0000"/>
                </a:solidFill>
                <a:latin typeface="Arial" panose="020B0604020202020204" pitchFamily="34" charset="0"/>
                <a:cs typeface="Arial" panose="020B0604020202020204" pitchFamily="34" charset="0"/>
              </a:rPr>
              <a:t>])</a:t>
            </a:r>
          </a:p>
          <a:p>
            <a:r>
              <a:rPr lang="en-US" dirty="0">
                <a:solidFill>
                  <a:srgbClr val="FF0000"/>
                </a:solidFill>
                <a:latin typeface="Arial" panose="020B0604020202020204" pitchFamily="34" charset="0"/>
                <a:cs typeface="Arial" panose="020B0604020202020204" pitchFamily="34" charset="0"/>
              </a:rPr>
              <a:t>  </a:t>
            </a:r>
            <a:r>
              <a:rPr lang="en-US" dirty="0" err="1">
                <a:solidFill>
                  <a:srgbClr val="FF0000"/>
                </a:solidFill>
                <a:latin typeface="Arial" panose="020B0604020202020204" pitchFamily="34" charset="0"/>
                <a:cs typeface="Arial" panose="020B0604020202020204" pitchFamily="34" charset="0"/>
              </a:rPr>
              <a:t>plt.show</a:t>
            </a:r>
            <a:r>
              <a:rPr lang="en-US" dirty="0">
                <a:solidFill>
                  <a:srgbClr val="FF0000"/>
                </a:solidFill>
                <a:latin typeface="Arial" panose="020B0604020202020204" pitchFamily="34" charset="0"/>
                <a:cs typeface="Arial" panose="020B0604020202020204" pitchFamily="34" charset="0"/>
              </a:rPr>
              <a:t>()</a:t>
            </a:r>
          </a:p>
          <a:p>
            <a:endParaRPr lang="en-IN" dirty="0"/>
          </a:p>
        </p:txBody>
      </p:sp>
    </p:spTree>
    <p:extLst>
      <p:ext uri="{BB962C8B-B14F-4D97-AF65-F5344CB8AC3E}">
        <p14:creationId xmlns:p14="http://schemas.microsoft.com/office/powerpoint/2010/main" val="345254006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1797"/>
          </a:xfrm>
          <a:solidFill>
            <a:srgbClr val="02520C"/>
          </a:solidFill>
        </p:spPr>
        <p:txBody>
          <a:bodyPr>
            <a:normAutofit fontScale="90000"/>
          </a:bodyPr>
          <a:lstStyle/>
          <a:p>
            <a:pPr algn="ctr"/>
            <a:r>
              <a:rPr lang="en-US" u="sng" dirty="0" smtClean="0">
                <a:solidFill>
                  <a:schemeClr val="bg1"/>
                </a:solidFill>
                <a:latin typeface="+mn-lt"/>
              </a:rPr>
              <a:t>ANALYSIS: </a:t>
            </a:r>
            <a:endParaRPr lang="en-IN" u="sng" dirty="0">
              <a:solidFill>
                <a:schemeClr val="bg1"/>
              </a:solidFill>
              <a:latin typeface="+mn-lt"/>
            </a:endParaRPr>
          </a:p>
        </p:txBody>
      </p:sp>
      <p:sp>
        <p:nvSpPr>
          <p:cNvPr id="4" name="TextBox 3"/>
          <p:cNvSpPr txBox="1"/>
          <p:nvPr/>
        </p:nvSpPr>
        <p:spPr>
          <a:xfrm>
            <a:off x="993913" y="1296577"/>
            <a:ext cx="10204174" cy="400110"/>
          </a:xfrm>
          <a:prstGeom prst="rect">
            <a:avLst/>
          </a:prstGeom>
          <a:noFill/>
        </p:spPr>
        <p:txBody>
          <a:bodyPr wrap="square" rtlCol="0">
            <a:spAutoFit/>
          </a:bodyPr>
          <a:lstStyle/>
          <a:p>
            <a:r>
              <a:rPr lang="en-US" sz="2000" b="1" dirty="0">
                <a:latin typeface="Arial" panose="020B0604020202020204" pitchFamily="34" charset="0"/>
                <a:cs typeface="Arial" panose="020B0604020202020204" pitchFamily="34" charset="0"/>
              </a:rPr>
              <a:t>Task: : Find out Top &amp; least sold products</a:t>
            </a:r>
            <a:r>
              <a:rPr lang="en-US" dirty="0"/>
              <a:t>.</a:t>
            </a:r>
            <a:endParaRPr lang="en-IN" dirty="0"/>
          </a:p>
        </p:txBody>
      </p:sp>
      <p:pic>
        <p:nvPicPr>
          <p:cNvPr id="5" name="Picture 4"/>
          <p:cNvPicPr>
            <a:picLocks noChangeAspect="1"/>
          </p:cNvPicPr>
          <p:nvPr/>
        </p:nvPicPr>
        <p:blipFill rotWithShape="1">
          <a:blip r:embed="rId2"/>
          <a:srcRect l="4167" t="25770" r="33093" b="12817"/>
          <a:stretch/>
        </p:blipFill>
        <p:spPr>
          <a:xfrm>
            <a:off x="993913" y="1946342"/>
            <a:ext cx="6135757" cy="4600232"/>
          </a:xfrm>
          <a:prstGeom prst="rect">
            <a:avLst/>
          </a:prstGeom>
          <a:ln>
            <a:solidFill>
              <a:schemeClr val="tx1"/>
            </a:solidFill>
          </a:ln>
        </p:spPr>
      </p:pic>
      <p:sp>
        <p:nvSpPr>
          <p:cNvPr id="7" name="Rectangle 1"/>
          <p:cNvSpPr>
            <a:spLocks noChangeArrowheads="1"/>
          </p:cNvSpPr>
          <p:nvPr/>
        </p:nvSpPr>
        <p:spPr bwMode="auto">
          <a:xfrm>
            <a:off x="7341704" y="1885441"/>
            <a:ext cx="459850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High-value products like </a:t>
            </a:r>
            <a:r>
              <a:rPr kumimoji="0" lang="en-US" altLang="en-US" sz="1800" b="1" i="0" u="none" strike="noStrike" cap="none" normalizeH="0" baseline="0" dirty="0" smtClean="0">
                <a:ln>
                  <a:noFill/>
                </a:ln>
                <a:solidFill>
                  <a:schemeClr val="tx1"/>
                </a:solidFill>
                <a:effectLst/>
                <a:latin typeface="Arial" panose="020B0604020202020204" pitchFamily="34" charset="0"/>
              </a:rPr>
              <a:t>Beard Kit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rPr>
              <a:t>and </a:t>
            </a:r>
            <a:r>
              <a:rPr kumimoji="0" lang="en-US" altLang="en-US" sz="1800" b="1" i="0" u="none" strike="noStrike" cap="none" normalizeH="0" baseline="0" dirty="0" smtClean="0">
                <a:ln>
                  <a:noFill/>
                </a:ln>
                <a:solidFill>
                  <a:schemeClr val="tx1"/>
                </a:solidFill>
                <a:effectLst/>
                <a:latin typeface="Arial" panose="020B0604020202020204" pitchFamily="34" charset="0"/>
              </a:rPr>
              <a:t>Olive Oil - Extra Virgin</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rPr>
              <a:t>contribute significantly to total revenue.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rgbClr val="FF00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Some low-cost or niche products, such as </a:t>
            </a:r>
            <a:r>
              <a:rPr kumimoji="0" lang="en-US" altLang="en-US" sz="1800" b="1" i="0" u="none" strike="noStrike" cap="none" normalizeH="0" baseline="0" dirty="0" smtClean="0">
                <a:ln>
                  <a:noFill/>
                </a:ln>
                <a:solidFill>
                  <a:schemeClr val="tx1"/>
                </a:solidFill>
                <a:effectLst/>
                <a:latin typeface="Arial" panose="020B0604020202020204" pitchFamily="34" charset="0"/>
              </a:rPr>
              <a:t>Serum</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rPr>
              <a:t>and </a:t>
            </a:r>
            <a:r>
              <a:rPr kumimoji="0" lang="en-US" altLang="en-US" sz="1800" b="1" i="0" u="none" strike="noStrike" cap="none" normalizeH="0" baseline="0" dirty="0" smtClean="0">
                <a:ln>
                  <a:noFill/>
                </a:ln>
                <a:solidFill>
                  <a:schemeClr val="tx1"/>
                </a:solidFill>
                <a:effectLst/>
                <a:latin typeface="Arial" panose="020B0604020202020204" pitchFamily="34" charset="0"/>
              </a:rPr>
              <a:t>Hand Wash - Moisture Shield</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rPr>
              <a:t>have minimal sales. </a:t>
            </a:r>
          </a:p>
          <a:p>
            <a:pPr marL="0" marR="0" lvl="0" indent="0" algn="l"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eaLnBrk="0" fontAlgn="base" hangingPunct="0">
              <a:spcBef>
                <a:spcPct val="0"/>
              </a:spcBef>
              <a:spcAft>
                <a:spcPct val="0"/>
              </a:spcAft>
            </a:pPr>
            <a:r>
              <a:rPr lang="en-US" dirty="0">
                <a:solidFill>
                  <a:srgbClr val="FF0000"/>
                </a:solidFill>
                <a:latin typeface="Arial" panose="020B0604020202020204" pitchFamily="34" charset="0"/>
                <a:cs typeface="Arial" panose="020B0604020202020204" pitchFamily="34" charset="0"/>
              </a:rPr>
              <a:t>This analysis helps in identifying the best and worst-performing products based on total sales revenue, which can be useful for inventory management, marketing strategies, and sales optimization.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049729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5973417" cy="456510"/>
          </a:xfrm>
        </p:spPr>
        <p:txBody>
          <a:bodyPr>
            <a:normAutofit/>
          </a:bodyPr>
          <a:lstStyle/>
          <a:p>
            <a:r>
              <a:rPr lang="en-US" sz="2000" b="1" dirty="0">
                <a:latin typeface="Arial" panose="020B0604020202020204" pitchFamily="34" charset="0"/>
                <a:cs typeface="Arial" panose="020B0604020202020204" pitchFamily="34" charset="0"/>
              </a:rPr>
              <a:t>Task</a:t>
            </a:r>
            <a:r>
              <a:rPr lang="en-US" sz="2000" b="1" dirty="0" smtClean="0">
                <a:latin typeface="Arial" panose="020B0604020202020204" pitchFamily="34" charset="0"/>
                <a:cs typeface="Arial" panose="020B0604020202020204" pitchFamily="34" charset="0"/>
              </a:rPr>
              <a:t>: Measuring </a:t>
            </a:r>
            <a:r>
              <a:rPr lang="en-US" sz="2000" b="1" dirty="0">
                <a:latin typeface="Arial" panose="020B0604020202020204" pitchFamily="34" charset="0"/>
                <a:cs typeface="Arial" panose="020B0604020202020204" pitchFamily="34" charset="0"/>
              </a:rPr>
              <a:t>discount on a certain item. </a:t>
            </a:r>
            <a:endParaRPr lang="en-IN" sz="2000" b="1" dirty="0">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srcRect l="4371" t="23595" r="32583" b="9013"/>
          <a:stretch/>
        </p:blipFill>
        <p:spPr>
          <a:xfrm>
            <a:off x="1470991" y="2696526"/>
            <a:ext cx="8587407" cy="3863300"/>
          </a:xfrm>
          <a:prstGeom prst="rect">
            <a:avLst/>
          </a:prstGeom>
          <a:ln>
            <a:solidFill>
              <a:schemeClr val="tx1">
                <a:lumMod val="95000"/>
                <a:lumOff val="5000"/>
              </a:schemeClr>
            </a:solidFill>
          </a:ln>
        </p:spPr>
      </p:pic>
      <p:sp>
        <p:nvSpPr>
          <p:cNvPr id="5" name="TextBox 4"/>
          <p:cNvSpPr txBox="1"/>
          <p:nvPr/>
        </p:nvSpPr>
        <p:spPr>
          <a:xfrm>
            <a:off x="838200" y="1020417"/>
            <a:ext cx="10986052" cy="1477328"/>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Calculating Discount </a:t>
            </a:r>
            <a:r>
              <a:rPr lang="en-IN" b="1" dirty="0" smtClean="0">
                <a:latin typeface="Arial" panose="020B0604020202020204" pitchFamily="34" charset="0"/>
                <a:cs typeface="Arial" panose="020B0604020202020204" pitchFamily="34" charset="0"/>
              </a:rPr>
              <a:t>Percentage: </a:t>
            </a:r>
            <a:r>
              <a:rPr lang="en-IN" dirty="0" smtClean="0">
                <a:solidFill>
                  <a:srgbClr val="FF0000"/>
                </a:solidFill>
                <a:latin typeface="Arial" panose="020B0604020202020204" pitchFamily="34" charset="0"/>
                <a:cs typeface="Arial" panose="020B0604020202020204" pitchFamily="34" charset="0"/>
              </a:rPr>
              <a:t>The </a:t>
            </a:r>
            <a:r>
              <a:rPr lang="en-IN" dirty="0">
                <a:solidFill>
                  <a:srgbClr val="FF0000"/>
                </a:solidFill>
                <a:latin typeface="Arial" panose="020B0604020202020204" pitchFamily="34" charset="0"/>
                <a:cs typeface="Arial" panose="020B0604020202020204" pitchFamily="34" charset="0"/>
              </a:rPr>
              <a:t>formula used to compute the discount percentage is: </a:t>
            </a:r>
            <a:endParaRPr lang="en-IN" dirty="0" smtClean="0">
              <a:solidFill>
                <a:srgbClr val="FF0000"/>
              </a:solidFill>
              <a:latin typeface="Arial" panose="020B0604020202020204" pitchFamily="34" charset="0"/>
              <a:cs typeface="Arial" panose="020B0604020202020204" pitchFamily="34" charset="0"/>
            </a:endParaRPr>
          </a:p>
          <a:p>
            <a:endParaRPr lang="en-US" dirty="0" smtClean="0">
              <a:latin typeface="Arial" panose="020B0604020202020204" pitchFamily="34" charset="0"/>
              <a:cs typeface="Arial" panose="020B0604020202020204" pitchFamily="34" charset="0"/>
            </a:endParaRPr>
          </a:p>
          <a:p>
            <a:r>
              <a:rPr lang="en-IN" b="1" dirty="0" err="1">
                <a:latin typeface="Arial" panose="020B0604020202020204" pitchFamily="34" charset="0"/>
                <a:cs typeface="Arial" panose="020B0604020202020204" pitchFamily="34" charset="0"/>
              </a:rPr>
              <a:t>D</a:t>
            </a:r>
            <a:r>
              <a:rPr lang="en-IN" b="1" dirty="0" err="1" smtClean="0">
                <a:latin typeface="Arial" panose="020B0604020202020204" pitchFamily="34" charset="0"/>
                <a:cs typeface="Arial" panose="020B0604020202020204" pitchFamily="34" charset="0"/>
              </a:rPr>
              <a:t>iscount_percentage</a:t>
            </a:r>
            <a:r>
              <a:rPr lang="en-IN" b="1" dirty="0" smtClean="0">
                <a:latin typeface="Arial" panose="020B0604020202020204" pitchFamily="34" charset="0"/>
                <a:cs typeface="Arial" panose="020B0604020202020204" pitchFamily="34" charset="0"/>
              </a:rPr>
              <a:t> = (Market price – Sale price) / Market price *100</a:t>
            </a:r>
            <a:endParaRPr lang="en-US" b="1" dirty="0" smtClean="0">
              <a:latin typeface="Arial" panose="020B0604020202020204" pitchFamily="34" charset="0"/>
              <a:cs typeface="Arial" panose="020B0604020202020204" pitchFamily="34" charset="0"/>
            </a:endParaRPr>
          </a:p>
          <a:p>
            <a:r>
              <a:rPr lang="en-IN" dirty="0" smtClean="0">
                <a:solidFill>
                  <a:srgbClr val="FF0000"/>
                </a:solidFill>
                <a:latin typeface="Arial" panose="020B0604020202020204" pitchFamily="34" charset="0"/>
                <a:cs typeface="Arial" panose="020B0604020202020204" pitchFamily="34" charset="0"/>
              </a:rPr>
              <a:t>This </a:t>
            </a:r>
            <a:r>
              <a:rPr lang="en-IN" dirty="0">
                <a:solidFill>
                  <a:srgbClr val="FF0000"/>
                </a:solidFill>
                <a:latin typeface="Arial" panose="020B0604020202020204" pitchFamily="34" charset="0"/>
                <a:cs typeface="Arial" panose="020B0604020202020204" pitchFamily="34" charset="0"/>
              </a:rPr>
              <a:t>formula determines the percentage difference between the market price and the sale price for each product.</a:t>
            </a:r>
          </a:p>
        </p:txBody>
      </p:sp>
    </p:spTree>
    <p:extLst>
      <p:ext uri="{BB962C8B-B14F-4D97-AF65-F5344CB8AC3E}">
        <p14:creationId xmlns:p14="http://schemas.microsoft.com/office/powerpoint/2010/main" val="31199143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1"/>
          </a:xfrm>
          <a:solidFill>
            <a:srgbClr val="02520C"/>
          </a:solidFill>
        </p:spPr>
        <p:txBody>
          <a:bodyPr>
            <a:normAutofit/>
          </a:bodyPr>
          <a:lstStyle/>
          <a:p>
            <a:pPr algn="ctr"/>
            <a:r>
              <a:rPr lang="en-IN" sz="4000" b="1" dirty="0">
                <a:solidFill>
                  <a:schemeClr val="bg1"/>
                </a:solidFill>
                <a:latin typeface="+mn-lt"/>
                <a:cs typeface="Arial" panose="020B0604020202020204" pitchFamily="34" charset="0"/>
              </a:rPr>
              <a:t>Visualizations the graph</a:t>
            </a:r>
            <a:endParaRPr lang="en-IN" sz="4000" dirty="0">
              <a:solidFill>
                <a:schemeClr val="bg1"/>
              </a:solidFill>
              <a:latin typeface="+mn-lt"/>
              <a:cs typeface="Arial" panose="020B0604020202020204" pitchFamily="34" charset="0"/>
            </a:endParaRPr>
          </a:p>
        </p:txBody>
      </p:sp>
      <p:pic>
        <p:nvPicPr>
          <p:cNvPr id="4" name="Picture 3"/>
          <p:cNvPicPr>
            <a:picLocks noChangeAspect="1"/>
          </p:cNvPicPr>
          <p:nvPr/>
        </p:nvPicPr>
        <p:blipFill rotWithShape="1">
          <a:blip r:embed="rId2"/>
          <a:srcRect l="7120" t="26314" r="47759" b="13360"/>
          <a:stretch/>
        </p:blipFill>
        <p:spPr>
          <a:xfrm>
            <a:off x="371061" y="2014331"/>
            <a:ext cx="6957391" cy="4412974"/>
          </a:xfrm>
          <a:prstGeom prst="rect">
            <a:avLst/>
          </a:prstGeom>
        </p:spPr>
      </p:pic>
      <p:sp>
        <p:nvSpPr>
          <p:cNvPr id="7" name="TextBox 6"/>
          <p:cNvSpPr txBox="1"/>
          <p:nvPr/>
        </p:nvSpPr>
        <p:spPr>
          <a:xfrm>
            <a:off x="940904" y="1451977"/>
            <a:ext cx="7156174"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a:latin typeface="Arial" panose="020B0604020202020204" pitchFamily="34" charset="0"/>
                <a:cs typeface="Arial" panose="020B0604020202020204" pitchFamily="34" charset="0"/>
              </a:rPr>
              <a:t>Create Plots of first 5 brand with the </a:t>
            </a:r>
            <a:r>
              <a:rPr lang="en-US" sz="2000" b="1" dirty="0" smtClean="0">
                <a:latin typeface="Arial" panose="020B0604020202020204" pitchFamily="34" charset="0"/>
                <a:cs typeface="Arial" panose="020B0604020202020204" pitchFamily="34" charset="0"/>
              </a:rPr>
              <a:t>Sale price</a:t>
            </a:r>
            <a:endParaRPr lang="en-IN" sz="2000" dirty="0">
              <a:latin typeface="Arial" panose="020B0604020202020204" pitchFamily="34" charset="0"/>
              <a:cs typeface="Arial" panose="020B0604020202020204" pitchFamily="34" charset="0"/>
            </a:endParaRPr>
          </a:p>
        </p:txBody>
      </p:sp>
      <p:sp>
        <p:nvSpPr>
          <p:cNvPr id="10" name="Rectangle 2"/>
          <p:cNvSpPr>
            <a:spLocks noChangeArrowheads="1"/>
          </p:cNvSpPr>
          <p:nvPr/>
        </p:nvSpPr>
        <p:spPr bwMode="auto">
          <a:xfrm>
            <a:off x="6964711" y="2958119"/>
            <a:ext cx="522728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endPar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A </a:t>
            </a:r>
            <a:r>
              <a:rPr kumimoji="0" lang="en-US" altLang="en-US" sz="1800" b="1" i="0" u="none" strike="noStrike" cap="none" normalizeH="0" baseline="0" dirty="0" smtClean="0">
                <a:ln>
                  <a:noFill/>
                </a:ln>
                <a:effectLst/>
                <a:latin typeface="Arial" panose="020B0604020202020204" pitchFamily="34" charset="0"/>
                <a:cs typeface="Arial" panose="020B0604020202020204" pitchFamily="34" charset="0"/>
              </a:rPr>
              <a:t>bar chart</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displaying </a:t>
            </a:r>
            <a:r>
              <a:rPr kumimoji="0" lang="en-US" altLang="en-US" sz="1800" b="0" i="0" u="none" strike="noStrike" cap="none" normalizeH="0" baseline="0" dirty="0" smtClean="0">
                <a:ln>
                  <a:noFill/>
                </a:ln>
                <a:effectLst/>
                <a:latin typeface="Arial" panose="020B0604020202020204" pitchFamily="34" charset="0"/>
                <a:cs typeface="Arial" panose="020B0604020202020204" pitchFamily="34" charset="0"/>
              </a:rPr>
              <a:t>the top 5 selling brands </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based on the number of products sold.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The brand with the highest sales volume will have the tallest bar.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The visualization helps identify the most popular brands in the dataset. </a:t>
            </a:r>
          </a:p>
        </p:txBody>
      </p:sp>
    </p:spTree>
    <p:extLst>
      <p:ext uri="{BB962C8B-B14F-4D97-AF65-F5344CB8AC3E}">
        <p14:creationId xmlns:p14="http://schemas.microsoft.com/office/powerpoint/2010/main" val="1890710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851452" y="357809"/>
            <a:ext cx="9206948" cy="400110"/>
          </a:xfrm>
          <a:prstGeom prst="rect">
            <a:avLst/>
          </a:prstGeom>
          <a:noFill/>
        </p:spPr>
        <p:txBody>
          <a:bodyPr wrap="square" rtlCol="0">
            <a:spAutoFit/>
          </a:bodyPr>
          <a:lstStyle/>
          <a:p>
            <a:pPr marL="285750" indent="-285750">
              <a:buFont typeface="Wingdings" panose="05000000000000000000" pitchFamily="2" charset="2"/>
              <a:buChar char="v"/>
            </a:pPr>
            <a:r>
              <a:rPr lang="en-US" sz="2000" b="1" dirty="0" smtClean="0">
                <a:latin typeface="Arial" panose="020B0604020202020204" pitchFamily="34" charset="0"/>
                <a:cs typeface="Arial" panose="020B0604020202020204" pitchFamily="34" charset="0"/>
              </a:rPr>
              <a:t>Number of Products </a:t>
            </a:r>
            <a:r>
              <a:rPr lang="en-US" sz="2000" b="1" dirty="0">
                <a:latin typeface="Arial" panose="020B0604020202020204" pitchFamily="34" charset="0"/>
                <a:cs typeface="Arial" panose="020B0604020202020204" pitchFamily="34" charset="0"/>
              </a:rPr>
              <a:t>P</a:t>
            </a:r>
            <a:r>
              <a:rPr lang="en-US" sz="2000" b="1" dirty="0" smtClean="0">
                <a:latin typeface="Arial" panose="020B0604020202020204" pitchFamily="34" charset="0"/>
                <a:cs typeface="Arial" panose="020B0604020202020204" pitchFamily="34" charset="0"/>
              </a:rPr>
              <a:t>er Category</a:t>
            </a:r>
            <a:r>
              <a:rPr lang="en-US" sz="2000" dirty="0" smtClean="0">
                <a:latin typeface="Arial" panose="020B0604020202020204" pitchFamily="34" charset="0"/>
                <a:cs typeface="Arial" panose="020B0604020202020204" pitchFamily="34" charset="0"/>
              </a:rPr>
              <a:t>.</a:t>
            </a:r>
          </a:p>
        </p:txBody>
      </p:sp>
      <p:pic>
        <p:nvPicPr>
          <p:cNvPr id="15" name="Picture 14"/>
          <p:cNvPicPr>
            <a:picLocks noChangeAspect="1"/>
          </p:cNvPicPr>
          <p:nvPr/>
        </p:nvPicPr>
        <p:blipFill rotWithShape="1">
          <a:blip r:embed="rId2"/>
          <a:srcRect l="7427" t="24320" r="46490" b="9072"/>
          <a:stretch/>
        </p:blipFill>
        <p:spPr>
          <a:xfrm>
            <a:off x="851452" y="1152940"/>
            <a:ext cx="6317974" cy="4797286"/>
          </a:xfrm>
          <a:prstGeom prst="rect">
            <a:avLst/>
          </a:prstGeom>
          <a:ln>
            <a:solidFill>
              <a:schemeClr val="tx1"/>
            </a:solidFill>
          </a:ln>
        </p:spPr>
      </p:pic>
      <p:sp>
        <p:nvSpPr>
          <p:cNvPr id="24" name="Rectangle 15"/>
          <p:cNvSpPr>
            <a:spLocks noChangeArrowheads="1"/>
          </p:cNvSpPr>
          <p:nvPr/>
        </p:nvSpPr>
        <p:spPr bwMode="auto">
          <a:xfrm>
            <a:off x="7509315" y="2504661"/>
            <a:ext cx="453572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A </a:t>
            </a:r>
            <a:r>
              <a:rPr kumimoji="0" lang="en-US" altLang="en-US" sz="1800" b="1"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rPr>
              <a:t>bar chart</a:t>
            </a:r>
            <a:r>
              <a:rPr kumimoji="0" lang="en-US" altLang="en-US" sz="1800" b="0"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displaying </a:t>
            </a:r>
            <a:r>
              <a:rPr kumimoji="0" lang="en-US" altLang="en-US" sz="1800" b="0"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rPr>
              <a:t>the number of products in each category.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Categories with a higher number of products will have taller bars.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The x-axis labels are rotated to avoid overlap and improve readability </a:t>
            </a:r>
          </a:p>
        </p:txBody>
      </p:sp>
    </p:spTree>
    <p:extLst>
      <p:ext uri="{BB962C8B-B14F-4D97-AF65-F5344CB8AC3E}">
        <p14:creationId xmlns:p14="http://schemas.microsoft.com/office/powerpoint/2010/main" val="738312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278295"/>
            <a:ext cx="10515600" cy="503583"/>
          </a:xfrm>
        </p:spPr>
        <p:txBody>
          <a:bodyPr>
            <a:normAutofit/>
          </a:bodyPr>
          <a:lstStyle/>
          <a:p>
            <a:pPr marL="285750" indent="-285750">
              <a:buFont typeface="Wingdings" panose="05000000000000000000" pitchFamily="2" charset="2"/>
              <a:buChar char="v"/>
            </a:pPr>
            <a:r>
              <a:rPr lang="en-US" sz="2000" b="1" dirty="0">
                <a:latin typeface="Arial" panose="020B0604020202020204" pitchFamily="34" charset="0"/>
                <a:cs typeface="Arial" panose="020B0604020202020204" pitchFamily="34" charset="0"/>
              </a:rPr>
              <a:t>Average rating of Top Brands.</a:t>
            </a:r>
            <a:endParaRPr lang="en-IN" sz="2000" dirty="0">
              <a:latin typeface="Arial" panose="020B0604020202020204" pitchFamily="34" charset="0"/>
              <a:cs typeface="Arial" panose="020B0604020202020204" pitchFamily="34" charset="0"/>
            </a:endParaRPr>
          </a:p>
        </p:txBody>
      </p:sp>
      <p:pic>
        <p:nvPicPr>
          <p:cNvPr id="5" name="Picture 4"/>
          <p:cNvPicPr>
            <a:picLocks noChangeAspect="1"/>
          </p:cNvPicPr>
          <p:nvPr/>
        </p:nvPicPr>
        <p:blipFill rotWithShape="1">
          <a:blip r:embed="rId2"/>
          <a:srcRect l="7426" t="24139" r="18018" b="7201"/>
          <a:stretch/>
        </p:blipFill>
        <p:spPr>
          <a:xfrm>
            <a:off x="944197" y="3081133"/>
            <a:ext cx="9568113" cy="3684102"/>
          </a:xfrm>
          <a:prstGeom prst="rect">
            <a:avLst/>
          </a:prstGeom>
          <a:ln>
            <a:solidFill>
              <a:schemeClr val="tx1"/>
            </a:solidFill>
          </a:ln>
        </p:spPr>
      </p:pic>
      <p:sp>
        <p:nvSpPr>
          <p:cNvPr id="6" name="Rectangle 3"/>
          <p:cNvSpPr>
            <a:spLocks noChangeArrowheads="1"/>
          </p:cNvSpPr>
          <p:nvPr/>
        </p:nvSpPr>
        <p:spPr bwMode="auto">
          <a:xfrm>
            <a:off x="838199" y="821634"/>
            <a:ext cx="854767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  A </a:t>
            </a:r>
            <a:r>
              <a:rPr kumimoji="0" lang="en-US" altLang="en-US" sz="1800" b="1" i="0" u="none" strike="noStrike" cap="none" normalizeH="0" baseline="0" dirty="0" smtClean="0">
                <a:ln>
                  <a:noFill/>
                </a:ln>
                <a:effectLst/>
                <a:latin typeface="Arial" panose="020B0604020202020204" pitchFamily="34" charset="0"/>
              </a:rPr>
              <a:t>line plot</a:t>
            </a:r>
            <a:r>
              <a:rPr kumimoji="0" lang="en-US" altLang="en-US" sz="1800" b="0" i="0" u="none" strike="noStrike" cap="none" normalizeH="0" baseline="0" dirty="0" smtClean="0">
                <a:ln>
                  <a:noFill/>
                </a:ln>
                <a:effectLst/>
                <a:latin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rPr>
              <a:t>displaying the average rating of the </a:t>
            </a:r>
            <a:r>
              <a:rPr kumimoji="0" lang="en-US" altLang="en-US" sz="1800" b="1" i="0" u="none" strike="noStrike" cap="none" normalizeH="0" baseline="0" dirty="0" smtClean="0">
                <a:ln>
                  <a:noFill/>
                </a:ln>
                <a:effectLst/>
                <a:latin typeface="Arial" panose="020B0604020202020204" pitchFamily="34" charset="0"/>
              </a:rPr>
              <a:t>top 20 brands</a:t>
            </a:r>
            <a:r>
              <a:rPr kumimoji="0" lang="en-US" altLang="en-US" sz="1800" b="0" i="0" u="none" strike="noStrike" cap="none" normalizeH="0" baseline="0" dirty="0" smtClean="0">
                <a:ln>
                  <a:noFill/>
                </a:ln>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  Brands with </a:t>
            </a:r>
            <a:r>
              <a:rPr kumimoji="0" lang="en-US" altLang="en-US" sz="1800" b="1" i="0" u="none" strike="noStrike" cap="none" normalizeH="0" baseline="0" dirty="0" smtClean="0">
                <a:ln>
                  <a:noFill/>
                </a:ln>
                <a:effectLst/>
                <a:latin typeface="Arial" panose="020B0604020202020204" pitchFamily="34" charset="0"/>
              </a:rPr>
              <a:t>higher average ratings</a:t>
            </a:r>
            <a:r>
              <a:rPr kumimoji="0" lang="en-US" altLang="en-US" sz="1800" b="0" i="0" u="none" strike="noStrike" cap="none" normalizeH="0" baseline="0" dirty="0" smtClean="0">
                <a:ln>
                  <a:noFill/>
                </a:ln>
                <a:effectLst/>
                <a:latin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rPr>
              <a:t>will appear towards the top.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  The </a:t>
            </a:r>
            <a:r>
              <a:rPr kumimoji="0" lang="en-US" altLang="en-US" sz="1800" i="0" u="none" strike="noStrike" cap="none" normalizeH="0" baseline="0" dirty="0" smtClean="0">
                <a:ln>
                  <a:noFill/>
                </a:ln>
                <a:solidFill>
                  <a:srgbClr val="FF0000"/>
                </a:solidFill>
                <a:effectLst/>
                <a:latin typeface="Arial" panose="020B0604020202020204" pitchFamily="34" charset="0"/>
              </a:rPr>
              <a:t>x-axis</a:t>
            </a:r>
            <a:r>
              <a:rPr kumimoji="0" lang="en-US" altLang="en-US" sz="1800" b="0" i="0" u="none" strike="noStrike" cap="none" normalizeH="0" baseline="0" dirty="0" smtClean="0">
                <a:ln>
                  <a:noFill/>
                </a:ln>
                <a:solidFill>
                  <a:srgbClr val="FF0000"/>
                </a:solidFill>
                <a:effectLst/>
                <a:latin typeface="Arial" panose="020B0604020202020204" pitchFamily="34" charset="0"/>
              </a:rPr>
              <a:t> will show brand names, and the </a:t>
            </a:r>
            <a:r>
              <a:rPr kumimoji="0" lang="en-US" altLang="en-US" sz="1800" i="0" u="none" strike="noStrike" cap="none" normalizeH="0" baseline="0" dirty="0" smtClean="0">
                <a:ln>
                  <a:noFill/>
                </a:ln>
                <a:solidFill>
                  <a:srgbClr val="FF0000"/>
                </a:solidFill>
                <a:effectLst/>
                <a:latin typeface="Arial" panose="020B0604020202020204" pitchFamily="34" charset="0"/>
              </a:rPr>
              <a:t>y-axis</a:t>
            </a:r>
            <a:r>
              <a:rPr kumimoji="0" lang="en-US" altLang="en-US" sz="1800" b="0" i="0" u="none" strike="noStrike" cap="none" normalizeH="0" baseline="0" dirty="0" smtClean="0">
                <a:ln>
                  <a:noFill/>
                </a:ln>
                <a:solidFill>
                  <a:srgbClr val="FF0000"/>
                </a:solidFill>
                <a:effectLst/>
                <a:latin typeface="Arial" panose="020B0604020202020204" pitchFamily="34" charset="0"/>
              </a:rPr>
              <a:t> will show their corresponding </a:t>
            </a:r>
            <a:r>
              <a:rPr kumimoji="0" lang="en-US" altLang="en-US" sz="1800" i="0" u="none" strike="noStrike" cap="none" normalizeH="0" baseline="0" dirty="0" smtClean="0">
                <a:ln>
                  <a:noFill/>
                </a:ln>
                <a:solidFill>
                  <a:srgbClr val="FF0000"/>
                </a:solidFill>
                <a:effectLst/>
                <a:latin typeface="Arial" panose="020B0604020202020204" pitchFamily="34" charset="0"/>
              </a:rPr>
              <a:t>average ratings</a:t>
            </a:r>
            <a:r>
              <a:rPr kumimoji="0" lang="en-US" altLang="en-US" sz="1800" b="0" i="0" u="none" strike="noStrike" cap="none" normalizeH="0" baseline="0" dirty="0" smtClean="0">
                <a:ln>
                  <a:noFill/>
                </a:ln>
                <a:solidFill>
                  <a:schemeClr val="tx1"/>
                </a:solidFill>
                <a:effectLst/>
                <a:latin typeface="Arial" panose="020B0604020202020204" pitchFamily="34" charset="0"/>
              </a:rPr>
              <a:t>. </a:t>
            </a:r>
          </a:p>
        </p:txBody>
      </p:sp>
      <p:sp>
        <p:nvSpPr>
          <p:cNvPr id="7" name="Rectangle 4"/>
          <p:cNvSpPr>
            <a:spLocks noChangeArrowheads="1"/>
          </p:cNvSpPr>
          <p:nvPr/>
        </p:nvSpPr>
        <p:spPr bwMode="auto">
          <a:xfrm>
            <a:off x="838199" y="2298962"/>
            <a:ext cx="967411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dirty="0" smtClean="0">
                <a:solidFill>
                  <a:srgbClr val="FF0000"/>
                </a:solidFill>
                <a:latin typeface="Arial" panose="020B0604020202020204" pitchFamily="34" charset="0"/>
              </a:rPr>
              <a:t>It h</a:t>
            </a:r>
            <a:r>
              <a:rPr kumimoji="0" lang="en-US" altLang="en-US" sz="1800" b="0" i="0" u="none" strike="noStrike" cap="none" normalizeH="0" baseline="0" dirty="0" smtClean="0">
                <a:ln>
                  <a:noFill/>
                </a:ln>
                <a:solidFill>
                  <a:srgbClr val="FF0000"/>
                </a:solidFill>
                <a:effectLst/>
                <a:latin typeface="Arial" panose="020B0604020202020204" pitchFamily="34" charset="0"/>
              </a:rPr>
              <a:t>elps identify </a:t>
            </a:r>
            <a:r>
              <a:rPr kumimoji="0" lang="en-US" altLang="en-US" sz="1800" i="0" u="none" strike="noStrike" cap="none" normalizeH="0" baseline="0" dirty="0" smtClean="0">
                <a:ln>
                  <a:noFill/>
                </a:ln>
                <a:solidFill>
                  <a:srgbClr val="FF0000"/>
                </a:solidFill>
                <a:effectLst/>
                <a:latin typeface="Arial" panose="020B0604020202020204" pitchFamily="34" charset="0"/>
              </a:rPr>
              <a:t>which</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brands</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have</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the</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highest</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customer</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satisfaction</a:t>
            </a:r>
            <a:r>
              <a:rPr kumimoji="0" lang="en-US" altLang="en-US" sz="1800" b="0" i="0" u="none" strike="noStrike" cap="none" normalizeH="0" baseline="0" dirty="0" smtClean="0">
                <a:ln>
                  <a:noFill/>
                </a:ln>
                <a:solidFill>
                  <a:srgbClr val="FF0000"/>
                </a:solidFill>
                <a:effectLst/>
                <a:latin typeface="Arial" panose="020B0604020202020204" pitchFamily="34" charset="0"/>
              </a:rPr>
              <a:t> based on ratings.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It Useful for </a:t>
            </a:r>
            <a:r>
              <a:rPr kumimoji="0" lang="en-US" altLang="en-US" sz="1800" i="0" u="none" strike="noStrike" cap="none" normalizeH="0" baseline="0" dirty="0" smtClean="0">
                <a:ln>
                  <a:noFill/>
                </a:ln>
                <a:solidFill>
                  <a:srgbClr val="FF0000"/>
                </a:solidFill>
                <a:effectLst/>
                <a:latin typeface="Arial" panose="020B0604020202020204" pitchFamily="34" charset="0"/>
              </a:rPr>
              <a:t>brand</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performance</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evaluation</a:t>
            </a:r>
            <a:r>
              <a:rPr kumimoji="0" lang="en-US" altLang="en-US" sz="1800" b="0" i="0" u="none" strike="noStrike" cap="none" normalizeH="0" baseline="0" dirty="0" smtClean="0">
                <a:ln>
                  <a:noFill/>
                </a:ln>
                <a:solidFill>
                  <a:srgbClr val="FF0000"/>
                </a:solidFill>
                <a:effectLst/>
                <a:latin typeface="Arial" panose="020B0604020202020204" pitchFamily="34" charset="0"/>
              </a:rPr>
              <a:t> and </a:t>
            </a:r>
            <a:r>
              <a:rPr kumimoji="0" lang="en-US" altLang="en-US" sz="1800" i="0" u="none" strike="noStrike" cap="none" normalizeH="0" baseline="0" dirty="0" smtClean="0">
                <a:ln>
                  <a:noFill/>
                </a:ln>
                <a:solidFill>
                  <a:srgbClr val="FF0000"/>
                </a:solidFill>
                <a:effectLst/>
                <a:latin typeface="Arial" panose="020B0604020202020204" pitchFamily="34" charset="0"/>
              </a:rPr>
              <a:t>market positioning</a:t>
            </a:r>
            <a:r>
              <a:rPr kumimoji="0" lang="en-US" altLang="en-US" sz="1800" b="0" i="0" u="none" strike="noStrike" cap="none" normalizeH="0" baseline="0" dirty="0" smtClean="0">
                <a:ln>
                  <a:noFill/>
                </a:ln>
                <a:solidFill>
                  <a:srgbClr val="FF0000"/>
                </a:solidFill>
                <a:effectLst/>
                <a:latin typeface="Arial" panose="020B0604020202020204" pitchFamily="34" charset="0"/>
              </a:rPr>
              <a:t>. </a:t>
            </a:r>
          </a:p>
        </p:txBody>
      </p:sp>
    </p:spTree>
    <p:extLst>
      <p:ext uri="{BB962C8B-B14F-4D97-AF65-F5344CB8AC3E}">
        <p14:creationId xmlns:p14="http://schemas.microsoft.com/office/powerpoint/2010/main" val="520944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594"/>
            <a:ext cx="10515600" cy="721553"/>
          </a:xfrm>
        </p:spPr>
        <p:txBody>
          <a:bodyPr>
            <a:normAutofit/>
          </a:bodyPr>
          <a:lstStyle/>
          <a:p>
            <a:pPr marL="285750" indent="-285750">
              <a:buFont typeface="Wingdings" panose="05000000000000000000" pitchFamily="2" charset="2"/>
              <a:buChar char="v"/>
            </a:pPr>
            <a:r>
              <a:rPr lang="en-IN" sz="2000" b="1" dirty="0" smtClean="0">
                <a:latin typeface="Arial" panose="020B0604020202020204" pitchFamily="34" charset="0"/>
                <a:cs typeface="Arial" panose="020B0604020202020204" pitchFamily="34" charset="0"/>
              </a:rPr>
              <a:t>Top Five Highest </a:t>
            </a:r>
            <a:r>
              <a:rPr lang="en-IN" sz="2000" b="1" dirty="0">
                <a:latin typeface="Arial" panose="020B0604020202020204" pitchFamily="34" charset="0"/>
                <a:cs typeface="Arial" panose="020B0604020202020204" pitchFamily="34" charset="0"/>
              </a:rPr>
              <a:t>Rating Products</a:t>
            </a:r>
          </a:p>
        </p:txBody>
      </p:sp>
      <p:pic>
        <p:nvPicPr>
          <p:cNvPr id="7" name="Picture 6"/>
          <p:cNvPicPr>
            <a:picLocks noChangeAspect="1"/>
          </p:cNvPicPr>
          <p:nvPr/>
        </p:nvPicPr>
        <p:blipFill rotWithShape="1">
          <a:blip r:embed="rId2"/>
          <a:srcRect l="7324" t="16712" r="46130" b="11549"/>
          <a:stretch/>
        </p:blipFill>
        <p:spPr>
          <a:xfrm>
            <a:off x="543339" y="993913"/>
            <a:ext cx="6056244" cy="5247862"/>
          </a:xfrm>
          <a:prstGeom prst="rect">
            <a:avLst/>
          </a:prstGeom>
          <a:ln>
            <a:solidFill>
              <a:schemeClr val="tx1"/>
            </a:solidFill>
          </a:ln>
        </p:spPr>
      </p:pic>
      <p:sp>
        <p:nvSpPr>
          <p:cNvPr id="10" name="Rectangle 2"/>
          <p:cNvSpPr>
            <a:spLocks noChangeArrowheads="1"/>
          </p:cNvSpPr>
          <p:nvPr/>
        </p:nvSpPr>
        <p:spPr bwMode="auto">
          <a:xfrm rot="10800000" flipV="1">
            <a:off x="6857505" y="1764009"/>
            <a:ext cx="51224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smtClean="0">
                <a:solidFill>
                  <a:srgbClr val="FF0000"/>
                </a:solidFill>
                <a:latin typeface="Arial" panose="020B0604020202020204" pitchFamily="34" charset="0"/>
              </a:rPr>
              <a:t>In the graph we can see the Top 5 </a:t>
            </a:r>
            <a:r>
              <a:rPr lang="en-US" altLang="en-US" b="1" dirty="0" err="1" smtClean="0">
                <a:solidFill>
                  <a:srgbClr val="FF0000"/>
                </a:solidFill>
                <a:latin typeface="Arial" panose="020B0604020202020204" pitchFamily="34" charset="0"/>
              </a:rPr>
              <a:t>rting</a:t>
            </a:r>
            <a:r>
              <a:rPr lang="en-US" altLang="en-US" b="1" dirty="0" smtClean="0">
                <a:solidFill>
                  <a:srgbClr val="FF0000"/>
                </a:solidFill>
                <a:latin typeface="Arial" panose="020B0604020202020204" pitchFamily="34" charset="0"/>
              </a:rPr>
              <a:t> products: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solidFill>
                <a:srgbClr val="FF0000"/>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smtClean="0">
                <a:solidFill>
                  <a:srgbClr val="FF0000"/>
                </a:solidFill>
                <a:latin typeface="Arial" panose="020B0604020202020204" pitchFamily="34" charset="0"/>
              </a:rPr>
              <a:t> </a:t>
            </a:r>
            <a:r>
              <a:rPr lang="en-US" altLang="en-US" b="1" dirty="0" smtClean="0">
                <a:latin typeface="Arial" panose="020B0604020202020204" pitchFamily="34" charset="0"/>
              </a:rPr>
              <a:t>Turmeric </a:t>
            </a:r>
            <a:r>
              <a:rPr lang="en-US" altLang="en-US" b="1" dirty="0">
                <a:latin typeface="Arial" panose="020B0604020202020204" pitchFamily="34" charset="0"/>
              </a:rPr>
              <a:t>P</a:t>
            </a:r>
            <a:r>
              <a:rPr kumimoji="0" lang="en-US" altLang="en-US" sz="1800" b="1" i="0" u="none" strike="noStrike" cap="none" normalizeH="0" baseline="0" dirty="0" smtClean="0">
                <a:ln>
                  <a:noFill/>
                </a:ln>
                <a:effectLst/>
                <a:latin typeface="Arial" panose="020B0604020202020204" pitchFamily="34" charset="0"/>
              </a:rPr>
              <a:t>owder/ </a:t>
            </a:r>
            <a:r>
              <a:rPr kumimoji="0" lang="en-US" altLang="en-US" sz="1800" b="1" i="0" u="none" strike="noStrike" cap="none" normalizeH="0" baseline="0" dirty="0" err="1" smtClean="0">
                <a:ln>
                  <a:noFill/>
                </a:ln>
                <a:effectLst/>
                <a:latin typeface="Arial" panose="020B0604020202020204" pitchFamily="34" charset="0"/>
              </a:rPr>
              <a:t>Arisina</a:t>
            </a:r>
            <a:r>
              <a:rPr kumimoji="0" lang="en-US" altLang="en-US" sz="1800" b="1" i="0" u="none" strike="noStrike" cap="none" normalizeH="0" baseline="0" dirty="0" smtClean="0">
                <a:ln>
                  <a:noFill/>
                </a:ln>
                <a:effectLst/>
                <a:latin typeface="Arial" panose="020B0604020202020204" pitchFamily="34" charset="0"/>
              </a:rPr>
              <a:t> </a:t>
            </a:r>
            <a:r>
              <a:rPr kumimoji="0" lang="en-US" altLang="en-US" sz="1800" b="1" i="0" u="none" strike="noStrike" cap="none" normalizeH="0" baseline="0" dirty="0" err="1" smtClean="0">
                <a:ln>
                  <a:noFill/>
                </a:ln>
                <a:effectLst/>
                <a:latin typeface="Arial" panose="020B0604020202020204" pitchFamily="34" charset="0"/>
              </a:rPr>
              <a:t>Pudi</a:t>
            </a:r>
            <a:r>
              <a:rPr kumimoji="0" lang="en-US" altLang="en-US" sz="1800" b="1" i="0" u="none" strike="noStrike" cap="none" normalizeH="0" dirty="0" smtClean="0">
                <a:ln>
                  <a:noFill/>
                </a:ln>
                <a:effectLst/>
                <a:latin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rPr>
              <a:t>is the most well-received product, possibly due to high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rgbClr val="FF0000"/>
                </a:solidFill>
                <a:effectLst/>
                <a:latin typeface="Arial" panose="020B0604020202020204" pitchFamily="34" charset="0"/>
              </a:rPr>
              <a:t> Other products like </a:t>
            </a:r>
            <a:r>
              <a:rPr kumimoji="0" lang="en-US" altLang="en-US" sz="1800" b="1" i="0" u="none" strike="noStrike" cap="none" normalizeH="0" baseline="0" dirty="0" smtClean="0">
                <a:ln>
                  <a:noFill/>
                </a:ln>
                <a:effectLst/>
                <a:latin typeface="Arial" panose="020B0604020202020204" pitchFamily="34" charset="0"/>
              </a:rPr>
              <a:t>Extra Virgin Olive</a:t>
            </a:r>
            <a:r>
              <a:rPr kumimoji="0" lang="en-US" altLang="en-US" sz="1800" b="1" i="0" u="none" strike="noStrike" cap="none" normalizeH="0" baseline="0" dirty="0" smtClean="0">
                <a:ln>
                  <a:noFill/>
                </a:ln>
                <a:solidFill>
                  <a:srgbClr val="FF0000"/>
                </a:solidFill>
                <a:effectLst/>
                <a:latin typeface="Arial" panose="020B0604020202020204" pitchFamily="34" charset="0"/>
              </a:rPr>
              <a:t> </a:t>
            </a:r>
            <a:r>
              <a:rPr kumimoji="0" lang="en-US" altLang="en-US" sz="1800" b="1" i="0" u="none" strike="noStrike" cap="none" normalizeH="0" baseline="0" dirty="0" smtClean="0">
                <a:ln>
                  <a:noFill/>
                </a:ln>
                <a:effectLst/>
                <a:latin typeface="Arial" panose="020B0604020202020204" pitchFamily="34" charset="0"/>
              </a:rPr>
              <a:t>Oil</a:t>
            </a:r>
            <a:r>
              <a:rPr kumimoji="0" lang="en-US" altLang="en-US" sz="1800" b="0" i="0" u="none" strike="noStrike" cap="none" normalizeH="0" baseline="0" dirty="0" smtClean="0">
                <a:ln>
                  <a:noFill/>
                </a:ln>
                <a:solidFill>
                  <a:srgbClr val="FF0000"/>
                </a:solidFill>
                <a:effectLst/>
                <a:latin typeface="Arial" panose="020B0604020202020204" pitchFamily="34" charset="0"/>
              </a:rPr>
              <a:t> and </a:t>
            </a:r>
            <a:r>
              <a:rPr kumimoji="0" lang="en-US" altLang="en-US" sz="1800" b="1" i="0" u="none" strike="noStrike" cap="none" normalizeH="0" baseline="0" dirty="0" smtClean="0">
                <a:ln>
                  <a:noFill/>
                </a:ln>
                <a:effectLst/>
                <a:latin typeface="Arial" panose="020B0604020202020204" pitchFamily="34" charset="0"/>
              </a:rPr>
              <a:t>Cow Ghee/</a:t>
            </a:r>
            <a:r>
              <a:rPr kumimoji="0" lang="en-US" altLang="en-US" sz="1800" b="1" i="0" u="none" strike="noStrike" cap="none" normalizeH="0" baseline="0" dirty="0" err="1" smtClean="0">
                <a:ln>
                  <a:noFill/>
                </a:ln>
                <a:effectLst/>
                <a:latin typeface="Arial" panose="020B0604020202020204" pitchFamily="34" charset="0"/>
              </a:rPr>
              <a:t>Tuppa</a:t>
            </a:r>
            <a:r>
              <a:rPr kumimoji="0" lang="en-US" altLang="en-US" sz="1800" b="0" i="0" u="none" strike="noStrike" cap="none" normalizeH="0" baseline="0" dirty="0" smtClean="0">
                <a:ln>
                  <a:noFill/>
                </a:ln>
                <a:effectLst/>
                <a:latin typeface="Arial" panose="020B0604020202020204" pitchFamily="34" charset="0"/>
              </a:rPr>
              <a:t> </a:t>
            </a:r>
            <a:r>
              <a:rPr kumimoji="0" lang="en-US" altLang="en-US" sz="1800" b="0" i="0" u="none" strike="noStrike" cap="none" normalizeH="0" baseline="0" dirty="0" smtClean="0">
                <a:ln>
                  <a:noFill/>
                </a:ln>
                <a:solidFill>
                  <a:srgbClr val="FF0000"/>
                </a:solidFill>
                <a:effectLst/>
                <a:latin typeface="Arial" panose="020B0604020202020204" pitchFamily="34" charset="0"/>
              </a:rPr>
              <a:t>also have strong ratings, indicating customer preference for health-related items.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b="1" dirty="0" smtClean="0">
                <a:solidFill>
                  <a:srgbClr val="FF0000"/>
                </a:solidFill>
                <a:latin typeface="Arial" panose="020B0604020202020204" pitchFamily="34" charset="0"/>
              </a:rPr>
              <a:t>  </a:t>
            </a:r>
            <a:r>
              <a:rPr kumimoji="0" lang="en-US" altLang="en-US" sz="1800" b="1" i="0" u="none" strike="noStrike" cap="none" normalizeH="0" baseline="0" dirty="0" smtClean="0">
                <a:ln>
                  <a:noFill/>
                </a:ln>
                <a:effectLst/>
                <a:latin typeface="Arial" panose="020B0604020202020204" pitchFamily="34" charset="0"/>
              </a:rPr>
              <a:t>Soft Drink</a:t>
            </a:r>
            <a:r>
              <a:rPr kumimoji="0" lang="en-US" altLang="en-US" sz="1800" b="0" i="0" u="none" strike="noStrike" cap="none" normalizeH="0" baseline="0" dirty="0" smtClean="0">
                <a:ln>
                  <a:noFill/>
                </a:ln>
                <a:solidFill>
                  <a:srgbClr val="FF0000"/>
                </a:solidFill>
                <a:effectLst/>
                <a:latin typeface="Arial" panose="020B0604020202020204" pitchFamily="34" charset="0"/>
              </a:rPr>
              <a:t> making it into the top 5 suggests that it is a popular choice among consumers. </a:t>
            </a:r>
          </a:p>
        </p:txBody>
      </p:sp>
    </p:spTree>
    <p:extLst>
      <p:ext uri="{BB962C8B-B14F-4D97-AF65-F5344CB8AC3E}">
        <p14:creationId xmlns:p14="http://schemas.microsoft.com/office/powerpoint/2010/main" val="3963399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9594"/>
            <a:ext cx="10515600" cy="721553"/>
          </a:xfrm>
        </p:spPr>
        <p:txBody>
          <a:bodyPr>
            <a:normAutofit/>
          </a:bodyPr>
          <a:lstStyle/>
          <a:p>
            <a:pPr marL="285750" indent="-285750">
              <a:buFont typeface="Wingdings" panose="05000000000000000000" pitchFamily="2" charset="2"/>
              <a:buChar char="v"/>
            </a:pPr>
            <a:r>
              <a:rPr lang="en-IN" sz="2000" b="1" dirty="0" smtClean="0">
                <a:latin typeface="Arial" panose="020B0604020202020204" pitchFamily="34" charset="0"/>
                <a:cs typeface="Arial" panose="020B0604020202020204" pitchFamily="34" charset="0"/>
              </a:rPr>
              <a:t>Top Five Least </a:t>
            </a:r>
            <a:r>
              <a:rPr lang="en-IN" sz="2000" b="1" dirty="0">
                <a:latin typeface="Arial" panose="020B0604020202020204" pitchFamily="34" charset="0"/>
                <a:cs typeface="Arial" panose="020B0604020202020204" pitchFamily="34" charset="0"/>
              </a:rPr>
              <a:t>Rating Products</a:t>
            </a:r>
          </a:p>
        </p:txBody>
      </p:sp>
      <p:pic>
        <p:nvPicPr>
          <p:cNvPr id="4" name="Picture 3"/>
          <p:cNvPicPr>
            <a:picLocks noChangeAspect="1"/>
          </p:cNvPicPr>
          <p:nvPr/>
        </p:nvPicPr>
        <p:blipFill rotWithShape="1">
          <a:blip r:embed="rId2"/>
          <a:srcRect l="10175" t="16350" r="37880" b="8831"/>
          <a:stretch/>
        </p:blipFill>
        <p:spPr>
          <a:xfrm>
            <a:off x="689112" y="1197521"/>
            <a:ext cx="6069496" cy="5040651"/>
          </a:xfrm>
          <a:prstGeom prst="rect">
            <a:avLst/>
          </a:prstGeom>
          <a:ln>
            <a:solidFill>
              <a:schemeClr val="tx1"/>
            </a:solidFill>
          </a:ln>
        </p:spPr>
      </p:pic>
      <p:sp>
        <p:nvSpPr>
          <p:cNvPr id="6" name="Rectangle 5"/>
          <p:cNvSpPr/>
          <p:nvPr/>
        </p:nvSpPr>
        <p:spPr>
          <a:xfrm>
            <a:off x="7285381" y="2111921"/>
            <a:ext cx="4403036" cy="2308324"/>
          </a:xfrm>
          <a:prstGeom prst="rect">
            <a:avLst/>
          </a:prstGeom>
        </p:spPr>
        <p:txBody>
          <a:bodyPr wrap="square">
            <a:spAutoFit/>
          </a:bodyPr>
          <a:lstStyle/>
          <a:p>
            <a:r>
              <a:rPr lang="en-US" b="1" dirty="0" smtClean="0">
                <a:solidFill>
                  <a:srgbClr val="FF0000"/>
                </a:solidFill>
                <a:latin typeface="Arial" panose="020B0604020202020204" pitchFamily="34" charset="0"/>
                <a:cs typeface="Arial" panose="020B0604020202020204" pitchFamily="34" charset="0"/>
              </a:rPr>
              <a:t>In this graph we can shown the  top 5 least rating product.</a:t>
            </a:r>
          </a:p>
          <a:p>
            <a:endParaRPr lang="en-US" dirty="0" smtClean="0">
              <a:solidFill>
                <a:srgbClr val="FF0000"/>
              </a:solidFill>
              <a:latin typeface="Arial" panose="020B0604020202020204" pitchFamily="34" charset="0"/>
              <a:cs typeface="Arial" panose="020B0604020202020204" pitchFamily="34" charset="0"/>
            </a:endParaRPr>
          </a:p>
          <a:p>
            <a:r>
              <a:rPr lang="en-US" dirty="0" smtClean="0">
                <a:solidFill>
                  <a:srgbClr val="FF0000"/>
                </a:solidFill>
                <a:latin typeface="Arial" panose="020B0604020202020204" pitchFamily="34" charset="0"/>
                <a:cs typeface="Arial" panose="020B0604020202020204" pitchFamily="34" charset="0"/>
              </a:rPr>
              <a:t>Each </a:t>
            </a:r>
            <a:r>
              <a:rPr lang="en-US" dirty="0">
                <a:solidFill>
                  <a:srgbClr val="FF0000"/>
                </a:solidFill>
                <a:latin typeface="Arial" panose="020B0604020202020204" pitchFamily="34" charset="0"/>
                <a:cs typeface="Arial" panose="020B0604020202020204" pitchFamily="34" charset="0"/>
              </a:rPr>
              <a:t>of the five products has </a:t>
            </a:r>
            <a:r>
              <a:rPr lang="en-US" dirty="0">
                <a:latin typeface="Arial" panose="020B0604020202020204" pitchFamily="34" charset="0"/>
                <a:cs typeface="Arial" panose="020B0604020202020204" pitchFamily="34" charset="0"/>
              </a:rPr>
              <a:t>a </a:t>
            </a:r>
            <a:r>
              <a:rPr lang="en-US" b="1" dirty="0">
                <a:latin typeface="Arial" panose="020B0604020202020204" pitchFamily="34" charset="0"/>
                <a:cs typeface="Arial" panose="020B0604020202020204" pitchFamily="34" charset="0"/>
              </a:rPr>
              <a:t>total rating of just 1.0</a:t>
            </a:r>
            <a:r>
              <a:rPr lang="en-US" dirty="0">
                <a:solidFill>
                  <a:srgbClr val="FF0000"/>
                </a:solidFill>
                <a:latin typeface="Arial" panose="020B0604020202020204" pitchFamily="34" charset="0"/>
                <a:cs typeface="Arial" panose="020B0604020202020204" pitchFamily="34" charset="0"/>
              </a:rPr>
              <a:t>, suggesting minimal customer engagement</a:t>
            </a:r>
            <a:r>
              <a:rPr lang="en-US" dirty="0" smtClean="0">
                <a:solidFill>
                  <a:srgbClr val="FF0000"/>
                </a:solidFill>
                <a:latin typeface="Arial" panose="020B0604020202020204" pitchFamily="34" charset="0"/>
                <a:cs typeface="Arial" panose="020B0604020202020204" pitchFamily="34" charset="0"/>
              </a:rPr>
              <a:t>. </a:t>
            </a:r>
          </a:p>
          <a:p>
            <a:r>
              <a:rPr lang="en-US" dirty="0" smtClean="0">
                <a:solidFill>
                  <a:srgbClr val="FF0000"/>
                </a:solidFill>
                <a:latin typeface="Arial" panose="020B0604020202020204" pitchFamily="34" charset="0"/>
                <a:cs typeface="Arial" panose="020B0604020202020204" pitchFamily="34" charset="0"/>
              </a:rPr>
              <a:t>This shows the lack of customers reviews rather than  poor quality.</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7575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2520C"/>
        </a:solidFill>
        <a:effectLst/>
      </p:bgPr>
    </p:bg>
    <p:spTree>
      <p:nvGrpSpPr>
        <p:cNvPr id="1" name=""/>
        <p:cNvGrpSpPr/>
        <p:nvPr/>
      </p:nvGrpSpPr>
      <p:grpSpPr>
        <a:xfrm>
          <a:off x="0" y="0"/>
          <a:ext cx="0" cy="0"/>
          <a:chOff x="0" y="0"/>
          <a:chExt cx="0" cy="0"/>
        </a:xfrm>
      </p:grpSpPr>
      <p:sp>
        <p:nvSpPr>
          <p:cNvPr id="2" name="TextBox 1"/>
          <p:cNvSpPr txBox="1"/>
          <p:nvPr/>
        </p:nvSpPr>
        <p:spPr>
          <a:xfrm>
            <a:off x="357810" y="569843"/>
            <a:ext cx="11330608" cy="5693866"/>
          </a:xfrm>
          <a:prstGeom prst="rect">
            <a:avLst/>
          </a:prstGeom>
          <a:noFill/>
        </p:spPr>
        <p:txBody>
          <a:bodyPr wrap="square" rtlCol="0">
            <a:spAutoFit/>
          </a:bodyPr>
          <a:lstStyle/>
          <a:p>
            <a:pPr algn="ctr"/>
            <a:endParaRPr lang="en-US" b="1" dirty="0" smtClean="0">
              <a:solidFill>
                <a:schemeClr val="bg1"/>
              </a:solidFill>
              <a:latin typeface="Bell MT" panose="02020503060305020303" pitchFamily="18" charset="0"/>
            </a:endParaRPr>
          </a:p>
          <a:p>
            <a:pPr algn="ctr"/>
            <a:endParaRPr lang="en-US" b="1" dirty="0">
              <a:solidFill>
                <a:schemeClr val="bg1"/>
              </a:solidFill>
              <a:latin typeface="Bell MT" panose="02020503060305020303" pitchFamily="18" charset="0"/>
            </a:endParaRPr>
          </a:p>
          <a:p>
            <a:pPr algn="ctr"/>
            <a:endParaRPr lang="en-US" b="1" dirty="0" smtClean="0">
              <a:solidFill>
                <a:schemeClr val="bg1"/>
              </a:solidFill>
              <a:latin typeface="Bell MT" panose="02020503060305020303" pitchFamily="18" charset="0"/>
            </a:endParaRPr>
          </a:p>
          <a:p>
            <a:pPr algn="ctr"/>
            <a:endParaRPr lang="en-US" b="1" dirty="0">
              <a:solidFill>
                <a:schemeClr val="bg1"/>
              </a:solidFill>
              <a:latin typeface="Bell MT" panose="02020503060305020303" pitchFamily="18" charset="0"/>
            </a:endParaRPr>
          </a:p>
          <a:p>
            <a:pPr algn="ctr"/>
            <a:r>
              <a:rPr lang="en-US" sz="4000" b="1" dirty="0" smtClean="0">
                <a:solidFill>
                  <a:schemeClr val="bg1"/>
                </a:solidFill>
                <a:latin typeface="Arial Black" panose="020B0A04020102020204" pitchFamily="34" charset="0"/>
              </a:rPr>
              <a:t>THANK YOU</a:t>
            </a:r>
          </a:p>
          <a:p>
            <a:pPr algn="ctr"/>
            <a:endParaRPr lang="en-US" b="1" dirty="0">
              <a:solidFill>
                <a:schemeClr val="bg1"/>
              </a:solidFill>
              <a:latin typeface="Bell MT" panose="02020503060305020303" pitchFamily="18" charset="0"/>
            </a:endParaRPr>
          </a:p>
          <a:p>
            <a:pPr algn="ctr"/>
            <a:endParaRPr lang="en-US" b="1" dirty="0" smtClean="0">
              <a:solidFill>
                <a:schemeClr val="bg1"/>
              </a:solidFill>
              <a:latin typeface="Bell MT" panose="02020503060305020303" pitchFamily="18" charset="0"/>
            </a:endParaRPr>
          </a:p>
          <a:p>
            <a:pPr algn="ctr"/>
            <a:endParaRPr lang="en-US" b="1" dirty="0">
              <a:solidFill>
                <a:schemeClr val="bg1"/>
              </a:solidFill>
              <a:latin typeface="Bell MT" panose="02020503060305020303" pitchFamily="18" charset="0"/>
            </a:endParaRPr>
          </a:p>
          <a:p>
            <a:pPr algn="ctr"/>
            <a:r>
              <a:rPr lang="en-IN" dirty="0">
                <a:solidFill>
                  <a:schemeClr val="bg1"/>
                </a:solidFill>
                <a:latin typeface="Arial Black" panose="020B0A04020102020204" pitchFamily="34" charset="0"/>
              </a:rPr>
              <a:t>Link : </a:t>
            </a:r>
            <a:r>
              <a:rPr lang="en-IN" dirty="0">
                <a:solidFill>
                  <a:schemeClr val="bg1"/>
                </a:solidFill>
                <a:hlinkClick r:id="rId2"/>
              </a:rPr>
              <a:t>https</a:t>
            </a:r>
            <a:r>
              <a:rPr lang="en-IN">
                <a:solidFill>
                  <a:schemeClr val="bg1"/>
                </a:solidFill>
                <a:hlinkClick r:id="rId2"/>
              </a:rPr>
              <a:t>://</a:t>
            </a:r>
            <a:r>
              <a:rPr lang="en-IN" smtClean="0">
                <a:solidFill>
                  <a:schemeClr val="bg1"/>
                </a:solidFill>
                <a:hlinkClick r:id="rId2"/>
              </a:rPr>
              <a:t>colab.research.google.com/drive/1_GkjmscoLuZmMEoOPLIIU7mew-RWNzBt?authuser=2</a:t>
            </a:r>
            <a:endParaRPr lang="en-IN" smtClean="0">
              <a:solidFill>
                <a:schemeClr val="bg1"/>
              </a:solidFill>
            </a:endParaRPr>
          </a:p>
          <a:p>
            <a:pPr algn="ctr"/>
            <a:endParaRPr lang="en-IN" dirty="0" smtClean="0">
              <a:solidFill>
                <a:schemeClr val="bg1"/>
              </a:solidFill>
            </a:endParaRPr>
          </a:p>
          <a:p>
            <a:pPr algn="ctr"/>
            <a:endParaRPr lang="en-IN" dirty="0" smtClean="0">
              <a:solidFill>
                <a:schemeClr val="bg1"/>
              </a:solidFill>
            </a:endParaRPr>
          </a:p>
          <a:p>
            <a:pPr algn="ctr"/>
            <a:endParaRPr lang="en-IN" dirty="0">
              <a:solidFill>
                <a:schemeClr val="bg1"/>
              </a:solidFill>
            </a:endParaRPr>
          </a:p>
          <a:p>
            <a:pPr algn="ctr"/>
            <a:endParaRPr lang="en-IN" dirty="0" smtClean="0">
              <a:solidFill>
                <a:schemeClr val="bg1"/>
              </a:solidFill>
            </a:endParaRPr>
          </a:p>
          <a:p>
            <a:pPr algn="ctr"/>
            <a:endParaRPr lang="en-IN" dirty="0">
              <a:solidFill>
                <a:schemeClr val="bg1"/>
              </a:solidFill>
            </a:endParaRPr>
          </a:p>
          <a:p>
            <a:pPr algn="ctr"/>
            <a:endParaRPr lang="en-IN" dirty="0" smtClean="0">
              <a:solidFill>
                <a:schemeClr val="bg1"/>
              </a:solidFill>
            </a:endParaRPr>
          </a:p>
          <a:p>
            <a:pPr algn="ctr"/>
            <a:endParaRPr lang="en-IN" dirty="0">
              <a:solidFill>
                <a:schemeClr val="bg1"/>
              </a:solidFill>
            </a:endParaRPr>
          </a:p>
          <a:p>
            <a:pPr algn="ctr"/>
            <a:endParaRPr lang="en-IN" dirty="0" smtClean="0">
              <a:solidFill>
                <a:schemeClr val="bg1"/>
              </a:solidFill>
            </a:endParaRPr>
          </a:p>
          <a:p>
            <a:pPr algn="ctr"/>
            <a:endParaRPr lang="en-IN" dirty="0">
              <a:solidFill>
                <a:schemeClr val="bg1"/>
              </a:solidFill>
            </a:endParaRPr>
          </a:p>
          <a:p>
            <a:pPr algn="ctr"/>
            <a:endParaRPr lang="en-IN" dirty="0">
              <a:solidFill>
                <a:schemeClr val="bg1"/>
              </a:solidFill>
            </a:endParaRPr>
          </a:p>
        </p:txBody>
      </p:sp>
    </p:spTree>
    <p:extLst>
      <p:ext uri="{BB962C8B-B14F-4D97-AF65-F5344CB8AC3E}">
        <p14:creationId xmlns:p14="http://schemas.microsoft.com/office/powerpoint/2010/main" val="312672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80661" y="315963"/>
            <a:ext cx="9793357" cy="707886"/>
          </a:xfrm>
          <a:prstGeom prst="rect">
            <a:avLst/>
          </a:prstGeom>
          <a:solidFill>
            <a:srgbClr val="02520C"/>
          </a:solidFill>
        </p:spPr>
        <p:txBody>
          <a:bodyPr wrap="square" rtlCol="0">
            <a:spAutoFit/>
          </a:bodyPr>
          <a:lstStyle/>
          <a:p>
            <a:pPr algn="ctr"/>
            <a:r>
              <a:rPr lang="en-IN" sz="4000" b="1" u="sng" dirty="0" smtClean="0">
                <a:solidFill>
                  <a:schemeClr val="bg1"/>
                </a:solidFill>
              </a:rPr>
              <a:t>INTODUCTION:</a:t>
            </a:r>
            <a:endParaRPr lang="en-IN" sz="4000" b="1" u="sng" dirty="0">
              <a:solidFill>
                <a:schemeClr val="bg1"/>
              </a:solidFill>
            </a:endParaRPr>
          </a:p>
        </p:txBody>
      </p:sp>
      <p:sp>
        <p:nvSpPr>
          <p:cNvPr id="5" name="TextBox 4"/>
          <p:cNvSpPr txBox="1"/>
          <p:nvPr/>
        </p:nvSpPr>
        <p:spPr>
          <a:xfrm>
            <a:off x="980661" y="1417983"/>
            <a:ext cx="10349948" cy="369332"/>
          </a:xfrm>
          <a:prstGeom prst="rect">
            <a:avLst/>
          </a:prstGeom>
          <a:noFill/>
        </p:spPr>
        <p:txBody>
          <a:bodyPr wrap="square" rtlCol="0">
            <a:spAutoFit/>
          </a:bodyPr>
          <a:lstStyle/>
          <a:p>
            <a:endParaRPr lang="en-IN" dirty="0"/>
          </a:p>
        </p:txBody>
      </p:sp>
      <p:sp>
        <p:nvSpPr>
          <p:cNvPr id="7" name="Rectangle 2"/>
          <p:cNvSpPr>
            <a:spLocks noChangeArrowheads="1"/>
          </p:cNvSpPr>
          <p:nvPr/>
        </p:nvSpPr>
        <p:spPr bwMode="auto">
          <a:xfrm rot="10800000" flipV="1">
            <a:off x="795130" y="1417983"/>
            <a:ext cx="1101829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err="1" smtClean="0">
                <a:ln>
                  <a:noFill/>
                </a:ln>
                <a:effectLst/>
                <a:latin typeface="Arial" panose="020B0604020202020204" pitchFamily="34" charset="0"/>
              </a:rPr>
              <a:t>BigBaske</a:t>
            </a:r>
            <a:r>
              <a:rPr kumimoji="0" lang="en-US" altLang="en-US" sz="1800" b="0" i="0" u="none" strike="noStrike" cap="none" normalizeH="0" baseline="0" dirty="0" err="1" smtClean="0">
                <a:ln>
                  <a:noFill/>
                </a:ln>
                <a:solidFill>
                  <a:schemeClr val="tx1"/>
                </a:solidFill>
                <a:effectLst/>
                <a:latin typeface="Arial" panose="020B0604020202020204" pitchFamily="34" charset="0"/>
              </a:rPr>
              <a:t>t</a:t>
            </a:r>
            <a:r>
              <a:rPr kumimoji="0" lang="en-US" altLang="en-US" sz="1800" b="0" i="0" u="none" strike="noStrike" cap="none" normalizeH="0" baseline="0" dirty="0" smtClean="0">
                <a:ln>
                  <a:noFill/>
                </a:ln>
                <a:solidFill>
                  <a:schemeClr val="tx1"/>
                </a:solidFill>
                <a:effectLst/>
                <a:latin typeface="Arial" panose="020B0604020202020204" pitchFamily="34" charset="0"/>
              </a:rPr>
              <a:t> is one of India's leading online grocery delivery services, offering a wide range of products, including fresh fruits, vegetables, dairy, packaged foods, personal care items, and household essentials. Founded in 2011, the company has grown rapidly, providing customers with a convenient and efficient way to shop for groceries from the comfort of their homes.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err="1" smtClean="0">
                <a:ln>
                  <a:noFill/>
                </a:ln>
                <a:solidFill>
                  <a:schemeClr val="tx1"/>
                </a:solidFill>
                <a:effectLst/>
                <a:latin typeface="Arial" panose="020B0604020202020204" pitchFamily="34" charset="0"/>
              </a:rPr>
              <a:t>BigBasket</a:t>
            </a:r>
            <a:r>
              <a:rPr kumimoji="0" lang="en-US" altLang="en-US" sz="1800" b="0" i="0" u="none" strike="noStrike" cap="none" normalizeH="0" baseline="0" dirty="0" smtClean="0">
                <a:ln>
                  <a:noFill/>
                </a:ln>
                <a:solidFill>
                  <a:schemeClr val="tx1"/>
                </a:solidFill>
                <a:effectLst/>
                <a:latin typeface="Arial" panose="020B0604020202020204" pitchFamily="34" charset="0"/>
              </a:rPr>
              <a:t> operates in multiple cities across India and has expanded its services through quick delivery options, scheduled deliveries, and express grocery delivery under its "BB Now" service. The platform also offers its own private-label products and works with local farmers and suppliers to ensure quality and affordability.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In 2021, Tata Group acquired a majority stake in </a:t>
            </a:r>
            <a:r>
              <a:rPr kumimoji="0" lang="en-US" altLang="en-US" sz="1800" b="0" i="0" u="none" strike="noStrike" cap="none" normalizeH="0" baseline="0" dirty="0" err="1" smtClean="0">
                <a:ln>
                  <a:noFill/>
                </a:ln>
                <a:solidFill>
                  <a:schemeClr val="tx1"/>
                </a:solidFill>
                <a:effectLst/>
                <a:latin typeface="Arial" panose="020B0604020202020204" pitchFamily="34" charset="0"/>
              </a:rPr>
              <a:t>BigBasket</a:t>
            </a:r>
            <a:r>
              <a:rPr kumimoji="0" lang="en-US" altLang="en-US" sz="1800" b="0" i="0" u="none" strike="noStrike" cap="none" normalizeH="0" baseline="0" dirty="0" smtClean="0">
                <a:ln>
                  <a:noFill/>
                </a:ln>
                <a:solidFill>
                  <a:schemeClr val="tx1"/>
                </a:solidFill>
                <a:effectLst/>
                <a:latin typeface="Arial" panose="020B0604020202020204" pitchFamily="34" charset="0"/>
              </a:rPr>
              <a:t>, further strengthening its position in India's e-commerce and retail sector. The company continues to innovate with AI-driven inventory management, seamless app-based shopping, and partnerships with various brands to enhance the customer experience.</a:t>
            </a:r>
          </a:p>
        </p:txBody>
      </p:sp>
    </p:spTree>
    <p:extLst>
      <p:ext uri="{BB962C8B-B14F-4D97-AF65-F5344CB8AC3E}">
        <p14:creationId xmlns:p14="http://schemas.microsoft.com/office/powerpoint/2010/main" val="2446032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1011" y="225083"/>
            <a:ext cx="9481624" cy="888100"/>
          </a:xfrm>
          <a:solidFill>
            <a:srgbClr val="02520C"/>
          </a:solidFill>
        </p:spPr>
        <p:txBody>
          <a:bodyPr>
            <a:normAutofit/>
          </a:bodyPr>
          <a:lstStyle/>
          <a:p>
            <a:pPr algn="ctr"/>
            <a:r>
              <a:rPr lang="en-IN" sz="4000" b="1" u="sng" dirty="0">
                <a:solidFill>
                  <a:schemeClr val="bg1"/>
                </a:solidFill>
                <a:latin typeface="+mn-lt"/>
              </a:rPr>
              <a:t>Objective:</a:t>
            </a:r>
          </a:p>
        </p:txBody>
      </p:sp>
      <p:sp>
        <p:nvSpPr>
          <p:cNvPr id="4" name="Rectangle 1"/>
          <p:cNvSpPr>
            <a:spLocks noGrp="1" noChangeArrowheads="1"/>
          </p:cNvSpPr>
          <p:nvPr>
            <p:ph idx="1"/>
          </p:nvPr>
        </p:nvSpPr>
        <p:spPr bwMode="auto">
          <a:xfrm>
            <a:off x="1041011" y="1783760"/>
            <a:ext cx="10100456" cy="3970318"/>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1. Understanding Sales Trends: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Identifying the best and least-selling products.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2. Pricing &amp; Discounts Analysis:</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Measuring discount percentages on different</a:t>
            </a:r>
            <a:r>
              <a:rPr kumimoji="0" lang="en-US" altLang="en-US"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products.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3. Brand Performance Analysis:</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Evaluating the popularity and ratings of different brands.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4. Category-Wise Product Distribution:</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Finding the number of products in each category.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5. Data Cleaning &amp; Preparation</a:t>
            </a:r>
            <a:r>
              <a:rPr lang="en-US" altLang="en-US" sz="1800" b="1" dirty="0">
                <a:solidFill>
                  <a:srgbClr val="FF0000"/>
                </a:solidFill>
                <a:latin typeface="Arial" panose="020B0604020202020204" pitchFamily="34" charset="0"/>
                <a:cs typeface="Arial" panose="020B0604020202020204" pitchFamily="34" charset="0"/>
              </a:rPr>
              <a:t>:</a:t>
            </a:r>
            <a:endPar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Handling missing values, outliers, and ensuring data consistency. </a:t>
            </a:r>
          </a:p>
        </p:txBody>
      </p:sp>
    </p:spTree>
    <p:extLst>
      <p:ext uri="{BB962C8B-B14F-4D97-AF65-F5344CB8AC3E}">
        <p14:creationId xmlns:p14="http://schemas.microsoft.com/office/powerpoint/2010/main" val="147515439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30629"/>
          </a:xfrm>
          <a:solidFill>
            <a:srgbClr val="02520C"/>
          </a:solidFill>
        </p:spPr>
        <p:txBody>
          <a:bodyPr/>
          <a:lstStyle/>
          <a:p>
            <a:pPr algn="ctr"/>
            <a:r>
              <a:rPr lang="en-IN" dirty="0" smtClean="0">
                <a:solidFill>
                  <a:schemeClr val="bg1"/>
                </a:solidFill>
                <a:latin typeface="+mn-lt"/>
              </a:rPr>
              <a:t>IMPORTING  PYTHON LIBRARY: </a:t>
            </a:r>
            <a:endParaRPr lang="en-IN" dirty="0">
              <a:solidFill>
                <a:schemeClr val="bg1"/>
              </a:solidFill>
              <a:latin typeface="+mn-lt"/>
            </a:endParaRPr>
          </a:p>
        </p:txBody>
      </p:sp>
      <p:sp>
        <p:nvSpPr>
          <p:cNvPr id="4" name="Rectangle 1"/>
          <p:cNvSpPr>
            <a:spLocks noGrp="1" noChangeArrowheads="1"/>
          </p:cNvSpPr>
          <p:nvPr>
            <p:ph idx="1"/>
          </p:nvPr>
        </p:nvSpPr>
        <p:spPr bwMode="auto">
          <a:xfrm>
            <a:off x="1042767" y="1620454"/>
            <a:ext cx="9909517"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smtClean="0">
                <a:solidFill>
                  <a:srgbClr val="FF0000"/>
                </a:solidFill>
                <a:latin typeface="Arial" panose="020B0604020202020204" pitchFamily="34" charset="0"/>
                <a:cs typeface="Arial" panose="020B0604020202020204" pitchFamily="34" charset="0"/>
              </a:rPr>
              <a:t>P</a:t>
            </a: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andas</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1" i="0" u="none" strike="noStrike" cap="none" normalizeH="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 A powerful data manipulation and analysis library in Python. It provides data structures like </a:t>
            </a:r>
            <a:r>
              <a:rPr kumimoji="0" lang="en-US" altLang="en-US" sz="1800" b="1"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DataFrames</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and </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Series</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to handle structured data efficiently. It is widely used for data cleaning, transformation, and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err="1">
                <a:solidFill>
                  <a:srgbClr val="FF0000"/>
                </a:solidFill>
                <a:latin typeface="Arial" panose="020B0604020202020204" pitchFamily="34" charset="0"/>
                <a:cs typeface="Arial" panose="020B0604020202020204" pitchFamily="34" charset="0"/>
              </a:rPr>
              <a:t>N</a:t>
            </a:r>
            <a:r>
              <a:rPr kumimoji="0" lang="en-US" altLang="en-US" sz="1800" b="1" i="0"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umpy</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a:t>
            </a:r>
            <a:r>
              <a:rPr kumimoji="0" lang="en-US" altLang="en-US" sz="1800" b="0" i="0" u="none" strike="noStrike" cap="none" normalizeH="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 fundamental package for numerical computing in Python. It supports multi-dimensional arrays and mathematical functions for fast numerical computations. Essential for scientific computing and data analysis.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err="1" smtClean="0">
                <a:solidFill>
                  <a:srgbClr val="FF0000"/>
                </a:solidFill>
                <a:latin typeface="Arial" panose="020B0604020202020204" pitchFamily="34" charset="0"/>
                <a:cs typeface="Arial" panose="020B0604020202020204" pitchFamily="34" charset="0"/>
              </a:rPr>
              <a:t>S</a:t>
            </a:r>
            <a:r>
              <a:rPr kumimoji="0" lang="en-US" altLang="en-US" sz="1800" b="1" i="0"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eaborn</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  A visualization library built on </a:t>
            </a:r>
            <a:r>
              <a:rPr kumimoji="0" lang="en-US" altLang="en-US" sz="1800" b="1"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matplotlib</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designed for statistical data visualization. It provides beautiful and informative graphs, such as histograms, box plots, and correlation </a:t>
            </a:r>
            <a:r>
              <a:rPr kumimoji="0" lang="en-US" altLang="en-US" sz="1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heatmaps</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making it easier to explore data patterns.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lang="en-US" altLang="en-US" sz="1800" b="1" dirty="0" err="1" smtClean="0">
                <a:solidFill>
                  <a:srgbClr val="FF0000"/>
                </a:solidFill>
                <a:latin typeface="Arial" panose="020B0604020202020204" pitchFamily="34" charset="0"/>
                <a:cs typeface="Arial" panose="020B0604020202020204" pitchFamily="34" charset="0"/>
              </a:rPr>
              <a:t>M</a:t>
            </a:r>
            <a:r>
              <a:rPr kumimoji="0" lang="en-US" altLang="en-US" sz="1800" b="1" i="0"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atplotlib.pyplot</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 A core plotting library in Python, allowing users to create a variety of static, animated, and interactive visualizations, such as line charts, bar charts, and scatter plots.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9627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9388" y="404788"/>
            <a:ext cx="10515600" cy="2788578"/>
          </a:xfrm>
        </p:spPr>
        <p:txBody>
          <a:bodyPr>
            <a:normAutofit/>
          </a:bodyPr>
          <a:lstStyle/>
          <a:p>
            <a:pPr marL="0" indent="0" eaLnBrk="0" fontAlgn="base" hangingPunct="0">
              <a:lnSpc>
                <a:spcPct val="100000"/>
              </a:lnSpc>
              <a:spcBef>
                <a:spcPct val="0"/>
              </a:spcBef>
              <a:spcAft>
                <a:spcPct val="0"/>
              </a:spcAft>
              <a:buFontTx/>
              <a:buChar char="•"/>
            </a:pPr>
            <a:r>
              <a:rPr kumimoji="0" lang="en-US" altLang="en-US" sz="1800" b="1" i="0"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plotly.express</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–&gt;A high-level interface for interactive and dynamic visualizations. It is particularly useful for creating visually appealing charts with zooming, hovering, and filtering capabilities.</a:t>
            </a:r>
          </a:p>
          <a:p>
            <a:pPr marL="0" lvl="0" indent="0" eaLnBrk="0" fontAlgn="base" hangingPunct="0">
              <a:lnSpc>
                <a:spcPct val="100000"/>
              </a:lnSpc>
              <a:spcBef>
                <a:spcPct val="0"/>
              </a:spcBef>
              <a:spcAft>
                <a:spcPct val="0"/>
              </a:spcAft>
              <a:buNone/>
            </a:pPr>
            <a:endParaRPr lang="en-US" altLang="en-US" sz="1800" b="1"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warnings (</a:t>
            </a:r>
            <a:r>
              <a:rPr kumimoji="0" lang="en-US" altLang="en-US" sz="1800" b="1" i="0" u="none" strike="noStrike" cap="none" normalizeH="0" baseline="0" dirty="0" err="1" smtClean="0">
                <a:ln>
                  <a:noFill/>
                </a:ln>
                <a:solidFill>
                  <a:srgbClr val="FF0000"/>
                </a:solidFill>
                <a:effectLst/>
                <a:latin typeface="Arial" panose="020B0604020202020204" pitchFamily="34" charset="0"/>
                <a:cs typeface="Arial" panose="020B0604020202020204" pitchFamily="34" charset="0"/>
              </a:rPr>
              <a:t>warnings.filterwarnings</a:t>
            </a: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("ignore")</a:t>
            </a:r>
            <a:r>
              <a:rPr lang="en-US" altLang="en-US" sz="1800" b="1" dirty="0">
                <a:solidFill>
                  <a:srgbClr val="FF0000"/>
                </a:solidFill>
                <a:latin typeface="Arial" panose="020B0604020202020204" pitchFamily="34" charset="0"/>
                <a:cs typeface="Arial" panose="020B0604020202020204" pitchFamily="34" charset="0"/>
              </a:rPr>
              <a:t>)</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–&gt; The warnings</a:t>
            </a:r>
            <a:r>
              <a:rPr lang="en-US" altLang="en-US" sz="1800" dirty="0">
                <a:latin typeface="Arial" panose="020B0604020202020204" pitchFamily="34" charset="0"/>
                <a:cs typeface="Arial" panose="020B0604020202020204" pitchFamily="34" charset="0"/>
              </a:rPr>
              <a:t> module helps manage warning messages in Python. The </a:t>
            </a:r>
            <a:r>
              <a:rPr kumimoji="0" lang="en-US" altLang="en-US" sz="1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filterwarnings</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("ignore")</a:t>
            </a:r>
            <a:r>
              <a:rPr lang="en-US" altLang="en-US" sz="1800" dirty="0">
                <a:latin typeface="Arial" panose="020B0604020202020204" pitchFamily="34" charset="0"/>
                <a:cs typeface="Arial" panose="020B0604020202020204" pitchFamily="34" charset="0"/>
              </a:rPr>
              <a:t> function suppresses unnecessary </a:t>
            </a:r>
            <a:r>
              <a:rPr lang="en-US" altLang="en-US" sz="1800" dirty="0" smtClean="0">
                <a:latin typeface="Arial" panose="020B0604020202020204" pitchFamily="34" charset="0"/>
                <a:cs typeface="Arial" panose="020B0604020202020204" pitchFamily="34" charset="0"/>
              </a:rPr>
              <a:t>warnings</a:t>
            </a:r>
            <a:r>
              <a:rPr lang="en-US" altLang="en-US" sz="1800" dirty="0">
                <a:latin typeface="Arial" panose="020B0604020202020204" pitchFamily="34" charset="0"/>
                <a:cs typeface="Arial" panose="020B0604020202020204" pitchFamily="34" charset="0"/>
              </a:rPr>
              <a:t>, improving readability when running scripts.</a:t>
            </a: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388" y="2960389"/>
            <a:ext cx="2869810" cy="1434905"/>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31041" y="3045675"/>
            <a:ext cx="3344056" cy="134961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93663" y="2960389"/>
            <a:ext cx="3067050" cy="16678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0241" y="4891717"/>
            <a:ext cx="3048000" cy="1714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8" name="Picture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22166" y="5001284"/>
            <a:ext cx="3750769" cy="14953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4007386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8179"/>
            <a:ext cx="10515600" cy="858764"/>
          </a:xfrm>
          <a:solidFill>
            <a:srgbClr val="02520C"/>
          </a:solidFill>
        </p:spPr>
        <p:txBody>
          <a:bodyPr>
            <a:normAutofit/>
          </a:bodyPr>
          <a:lstStyle/>
          <a:p>
            <a:pPr algn="ctr"/>
            <a:r>
              <a:rPr lang="en-IN" sz="4000" b="1" dirty="0" smtClean="0">
                <a:solidFill>
                  <a:schemeClr val="bg1"/>
                </a:solidFill>
                <a:latin typeface="+mn-lt"/>
              </a:rPr>
              <a:t>Define/Read the Dataset</a:t>
            </a:r>
            <a:endParaRPr lang="en-IN" sz="4000" b="1" dirty="0">
              <a:solidFill>
                <a:schemeClr val="bg1"/>
              </a:solidFill>
              <a:latin typeface="+mn-lt"/>
            </a:endParaRPr>
          </a:p>
        </p:txBody>
      </p:sp>
      <p:pic>
        <p:nvPicPr>
          <p:cNvPr id="4" name="Picture 3"/>
          <p:cNvPicPr>
            <a:picLocks noChangeAspect="1"/>
          </p:cNvPicPr>
          <p:nvPr/>
        </p:nvPicPr>
        <p:blipFill rotWithShape="1">
          <a:blip r:embed="rId2"/>
          <a:srcRect l="5419" t="33028" r="49279" b="58906"/>
          <a:stretch/>
        </p:blipFill>
        <p:spPr>
          <a:xfrm>
            <a:off x="1063487" y="1505242"/>
            <a:ext cx="6296465" cy="590843"/>
          </a:xfrm>
          <a:prstGeom prst="rect">
            <a:avLst/>
          </a:prstGeom>
          <a:ln>
            <a:solidFill>
              <a:schemeClr val="tx1"/>
            </a:solidFill>
          </a:ln>
        </p:spPr>
      </p:pic>
      <p:pic>
        <p:nvPicPr>
          <p:cNvPr id="5" name="Picture 4"/>
          <p:cNvPicPr>
            <a:picLocks noChangeAspect="1"/>
          </p:cNvPicPr>
          <p:nvPr/>
        </p:nvPicPr>
        <p:blipFill rotWithShape="1">
          <a:blip r:embed="rId3"/>
          <a:srcRect l="3581" t="23318" r="1490" b="7451"/>
          <a:stretch/>
        </p:blipFill>
        <p:spPr>
          <a:xfrm>
            <a:off x="838200" y="2419640"/>
            <a:ext cx="9511327" cy="3981159"/>
          </a:xfrm>
          <a:prstGeom prst="rect">
            <a:avLst/>
          </a:prstGeom>
          <a:ln>
            <a:solidFill>
              <a:schemeClr val="tx1"/>
            </a:solidFill>
          </a:ln>
        </p:spPr>
      </p:pic>
      <p:sp>
        <p:nvSpPr>
          <p:cNvPr id="6" name="TextBox 5"/>
          <p:cNvSpPr txBox="1"/>
          <p:nvPr/>
        </p:nvSpPr>
        <p:spPr>
          <a:xfrm>
            <a:off x="7783512" y="1470753"/>
            <a:ext cx="3938955" cy="646331"/>
          </a:xfrm>
          <a:prstGeom prst="rect">
            <a:avLst/>
          </a:prstGeom>
          <a:noFill/>
        </p:spPr>
        <p:txBody>
          <a:bodyPr wrap="square" rtlCol="0">
            <a:spAutoFit/>
          </a:bodyPr>
          <a:lstStyle/>
          <a:p>
            <a:r>
              <a:rPr lang="en-IN" b="1" dirty="0" smtClean="0">
                <a:solidFill>
                  <a:srgbClr val="FF0000"/>
                </a:solidFill>
                <a:latin typeface="Arial" panose="020B0604020202020204" pitchFamily="34" charset="0"/>
                <a:cs typeface="Arial" panose="020B0604020202020204" pitchFamily="34" charset="0"/>
              </a:rPr>
              <a:t>Read the dataset and use .head to see the first 13 row of the dataset.</a:t>
            </a:r>
            <a:endParaRPr lang="en-IN"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0114764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591" y="182245"/>
            <a:ext cx="10515600" cy="802494"/>
          </a:xfrm>
          <a:solidFill>
            <a:srgbClr val="02520C"/>
          </a:solidFill>
        </p:spPr>
        <p:txBody>
          <a:bodyPr>
            <a:normAutofit/>
          </a:bodyPr>
          <a:lstStyle/>
          <a:p>
            <a:pPr algn="ctr"/>
            <a:r>
              <a:rPr lang="en-IN" sz="4000" b="1" dirty="0" smtClean="0">
                <a:solidFill>
                  <a:schemeClr val="bg1"/>
                </a:solidFill>
                <a:latin typeface="+mn-lt"/>
              </a:rPr>
              <a:t>INFORMATION ABOUT TH DATASET:</a:t>
            </a:r>
            <a:endParaRPr lang="en-IN" sz="4000" b="1" dirty="0">
              <a:solidFill>
                <a:schemeClr val="bg1"/>
              </a:solidFill>
              <a:latin typeface="+mn-lt"/>
            </a:endParaRPr>
          </a:p>
        </p:txBody>
      </p:sp>
      <p:pic>
        <p:nvPicPr>
          <p:cNvPr id="4" name="Picture 3"/>
          <p:cNvPicPr>
            <a:picLocks noChangeAspect="1"/>
          </p:cNvPicPr>
          <p:nvPr/>
        </p:nvPicPr>
        <p:blipFill rotWithShape="1">
          <a:blip r:embed="rId2"/>
          <a:srcRect l="1572" t="31294" r="57305" b="20526"/>
          <a:stretch/>
        </p:blipFill>
        <p:spPr>
          <a:xfrm>
            <a:off x="365760" y="1493291"/>
            <a:ext cx="5008099" cy="4656405"/>
          </a:xfrm>
          <a:prstGeom prst="rect">
            <a:avLst/>
          </a:prstGeom>
          <a:ln>
            <a:solidFill>
              <a:schemeClr val="tx1"/>
            </a:solidFill>
          </a:ln>
        </p:spPr>
      </p:pic>
      <p:sp>
        <p:nvSpPr>
          <p:cNvPr id="6" name="Rectangle 2"/>
          <p:cNvSpPr>
            <a:spLocks noChangeArrowheads="1"/>
          </p:cNvSpPr>
          <p:nvPr/>
        </p:nvSpPr>
        <p:spPr bwMode="auto">
          <a:xfrm>
            <a:off x="5570805" y="1071383"/>
            <a:ext cx="616164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IN" dirty="0" smtClean="0">
                <a:latin typeface="Arial" panose="020B0604020202020204" pitchFamily="34" charset="0"/>
                <a:cs typeface="Arial" panose="020B0604020202020204" pitchFamily="34" charset="0"/>
              </a:rPr>
              <a:t>As you can see that the dataset contain </a:t>
            </a:r>
            <a:r>
              <a:rPr lang="en-US" altLang="en-US" dirty="0" smtClean="0">
                <a:latin typeface="Arial" panose="020B0604020202020204" pitchFamily="34" charset="0"/>
                <a:cs typeface="Arial" panose="020B0604020202020204" pitchFamily="34" charset="0"/>
              </a:rPr>
              <a:t>t</a:t>
            </a:r>
            <a:r>
              <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he  </a:t>
            </a: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27,555 rows</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 and </a:t>
            </a:r>
            <a:r>
              <a:rPr kumimoji="0" lang="en-US" altLang="en-US" sz="1800" b="1"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10 columns</a:t>
            </a:r>
            <a:r>
              <a:rPr kumimoji="0" lang="en-US" altLang="en-US" sz="1800" b="0" i="0" u="none" strike="noStrike" cap="none" normalizeH="0" baseline="0" dirty="0" smtClean="0">
                <a:ln>
                  <a:noFill/>
                </a:ln>
                <a:solidFill>
                  <a:srgbClr val="FF0000"/>
                </a:solidFill>
                <a:effectLst/>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The dataset consumes </a:t>
            </a:r>
            <a:r>
              <a:rPr lang="en-US" b="1" dirty="0" smtClean="0">
                <a:solidFill>
                  <a:srgbClr val="FF0000"/>
                </a:solidFill>
                <a:latin typeface="Arial" panose="020B0604020202020204" pitchFamily="34" charset="0"/>
                <a:cs typeface="Arial" panose="020B0604020202020204" pitchFamily="34" charset="0"/>
              </a:rPr>
              <a:t>2.1 MB</a:t>
            </a:r>
            <a:r>
              <a:rPr lang="en-US" dirty="0" smtClean="0">
                <a:solidFill>
                  <a:srgbClr val="FF0000"/>
                </a:solidFill>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of memory.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lvl="0" eaLnBrk="0" fontAlgn="base" hangingPunct="0">
              <a:spcBef>
                <a:spcPct val="0"/>
              </a:spcBef>
              <a:spcAft>
                <a:spcPct val="0"/>
              </a:spcAft>
            </a:pPr>
            <a:r>
              <a:rPr lang="en-US" altLang="en-US" b="1" dirty="0">
                <a:solidFill>
                  <a:srgbClr val="FF0000"/>
                </a:solidFill>
                <a:latin typeface="Arial" panose="020B0604020202020204" pitchFamily="34" charset="0"/>
                <a:cs typeface="Arial" panose="020B0604020202020204" pitchFamily="34" charset="0"/>
              </a:rPr>
              <a:t>Index</a:t>
            </a:r>
            <a:r>
              <a:rPr lang="en-US" altLang="en-US" dirty="0">
                <a:latin typeface="Arial" panose="020B0604020202020204" pitchFamily="34" charset="0"/>
                <a:cs typeface="Arial" panose="020B0604020202020204" pitchFamily="34" charset="0"/>
              </a:rPr>
              <a:t> (int64): A unique identifier for each row.</a:t>
            </a:r>
          </a:p>
          <a:p>
            <a:pPr lvl="0" eaLnBrk="0" fontAlgn="base" hangingPunct="0">
              <a:spcBef>
                <a:spcPct val="0"/>
              </a:spcBef>
              <a:spcAft>
                <a:spcPct val="0"/>
              </a:spcAft>
            </a:pPr>
            <a:r>
              <a:rPr lang="en-US" altLang="en-US" b="1" dirty="0">
                <a:solidFill>
                  <a:srgbClr val="FF0000"/>
                </a:solidFill>
                <a:latin typeface="Arial" panose="020B0604020202020204" pitchFamily="34" charset="0"/>
                <a:cs typeface="Arial" panose="020B0604020202020204" pitchFamily="34" charset="0"/>
              </a:rPr>
              <a:t>product</a:t>
            </a:r>
            <a:r>
              <a:rPr lang="en-US" altLang="en-US" dirty="0" smtClean="0">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(object): Name of the product (1 missing value).</a:t>
            </a:r>
          </a:p>
          <a:p>
            <a:pPr lvl="0" eaLnBrk="0" fontAlgn="base" hangingPunct="0">
              <a:spcBef>
                <a:spcPct val="0"/>
              </a:spcBef>
              <a:spcAft>
                <a:spcPct val="0"/>
              </a:spcAft>
            </a:pPr>
            <a:r>
              <a:rPr lang="en-US" altLang="en-US" b="1" dirty="0">
                <a:solidFill>
                  <a:srgbClr val="FF0000"/>
                </a:solidFill>
                <a:latin typeface="Arial" panose="020B0604020202020204" pitchFamily="34" charset="0"/>
                <a:cs typeface="Arial" panose="020B0604020202020204" pitchFamily="34" charset="0"/>
              </a:rPr>
              <a:t>category</a:t>
            </a:r>
            <a:r>
              <a:rPr lang="en-US" altLang="en-US" dirty="0">
                <a:latin typeface="Arial" panose="020B0604020202020204" pitchFamily="34" charset="0"/>
                <a:cs typeface="Arial" panose="020B0604020202020204" pitchFamily="34" charset="0"/>
              </a:rPr>
              <a:t> (object): The main category of the product.</a:t>
            </a:r>
          </a:p>
          <a:p>
            <a:pPr lvl="0" eaLnBrk="0" fontAlgn="base" hangingPunct="0">
              <a:spcBef>
                <a:spcPct val="0"/>
              </a:spcBef>
              <a:spcAft>
                <a:spcPct val="0"/>
              </a:spcAft>
            </a:pPr>
            <a:r>
              <a:rPr lang="en-US" altLang="en-US" b="1" dirty="0" err="1">
                <a:solidFill>
                  <a:srgbClr val="FF0000"/>
                </a:solidFill>
                <a:latin typeface="Arial" panose="020B0604020202020204" pitchFamily="34" charset="0"/>
                <a:cs typeface="Arial" panose="020B0604020202020204" pitchFamily="34" charset="0"/>
              </a:rPr>
              <a:t>S</a:t>
            </a:r>
            <a:r>
              <a:rPr lang="en-US" altLang="en-US" b="1" dirty="0" err="1" smtClean="0">
                <a:solidFill>
                  <a:srgbClr val="FF0000"/>
                </a:solidFill>
                <a:latin typeface="Arial" panose="020B0604020202020204" pitchFamily="34" charset="0"/>
                <a:cs typeface="Arial" panose="020B0604020202020204" pitchFamily="34" charset="0"/>
              </a:rPr>
              <a:t>ub_category</a:t>
            </a:r>
            <a:r>
              <a:rPr lang="en-US" altLang="en-US" b="1" dirty="0" smtClean="0">
                <a:solidFill>
                  <a:srgbClr val="FF0000"/>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(object): A more detailed classification within the category.</a:t>
            </a:r>
          </a:p>
          <a:p>
            <a:pPr lvl="0" eaLnBrk="0" fontAlgn="base" hangingPunct="0">
              <a:spcBef>
                <a:spcPct val="0"/>
              </a:spcBef>
              <a:spcAft>
                <a:spcPct val="0"/>
              </a:spcAft>
            </a:pPr>
            <a:r>
              <a:rPr lang="en-US" altLang="en-US" b="1" dirty="0">
                <a:solidFill>
                  <a:srgbClr val="FF0000"/>
                </a:solidFill>
                <a:latin typeface="Arial" panose="020B0604020202020204" pitchFamily="34" charset="0"/>
                <a:cs typeface="Arial" panose="020B0604020202020204" pitchFamily="34" charset="0"/>
              </a:rPr>
              <a:t>brand</a:t>
            </a:r>
            <a:r>
              <a:rPr lang="en-US" altLang="en-US" dirty="0">
                <a:latin typeface="Arial" panose="020B0604020202020204" pitchFamily="34" charset="0"/>
                <a:cs typeface="Arial" panose="020B0604020202020204" pitchFamily="34" charset="0"/>
              </a:rPr>
              <a:t> (object): The brand of the product (1 missing value).</a:t>
            </a:r>
          </a:p>
          <a:p>
            <a:pPr lvl="0" eaLnBrk="0" fontAlgn="base" hangingPunct="0">
              <a:spcBef>
                <a:spcPct val="0"/>
              </a:spcBef>
              <a:spcAft>
                <a:spcPct val="0"/>
              </a:spcAft>
            </a:pPr>
            <a:r>
              <a:rPr lang="en-US" altLang="en-US" b="1" dirty="0" err="1">
                <a:solidFill>
                  <a:srgbClr val="FF0000"/>
                </a:solidFill>
                <a:latin typeface="Arial" panose="020B0604020202020204" pitchFamily="34" charset="0"/>
                <a:cs typeface="Arial" panose="020B0604020202020204" pitchFamily="34" charset="0"/>
              </a:rPr>
              <a:t>sale_price</a:t>
            </a:r>
            <a:r>
              <a:rPr lang="en-US" altLang="en-US" dirty="0">
                <a:latin typeface="Arial" panose="020B0604020202020204" pitchFamily="34" charset="0"/>
                <a:cs typeface="Arial" panose="020B0604020202020204" pitchFamily="34" charset="0"/>
              </a:rPr>
              <a:t> (float64): The discounted price (6 missing values).</a:t>
            </a:r>
          </a:p>
          <a:p>
            <a:pPr lvl="0" eaLnBrk="0" fontAlgn="base" hangingPunct="0">
              <a:spcBef>
                <a:spcPct val="0"/>
              </a:spcBef>
              <a:spcAft>
                <a:spcPct val="0"/>
              </a:spcAft>
            </a:pPr>
            <a:r>
              <a:rPr lang="en-US" altLang="en-US" b="1" dirty="0" err="1">
                <a:solidFill>
                  <a:srgbClr val="FF0000"/>
                </a:solidFill>
                <a:latin typeface="Arial" panose="020B0604020202020204" pitchFamily="34" charset="0"/>
                <a:cs typeface="Arial" panose="020B0604020202020204" pitchFamily="34" charset="0"/>
              </a:rPr>
              <a:t>market_price</a:t>
            </a:r>
            <a:r>
              <a:rPr lang="en-US" altLang="en-US" b="1" dirty="0">
                <a:solidFill>
                  <a:srgbClr val="FF0000"/>
                </a:solidFill>
                <a:latin typeface="Arial" panose="020B0604020202020204" pitchFamily="34" charset="0"/>
                <a:cs typeface="Arial" panose="020B0604020202020204" pitchFamily="34" charset="0"/>
              </a:rPr>
              <a:t> </a:t>
            </a:r>
            <a:r>
              <a:rPr lang="en-US" altLang="en-US" dirty="0">
                <a:latin typeface="Arial" panose="020B0604020202020204" pitchFamily="34" charset="0"/>
                <a:cs typeface="Arial" panose="020B0604020202020204" pitchFamily="34" charset="0"/>
              </a:rPr>
              <a:t>(float64): The original price before discount.</a:t>
            </a:r>
          </a:p>
          <a:p>
            <a:pPr lvl="0" eaLnBrk="0" fontAlgn="base" hangingPunct="0">
              <a:spcBef>
                <a:spcPct val="0"/>
              </a:spcBef>
              <a:spcAft>
                <a:spcPct val="0"/>
              </a:spcAft>
            </a:pPr>
            <a:r>
              <a:rPr lang="en-US" altLang="en-US" b="1" dirty="0">
                <a:solidFill>
                  <a:srgbClr val="FF0000"/>
                </a:solidFill>
                <a:latin typeface="Arial" panose="020B0604020202020204" pitchFamily="34" charset="0"/>
                <a:cs typeface="Arial" panose="020B0604020202020204" pitchFamily="34" charset="0"/>
              </a:rPr>
              <a:t>type</a:t>
            </a:r>
            <a:r>
              <a:rPr lang="en-US" altLang="en-US" dirty="0">
                <a:latin typeface="Arial" panose="020B0604020202020204" pitchFamily="34" charset="0"/>
                <a:cs typeface="Arial" panose="020B0604020202020204" pitchFamily="34" charset="0"/>
              </a:rPr>
              <a:t> (object): Likely indicates the type of product.</a:t>
            </a:r>
          </a:p>
          <a:p>
            <a:pPr lvl="0" eaLnBrk="0" fontAlgn="base" hangingPunct="0">
              <a:spcBef>
                <a:spcPct val="0"/>
              </a:spcBef>
              <a:spcAft>
                <a:spcPct val="0"/>
              </a:spcAft>
            </a:pPr>
            <a:r>
              <a:rPr lang="en-US" altLang="en-US" b="1" dirty="0">
                <a:solidFill>
                  <a:srgbClr val="FF0000"/>
                </a:solidFill>
                <a:latin typeface="Arial" panose="020B0604020202020204" pitchFamily="34" charset="0"/>
                <a:cs typeface="Arial" panose="020B0604020202020204" pitchFamily="34" charset="0"/>
              </a:rPr>
              <a:t>rating</a:t>
            </a:r>
            <a:r>
              <a:rPr lang="en-US" altLang="en-US" dirty="0">
                <a:latin typeface="Arial" panose="020B0604020202020204" pitchFamily="34" charset="0"/>
                <a:cs typeface="Arial" panose="020B0604020202020204" pitchFamily="34" charset="0"/>
              </a:rPr>
              <a:t> (float64): Customer rating (significant missing values).</a:t>
            </a:r>
          </a:p>
          <a:p>
            <a:pPr lvl="0" eaLnBrk="0" fontAlgn="base" hangingPunct="0">
              <a:spcBef>
                <a:spcPct val="0"/>
              </a:spcBef>
              <a:spcAft>
                <a:spcPct val="0"/>
              </a:spcAft>
            </a:pPr>
            <a:r>
              <a:rPr lang="en-US" altLang="en-US" b="1" dirty="0">
                <a:solidFill>
                  <a:srgbClr val="FF0000"/>
                </a:solidFill>
                <a:latin typeface="Arial" panose="020B0604020202020204" pitchFamily="34" charset="0"/>
                <a:cs typeface="Arial" panose="020B0604020202020204" pitchFamily="34" charset="0"/>
              </a:rPr>
              <a:t>description </a:t>
            </a:r>
            <a:r>
              <a:rPr lang="en-US" altLang="en-US" dirty="0">
                <a:latin typeface="Arial" panose="020B0604020202020204" pitchFamily="34" charset="0"/>
                <a:cs typeface="Arial" panose="020B0604020202020204" pitchFamily="34" charset="0"/>
              </a:rPr>
              <a:t>(object): Product description (115 missing values</a:t>
            </a:r>
            <a:r>
              <a:rPr lang="en-US" altLang="en-US" dirty="0" smtClean="0">
                <a:latin typeface="Arial" panose="020B0604020202020204" pitchFamily="34" charset="0"/>
                <a:cs typeface="Arial" panose="020B0604020202020204" pitchFamily="34" charset="0"/>
              </a:rPr>
              <a:t>).</a:t>
            </a:r>
            <a:endParaRPr lang="en-US" altLang="en-US" b="1"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7715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583"/>
            <a:ext cx="10515600" cy="900967"/>
          </a:xfrm>
          <a:solidFill>
            <a:srgbClr val="02520C"/>
          </a:solidFill>
        </p:spPr>
        <p:txBody>
          <a:bodyPr>
            <a:normAutofit/>
          </a:bodyPr>
          <a:lstStyle/>
          <a:p>
            <a:pPr algn="ctr"/>
            <a:r>
              <a:rPr lang="en-IN" sz="4000" b="1" dirty="0" smtClean="0">
                <a:solidFill>
                  <a:schemeClr val="bg1"/>
                </a:solidFill>
                <a:latin typeface="+mn-lt"/>
              </a:rPr>
              <a:t>DESCRIPTION ABOUT THE DATASET</a:t>
            </a:r>
            <a:endParaRPr lang="en-IN" sz="4000" b="1" dirty="0">
              <a:solidFill>
                <a:schemeClr val="bg1"/>
              </a:solidFill>
              <a:latin typeface="+mn-lt"/>
            </a:endParaRPr>
          </a:p>
        </p:txBody>
      </p:sp>
      <p:pic>
        <p:nvPicPr>
          <p:cNvPr id="4" name="Content Placeholder 3"/>
          <p:cNvPicPr>
            <a:picLocks noGrp="1" noChangeAspect="1"/>
          </p:cNvPicPr>
          <p:nvPr>
            <p:ph idx="1"/>
          </p:nvPr>
        </p:nvPicPr>
        <p:blipFill rotWithShape="1">
          <a:blip r:embed="rId2"/>
          <a:srcRect l="2630" t="32807" r="61354" b="18020"/>
          <a:stretch/>
        </p:blipFill>
        <p:spPr>
          <a:xfrm>
            <a:off x="1846642" y="1552088"/>
            <a:ext cx="7933462" cy="4808956"/>
          </a:xfrm>
          <a:prstGeom prst="rect">
            <a:avLst/>
          </a:prstGeom>
          <a:ln>
            <a:solidFill>
              <a:schemeClr val="tx1"/>
            </a:solidFill>
          </a:ln>
        </p:spPr>
      </p:pic>
    </p:spTree>
    <p:extLst>
      <p:ext uri="{BB962C8B-B14F-4D97-AF65-F5344CB8AC3E}">
        <p14:creationId xmlns:p14="http://schemas.microsoft.com/office/powerpoint/2010/main" val="41881782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70624"/>
            <a:ext cx="10515600" cy="929103"/>
          </a:xfrm>
          <a:solidFill>
            <a:srgbClr val="02520C"/>
          </a:solidFill>
        </p:spPr>
        <p:txBody>
          <a:bodyPr>
            <a:normAutofit/>
          </a:bodyPr>
          <a:lstStyle/>
          <a:p>
            <a:pPr algn="ctr"/>
            <a:r>
              <a:rPr lang="en-IN" sz="4000" b="1" dirty="0" smtClean="0">
                <a:solidFill>
                  <a:schemeClr val="bg1"/>
                </a:solidFill>
                <a:latin typeface="+mn-lt"/>
              </a:rPr>
              <a:t>MISSING VALUES FIND OUT:</a:t>
            </a:r>
            <a:endParaRPr lang="en-IN" sz="4000" b="1" dirty="0">
              <a:solidFill>
                <a:schemeClr val="bg1"/>
              </a:solidFill>
              <a:latin typeface="+mn-lt"/>
            </a:endParaRPr>
          </a:p>
        </p:txBody>
      </p:sp>
      <p:sp>
        <p:nvSpPr>
          <p:cNvPr id="3" name="Content Placeholder 2"/>
          <p:cNvSpPr>
            <a:spLocks noGrp="1"/>
          </p:cNvSpPr>
          <p:nvPr>
            <p:ph idx="1"/>
          </p:nvPr>
        </p:nvSpPr>
        <p:spPr>
          <a:xfrm>
            <a:off x="588497" y="1434905"/>
            <a:ext cx="11240086" cy="685443"/>
          </a:xfrm>
        </p:spPr>
        <p:txBody>
          <a:bodyPr>
            <a:normAutofit/>
          </a:bodyPr>
          <a:lstStyle/>
          <a:p>
            <a:pPr marL="0" indent="0">
              <a:buNone/>
            </a:pPr>
            <a:r>
              <a:rPr lang="en-IN" sz="1800" dirty="0" smtClean="0">
                <a:solidFill>
                  <a:srgbClr val="FF0000"/>
                </a:solidFill>
                <a:latin typeface="Arial" panose="020B0604020202020204" pitchFamily="34" charset="0"/>
                <a:cs typeface="Arial" panose="020B0604020202020204" pitchFamily="34" charset="0"/>
              </a:rPr>
              <a:t>In Both the picture you can see the sum of all the null value present in the columns and also shows how much percentage of null values in the columns</a:t>
            </a:r>
            <a:endParaRPr lang="en-IN" sz="1800" dirty="0">
              <a:solidFill>
                <a:srgbClr val="FF0000"/>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rotWithShape="1">
          <a:blip r:embed="rId2"/>
          <a:srcRect l="2717" t="26009" r="71659" b="11297"/>
          <a:stretch/>
        </p:blipFill>
        <p:spPr>
          <a:xfrm>
            <a:off x="1631853" y="2292626"/>
            <a:ext cx="3334043" cy="4217199"/>
          </a:xfrm>
          <a:prstGeom prst="rect">
            <a:avLst/>
          </a:prstGeom>
          <a:ln>
            <a:solidFill>
              <a:schemeClr val="tx1">
                <a:lumMod val="95000"/>
                <a:lumOff val="5000"/>
              </a:schemeClr>
            </a:solidFill>
          </a:ln>
        </p:spPr>
      </p:pic>
      <p:pic>
        <p:nvPicPr>
          <p:cNvPr id="5" name="Picture 4"/>
          <p:cNvPicPr>
            <a:picLocks noChangeAspect="1"/>
          </p:cNvPicPr>
          <p:nvPr/>
        </p:nvPicPr>
        <p:blipFill rotWithShape="1">
          <a:blip r:embed="rId3"/>
          <a:srcRect l="4554" t="26201" r="69929" b="13799"/>
          <a:stretch/>
        </p:blipFill>
        <p:spPr>
          <a:xfrm>
            <a:off x="6636075" y="2292625"/>
            <a:ext cx="3319975" cy="4217199"/>
          </a:xfrm>
          <a:prstGeom prst="rect">
            <a:avLst/>
          </a:prstGeom>
          <a:ln>
            <a:solidFill>
              <a:schemeClr val="tx1"/>
            </a:solidFill>
          </a:ln>
        </p:spPr>
      </p:pic>
    </p:spTree>
    <p:extLst>
      <p:ext uri="{BB962C8B-B14F-4D97-AF65-F5344CB8AC3E}">
        <p14:creationId xmlns:p14="http://schemas.microsoft.com/office/powerpoint/2010/main" val="218143097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556</TotalTime>
  <Words>1166</Words>
  <Application>Microsoft Office PowerPoint</Application>
  <PresentationFormat>Widescreen</PresentationFormat>
  <Paragraphs>122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Bell MT</vt:lpstr>
      <vt:lpstr>Calibri</vt:lpstr>
      <vt:lpstr>Calibri Light</vt:lpstr>
      <vt:lpstr>Wingdings</vt:lpstr>
      <vt:lpstr>Office Theme</vt:lpstr>
      <vt:lpstr>PowerPoint Presentation</vt:lpstr>
      <vt:lpstr>PowerPoint Presentation</vt:lpstr>
      <vt:lpstr>Objective:</vt:lpstr>
      <vt:lpstr>IMPORTING  PYTHON LIBRARY: </vt:lpstr>
      <vt:lpstr>PowerPoint Presentation</vt:lpstr>
      <vt:lpstr>Define/Read the Dataset</vt:lpstr>
      <vt:lpstr>INFORMATION ABOUT TH DATASET:</vt:lpstr>
      <vt:lpstr>DESCRIPTION ABOUT THE DATASET</vt:lpstr>
      <vt:lpstr>MISSING VALUES FIND OUT:</vt:lpstr>
      <vt:lpstr>HANDLING THE OUTLIERS:</vt:lpstr>
      <vt:lpstr>HANDLING THE OUTLIERS:</vt:lpstr>
      <vt:lpstr>ANALYSIS: </vt:lpstr>
      <vt:lpstr>Task: Measuring discount on a certain item. </vt:lpstr>
      <vt:lpstr>Visualizations the graph</vt:lpstr>
      <vt:lpstr>PowerPoint Presentation</vt:lpstr>
      <vt:lpstr>Average rating of Top Brands.</vt:lpstr>
      <vt:lpstr>Top Five Highest Rating Products</vt:lpstr>
      <vt:lpstr>Top Five Least Rating Products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43</cp:revision>
  <dcterms:created xsi:type="dcterms:W3CDTF">2025-02-16T15:21:25Z</dcterms:created>
  <dcterms:modified xsi:type="dcterms:W3CDTF">2025-02-18T13:51:08Z</dcterms:modified>
</cp:coreProperties>
</file>