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Advent Pro SemiBold"/>
      <p:regular r:id="rId34"/>
      <p:bold r:id="rId35"/>
    </p:embeddedFont>
    <p:embeddedFont>
      <p:font typeface="Proxima Nova"/>
      <p:regular r:id="rId36"/>
      <p:bold r:id="rId37"/>
      <p:italic r:id="rId38"/>
      <p:boldItalic r:id="rId39"/>
    </p:embeddedFont>
    <p:embeddedFont>
      <p:font typeface="Roboto"/>
      <p:regular r:id="rId40"/>
      <p:bold r:id="rId41"/>
      <p:italic r:id="rId42"/>
      <p:boldItalic r:id="rId43"/>
    </p:embeddedFont>
    <p:embeddedFont>
      <p:font typeface="Fira Sans Extra Condensed Medium"/>
      <p:regular r:id="rId44"/>
      <p:bold r:id="rId45"/>
      <p:italic r:id="rId46"/>
      <p:boldItalic r:id="rId47"/>
    </p:embeddedFont>
    <p:embeddedFont>
      <p:font typeface="Fira Sans Condensed Medium"/>
      <p:regular r:id="rId48"/>
      <p:bold r:id="rId49"/>
      <p:italic r:id="rId50"/>
      <p:boldItalic r:id="rId51"/>
    </p:embeddedFont>
    <p:embeddedFont>
      <p:font typeface="Maven Pro"/>
      <p:regular r:id="rId52"/>
      <p:bold r:id="rId53"/>
    </p:embeddedFont>
    <p:embeddedFont>
      <p:font typeface="Proxima Nova Semibold"/>
      <p:regular r:id="rId54"/>
      <p:bold r:id="rId55"/>
      <p:boldItalic r:id="rId56"/>
    </p:embeddedFont>
    <p:embeddedFont>
      <p:font typeface="Share Tech"/>
      <p:regular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8E0D29-2674-4FCA-B7AB-7BDE4FA51419}">
  <a:tblStyle styleId="{688E0D29-2674-4FCA-B7AB-7BDE4FA514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3181586-5742-4B36-B209-A7AED6AC0E1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FiraSansExtraCondensedMedium-regular.fntdata"/><Relationship Id="rId43" Type="http://schemas.openxmlformats.org/officeDocument/2006/relationships/font" Target="fonts/Roboto-boldItalic.fntdata"/><Relationship Id="rId46" Type="http://schemas.openxmlformats.org/officeDocument/2006/relationships/font" Target="fonts/FiraSansExtraCondensedMedium-italic.fntdata"/><Relationship Id="rId45" Type="http://schemas.openxmlformats.org/officeDocument/2006/relationships/font" Target="fonts/FiraSansExtraCondensed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FiraSansCondensedMedium-regular.fntdata"/><Relationship Id="rId47" Type="http://schemas.openxmlformats.org/officeDocument/2006/relationships/font" Target="fonts/FiraSansExtraCondensedMedium-boldItalic.fntdata"/><Relationship Id="rId49" Type="http://schemas.openxmlformats.org/officeDocument/2006/relationships/font" Target="fonts/FiraSansCondensed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AdventProSemiBold-bold.fntdata"/><Relationship Id="rId34" Type="http://schemas.openxmlformats.org/officeDocument/2006/relationships/font" Target="fonts/AdventProSemiBold-regular.fntdata"/><Relationship Id="rId37" Type="http://schemas.openxmlformats.org/officeDocument/2006/relationships/font" Target="fonts/ProximaNova-bold.fntdata"/><Relationship Id="rId36" Type="http://schemas.openxmlformats.org/officeDocument/2006/relationships/font" Target="fonts/ProximaNova-regular.fntdata"/><Relationship Id="rId39" Type="http://schemas.openxmlformats.org/officeDocument/2006/relationships/font" Target="fonts/ProximaNova-boldItalic.fntdata"/><Relationship Id="rId38" Type="http://schemas.openxmlformats.org/officeDocument/2006/relationships/font" Target="fonts/ProximaNova-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FiraSansCondensedMedium-boldItalic.fntdata"/><Relationship Id="rId50" Type="http://schemas.openxmlformats.org/officeDocument/2006/relationships/font" Target="fonts/FiraSansCondensedMedium-italic.fntdata"/><Relationship Id="rId53" Type="http://schemas.openxmlformats.org/officeDocument/2006/relationships/font" Target="fonts/MavenPro-bold.fntdata"/><Relationship Id="rId52" Type="http://schemas.openxmlformats.org/officeDocument/2006/relationships/font" Target="fonts/MavenPro-regular.fntdata"/><Relationship Id="rId11" Type="http://schemas.openxmlformats.org/officeDocument/2006/relationships/slide" Target="slides/slide5.xml"/><Relationship Id="rId55" Type="http://schemas.openxmlformats.org/officeDocument/2006/relationships/font" Target="fonts/ProximaNovaSemibold-bold.fntdata"/><Relationship Id="rId10" Type="http://schemas.openxmlformats.org/officeDocument/2006/relationships/slide" Target="slides/slide4.xml"/><Relationship Id="rId54" Type="http://schemas.openxmlformats.org/officeDocument/2006/relationships/font" Target="fonts/ProximaNovaSemibold-regular.fntdata"/><Relationship Id="rId13" Type="http://schemas.openxmlformats.org/officeDocument/2006/relationships/slide" Target="slides/slide7.xml"/><Relationship Id="rId57" Type="http://schemas.openxmlformats.org/officeDocument/2006/relationships/font" Target="fonts/ShareTech-regular.fntdata"/><Relationship Id="rId12" Type="http://schemas.openxmlformats.org/officeDocument/2006/relationships/slide" Target="slides/slide6.xml"/><Relationship Id="rId56" Type="http://schemas.openxmlformats.org/officeDocument/2006/relationships/font" Target="fonts/ProximaNovaSemi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c9ad94669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c9ad94669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c9ad94669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c9ad94669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9ad987f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9ad987f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9a832169f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9a832169f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9a832169f_6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9a832169f_6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c9ad987f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c9ad987f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c9ad987f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c9ad987f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c9ad987f7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c9ad987f7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c9ad987f7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c9ad987f7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c9ad987f76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c9ad987f76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c60e245bf_1_31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c60e245bf_1_31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c9a83216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c9a83216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70e1a7781e_1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0e1a7781e_1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c9ad987f76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c9ad987f76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c9ad987f7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c9ad987f7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c9ad987f76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c9ad987f76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c9ad987f76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c9ad987f76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9a832169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9a832169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72c4329eae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72c4329ea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c9a832169f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c9a832169f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6c4305b0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c4305b0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c9ad9466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c9ad9466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4" name="Shape 174"/>
        <p:cNvGrpSpPr/>
        <p:nvPr/>
      </p:nvGrpSpPr>
      <p:grpSpPr>
        <a:xfrm>
          <a:off x="0" y="0"/>
          <a:ext cx="0" cy="0"/>
          <a:chOff x="0" y="0"/>
          <a:chExt cx="0" cy="0"/>
        </a:xfrm>
      </p:grpSpPr>
      <p:sp>
        <p:nvSpPr>
          <p:cNvPr id="175" name="Google Shape;175;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6" name="Google Shape;176;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11"/>
          <p:cNvGrpSpPr/>
          <p:nvPr/>
        </p:nvGrpSpPr>
        <p:grpSpPr>
          <a:xfrm>
            <a:off x="8217007" y="3576772"/>
            <a:ext cx="188886" cy="1181531"/>
            <a:chOff x="2877432" y="975334"/>
            <a:chExt cx="188886" cy="1181531"/>
          </a:xfrm>
        </p:grpSpPr>
        <p:sp>
          <p:nvSpPr>
            <p:cNvPr id="182" name="Google Shape;182;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11"/>
          <p:cNvGrpSpPr/>
          <p:nvPr/>
        </p:nvGrpSpPr>
        <p:grpSpPr>
          <a:xfrm>
            <a:off x="7519346" y="3243318"/>
            <a:ext cx="98059" cy="1147596"/>
            <a:chOff x="3347921" y="16006"/>
            <a:chExt cx="98059" cy="1147596"/>
          </a:xfrm>
        </p:grpSpPr>
        <p:sp>
          <p:nvSpPr>
            <p:cNvPr id="187" name="Google Shape;187;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805821" y="2953663"/>
            <a:ext cx="121172" cy="760495"/>
            <a:chOff x="5245196" y="3136513"/>
            <a:chExt cx="121172" cy="760495"/>
          </a:xfrm>
        </p:grpSpPr>
        <p:sp>
          <p:nvSpPr>
            <p:cNvPr id="190" name="Google Shape;190;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1"/>
          <p:cNvGrpSpPr/>
          <p:nvPr/>
        </p:nvGrpSpPr>
        <p:grpSpPr>
          <a:xfrm>
            <a:off x="250617" y="2402301"/>
            <a:ext cx="188650" cy="2468354"/>
            <a:chOff x="250617" y="2402301"/>
            <a:chExt cx="188650" cy="2468354"/>
          </a:xfrm>
        </p:grpSpPr>
        <p:sp>
          <p:nvSpPr>
            <p:cNvPr id="193" name="Google Shape;193;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11"/>
          <p:cNvGrpSpPr/>
          <p:nvPr/>
        </p:nvGrpSpPr>
        <p:grpSpPr>
          <a:xfrm>
            <a:off x="2038689" y="173907"/>
            <a:ext cx="57599" cy="831799"/>
            <a:chOff x="2038689" y="173907"/>
            <a:chExt cx="57599" cy="831799"/>
          </a:xfrm>
        </p:grpSpPr>
        <p:sp>
          <p:nvSpPr>
            <p:cNvPr id="200" name="Google Shape;200;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11"/>
          <p:cNvGrpSpPr/>
          <p:nvPr/>
        </p:nvGrpSpPr>
        <p:grpSpPr>
          <a:xfrm>
            <a:off x="4920170" y="-496491"/>
            <a:ext cx="188886" cy="1181531"/>
            <a:chOff x="2877432" y="975334"/>
            <a:chExt cx="188886" cy="1181531"/>
          </a:xfrm>
        </p:grpSpPr>
        <p:sp>
          <p:nvSpPr>
            <p:cNvPr id="204" name="Google Shape;20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11"/>
          <p:cNvGrpSpPr/>
          <p:nvPr/>
        </p:nvGrpSpPr>
        <p:grpSpPr>
          <a:xfrm>
            <a:off x="3030471" y="-223849"/>
            <a:ext cx="121172" cy="760495"/>
            <a:chOff x="5245196" y="3136513"/>
            <a:chExt cx="121172" cy="760495"/>
          </a:xfrm>
        </p:grpSpPr>
        <p:sp>
          <p:nvSpPr>
            <p:cNvPr id="209" name="Google Shape;209;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1" name="Shape 211"/>
        <p:cNvGrpSpPr/>
        <p:nvPr/>
      </p:nvGrpSpPr>
      <p:grpSpPr>
        <a:xfrm>
          <a:off x="0" y="0"/>
          <a:ext cx="0" cy="0"/>
          <a:chOff x="0" y="0"/>
          <a:chExt cx="0" cy="0"/>
        </a:xfrm>
      </p:grpSpPr>
      <p:sp>
        <p:nvSpPr>
          <p:cNvPr id="212" name="Google Shape;212;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3" name="Google Shape;213;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14" name="Google Shape;214;p12"/>
          <p:cNvGrpSpPr/>
          <p:nvPr/>
        </p:nvGrpSpPr>
        <p:grpSpPr>
          <a:xfrm>
            <a:off x="722446" y="3412541"/>
            <a:ext cx="7699120" cy="1883463"/>
            <a:chOff x="4558950" y="838825"/>
            <a:chExt cx="2813800" cy="688350"/>
          </a:xfrm>
        </p:grpSpPr>
        <p:sp>
          <p:nvSpPr>
            <p:cNvPr id="215" name="Google Shape;215;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0" name="Shape 250"/>
        <p:cNvGrpSpPr/>
        <p:nvPr/>
      </p:nvGrpSpPr>
      <p:grpSpPr>
        <a:xfrm>
          <a:off x="0" y="0"/>
          <a:ext cx="0" cy="0"/>
          <a:chOff x="0" y="0"/>
          <a:chExt cx="0" cy="0"/>
        </a:xfrm>
      </p:grpSpPr>
      <p:sp>
        <p:nvSpPr>
          <p:cNvPr id="251" name="Google Shape;251;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2" name="Google Shape;252;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3" name="Google Shape;263;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64" name="Google Shape;264;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65" name="Google Shape;265;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6" name="Google Shape;266;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67" name="Google Shape;267;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68" name="Google Shape;268;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69" name="Google Shape;269;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0" name="Google Shape;270;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2" name="Shape 272"/>
        <p:cNvGrpSpPr/>
        <p:nvPr/>
      </p:nvGrpSpPr>
      <p:grpSpPr>
        <a:xfrm>
          <a:off x="0" y="0"/>
          <a:ext cx="0" cy="0"/>
          <a:chOff x="0" y="0"/>
          <a:chExt cx="0" cy="0"/>
        </a:xfrm>
      </p:grpSpPr>
      <p:sp>
        <p:nvSpPr>
          <p:cNvPr id="273" name="Google Shape;273;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74" name="Google Shape;274;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75" name="Google Shape;275;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76" name="Google Shape;276;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77" name="Google Shape;277;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4"/>
          <p:cNvGrpSpPr/>
          <p:nvPr/>
        </p:nvGrpSpPr>
        <p:grpSpPr>
          <a:xfrm>
            <a:off x="6626134" y="-164562"/>
            <a:ext cx="121172" cy="760495"/>
            <a:chOff x="5245196" y="3136513"/>
            <a:chExt cx="121172" cy="760495"/>
          </a:xfrm>
        </p:grpSpPr>
        <p:sp>
          <p:nvSpPr>
            <p:cNvPr id="282" name="Google Shape;282;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87" name="Shape 287"/>
        <p:cNvGrpSpPr/>
        <p:nvPr/>
      </p:nvGrpSpPr>
      <p:grpSpPr>
        <a:xfrm>
          <a:off x="0" y="0"/>
          <a:ext cx="0" cy="0"/>
          <a:chOff x="0" y="0"/>
          <a:chExt cx="0" cy="0"/>
        </a:xfrm>
      </p:grpSpPr>
      <p:sp>
        <p:nvSpPr>
          <p:cNvPr id="288" name="Google Shape;288;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5"/>
          <p:cNvGrpSpPr/>
          <p:nvPr/>
        </p:nvGrpSpPr>
        <p:grpSpPr>
          <a:xfrm>
            <a:off x="6626134" y="-164562"/>
            <a:ext cx="121172" cy="760495"/>
            <a:chOff x="5245196" y="3136513"/>
            <a:chExt cx="121172" cy="760495"/>
          </a:xfrm>
        </p:grpSpPr>
        <p:sp>
          <p:nvSpPr>
            <p:cNvPr id="293" name="Google Shape;293;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8" name="Google Shape;298;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9" name="Google Shape;299;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0" name="Google Shape;300;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1" name="Google Shape;301;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2" name="Google Shape;302;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3" name="Google Shape;303;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04" name="Shape 304"/>
        <p:cNvGrpSpPr/>
        <p:nvPr/>
      </p:nvGrpSpPr>
      <p:grpSpPr>
        <a:xfrm>
          <a:off x="0" y="0"/>
          <a:ext cx="0" cy="0"/>
          <a:chOff x="0" y="0"/>
          <a:chExt cx="0" cy="0"/>
        </a:xfrm>
      </p:grpSpPr>
      <p:sp>
        <p:nvSpPr>
          <p:cNvPr id="305" name="Google Shape;305;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0" name="Google Shape;310;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1" name="Google Shape;311;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2" name="Google Shape;312;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5" name="Google Shape;315;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6" name="Google Shape;316;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27" name="Shape 327"/>
        <p:cNvGrpSpPr/>
        <p:nvPr/>
      </p:nvGrpSpPr>
      <p:grpSpPr>
        <a:xfrm>
          <a:off x="0" y="0"/>
          <a:ext cx="0" cy="0"/>
          <a:chOff x="0" y="0"/>
          <a:chExt cx="0" cy="0"/>
        </a:xfrm>
      </p:grpSpPr>
      <p:sp>
        <p:nvSpPr>
          <p:cNvPr id="328" name="Google Shape;328;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9" name="Google Shape;329;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0" name="Google Shape;330;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1" name="Google Shape;331;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2" name="Google Shape;332;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3" name="Google Shape;333;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4" name="Google Shape;334;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37" name="Google Shape;337;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47" name="Shape 347"/>
        <p:cNvGrpSpPr/>
        <p:nvPr/>
      </p:nvGrpSpPr>
      <p:grpSpPr>
        <a:xfrm>
          <a:off x="0" y="0"/>
          <a:ext cx="0" cy="0"/>
          <a:chOff x="0" y="0"/>
          <a:chExt cx="0" cy="0"/>
        </a:xfrm>
      </p:grpSpPr>
      <p:sp>
        <p:nvSpPr>
          <p:cNvPr id="348" name="Google Shape;348;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49" name="Google Shape;349;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0" name="Google Shape;350;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1" name="Google Shape;351;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2" name="Google Shape;352;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3" name="Google Shape;353;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4" name="Google Shape;354;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57" name="Google Shape;357;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67" name="Shape 367"/>
        <p:cNvGrpSpPr/>
        <p:nvPr/>
      </p:nvGrpSpPr>
      <p:grpSpPr>
        <a:xfrm>
          <a:off x="0" y="0"/>
          <a:ext cx="0" cy="0"/>
          <a:chOff x="0" y="0"/>
          <a:chExt cx="0" cy="0"/>
        </a:xfrm>
      </p:grpSpPr>
      <p:sp>
        <p:nvSpPr>
          <p:cNvPr id="368" name="Google Shape;368;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9" name="Google Shape;369;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0" name="Google Shape;370;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1" name="Google Shape;371;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19"/>
          <p:cNvGrpSpPr/>
          <p:nvPr/>
        </p:nvGrpSpPr>
        <p:grpSpPr>
          <a:xfrm>
            <a:off x="6669747" y="-389684"/>
            <a:ext cx="143766" cy="2106420"/>
            <a:chOff x="6780548" y="337714"/>
            <a:chExt cx="133252" cy="1952377"/>
          </a:xfrm>
        </p:grpSpPr>
        <p:sp>
          <p:nvSpPr>
            <p:cNvPr id="380" name="Google Shape;380;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19"/>
          <p:cNvGrpSpPr/>
          <p:nvPr/>
        </p:nvGrpSpPr>
        <p:grpSpPr>
          <a:xfrm>
            <a:off x="1510029" y="507749"/>
            <a:ext cx="203534" cy="2663107"/>
            <a:chOff x="250617" y="2402301"/>
            <a:chExt cx="188650" cy="2468354"/>
          </a:xfrm>
        </p:grpSpPr>
        <p:sp>
          <p:nvSpPr>
            <p:cNvPr id="383" name="Google Shape;383;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9"/>
          <p:cNvGrpSpPr/>
          <p:nvPr/>
        </p:nvGrpSpPr>
        <p:grpSpPr>
          <a:xfrm>
            <a:off x="385355" y="1380671"/>
            <a:ext cx="199237" cy="2828935"/>
            <a:chOff x="1608717" y="1280046"/>
            <a:chExt cx="199237" cy="2828935"/>
          </a:xfrm>
        </p:grpSpPr>
        <p:sp>
          <p:nvSpPr>
            <p:cNvPr id="388" name="Google Shape;388;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19"/>
          <p:cNvGrpSpPr/>
          <p:nvPr/>
        </p:nvGrpSpPr>
        <p:grpSpPr>
          <a:xfrm>
            <a:off x="989005" y="-389666"/>
            <a:ext cx="62143" cy="897428"/>
            <a:chOff x="2038689" y="173907"/>
            <a:chExt cx="57599" cy="831799"/>
          </a:xfrm>
        </p:grpSpPr>
        <p:sp>
          <p:nvSpPr>
            <p:cNvPr id="394" name="Google Shape;394;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9"/>
          <p:cNvGrpSpPr/>
          <p:nvPr/>
        </p:nvGrpSpPr>
        <p:grpSpPr>
          <a:xfrm>
            <a:off x="8568723" y="2184809"/>
            <a:ext cx="214702" cy="2308597"/>
            <a:chOff x="8008096" y="2108910"/>
            <a:chExt cx="199001" cy="2139769"/>
          </a:xfrm>
        </p:grpSpPr>
        <p:sp>
          <p:nvSpPr>
            <p:cNvPr id="397" name="Google Shape;39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9"/>
          <p:cNvGrpSpPr/>
          <p:nvPr/>
        </p:nvGrpSpPr>
        <p:grpSpPr>
          <a:xfrm>
            <a:off x="8221223" y="9"/>
            <a:ext cx="214702" cy="2308597"/>
            <a:chOff x="8008096" y="2108910"/>
            <a:chExt cx="199001" cy="2139769"/>
          </a:xfrm>
        </p:grpSpPr>
        <p:sp>
          <p:nvSpPr>
            <p:cNvPr id="401" name="Google Shape;401;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3" name="Shape 403"/>
        <p:cNvGrpSpPr/>
        <p:nvPr/>
      </p:nvGrpSpPr>
      <p:grpSpPr>
        <a:xfrm>
          <a:off x="0" y="0"/>
          <a:ext cx="0" cy="0"/>
          <a:chOff x="0" y="0"/>
          <a:chExt cx="0" cy="0"/>
        </a:xfrm>
      </p:grpSpPr>
      <p:sp>
        <p:nvSpPr>
          <p:cNvPr id="404" name="Google Shape;404;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05" name="Google Shape;405;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06" name="Google Shape;406;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07" name="Google Shape;407;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8263682" y="-434366"/>
            <a:ext cx="188886" cy="1181531"/>
            <a:chOff x="2877432" y="975334"/>
            <a:chExt cx="188886" cy="1181531"/>
          </a:xfrm>
        </p:grpSpPr>
        <p:sp>
          <p:nvSpPr>
            <p:cNvPr id="41" name="Google Shape;41;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8008096" y="2108910"/>
            <a:ext cx="199001" cy="2139769"/>
            <a:chOff x="8008096" y="2108910"/>
            <a:chExt cx="199001" cy="2139769"/>
          </a:xfrm>
        </p:grpSpPr>
        <p:sp>
          <p:nvSpPr>
            <p:cNvPr id="47" name="Google Shape;47;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3"/>
          <p:cNvGrpSpPr/>
          <p:nvPr/>
        </p:nvGrpSpPr>
        <p:grpSpPr>
          <a:xfrm>
            <a:off x="3643898" y="-436198"/>
            <a:ext cx="133252" cy="1952377"/>
            <a:chOff x="6780548" y="337714"/>
            <a:chExt cx="133252" cy="1952377"/>
          </a:xfrm>
        </p:grpSpPr>
        <p:sp>
          <p:nvSpPr>
            <p:cNvPr id="50" name="Google Shape;50;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a:off x="520996" y="1091548"/>
            <a:ext cx="199001" cy="2139769"/>
            <a:chOff x="8008096" y="2108910"/>
            <a:chExt cx="199001" cy="2139769"/>
          </a:xfrm>
        </p:grpSpPr>
        <p:sp>
          <p:nvSpPr>
            <p:cNvPr id="53" name="Google Shape;53;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3"/>
          <p:cNvSpPr txBox="1"/>
          <p:nvPr>
            <p:ph type="ctrTitle"/>
          </p:nvPr>
        </p:nvSpPr>
        <p:spPr>
          <a:xfrm>
            <a:off x="2031275" y="2700025"/>
            <a:ext cx="2622000" cy="2087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6" name="Google Shape;56;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7" name="Google Shape;57;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18" name="Shape 41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19" name="Shape 41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23" name="Shape 4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0" name="Google Shape;60;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1" name="Google Shape;61;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4"/>
          <p:cNvGrpSpPr/>
          <p:nvPr/>
        </p:nvGrpSpPr>
        <p:grpSpPr>
          <a:xfrm>
            <a:off x="8148521" y="3004593"/>
            <a:ext cx="98059" cy="1147596"/>
            <a:chOff x="3347921" y="16006"/>
            <a:chExt cx="98059" cy="1147596"/>
          </a:xfrm>
        </p:grpSpPr>
        <p:sp>
          <p:nvSpPr>
            <p:cNvPr id="67" name="Google Shape;67;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4"/>
          <p:cNvGrpSpPr/>
          <p:nvPr/>
        </p:nvGrpSpPr>
        <p:grpSpPr>
          <a:xfrm>
            <a:off x="281421" y="3769263"/>
            <a:ext cx="121172" cy="760495"/>
            <a:chOff x="5245196" y="3136513"/>
            <a:chExt cx="121172" cy="760495"/>
          </a:xfrm>
        </p:grpSpPr>
        <p:sp>
          <p:nvSpPr>
            <p:cNvPr id="70" name="Google Shape;70;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4"/>
          <p:cNvGrpSpPr/>
          <p:nvPr/>
        </p:nvGrpSpPr>
        <p:grpSpPr>
          <a:xfrm>
            <a:off x="8534739" y="4069632"/>
            <a:ext cx="57599" cy="831799"/>
            <a:chOff x="2038689" y="173907"/>
            <a:chExt cx="57599" cy="831799"/>
          </a:xfrm>
        </p:grpSpPr>
        <p:sp>
          <p:nvSpPr>
            <p:cNvPr id="73" name="Google Shape;73;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9" name="Google Shape;79;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0" name="Google Shape;80;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1" name="Google Shape;81;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2" name="Google Shape;82;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3" name="Google Shape;83;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5"/>
          <p:cNvGrpSpPr/>
          <p:nvPr/>
        </p:nvGrpSpPr>
        <p:grpSpPr>
          <a:xfrm>
            <a:off x="6626134" y="-164562"/>
            <a:ext cx="121172" cy="760495"/>
            <a:chOff x="5245196" y="3136513"/>
            <a:chExt cx="121172" cy="760495"/>
          </a:xfrm>
        </p:grpSpPr>
        <p:sp>
          <p:nvSpPr>
            <p:cNvPr id="88" name="Google Shape;88;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4" name="Google Shape;94;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6" name="Google Shape;106;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7" name="Google Shape;107;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7"/>
          <p:cNvGrpSpPr/>
          <p:nvPr/>
        </p:nvGrpSpPr>
        <p:grpSpPr>
          <a:xfrm>
            <a:off x="6626134" y="-164562"/>
            <a:ext cx="121172" cy="760495"/>
            <a:chOff x="5245196" y="3136513"/>
            <a:chExt cx="121172" cy="760495"/>
          </a:xfrm>
        </p:grpSpPr>
        <p:sp>
          <p:nvSpPr>
            <p:cNvPr id="112" name="Google Shape;112;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6" name="Shape 116"/>
        <p:cNvGrpSpPr/>
        <p:nvPr/>
      </p:nvGrpSpPr>
      <p:grpSpPr>
        <a:xfrm>
          <a:off x="0" y="0"/>
          <a:ext cx="0" cy="0"/>
          <a:chOff x="0" y="0"/>
          <a:chExt cx="0" cy="0"/>
        </a:xfrm>
      </p:grpSpPr>
      <p:sp>
        <p:nvSpPr>
          <p:cNvPr id="117" name="Google Shape;117;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8" name="Google Shape;118;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8"/>
          <p:cNvGrpSpPr/>
          <p:nvPr/>
        </p:nvGrpSpPr>
        <p:grpSpPr>
          <a:xfrm>
            <a:off x="8263682" y="-434366"/>
            <a:ext cx="188886" cy="1181531"/>
            <a:chOff x="2877432" y="975334"/>
            <a:chExt cx="188886" cy="1181531"/>
          </a:xfrm>
        </p:grpSpPr>
        <p:sp>
          <p:nvSpPr>
            <p:cNvPr id="125" name="Google Shape;125;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8"/>
          <p:cNvGrpSpPr/>
          <p:nvPr/>
        </p:nvGrpSpPr>
        <p:grpSpPr>
          <a:xfrm>
            <a:off x="3090746" y="-533657"/>
            <a:ext cx="98059" cy="1147596"/>
            <a:chOff x="3347921" y="16006"/>
            <a:chExt cx="98059" cy="1147596"/>
          </a:xfrm>
        </p:grpSpPr>
        <p:sp>
          <p:nvSpPr>
            <p:cNvPr id="132" name="Google Shape;132;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8"/>
          <p:cNvGrpSpPr/>
          <p:nvPr/>
        </p:nvGrpSpPr>
        <p:grpSpPr>
          <a:xfrm>
            <a:off x="4892771" y="-340112"/>
            <a:ext cx="121172" cy="760495"/>
            <a:chOff x="5245196" y="3136513"/>
            <a:chExt cx="121172" cy="760495"/>
          </a:xfrm>
        </p:grpSpPr>
        <p:sp>
          <p:nvSpPr>
            <p:cNvPr id="135" name="Google Shape;13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8"/>
          <p:cNvGrpSpPr/>
          <p:nvPr/>
        </p:nvGrpSpPr>
        <p:grpSpPr>
          <a:xfrm>
            <a:off x="6967836" y="85439"/>
            <a:ext cx="133252" cy="1952377"/>
            <a:chOff x="6780548" y="337714"/>
            <a:chExt cx="133252" cy="1952377"/>
          </a:xfrm>
        </p:grpSpPr>
        <p:sp>
          <p:nvSpPr>
            <p:cNvPr id="138" name="Google Shape;138;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8"/>
          <p:cNvGrpSpPr/>
          <p:nvPr/>
        </p:nvGrpSpPr>
        <p:grpSpPr>
          <a:xfrm>
            <a:off x="250617" y="2402301"/>
            <a:ext cx="188650" cy="2468354"/>
            <a:chOff x="250617" y="2402301"/>
            <a:chExt cx="188650" cy="2468354"/>
          </a:xfrm>
        </p:grpSpPr>
        <p:sp>
          <p:nvSpPr>
            <p:cNvPr id="141" name="Google Shape;141;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8"/>
          <p:cNvGrpSpPr/>
          <p:nvPr/>
        </p:nvGrpSpPr>
        <p:grpSpPr>
          <a:xfrm>
            <a:off x="982417" y="1695096"/>
            <a:ext cx="199237" cy="2828935"/>
            <a:chOff x="1608717" y="1280046"/>
            <a:chExt cx="199237" cy="2828935"/>
          </a:xfrm>
        </p:grpSpPr>
        <p:sp>
          <p:nvSpPr>
            <p:cNvPr id="146" name="Google Shape;146;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8"/>
          <p:cNvGrpSpPr/>
          <p:nvPr/>
        </p:nvGrpSpPr>
        <p:grpSpPr>
          <a:xfrm>
            <a:off x="2038689" y="173907"/>
            <a:ext cx="57599" cy="831799"/>
            <a:chOff x="2038689" y="173907"/>
            <a:chExt cx="57599" cy="831799"/>
          </a:xfrm>
        </p:grpSpPr>
        <p:sp>
          <p:nvSpPr>
            <p:cNvPr id="151" name="Google Shape;151;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8"/>
          <p:cNvGrpSpPr/>
          <p:nvPr/>
        </p:nvGrpSpPr>
        <p:grpSpPr>
          <a:xfrm>
            <a:off x="8008096" y="2108910"/>
            <a:ext cx="199001" cy="2139769"/>
            <a:chOff x="8008096" y="2108910"/>
            <a:chExt cx="199001" cy="2139769"/>
          </a:xfrm>
        </p:grpSpPr>
        <p:sp>
          <p:nvSpPr>
            <p:cNvPr id="154" name="Google Shape;154;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8"/>
          <p:cNvGrpSpPr/>
          <p:nvPr/>
        </p:nvGrpSpPr>
        <p:grpSpPr>
          <a:xfrm>
            <a:off x="4095146" y="-859690"/>
            <a:ext cx="199001" cy="2139769"/>
            <a:chOff x="8008096" y="2108910"/>
            <a:chExt cx="199001" cy="2139769"/>
          </a:xfrm>
        </p:grpSpPr>
        <p:sp>
          <p:nvSpPr>
            <p:cNvPr id="158" name="Google Shape;158;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8"/>
          <p:cNvGrpSpPr/>
          <p:nvPr/>
        </p:nvGrpSpPr>
        <p:grpSpPr>
          <a:xfrm>
            <a:off x="6333286" y="3704939"/>
            <a:ext cx="133252" cy="1952377"/>
            <a:chOff x="6780548" y="337714"/>
            <a:chExt cx="133252" cy="1952377"/>
          </a:xfrm>
        </p:grpSpPr>
        <p:sp>
          <p:nvSpPr>
            <p:cNvPr id="161" name="Google Shape;161;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8"/>
          <p:cNvGrpSpPr/>
          <p:nvPr/>
        </p:nvGrpSpPr>
        <p:grpSpPr>
          <a:xfrm>
            <a:off x="2702021" y="3612763"/>
            <a:ext cx="121172" cy="760495"/>
            <a:chOff x="5245196" y="3136513"/>
            <a:chExt cx="121172" cy="760495"/>
          </a:xfrm>
        </p:grpSpPr>
        <p:sp>
          <p:nvSpPr>
            <p:cNvPr id="164" name="Google Shape;164;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8" name="Shape 168"/>
        <p:cNvGrpSpPr/>
        <p:nvPr/>
      </p:nvGrpSpPr>
      <p:grpSpPr>
        <a:xfrm>
          <a:off x="0" y="0"/>
          <a:ext cx="0" cy="0"/>
          <a:chOff x="0" y="0"/>
          <a:chExt cx="0" cy="0"/>
        </a:xfrm>
      </p:grpSpPr>
      <p:sp>
        <p:nvSpPr>
          <p:cNvPr id="169" name="Google Shape;169;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0" name="Google Shape;170;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1" name="Google Shape;171;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2" name="Shape 172"/>
        <p:cNvGrpSpPr/>
        <p:nvPr/>
      </p:nvGrpSpPr>
      <p:grpSpPr>
        <a:xfrm>
          <a:off x="0" y="0"/>
          <a:ext cx="0" cy="0"/>
          <a:chOff x="0" y="0"/>
          <a:chExt cx="0" cy="0"/>
        </a:xfrm>
      </p:grpSpPr>
      <p:sp>
        <p:nvSpPr>
          <p:cNvPr id="173" name="Google Shape;173;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420" name="Shape 420"/>
        <p:cNvGrpSpPr/>
        <p:nvPr/>
      </p:nvGrpSpPr>
      <p:grpSpPr>
        <a:xfrm>
          <a:off x="0" y="0"/>
          <a:ext cx="0" cy="0"/>
          <a:chOff x="0" y="0"/>
          <a:chExt cx="0" cy="0"/>
        </a:xfrm>
      </p:grpSpPr>
      <p:sp>
        <p:nvSpPr>
          <p:cNvPr id="421" name="Google Shape;421;p23"/>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422" name="Google Shape;422;p23"/>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25"/>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sz="2900"/>
              <a:t>TEAM 44</a:t>
            </a:r>
            <a:endParaRPr sz="2900"/>
          </a:p>
        </p:txBody>
      </p:sp>
      <p:sp>
        <p:nvSpPr>
          <p:cNvPr id="429" name="Google Shape;429;p25"/>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OPEN </a:t>
            </a:r>
            <a:r>
              <a:rPr lang="en">
                <a:solidFill>
                  <a:schemeClr val="accent2"/>
                </a:solidFill>
              </a:rPr>
              <a:t>IIT </a:t>
            </a:r>
            <a:endParaRPr>
              <a:solidFill>
                <a:schemeClr val="accent2"/>
              </a:solidFill>
            </a:endParaRPr>
          </a:p>
          <a:p>
            <a:pPr indent="0" lvl="0" marL="0" rtl="0" algn="ctr">
              <a:spcBef>
                <a:spcPts val="0"/>
              </a:spcBef>
              <a:spcAft>
                <a:spcPts val="0"/>
              </a:spcAft>
              <a:buNone/>
            </a:pPr>
            <a:r>
              <a:rPr lang="en">
                <a:solidFill>
                  <a:schemeClr val="accent2"/>
                </a:solidFill>
              </a:rPr>
              <a:t>DATA</a:t>
            </a:r>
            <a:r>
              <a:rPr lang="en"/>
              <a:t> ANALYTICS</a:t>
            </a:r>
            <a:endParaRPr/>
          </a:p>
        </p:txBody>
      </p:sp>
      <p:sp>
        <p:nvSpPr>
          <p:cNvPr id="430" name="Google Shape;430;p25"/>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5"/>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5"/>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5"/>
          <p:cNvGrpSpPr/>
          <p:nvPr/>
        </p:nvGrpSpPr>
        <p:grpSpPr>
          <a:xfrm>
            <a:off x="6232314" y="3696331"/>
            <a:ext cx="121434" cy="1073147"/>
            <a:chOff x="6232314" y="3696331"/>
            <a:chExt cx="121434" cy="1073147"/>
          </a:xfrm>
        </p:grpSpPr>
        <p:sp>
          <p:nvSpPr>
            <p:cNvPr id="437" name="Google Shape;437;p25"/>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5"/>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5"/>
          <p:cNvGrpSpPr/>
          <p:nvPr/>
        </p:nvGrpSpPr>
        <p:grpSpPr>
          <a:xfrm>
            <a:off x="6780548" y="337714"/>
            <a:ext cx="133252" cy="1952377"/>
            <a:chOff x="6780548" y="337714"/>
            <a:chExt cx="133252" cy="1952377"/>
          </a:xfrm>
        </p:grpSpPr>
        <p:sp>
          <p:nvSpPr>
            <p:cNvPr id="440" name="Google Shape;440;p2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5"/>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5"/>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25"/>
          <p:cNvGrpSpPr/>
          <p:nvPr/>
        </p:nvGrpSpPr>
        <p:grpSpPr>
          <a:xfrm>
            <a:off x="8008096" y="2108910"/>
            <a:ext cx="199001" cy="2139769"/>
            <a:chOff x="8008096" y="2108910"/>
            <a:chExt cx="199001" cy="2139769"/>
          </a:xfrm>
        </p:grpSpPr>
        <p:sp>
          <p:nvSpPr>
            <p:cNvPr id="445" name="Google Shape;445;p2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 name="Google Shape;447;p25"/>
          <p:cNvGrpSpPr/>
          <p:nvPr/>
        </p:nvGrpSpPr>
        <p:grpSpPr>
          <a:xfrm>
            <a:off x="1608717" y="1280046"/>
            <a:ext cx="199237" cy="2828935"/>
            <a:chOff x="1608717" y="1280046"/>
            <a:chExt cx="199237" cy="2828935"/>
          </a:xfrm>
        </p:grpSpPr>
        <p:sp>
          <p:nvSpPr>
            <p:cNvPr id="448" name="Google Shape;448;p2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5"/>
          <p:cNvGrpSpPr/>
          <p:nvPr/>
        </p:nvGrpSpPr>
        <p:grpSpPr>
          <a:xfrm>
            <a:off x="4472500" y="3928605"/>
            <a:ext cx="199001" cy="867198"/>
            <a:chOff x="4475150" y="4052605"/>
            <a:chExt cx="199001" cy="867198"/>
          </a:xfrm>
        </p:grpSpPr>
        <p:sp>
          <p:nvSpPr>
            <p:cNvPr id="452" name="Google Shape;452;p25"/>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5"/>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5"/>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4"/>
          <p:cNvSpPr txBox="1"/>
          <p:nvPr>
            <p:ph type="ctrTitle"/>
          </p:nvPr>
        </p:nvSpPr>
        <p:spPr>
          <a:xfrm>
            <a:off x="465800" y="411675"/>
            <a:ext cx="6524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 over a month</a:t>
            </a:r>
            <a:endParaRPr/>
          </a:p>
        </p:txBody>
      </p:sp>
      <p:sp>
        <p:nvSpPr>
          <p:cNvPr id="558" name="Google Shape;558;p34"/>
          <p:cNvSpPr txBox="1"/>
          <p:nvPr/>
        </p:nvSpPr>
        <p:spPr>
          <a:xfrm>
            <a:off x="5923800" y="989475"/>
            <a:ext cx="2653500" cy="37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Maven Pro"/>
                <a:ea typeface="Maven Pro"/>
                <a:cs typeface="Maven Pro"/>
                <a:sym typeface="Maven Pro"/>
              </a:rPr>
              <a:t>Observations:</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600">
                <a:solidFill>
                  <a:srgbClr val="FFFFFF"/>
                </a:solidFill>
                <a:latin typeface="Maven Pro"/>
                <a:ea typeface="Maven Pro"/>
                <a:cs typeface="Maven Pro"/>
                <a:sym typeface="Maven Pro"/>
              </a:rPr>
              <a:t>Most of the songs are released either during the start or the end of a year.</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600">
                <a:solidFill>
                  <a:srgbClr val="FFFFFF"/>
                </a:solidFill>
                <a:latin typeface="Maven Pro"/>
                <a:ea typeface="Maven Pro"/>
                <a:cs typeface="Maven Pro"/>
                <a:sym typeface="Maven Pro"/>
              </a:rPr>
              <a:t>We incorporate the effect of the month release by using it as a categorical variable (to check for any festive or vacation or seasonal effect)</a:t>
            </a:r>
            <a:endParaRPr sz="1600">
              <a:solidFill>
                <a:srgbClr val="FFFFFF"/>
              </a:solidFill>
              <a:latin typeface="Maven Pro"/>
              <a:ea typeface="Maven Pro"/>
              <a:cs typeface="Maven Pro"/>
              <a:sym typeface="Maven Pro"/>
            </a:endParaRPr>
          </a:p>
        </p:txBody>
      </p:sp>
      <p:pic>
        <p:nvPicPr>
          <p:cNvPr id="559" name="Google Shape;559;p34"/>
          <p:cNvPicPr preferRelativeResize="0"/>
          <p:nvPr/>
        </p:nvPicPr>
        <p:blipFill>
          <a:blip r:embed="rId3">
            <a:alphaModFix/>
          </a:blip>
          <a:stretch>
            <a:fillRect/>
          </a:stretch>
        </p:blipFill>
        <p:spPr>
          <a:xfrm>
            <a:off x="465800" y="1167650"/>
            <a:ext cx="4892200" cy="343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5"/>
          <p:cNvSpPr txBox="1"/>
          <p:nvPr>
            <p:ph type="ctrTitle"/>
          </p:nvPr>
        </p:nvSpPr>
        <p:spPr>
          <a:xfrm>
            <a:off x="428625" y="411675"/>
            <a:ext cx="6524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 over the duration</a:t>
            </a:r>
            <a:endParaRPr/>
          </a:p>
        </p:txBody>
      </p:sp>
      <p:sp>
        <p:nvSpPr>
          <p:cNvPr id="565" name="Google Shape;565;p35"/>
          <p:cNvSpPr txBox="1"/>
          <p:nvPr/>
        </p:nvSpPr>
        <p:spPr>
          <a:xfrm>
            <a:off x="5786325" y="1141875"/>
            <a:ext cx="2653500" cy="393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Maven Pro"/>
                <a:ea typeface="Maven Pro"/>
                <a:cs typeface="Maven Pro"/>
                <a:sym typeface="Maven Pro"/>
              </a:rPr>
              <a:t>Observations:</a:t>
            </a:r>
            <a:endParaRPr sz="1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600">
                <a:solidFill>
                  <a:srgbClr val="FFFFFF"/>
                </a:solidFill>
                <a:latin typeface="Maven Pro"/>
                <a:ea typeface="Maven Pro"/>
                <a:cs typeface="Maven Pro"/>
                <a:sym typeface="Maven Pro"/>
              </a:rPr>
              <a:t>We prefer to think that song tracks of certain duration are more popular than others.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600">
                <a:solidFill>
                  <a:srgbClr val="FFFFFF"/>
                </a:solidFill>
                <a:latin typeface="Maven Pro"/>
                <a:ea typeface="Maven Pro"/>
                <a:cs typeface="Maven Pro"/>
                <a:sym typeface="Maven Pro"/>
              </a:rPr>
              <a:t>To incorporate that in our more we create 10 bins for the “duration” after finding its deciles.</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p:txBody>
      </p:sp>
      <p:pic>
        <p:nvPicPr>
          <p:cNvPr id="566" name="Google Shape;566;p35"/>
          <p:cNvPicPr preferRelativeResize="0"/>
          <p:nvPr/>
        </p:nvPicPr>
        <p:blipFill>
          <a:blip r:embed="rId3">
            <a:alphaModFix/>
          </a:blip>
          <a:stretch>
            <a:fillRect/>
          </a:stretch>
        </p:blipFill>
        <p:spPr>
          <a:xfrm>
            <a:off x="428625" y="1228625"/>
            <a:ext cx="4997474" cy="334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6"/>
          <p:cNvSpPr txBox="1"/>
          <p:nvPr>
            <p:ph type="ctrTitle"/>
          </p:nvPr>
        </p:nvSpPr>
        <p:spPr>
          <a:xfrm>
            <a:off x="471375" y="2700025"/>
            <a:ext cx="6396600" cy="208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MODEL SPECIFICATION</a:t>
            </a:r>
            <a:endParaRPr/>
          </a:p>
        </p:txBody>
      </p:sp>
      <p:sp>
        <p:nvSpPr>
          <p:cNvPr id="572" name="Google Shape;572;p36"/>
          <p:cNvSpPr txBox="1"/>
          <p:nvPr>
            <p:ph idx="1" type="subTitle"/>
          </p:nvPr>
        </p:nvSpPr>
        <p:spPr>
          <a:xfrm>
            <a:off x="1318025" y="2417450"/>
            <a:ext cx="39648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Using our conclusions to draw out useful variables </a:t>
            </a:r>
            <a:endParaRPr sz="2000"/>
          </a:p>
          <a:p>
            <a:pPr indent="0" lvl="0" marL="0" rtl="0" algn="ctr">
              <a:spcBef>
                <a:spcPts val="0"/>
              </a:spcBef>
              <a:spcAft>
                <a:spcPts val="0"/>
              </a:spcAft>
              <a:buNone/>
            </a:pPr>
            <a:r>
              <a:rPr lang="en" sz="2000"/>
              <a:t>and </a:t>
            </a:r>
            <a:r>
              <a:rPr lang="en" sz="2000"/>
              <a:t>dataset splitting </a:t>
            </a:r>
            <a:endParaRPr sz="2000"/>
          </a:p>
        </p:txBody>
      </p:sp>
      <p:sp>
        <p:nvSpPr>
          <p:cNvPr id="573" name="Google Shape;573;p36"/>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03</a:t>
            </a:r>
            <a:endParaRPr>
              <a:solidFill>
                <a:schemeClr val="dk2"/>
              </a:solidFill>
            </a:endParaRPr>
          </a:p>
        </p:txBody>
      </p:sp>
      <p:sp>
        <p:nvSpPr>
          <p:cNvPr id="575" name="Google Shape;575;p36"/>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7" name="Google Shape;577;p36"/>
          <p:cNvCxnSpPr>
            <a:stCxn id="573"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7"/>
          <p:cNvSpPr txBox="1"/>
          <p:nvPr>
            <p:ph type="ctrTitle"/>
          </p:nvPr>
        </p:nvSpPr>
        <p:spPr>
          <a:xfrm>
            <a:off x="428625" y="411675"/>
            <a:ext cx="6524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CREATION OF NEW VARIABLES</a:t>
            </a:r>
            <a:endParaRPr/>
          </a:p>
        </p:txBody>
      </p:sp>
      <p:sp>
        <p:nvSpPr>
          <p:cNvPr id="583" name="Google Shape;583;p37"/>
          <p:cNvSpPr txBox="1"/>
          <p:nvPr/>
        </p:nvSpPr>
        <p:spPr>
          <a:xfrm>
            <a:off x="644500" y="1202200"/>
            <a:ext cx="6692700" cy="4123500"/>
          </a:xfrm>
          <a:prstGeom prst="rect">
            <a:avLst/>
          </a:prstGeom>
          <a:noFill/>
          <a:ln>
            <a:noFill/>
          </a:ln>
        </p:spPr>
        <p:txBody>
          <a:bodyPr anchorCtr="0" anchor="t" bIns="91425" lIns="91425" spcFirstLastPara="1" rIns="91425" wrap="square" tIns="91425">
            <a:spAutoFit/>
          </a:bodyPr>
          <a:lstStyle/>
          <a:p>
            <a:pPr indent="-317500" lvl="0" marL="914400" rtl="0" algn="l">
              <a:spcBef>
                <a:spcPts val="0"/>
              </a:spcBef>
              <a:spcAft>
                <a:spcPts val="0"/>
              </a:spcAft>
              <a:buClr>
                <a:srgbClr val="FFFFFF"/>
              </a:buClr>
              <a:buSzPts val="1400"/>
              <a:buFont typeface="Maven Pro"/>
              <a:buChar char="❏"/>
            </a:pPr>
            <a:r>
              <a:rPr lang="en" sz="1600">
                <a:solidFill>
                  <a:srgbClr val="FFFFFF"/>
                </a:solidFill>
                <a:latin typeface="Maven Pro"/>
                <a:ea typeface="Maven Pro"/>
                <a:cs typeface="Maven Pro"/>
                <a:sym typeface="Maven Pro"/>
              </a:rPr>
              <a:t>Year Buckets:</a:t>
            </a:r>
            <a:r>
              <a:rPr lang="en">
                <a:solidFill>
                  <a:srgbClr val="FFFFFF"/>
                </a:solidFill>
                <a:latin typeface="Maven Pro"/>
                <a:ea typeface="Maven Pro"/>
                <a:cs typeface="Maven Pro"/>
                <a:sym typeface="Maven Pro"/>
              </a:rPr>
              <a:t> </a:t>
            </a:r>
            <a:endParaRPr>
              <a:solidFill>
                <a:srgbClr val="FFFFFF"/>
              </a:solidFill>
              <a:latin typeface="Maven Pro"/>
              <a:ea typeface="Maven Pro"/>
              <a:cs typeface="Maven Pro"/>
              <a:sym typeface="Maven Pro"/>
            </a:endParaRPr>
          </a:p>
          <a:p>
            <a:pPr indent="0" lvl="0" marL="914400" rtl="0" algn="l">
              <a:spcBef>
                <a:spcPts val="0"/>
              </a:spcBef>
              <a:spcAft>
                <a:spcPts val="0"/>
              </a:spcAft>
              <a:buNone/>
            </a:pPr>
            <a:r>
              <a:rPr lang="en" sz="1300">
                <a:solidFill>
                  <a:srgbClr val="FFFFFF"/>
                </a:solidFill>
                <a:latin typeface="Maven Pro"/>
                <a:ea typeface="Maven Pro"/>
                <a:cs typeface="Maven Pro"/>
                <a:sym typeface="Maven Pro"/>
              </a:rPr>
              <a:t>From the kernel density plot, it can be concluded that the frequency of songs has been rising in the recent two decades. To uniformly study the distribution and draw appropriate logical conclusions, we split the data into 10 cohorts.</a:t>
            </a:r>
            <a:endParaRPr sz="1300">
              <a:solidFill>
                <a:srgbClr val="FFFFFF"/>
              </a:solidFill>
              <a:latin typeface="Maven Pro"/>
              <a:ea typeface="Maven Pro"/>
              <a:cs typeface="Maven Pro"/>
              <a:sym typeface="Maven Pro"/>
            </a:endParaRPr>
          </a:p>
          <a:p>
            <a:pPr indent="0" lvl="0" marL="914400" rtl="0" algn="l">
              <a:spcBef>
                <a:spcPts val="0"/>
              </a:spcBef>
              <a:spcAft>
                <a:spcPts val="0"/>
              </a:spcAft>
              <a:buNone/>
            </a:pPr>
            <a:r>
              <a:t/>
            </a:r>
            <a:endParaRPr sz="1300">
              <a:solidFill>
                <a:srgbClr val="FFFFFF"/>
              </a:solidFill>
              <a:latin typeface="Maven Pro"/>
              <a:ea typeface="Maven Pro"/>
              <a:cs typeface="Maven Pro"/>
              <a:sym typeface="Maven Pro"/>
            </a:endParaRPr>
          </a:p>
          <a:p>
            <a:pPr indent="-330200" lvl="0" marL="914400" rtl="0" algn="l">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Month:</a:t>
            </a:r>
            <a:endParaRPr sz="1600">
              <a:solidFill>
                <a:srgbClr val="FFFFFF"/>
              </a:solidFill>
              <a:latin typeface="Maven Pro"/>
              <a:ea typeface="Maven Pro"/>
              <a:cs typeface="Maven Pro"/>
              <a:sym typeface="Maven Pro"/>
            </a:endParaRPr>
          </a:p>
          <a:p>
            <a:pPr indent="0" lvl="0" marL="914400" rtl="0" algn="just">
              <a:lnSpc>
                <a:spcPct val="115000"/>
              </a:lnSpc>
              <a:spcBef>
                <a:spcPts val="0"/>
              </a:spcBef>
              <a:spcAft>
                <a:spcPts val="0"/>
              </a:spcAft>
              <a:buNone/>
            </a:pPr>
            <a:r>
              <a:rPr lang="en" sz="1300">
                <a:solidFill>
                  <a:srgbClr val="FFFFFF"/>
                </a:solidFill>
                <a:latin typeface="Maven Pro"/>
                <a:ea typeface="Maven Pro"/>
                <a:cs typeface="Maven Pro"/>
                <a:sym typeface="Maven Pro"/>
              </a:rPr>
              <a:t>With music being dependent a lot on festive seasons and occasions around, the month of launch might also act as a parameter to decide how popular a song is. So from the ‘date’ feature we go on to create a new variable ‘month’. </a:t>
            </a:r>
            <a:endParaRPr sz="1200"/>
          </a:p>
          <a:p>
            <a:pPr indent="0" lvl="0" marL="914400" rtl="0" algn="l">
              <a:spcBef>
                <a:spcPts val="0"/>
              </a:spcBef>
              <a:spcAft>
                <a:spcPts val="0"/>
              </a:spcAft>
              <a:buNone/>
            </a:pPr>
            <a:r>
              <a:t/>
            </a:r>
            <a:endParaRPr>
              <a:solidFill>
                <a:srgbClr val="FFFFFF"/>
              </a:solidFill>
              <a:latin typeface="Maven Pro"/>
              <a:ea typeface="Maven Pro"/>
              <a:cs typeface="Maven Pro"/>
              <a:sym typeface="Maven Pro"/>
            </a:endParaRPr>
          </a:p>
          <a:p>
            <a:pPr indent="-330200" lvl="0" marL="914400" rtl="0" algn="l">
              <a:spcBef>
                <a:spcPts val="0"/>
              </a:spcBef>
              <a:spcAft>
                <a:spcPts val="0"/>
              </a:spcAft>
              <a:buClr>
                <a:srgbClr val="FFFFFF"/>
              </a:buClr>
              <a:buSzPts val="1600"/>
              <a:buFont typeface="Maven Pro"/>
              <a:buChar char="❏"/>
            </a:pPr>
            <a:r>
              <a:rPr lang="en" sz="1600">
                <a:solidFill>
                  <a:srgbClr val="FFFFFF"/>
                </a:solidFill>
                <a:latin typeface="Maven Pro"/>
                <a:ea typeface="Maven Pro"/>
                <a:cs typeface="Maven Pro"/>
                <a:sym typeface="Maven Pro"/>
              </a:rPr>
              <a:t>Duration Buckets:</a:t>
            </a:r>
            <a:endParaRPr sz="1500">
              <a:solidFill>
                <a:srgbClr val="FFFFFF"/>
              </a:solidFill>
              <a:latin typeface="Maven Pro"/>
              <a:ea typeface="Maven Pro"/>
              <a:cs typeface="Maven Pro"/>
              <a:sym typeface="Maven Pro"/>
            </a:endParaRPr>
          </a:p>
          <a:p>
            <a:pPr indent="0" lvl="0" marL="914400" rtl="0" algn="l">
              <a:spcBef>
                <a:spcPts val="0"/>
              </a:spcBef>
              <a:spcAft>
                <a:spcPts val="0"/>
              </a:spcAft>
              <a:buNone/>
            </a:pPr>
            <a:r>
              <a:rPr lang="en" sz="1300">
                <a:solidFill>
                  <a:srgbClr val="FFFFFF"/>
                </a:solidFill>
                <a:latin typeface="Maven Pro"/>
                <a:ea typeface="Maven Pro"/>
                <a:cs typeface="Maven Pro"/>
                <a:sym typeface="Maven Pro"/>
              </a:rPr>
              <a:t>Similarly we found a lot of uneven distribution in the duration of songs, with it getting denser in the 5-7 minute region. Hence, to uniformly distribute we split the duration into 10 equal cohorts.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8"/>
          <p:cNvSpPr txBox="1"/>
          <p:nvPr>
            <p:ph type="ctrTitle"/>
          </p:nvPr>
        </p:nvSpPr>
        <p:spPr>
          <a:xfrm>
            <a:off x="346625" y="411675"/>
            <a:ext cx="6524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DUMMY VARIABLES</a:t>
            </a:r>
            <a:endParaRPr/>
          </a:p>
        </p:txBody>
      </p:sp>
      <p:sp>
        <p:nvSpPr>
          <p:cNvPr id="589" name="Google Shape;589;p38"/>
          <p:cNvSpPr txBox="1"/>
          <p:nvPr/>
        </p:nvSpPr>
        <p:spPr>
          <a:xfrm>
            <a:off x="644500" y="1202200"/>
            <a:ext cx="6692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p:txBody>
      </p:sp>
      <p:sp>
        <p:nvSpPr>
          <p:cNvPr id="590" name="Google Shape;590;p38"/>
          <p:cNvSpPr txBox="1"/>
          <p:nvPr/>
        </p:nvSpPr>
        <p:spPr>
          <a:xfrm>
            <a:off x="591325" y="1140250"/>
            <a:ext cx="4200300" cy="3367800"/>
          </a:xfrm>
          <a:prstGeom prst="rect">
            <a:avLst/>
          </a:prstGeom>
          <a:noFill/>
          <a:ln>
            <a:noFill/>
          </a:ln>
        </p:spPr>
        <p:txBody>
          <a:bodyPr anchorCtr="0" anchor="ctr" bIns="91425" lIns="91425" spcFirstLastPara="1" rIns="91425" wrap="square" tIns="91425">
            <a:noAutofit/>
          </a:bodyPr>
          <a:lstStyle/>
          <a:p>
            <a:pPr indent="-323850" lvl="0" marL="457200" rtl="0" algn="just">
              <a:lnSpc>
                <a:spcPct val="115000"/>
              </a:lnSpc>
              <a:spcBef>
                <a:spcPts val="0"/>
              </a:spcBef>
              <a:spcAft>
                <a:spcPts val="0"/>
              </a:spcAft>
              <a:buClr>
                <a:srgbClr val="FFFFFF"/>
              </a:buClr>
              <a:buSzPts val="1500"/>
              <a:buChar char="❏"/>
            </a:pPr>
            <a:r>
              <a:rPr lang="en" sz="1500">
                <a:solidFill>
                  <a:srgbClr val="FFFFFF"/>
                </a:solidFill>
              </a:rPr>
              <a:t>All the </a:t>
            </a:r>
            <a:r>
              <a:rPr lang="en" sz="1500">
                <a:solidFill>
                  <a:srgbClr val="FFFFFF"/>
                </a:solidFill>
              </a:rPr>
              <a:t>categorical</a:t>
            </a:r>
            <a:r>
              <a:rPr lang="en" sz="1500">
                <a:solidFill>
                  <a:srgbClr val="FFFFFF"/>
                </a:solidFill>
              </a:rPr>
              <a:t> variables in the dataset are converted to dummy variables.</a:t>
            </a:r>
            <a:endParaRPr sz="1500">
              <a:solidFill>
                <a:srgbClr val="FFFFFF"/>
              </a:solidFill>
            </a:endParaRPr>
          </a:p>
          <a:p>
            <a:pPr indent="0" lvl="0" marL="457200" rtl="0" algn="just">
              <a:lnSpc>
                <a:spcPct val="115000"/>
              </a:lnSpc>
              <a:spcBef>
                <a:spcPts val="0"/>
              </a:spcBef>
              <a:spcAft>
                <a:spcPts val="0"/>
              </a:spcAft>
              <a:buNone/>
            </a:pPr>
            <a:r>
              <a:t/>
            </a:r>
            <a:endParaRPr sz="1500">
              <a:solidFill>
                <a:srgbClr val="FFFFFF"/>
              </a:solidFill>
            </a:endParaRPr>
          </a:p>
          <a:p>
            <a:pPr indent="-323850" lvl="0" marL="457200" rtl="0" algn="just">
              <a:lnSpc>
                <a:spcPct val="115000"/>
              </a:lnSpc>
              <a:spcBef>
                <a:spcPts val="0"/>
              </a:spcBef>
              <a:spcAft>
                <a:spcPts val="0"/>
              </a:spcAft>
              <a:buClr>
                <a:srgbClr val="FFFFFF"/>
              </a:buClr>
              <a:buSzPts val="1500"/>
              <a:buChar char="❏"/>
            </a:pPr>
            <a:r>
              <a:rPr lang="en" sz="1500">
                <a:solidFill>
                  <a:srgbClr val="FFFFFF"/>
                </a:solidFill>
              </a:rPr>
              <a:t>New feature for each category created and values are replaced with dummy variables. </a:t>
            </a:r>
            <a:endParaRPr sz="1500">
              <a:solidFill>
                <a:srgbClr val="FFFFFF"/>
              </a:solidFill>
            </a:endParaRPr>
          </a:p>
          <a:p>
            <a:pPr indent="0" lvl="0" marL="457200" rtl="0" algn="just">
              <a:lnSpc>
                <a:spcPct val="115000"/>
              </a:lnSpc>
              <a:spcBef>
                <a:spcPts val="0"/>
              </a:spcBef>
              <a:spcAft>
                <a:spcPts val="0"/>
              </a:spcAft>
              <a:buNone/>
            </a:pPr>
            <a:r>
              <a:t/>
            </a:r>
            <a:endParaRPr sz="1500">
              <a:solidFill>
                <a:srgbClr val="FFFFFF"/>
              </a:solidFill>
            </a:endParaRPr>
          </a:p>
          <a:p>
            <a:pPr indent="-323850" lvl="0" marL="457200" rtl="0" algn="just">
              <a:lnSpc>
                <a:spcPct val="115000"/>
              </a:lnSpc>
              <a:spcBef>
                <a:spcPts val="0"/>
              </a:spcBef>
              <a:spcAft>
                <a:spcPts val="0"/>
              </a:spcAft>
              <a:buClr>
                <a:schemeClr val="lt1"/>
              </a:buClr>
              <a:buSzPts val="1500"/>
              <a:buChar char="❏"/>
            </a:pPr>
            <a:r>
              <a:rPr lang="en" sz="1500">
                <a:solidFill>
                  <a:schemeClr val="lt1"/>
                </a:solidFill>
              </a:rPr>
              <a:t>Where, 1 represents the presence of that feature and 0 the absence of that feature.</a:t>
            </a:r>
            <a:endParaRPr sz="1500">
              <a:solidFill>
                <a:srgbClr val="FFFFFF"/>
              </a:solidFill>
            </a:endParaRPr>
          </a:p>
          <a:p>
            <a:pPr indent="0" lvl="0" marL="0" rtl="0" algn="just">
              <a:lnSpc>
                <a:spcPct val="115000"/>
              </a:lnSpc>
              <a:spcBef>
                <a:spcPts val="0"/>
              </a:spcBef>
              <a:spcAft>
                <a:spcPts val="0"/>
              </a:spcAft>
              <a:buNone/>
            </a:pPr>
            <a:r>
              <a:t/>
            </a:r>
            <a:endParaRPr sz="1200">
              <a:solidFill>
                <a:srgbClr val="FFFFFF"/>
              </a:solidFill>
            </a:endParaRPr>
          </a:p>
        </p:txBody>
      </p:sp>
      <p:sp>
        <p:nvSpPr>
          <p:cNvPr id="591" name="Google Shape;591;p38"/>
          <p:cNvSpPr/>
          <p:nvPr/>
        </p:nvSpPr>
        <p:spPr>
          <a:xfrm>
            <a:off x="5435800" y="1370500"/>
            <a:ext cx="2668200" cy="2907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5564350" y="1570450"/>
            <a:ext cx="2411100" cy="25074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593" name="Google Shape;593;p38"/>
          <p:cNvGraphicFramePr/>
          <p:nvPr/>
        </p:nvGraphicFramePr>
        <p:xfrm>
          <a:off x="5515653" y="1602407"/>
          <a:ext cx="3000000" cy="3000000"/>
        </p:xfrm>
        <a:graphic>
          <a:graphicData uri="http://schemas.openxmlformats.org/drawingml/2006/table">
            <a:tbl>
              <a:tblPr>
                <a:noFill/>
                <a:tableStyleId>{688E0D29-2674-4FCA-B7AB-7BDE4FA51419}</a:tableStyleId>
              </a:tblPr>
              <a:tblGrid>
                <a:gridCol w="2508500"/>
              </a:tblGrid>
              <a:tr h="2607975">
                <a:tc>
                  <a:txBody>
                    <a:bodyPr/>
                    <a:lstStyle/>
                    <a:p>
                      <a:pPr indent="0" lvl="0" marL="0" rtl="0" algn="ctr">
                        <a:lnSpc>
                          <a:spcPct val="115000"/>
                        </a:lnSpc>
                        <a:spcBef>
                          <a:spcPts val="0"/>
                        </a:spcBef>
                        <a:spcAft>
                          <a:spcPts val="0"/>
                        </a:spcAft>
                        <a:buNone/>
                      </a:pPr>
                      <a:r>
                        <a:rPr lang="en" sz="2000">
                          <a:solidFill>
                            <a:schemeClr val="accent2"/>
                          </a:solidFill>
                          <a:latin typeface="Share Tech"/>
                          <a:ea typeface="Share Tech"/>
                          <a:cs typeface="Share Tech"/>
                          <a:sym typeface="Share Tech"/>
                        </a:rPr>
                        <a:t>Released_month</a:t>
                      </a:r>
                      <a:endParaRPr sz="2000">
                        <a:solidFill>
                          <a:schemeClr val="accent2"/>
                        </a:solidFill>
                        <a:latin typeface="Share Tech"/>
                        <a:ea typeface="Share Tech"/>
                        <a:cs typeface="Share Tech"/>
                        <a:sym typeface="Share Tech"/>
                      </a:endParaRPr>
                    </a:p>
                    <a:p>
                      <a:pPr indent="0" lvl="0" marL="0" rtl="0" algn="ctr">
                        <a:lnSpc>
                          <a:spcPct val="115000"/>
                        </a:lnSpc>
                        <a:spcBef>
                          <a:spcPts val="0"/>
                        </a:spcBef>
                        <a:spcAft>
                          <a:spcPts val="0"/>
                        </a:spcAft>
                        <a:buNone/>
                      </a:pPr>
                      <a:r>
                        <a:rPr lang="en" sz="2000">
                          <a:solidFill>
                            <a:schemeClr val="accent2"/>
                          </a:solidFill>
                          <a:latin typeface="Share Tech"/>
                          <a:ea typeface="Share Tech"/>
                          <a:cs typeface="Share Tech"/>
                          <a:sym typeface="Share Tech"/>
                        </a:rPr>
                        <a:t>Duration_bucket</a:t>
                      </a:r>
                      <a:endParaRPr sz="2000">
                        <a:solidFill>
                          <a:schemeClr val="accent2"/>
                        </a:solidFill>
                        <a:latin typeface="Share Tech"/>
                        <a:ea typeface="Share Tech"/>
                        <a:cs typeface="Share Tech"/>
                        <a:sym typeface="Share Tech"/>
                      </a:endParaRPr>
                    </a:p>
                    <a:p>
                      <a:pPr indent="0" lvl="0" marL="0" rtl="0" algn="ctr">
                        <a:lnSpc>
                          <a:spcPct val="115000"/>
                        </a:lnSpc>
                        <a:spcBef>
                          <a:spcPts val="0"/>
                        </a:spcBef>
                        <a:spcAft>
                          <a:spcPts val="0"/>
                        </a:spcAft>
                        <a:buNone/>
                      </a:pPr>
                      <a:r>
                        <a:rPr lang="en" sz="2000">
                          <a:solidFill>
                            <a:schemeClr val="accent2"/>
                          </a:solidFill>
                          <a:latin typeface="Share Tech"/>
                          <a:ea typeface="Share Tech"/>
                          <a:cs typeface="Share Tech"/>
                          <a:sym typeface="Share Tech"/>
                        </a:rPr>
                        <a:t>Year_bucket</a:t>
                      </a:r>
                      <a:endParaRPr sz="2000">
                        <a:solidFill>
                          <a:schemeClr val="accent2"/>
                        </a:solidFill>
                        <a:latin typeface="Share Tech"/>
                        <a:ea typeface="Share Tech"/>
                        <a:cs typeface="Share Tech"/>
                        <a:sym typeface="Share Tech"/>
                      </a:endParaRPr>
                    </a:p>
                    <a:p>
                      <a:pPr indent="0" lvl="0" marL="0" rtl="0" algn="ctr">
                        <a:lnSpc>
                          <a:spcPct val="115000"/>
                        </a:lnSpc>
                        <a:spcBef>
                          <a:spcPts val="0"/>
                        </a:spcBef>
                        <a:spcAft>
                          <a:spcPts val="0"/>
                        </a:spcAft>
                        <a:buNone/>
                      </a:pPr>
                      <a:r>
                        <a:rPr lang="en" sz="2000">
                          <a:solidFill>
                            <a:schemeClr val="accent2"/>
                          </a:solidFill>
                          <a:latin typeface="Share Tech"/>
                          <a:ea typeface="Share Tech"/>
                          <a:cs typeface="Share Tech"/>
                          <a:sym typeface="Share Tech"/>
                        </a:rPr>
                        <a:t>Key</a:t>
                      </a:r>
                      <a:endParaRPr sz="2000">
                        <a:solidFill>
                          <a:schemeClr val="accent2"/>
                        </a:solidFill>
                        <a:latin typeface="Share Tech"/>
                        <a:ea typeface="Share Tech"/>
                        <a:cs typeface="Share Tech"/>
                        <a:sym typeface="Share Tech"/>
                      </a:endParaRPr>
                    </a:p>
                    <a:p>
                      <a:pPr indent="0" lvl="0" marL="0" rtl="0" algn="ctr">
                        <a:lnSpc>
                          <a:spcPct val="115000"/>
                        </a:lnSpc>
                        <a:spcBef>
                          <a:spcPts val="0"/>
                        </a:spcBef>
                        <a:spcAft>
                          <a:spcPts val="0"/>
                        </a:spcAft>
                        <a:buNone/>
                      </a:pPr>
                      <a:r>
                        <a:rPr lang="en" sz="2000">
                          <a:solidFill>
                            <a:schemeClr val="accent2"/>
                          </a:solidFill>
                          <a:latin typeface="Share Tech"/>
                          <a:ea typeface="Share Tech"/>
                          <a:cs typeface="Share Tech"/>
                          <a:sym typeface="Share Tech"/>
                        </a:rPr>
                        <a:t>Explicit</a:t>
                      </a:r>
                      <a:endParaRPr sz="2000">
                        <a:solidFill>
                          <a:schemeClr val="accent2"/>
                        </a:solidFill>
                        <a:latin typeface="Share Tech"/>
                        <a:ea typeface="Share Tech"/>
                        <a:cs typeface="Share Tech"/>
                        <a:sym typeface="Share Tech"/>
                      </a:endParaRPr>
                    </a:p>
                    <a:p>
                      <a:pPr indent="0" lvl="0" marL="0" rtl="0" algn="ctr">
                        <a:lnSpc>
                          <a:spcPct val="115000"/>
                        </a:lnSpc>
                        <a:spcBef>
                          <a:spcPts val="0"/>
                        </a:spcBef>
                        <a:spcAft>
                          <a:spcPts val="0"/>
                        </a:spcAft>
                        <a:buNone/>
                      </a:pPr>
                      <a:r>
                        <a:rPr lang="en" sz="2000">
                          <a:solidFill>
                            <a:schemeClr val="accent2"/>
                          </a:solidFill>
                          <a:latin typeface="Share Tech"/>
                          <a:ea typeface="Share Tech"/>
                          <a:cs typeface="Share Tech"/>
                          <a:sym typeface="Share Tech"/>
                        </a:rPr>
                        <a:t>Mode</a:t>
                      </a:r>
                      <a:endParaRPr sz="20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r>
            </a:tbl>
          </a:graphicData>
        </a:graphic>
      </p:graphicFrame>
      <p:sp>
        <p:nvSpPr>
          <p:cNvPr id="594" name="Google Shape;594;p38"/>
          <p:cNvSpPr txBox="1"/>
          <p:nvPr/>
        </p:nvSpPr>
        <p:spPr>
          <a:xfrm>
            <a:off x="5039350" y="4447000"/>
            <a:ext cx="3461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FFFF"/>
                </a:solidFill>
                <a:latin typeface="Maven Pro"/>
                <a:ea typeface="Maven Pro"/>
                <a:cs typeface="Maven Pro"/>
                <a:sym typeface="Maven Pro"/>
              </a:rPr>
              <a:t>Dummy Variables for the above mentioned features have been created</a:t>
            </a:r>
            <a:endParaRPr>
              <a:solidFill>
                <a:srgbClr val="FFFFFF"/>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98" name="Shape 598"/>
        <p:cNvGrpSpPr/>
        <p:nvPr/>
      </p:nvGrpSpPr>
      <p:grpSpPr>
        <a:xfrm>
          <a:off x="0" y="0"/>
          <a:ext cx="0" cy="0"/>
          <a:chOff x="0" y="0"/>
          <a:chExt cx="0" cy="0"/>
        </a:xfrm>
      </p:grpSpPr>
      <p:sp>
        <p:nvSpPr>
          <p:cNvPr id="599" name="Google Shape;599;p39"/>
          <p:cNvSpPr txBox="1"/>
          <p:nvPr>
            <p:ph idx="4294967295" type="title"/>
          </p:nvPr>
        </p:nvSpPr>
        <p:spPr>
          <a:xfrm>
            <a:off x="849675" y="943800"/>
            <a:ext cx="3482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900">
                <a:solidFill>
                  <a:schemeClr val="lt1"/>
                </a:solidFill>
                <a:latin typeface="Arial"/>
                <a:ea typeface="Arial"/>
                <a:cs typeface="Arial"/>
                <a:sym typeface="Arial"/>
              </a:rPr>
              <a:t>Histogram </a:t>
            </a:r>
            <a:endParaRPr sz="1900">
              <a:solidFill>
                <a:srgbClr val="FFFFFF"/>
              </a:solidFill>
              <a:latin typeface="Arial"/>
              <a:ea typeface="Arial"/>
              <a:cs typeface="Arial"/>
              <a:sym typeface="Arial"/>
            </a:endParaRPr>
          </a:p>
        </p:txBody>
      </p:sp>
      <p:sp>
        <p:nvSpPr>
          <p:cNvPr id="600" name="Google Shape;600;p39"/>
          <p:cNvSpPr txBox="1"/>
          <p:nvPr>
            <p:ph idx="4294967295" type="title"/>
          </p:nvPr>
        </p:nvSpPr>
        <p:spPr>
          <a:xfrm>
            <a:off x="4896225" y="904325"/>
            <a:ext cx="3482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900">
                <a:latin typeface="Arial"/>
                <a:ea typeface="Arial"/>
                <a:cs typeface="Arial"/>
                <a:sym typeface="Arial"/>
              </a:rPr>
              <a:t>Tabular</a:t>
            </a:r>
            <a:endParaRPr sz="1900">
              <a:solidFill>
                <a:srgbClr val="FFFFFF"/>
              </a:solidFill>
              <a:latin typeface="Arial"/>
              <a:ea typeface="Arial"/>
              <a:cs typeface="Arial"/>
              <a:sym typeface="Arial"/>
            </a:endParaRPr>
          </a:p>
        </p:txBody>
      </p:sp>
      <p:sp>
        <p:nvSpPr>
          <p:cNvPr id="601" name="Google Shape;601;p39"/>
          <p:cNvSpPr txBox="1"/>
          <p:nvPr/>
        </p:nvSpPr>
        <p:spPr>
          <a:xfrm>
            <a:off x="81825" y="121050"/>
            <a:ext cx="5854800" cy="646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3000">
                <a:solidFill>
                  <a:schemeClr val="lt1"/>
                </a:solidFill>
                <a:latin typeface="Share Tech"/>
                <a:ea typeface="Share Tech"/>
                <a:cs typeface="Share Tech"/>
                <a:sym typeface="Share Tech"/>
              </a:rPr>
              <a:t>CHECK FOR BALANCED CLASSES</a:t>
            </a:r>
            <a:endParaRPr sz="3000">
              <a:solidFill>
                <a:schemeClr val="lt1"/>
              </a:solidFill>
              <a:latin typeface="Share Tech"/>
              <a:ea typeface="Share Tech"/>
              <a:cs typeface="Share Tech"/>
              <a:sym typeface="Share Tech"/>
            </a:endParaRPr>
          </a:p>
        </p:txBody>
      </p:sp>
      <p:pic>
        <p:nvPicPr>
          <p:cNvPr id="602" name="Google Shape;602;p39"/>
          <p:cNvPicPr preferRelativeResize="0"/>
          <p:nvPr/>
        </p:nvPicPr>
        <p:blipFill rotWithShape="1">
          <a:blip r:embed="rId3">
            <a:alphaModFix/>
          </a:blip>
          <a:srcRect b="1531" l="1429" r="0" t="2129"/>
          <a:stretch/>
        </p:blipFill>
        <p:spPr>
          <a:xfrm>
            <a:off x="891400" y="1545150"/>
            <a:ext cx="3181350" cy="3009900"/>
          </a:xfrm>
          <a:prstGeom prst="rect">
            <a:avLst/>
          </a:prstGeom>
          <a:noFill/>
          <a:ln>
            <a:noFill/>
          </a:ln>
        </p:spPr>
      </p:pic>
      <p:graphicFrame>
        <p:nvGraphicFramePr>
          <p:cNvPr id="603" name="Google Shape;603;p39"/>
          <p:cNvGraphicFramePr/>
          <p:nvPr/>
        </p:nvGraphicFramePr>
        <p:xfrm>
          <a:off x="4794788" y="1545150"/>
          <a:ext cx="3000000" cy="3000000"/>
        </p:xfrm>
        <a:graphic>
          <a:graphicData uri="http://schemas.openxmlformats.org/drawingml/2006/table">
            <a:tbl>
              <a:tblPr>
                <a:noFill/>
                <a:tableStyleId>{63181586-5742-4B36-B209-A7AED6AC0E15}</a:tableStyleId>
              </a:tblPr>
              <a:tblGrid>
                <a:gridCol w="1228325"/>
                <a:gridCol w="1228325"/>
                <a:gridCol w="1228325"/>
              </a:tblGrid>
              <a:tr h="786375">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Popularity</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Numerical Representation</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Test data Count</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444700">
                <a:tc>
                  <a:txBody>
                    <a:bodyPr/>
                    <a:lstStyle/>
                    <a:p>
                      <a:pPr indent="0" lvl="0" marL="0" rtl="0" algn="just">
                        <a:lnSpc>
                          <a:spcPct val="115000"/>
                        </a:lnSpc>
                        <a:spcBef>
                          <a:spcPts val="0"/>
                        </a:spcBef>
                        <a:spcAft>
                          <a:spcPts val="0"/>
                        </a:spcAft>
                        <a:buNone/>
                      </a:pPr>
                      <a:r>
                        <a:rPr lang="en" sz="1500">
                          <a:solidFill>
                            <a:srgbClr val="FFFFFF"/>
                          </a:solidFill>
                          <a:latin typeface="Maven Pro"/>
                          <a:ea typeface="Maven Pro"/>
                          <a:cs typeface="Maven Pro"/>
                          <a:sym typeface="Maven Pro"/>
                        </a:rPr>
                        <a:t>Very Low</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0</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3222</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444700">
                <a:tc>
                  <a:txBody>
                    <a:bodyPr/>
                    <a:lstStyle/>
                    <a:p>
                      <a:pPr indent="0" lvl="0" marL="0" rtl="0" algn="just">
                        <a:lnSpc>
                          <a:spcPct val="115000"/>
                        </a:lnSpc>
                        <a:spcBef>
                          <a:spcPts val="0"/>
                        </a:spcBef>
                        <a:spcAft>
                          <a:spcPts val="0"/>
                        </a:spcAft>
                        <a:buNone/>
                      </a:pPr>
                      <a:r>
                        <a:rPr lang="en" sz="1500">
                          <a:solidFill>
                            <a:srgbClr val="FFFFFF"/>
                          </a:solidFill>
                          <a:latin typeface="Maven Pro"/>
                          <a:ea typeface="Maven Pro"/>
                          <a:cs typeface="Maven Pro"/>
                          <a:sym typeface="Maven Pro"/>
                        </a:rPr>
                        <a:t>Low</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1</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3118</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444700">
                <a:tc>
                  <a:txBody>
                    <a:bodyPr/>
                    <a:lstStyle/>
                    <a:p>
                      <a:pPr indent="0" lvl="0" marL="0" rtl="0" algn="just">
                        <a:lnSpc>
                          <a:spcPct val="115000"/>
                        </a:lnSpc>
                        <a:spcBef>
                          <a:spcPts val="0"/>
                        </a:spcBef>
                        <a:spcAft>
                          <a:spcPts val="0"/>
                        </a:spcAft>
                        <a:buNone/>
                      </a:pPr>
                      <a:r>
                        <a:rPr lang="en" sz="1500">
                          <a:solidFill>
                            <a:srgbClr val="FFFFFF"/>
                          </a:solidFill>
                          <a:latin typeface="Maven Pro"/>
                          <a:ea typeface="Maven Pro"/>
                          <a:cs typeface="Maven Pro"/>
                          <a:sym typeface="Maven Pro"/>
                        </a:rPr>
                        <a:t>Average</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2</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2912</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444700">
                <a:tc>
                  <a:txBody>
                    <a:bodyPr/>
                    <a:lstStyle/>
                    <a:p>
                      <a:pPr indent="0" lvl="0" marL="0" rtl="0" algn="just">
                        <a:lnSpc>
                          <a:spcPct val="115000"/>
                        </a:lnSpc>
                        <a:spcBef>
                          <a:spcPts val="0"/>
                        </a:spcBef>
                        <a:spcAft>
                          <a:spcPts val="0"/>
                        </a:spcAft>
                        <a:buNone/>
                      </a:pPr>
                      <a:r>
                        <a:rPr lang="en" sz="1500">
                          <a:solidFill>
                            <a:srgbClr val="FFFFFF"/>
                          </a:solidFill>
                          <a:latin typeface="Maven Pro"/>
                          <a:ea typeface="Maven Pro"/>
                          <a:cs typeface="Maven Pro"/>
                          <a:sym typeface="Maven Pro"/>
                        </a:rPr>
                        <a:t>High</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3</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2606</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444700">
                <a:tc>
                  <a:txBody>
                    <a:bodyPr/>
                    <a:lstStyle/>
                    <a:p>
                      <a:pPr indent="0" lvl="0" marL="0" rtl="0" algn="just">
                        <a:lnSpc>
                          <a:spcPct val="115000"/>
                        </a:lnSpc>
                        <a:spcBef>
                          <a:spcPts val="0"/>
                        </a:spcBef>
                        <a:spcAft>
                          <a:spcPts val="0"/>
                        </a:spcAft>
                        <a:buNone/>
                      </a:pPr>
                      <a:r>
                        <a:rPr lang="en" sz="1500">
                          <a:solidFill>
                            <a:srgbClr val="FFFFFF"/>
                          </a:solidFill>
                          <a:latin typeface="Maven Pro"/>
                          <a:ea typeface="Maven Pro"/>
                          <a:cs typeface="Maven Pro"/>
                          <a:sym typeface="Maven Pro"/>
                        </a:rPr>
                        <a:t>Very High</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4</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369</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bl>
          </a:graphicData>
        </a:graphic>
      </p:graphicFrame>
      <p:sp>
        <p:nvSpPr>
          <p:cNvPr id="604" name="Google Shape;604;p39"/>
          <p:cNvSpPr txBox="1"/>
          <p:nvPr/>
        </p:nvSpPr>
        <p:spPr>
          <a:xfrm>
            <a:off x="3438275" y="644600"/>
            <a:ext cx="21375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rgbClr val="FFFFFF"/>
                </a:solidFill>
                <a:latin typeface="Maven Pro"/>
                <a:ea typeface="Maven Pro"/>
                <a:cs typeface="Maven Pro"/>
                <a:sym typeface="Maven Pro"/>
              </a:rPr>
              <a:t>Representation</a:t>
            </a:r>
            <a:endParaRPr sz="1900">
              <a:solidFill>
                <a:srgbClr val="FFFFFF"/>
              </a:solidFill>
              <a:latin typeface="Maven Pro"/>
              <a:ea typeface="Maven Pro"/>
              <a:cs typeface="Maven Pro"/>
              <a:sym typeface="Maven Pro"/>
            </a:endParaRPr>
          </a:p>
        </p:txBody>
      </p:sp>
      <p:sp>
        <p:nvSpPr>
          <p:cNvPr id="605" name="Google Shape;605;p39"/>
          <p:cNvSpPr txBox="1"/>
          <p:nvPr/>
        </p:nvSpPr>
        <p:spPr>
          <a:xfrm>
            <a:off x="849675" y="4674000"/>
            <a:ext cx="8455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Note: Classes are unbalanced, especially “Very Popularity” class with only 369 values.</a:t>
            </a:r>
            <a:endParaRPr sz="1500">
              <a:solidFill>
                <a:srgbClr val="FFFFFF"/>
              </a:solidFill>
              <a:latin typeface="Maven Pro"/>
              <a:ea typeface="Maven Pro"/>
              <a:cs typeface="Maven Pro"/>
              <a:sym typeface="Maven Pro"/>
            </a:endParaRPr>
          </a:p>
          <a:p>
            <a:pPr indent="0" lvl="0" marL="0" rtl="0" algn="l">
              <a:spcBef>
                <a:spcPts val="0"/>
              </a:spcBef>
              <a:spcAft>
                <a:spcPts val="0"/>
              </a:spcAft>
              <a:buNone/>
            </a:pPr>
            <a:r>
              <a:t/>
            </a:r>
            <a:endParaRPr>
              <a:solidFill>
                <a:srgbClr val="FFFFFF"/>
              </a:solidFill>
            </a:endParaRPr>
          </a:p>
        </p:txBody>
      </p:sp>
      <p:grpSp>
        <p:nvGrpSpPr>
          <p:cNvPr id="606" name="Google Shape;606;p39"/>
          <p:cNvGrpSpPr/>
          <p:nvPr/>
        </p:nvGrpSpPr>
        <p:grpSpPr>
          <a:xfrm flipH="1" rot="10800000">
            <a:off x="8245480" y="43417"/>
            <a:ext cx="936653" cy="881366"/>
            <a:chOff x="4882900" y="-64350"/>
            <a:chExt cx="2493750" cy="2922300"/>
          </a:xfrm>
        </p:grpSpPr>
        <p:sp>
          <p:nvSpPr>
            <p:cNvPr id="607" name="Google Shape;607;p39"/>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9"/>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9"/>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9"/>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39"/>
          <p:cNvSpPr/>
          <p:nvPr/>
        </p:nvSpPr>
        <p:spPr>
          <a:xfrm>
            <a:off x="8139583" y="24438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0"/>
          <p:cNvSpPr/>
          <p:nvPr/>
        </p:nvSpPr>
        <p:spPr>
          <a:xfrm>
            <a:off x="877150" y="1542275"/>
            <a:ext cx="1403400" cy="4467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Maven Pro"/>
                <a:ea typeface="Maven Pro"/>
                <a:cs typeface="Maven Pro"/>
                <a:sym typeface="Maven Pro"/>
              </a:rPr>
              <a:t>Data</a:t>
            </a:r>
            <a:endParaRPr sz="1100">
              <a:solidFill>
                <a:srgbClr val="FFFFFF"/>
              </a:solidFill>
              <a:latin typeface="Maven Pro"/>
              <a:ea typeface="Maven Pro"/>
              <a:cs typeface="Maven Pro"/>
              <a:sym typeface="Maven Pro"/>
            </a:endParaRPr>
          </a:p>
          <a:p>
            <a:pPr indent="0" lvl="0" marL="0" rtl="0" algn="ctr">
              <a:spcBef>
                <a:spcPts val="0"/>
              </a:spcBef>
              <a:spcAft>
                <a:spcPts val="0"/>
              </a:spcAft>
              <a:buNone/>
            </a:pPr>
            <a:r>
              <a:rPr lang="en" sz="1100">
                <a:solidFill>
                  <a:srgbClr val="FFFFFF"/>
                </a:solidFill>
                <a:latin typeface="Maven Pro"/>
                <a:ea typeface="Maven Pro"/>
                <a:cs typeface="Maven Pro"/>
                <a:sym typeface="Maven Pro"/>
              </a:rPr>
              <a:t>Ratio: (75:25)</a:t>
            </a:r>
            <a:endParaRPr sz="1000">
              <a:solidFill>
                <a:srgbClr val="00FF00"/>
              </a:solidFill>
              <a:latin typeface="Roboto"/>
              <a:ea typeface="Roboto"/>
              <a:cs typeface="Roboto"/>
              <a:sym typeface="Roboto"/>
            </a:endParaRPr>
          </a:p>
        </p:txBody>
      </p:sp>
      <p:sp>
        <p:nvSpPr>
          <p:cNvPr id="618" name="Google Shape;618;p40"/>
          <p:cNvSpPr/>
          <p:nvPr/>
        </p:nvSpPr>
        <p:spPr>
          <a:xfrm>
            <a:off x="1891900" y="3294276"/>
            <a:ext cx="957000" cy="4467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Maven Pro"/>
                <a:ea typeface="Maven Pro"/>
                <a:cs typeface="Maven Pro"/>
                <a:sym typeface="Maven Pro"/>
              </a:rPr>
              <a:t>Validation Set</a:t>
            </a:r>
            <a:endParaRPr sz="1000">
              <a:solidFill>
                <a:srgbClr val="FFFFFF"/>
              </a:solidFill>
            </a:endParaRPr>
          </a:p>
        </p:txBody>
      </p:sp>
      <p:sp>
        <p:nvSpPr>
          <p:cNvPr id="619" name="Google Shape;619;p40"/>
          <p:cNvSpPr/>
          <p:nvPr/>
        </p:nvSpPr>
        <p:spPr>
          <a:xfrm>
            <a:off x="123600" y="3303575"/>
            <a:ext cx="957000" cy="4281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latin typeface="Maven Pro"/>
                <a:ea typeface="Maven Pro"/>
                <a:cs typeface="Maven Pro"/>
                <a:sym typeface="Maven Pro"/>
              </a:rPr>
              <a:t>Training Set</a:t>
            </a:r>
            <a:endParaRPr>
              <a:solidFill>
                <a:srgbClr val="FFFFFF"/>
              </a:solidFill>
            </a:endParaRPr>
          </a:p>
        </p:txBody>
      </p:sp>
      <p:cxnSp>
        <p:nvCxnSpPr>
          <p:cNvPr id="620" name="Google Shape;620;p40"/>
          <p:cNvCxnSpPr/>
          <p:nvPr/>
        </p:nvCxnSpPr>
        <p:spPr>
          <a:xfrm flipH="1" rot="-5400000">
            <a:off x="1240497" y="2204122"/>
            <a:ext cx="1337400" cy="884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621" name="Google Shape;621;p40"/>
          <p:cNvCxnSpPr/>
          <p:nvPr/>
        </p:nvCxnSpPr>
        <p:spPr>
          <a:xfrm rot="-5400000">
            <a:off x="389160" y="2216532"/>
            <a:ext cx="1296000" cy="8595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622" name="Google Shape;622;p40"/>
          <p:cNvSpPr txBox="1"/>
          <p:nvPr/>
        </p:nvSpPr>
        <p:spPr>
          <a:xfrm>
            <a:off x="212000" y="260900"/>
            <a:ext cx="480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Share Tech"/>
                <a:ea typeface="Share Tech"/>
                <a:cs typeface="Share Tech"/>
                <a:sym typeface="Share Tech"/>
              </a:rPr>
              <a:t>TRAIN-VALIDATION SPLIT</a:t>
            </a:r>
            <a:endParaRPr sz="3000">
              <a:solidFill>
                <a:schemeClr val="lt1"/>
              </a:solidFill>
              <a:latin typeface="Share Tech"/>
              <a:ea typeface="Share Tech"/>
              <a:cs typeface="Share Tech"/>
              <a:sym typeface="Share Tech"/>
            </a:endParaRPr>
          </a:p>
        </p:txBody>
      </p:sp>
      <p:graphicFrame>
        <p:nvGraphicFramePr>
          <p:cNvPr id="623" name="Google Shape;623;p40"/>
          <p:cNvGraphicFramePr/>
          <p:nvPr/>
        </p:nvGraphicFramePr>
        <p:xfrm>
          <a:off x="6506413" y="1539688"/>
          <a:ext cx="3000000" cy="3000000"/>
        </p:xfrm>
        <a:graphic>
          <a:graphicData uri="http://schemas.openxmlformats.org/drawingml/2006/table">
            <a:tbl>
              <a:tblPr>
                <a:noFill/>
                <a:tableStyleId>{63181586-5742-4B36-B209-A7AED6AC0E15}</a:tableStyleId>
              </a:tblPr>
              <a:tblGrid>
                <a:gridCol w="1168700"/>
                <a:gridCol w="1168700"/>
              </a:tblGrid>
              <a:tr h="597375">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Popularity</a:t>
                      </a:r>
                      <a:endParaRPr sz="1500">
                        <a:solidFill>
                          <a:srgbClr val="FFFFFF"/>
                        </a:solidFill>
                        <a:latin typeface="Maven Pro"/>
                        <a:ea typeface="Maven Pro"/>
                        <a:cs typeface="Maven Pro"/>
                        <a:sym typeface="Maven Pro"/>
                      </a:endParaRPr>
                    </a:p>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 Numerical Representation)</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Test data Count of Training Set</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74625">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0</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2428</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74625">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1</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2348</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74625">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2</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2128</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74625">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3</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1928</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74625">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4</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500">
                          <a:solidFill>
                            <a:srgbClr val="FFFFFF"/>
                          </a:solidFill>
                          <a:latin typeface="Maven Pro"/>
                          <a:ea typeface="Maven Pro"/>
                          <a:cs typeface="Maven Pro"/>
                          <a:sym typeface="Maven Pro"/>
                        </a:rPr>
                        <a:t>277</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bl>
          </a:graphicData>
        </a:graphic>
      </p:graphicFrame>
      <p:sp>
        <p:nvSpPr>
          <p:cNvPr id="624" name="Google Shape;624;p40"/>
          <p:cNvSpPr txBox="1"/>
          <p:nvPr/>
        </p:nvSpPr>
        <p:spPr>
          <a:xfrm>
            <a:off x="393750" y="4356425"/>
            <a:ext cx="8529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In training the data count for the songs in the “very high” category is low, the model needs sufficient data to learn parameters so that it can correctly classify the “very high” category</a:t>
            </a:r>
            <a:endParaRPr sz="1200">
              <a:solidFill>
                <a:srgbClr val="00CFCC"/>
              </a:solidFill>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625" name="Google Shape;625;p40"/>
          <p:cNvPicPr preferRelativeResize="0"/>
          <p:nvPr/>
        </p:nvPicPr>
        <p:blipFill>
          <a:blip r:embed="rId3">
            <a:alphaModFix/>
          </a:blip>
          <a:stretch>
            <a:fillRect/>
          </a:stretch>
        </p:blipFill>
        <p:spPr>
          <a:xfrm>
            <a:off x="3191813" y="1551775"/>
            <a:ext cx="2975262" cy="2690197"/>
          </a:xfrm>
          <a:prstGeom prst="rect">
            <a:avLst/>
          </a:prstGeom>
          <a:noFill/>
          <a:ln>
            <a:noFill/>
          </a:ln>
        </p:spPr>
      </p:pic>
      <p:sp>
        <p:nvSpPr>
          <p:cNvPr id="626" name="Google Shape;626;p40"/>
          <p:cNvSpPr txBox="1"/>
          <p:nvPr/>
        </p:nvSpPr>
        <p:spPr>
          <a:xfrm>
            <a:off x="3926800" y="1056125"/>
            <a:ext cx="1602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latin typeface="Maven Pro"/>
                <a:ea typeface="Maven Pro"/>
                <a:cs typeface="Maven Pro"/>
                <a:sym typeface="Maven Pro"/>
              </a:rPr>
              <a:t>Histogram</a:t>
            </a:r>
            <a:endParaRPr>
              <a:solidFill>
                <a:schemeClr val="lt1"/>
              </a:solidFill>
              <a:latin typeface="Proxima Nova"/>
              <a:ea typeface="Proxima Nova"/>
              <a:cs typeface="Proxima Nova"/>
              <a:sym typeface="Proxima Nova"/>
            </a:endParaRPr>
          </a:p>
        </p:txBody>
      </p:sp>
      <p:sp>
        <p:nvSpPr>
          <p:cNvPr id="627" name="Google Shape;627;p40"/>
          <p:cNvSpPr txBox="1"/>
          <p:nvPr/>
        </p:nvSpPr>
        <p:spPr>
          <a:xfrm>
            <a:off x="6697400" y="1024475"/>
            <a:ext cx="1734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latin typeface="Maven Pro"/>
                <a:ea typeface="Maven Pro"/>
                <a:cs typeface="Maven Pro"/>
                <a:sym typeface="Maven Pro"/>
              </a:rPr>
              <a:t>Tabular</a:t>
            </a:r>
            <a:endParaRPr>
              <a:solidFill>
                <a:schemeClr val="lt1"/>
              </a:solidFill>
              <a:latin typeface="Proxima Nova"/>
              <a:ea typeface="Proxima Nova"/>
              <a:cs typeface="Proxima Nova"/>
              <a:sym typeface="Proxima Nova"/>
            </a:endParaRPr>
          </a:p>
        </p:txBody>
      </p:sp>
      <p:grpSp>
        <p:nvGrpSpPr>
          <p:cNvPr id="628" name="Google Shape;628;p40"/>
          <p:cNvGrpSpPr/>
          <p:nvPr/>
        </p:nvGrpSpPr>
        <p:grpSpPr>
          <a:xfrm flipH="1" rot="10800000">
            <a:off x="8245480" y="43417"/>
            <a:ext cx="936653" cy="881366"/>
            <a:chOff x="4882900" y="-64350"/>
            <a:chExt cx="2493750" cy="2922300"/>
          </a:xfrm>
        </p:grpSpPr>
        <p:sp>
          <p:nvSpPr>
            <p:cNvPr id="629" name="Google Shape;629;p40"/>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0"/>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0"/>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0"/>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0"/>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40"/>
          <p:cNvSpPr/>
          <p:nvPr/>
        </p:nvSpPr>
        <p:spPr>
          <a:xfrm>
            <a:off x="8139583" y="24438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638" name="Shape 638"/>
        <p:cNvGrpSpPr/>
        <p:nvPr/>
      </p:nvGrpSpPr>
      <p:grpSpPr>
        <a:xfrm>
          <a:off x="0" y="0"/>
          <a:ext cx="0" cy="0"/>
          <a:chOff x="0" y="0"/>
          <a:chExt cx="0" cy="0"/>
        </a:xfrm>
      </p:grpSpPr>
      <p:sp>
        <p:nvSpPr>
          <p:cNvPr id="639" name="Google Shape;639;p41"/>
          <p:cNvSpPr txBox="1"/>
          <p:nvPr/>
        </p:nvSpPr>
        <p:spPr>
          <a:xfrm>
            <a:off x="283725" y="153575"/>
            <a:ext cx="509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Share Tech"/>
                <a:ea typeface="Share Tech"/>
                <a:cs typeface="Share Tech"/>
                <a:sym typeface="Share Tech"/>
              </a:rPr>
              <a:t>BALANCING THE IMBALANCE</a:t>
            </a:r>
            <a:endParaRPr sz="3000">
              <a:solidFill>
                <a:schemeClr val="lt1"/>
              </a:solidFill>
              <a:latin typeface="Share Tech"/>
              <a:ea typeface="Share Tech"/>
              <a:cs typeface="Share Tech"/>
              <a:sym typeface="Share Tech"/>
            </a:endParaRPr>
          </a:p>
        </p:txBody>
      </p:sp>
      <p:sp>
        <p:nvSpPr>
          <p:cNvPr id="640" name="Google Shape;640;p41"/>
          <p:cNvSpPr/>
          <p:nvPr/>
        </p:nvSpPr>
        <p:spPr>
          <a:xfrm>
            <a:off x="1095286" y="1495375"/>
            <a:ext cx="1826100" cy="328500"/>
          </a:xfrm>
          <a:prstGeom prst="trapezoid">
            <a:avLst>
              <a:gd fmla="val 25000"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Maven Pro"/>
                <a:ea typeface="Maven Pro"/>
                <a:cs typeface="Maven Pro"/>
                <a:sym typeface="Maven Pro"/>
              </a:rPr>
              <a:t>Oversampling</a:t>
            </a:r>
            <a:endParaRPr/>
          </a:p>
        </p:txBody>
      </p:sp>
      <p:sp>
        <p:nvSpPr>
          <p:cNvPr id="641" name="Google Shape;641;p41"/>
          <p:cNvSpPr/>
          <p:nvPr/>
        </p:nvSpPr>
        <p:spPr>
          <a:xfrm>
            <a:off x="378175" y="2412825"/>
            <a:ext cx="3504000" cy="513600"/>
          </a:xfrm>
          <a:prstGeom prst="parallelogram">
            <a:avLst>
              <a:gd fmla="val 25000" name="adj"/>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500">
                <a:solidFill>
                  <a:srgbClr val="FFFFFF"/>
                </a:solidFill>
                <a:latin typeface="Maven Pro"/>
                <a:ea typeface="Maven Pro"/>
                <a:cs typeface="Maven Pro"/>
                <a:sym typeface="Maven Pro"/>
              </a:rPr>
              <a:t>Adjusted the class distribution of a data set (i.e. the ratio between the different classes)</a:t>
            </a:r>
            <a:endParaRPr sz="1000"/>
          </a:p>
        </p:txBody>
      </p:sp>
      <p:sp>
        <p:nvSpPr>
          <p:cNvPr id="642" name="Google Shape;642;p41"/>
          <p:cNvSpPr/>
          <p:nvPr/>
        </p:nvSpPr>
        <p:spPr>
          <a:xfrm>
            <a:off x="479425" y="3395038"/>
            <a:ext cx="3301500" cy="513600"/>
          </a:xfrm>
          <a:prstGeom prst="parallelogram">
            <a:avLst>
              <a:gd fmla="val 25000" name="adj"/>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500">
                <a:solidFill>
                  <a:srgbClr val="FFFFFF"/>
                </a:solidFill>
                <a:latin typeface="Maven Pro"/>
                <a:ea typeface="Maven Pro"/>
                <a:cs typeface="Maven Pro"/>
                <a:sym typeface="Maven Pro"/>
              </a:rPr>
              <a:t>Increased the training data count by random sampling.</a:t>
            </a:r>
            <a:endParaRPr/>
          </a:p>
        </p:txBody>
      </p:sp>
      <p:sp>
        <p:nvSpPr>
          <p:cNvPr id="643" name="Google Shape;643;p41"/>
          <p:cNvSpPr txBox="1"/>
          <p:nvPr/>
        </p:nvSpPr>
        <p:spPr>
          <a:xfrm>
            <a:off x="4396400" y="751325"/>
            <a:ext cx="1602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latin typeface="Maven Pro"/>
                <a:ea typeface="Maven Pro"/>
                <a:cs typeface="Maven Pro"/>
                <a:sym typeface="Maven Pro"/>
              </a:rPr>
              <a:t>Histogram</a:t>
            </a:r>
            <a:endParaRPr>
              <a:solidFill>
                <a:schemeClr val="lt1"/>
              </a:solidFill>
            </a:endParaRPr>
          </a:p>
        </p:txBody>
      </p:sp>
      <p:sp>
        <p:nvSpPr>
          <p:cNvPr id="644" name="Google Shape;644;p41"/>
          <p:cNvSpPr txBox="1"/>
          <p:nvPr/>
        </p:nvSpPr>
        <p:spPr>
          <a:xfrm>
            <a:off x="6979675" y="751313"/>
            <a:ext cx="1734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rgbClr val="FFFFFF"/>
                </a:solidFill>
                <a:latin typeface="Maven Pro"/>
                <a:ea typeface="Maven Pro"/>
                <a:cs typeface="Maven Pro"/>
                <a:sym typeface="Maven Pro"/>
              </a:rPr>
              <a:t>Tabular</a:t>
            </a:r>
            <a:endParaRPr>
              <a:solidFill>
                <a:schemeClr val="lt1"/>
              </a:solidFill>
            </a:endParaRPr>
          </a:p>
        </p:txBody>
      </p:sp>
      <p:graphicFrame>
        <p:nvGraphicFramePr>
          <p:cNvPr id="645" name="Google Shape;645;p41"/>
          <p:cNvGraphicFramePr/>
          <p:nvPr/>
        </p:nvGraphicFramePr>
        <p:xfrm>
          <a:off x="6850413" y="1371413"/>
          <a:ext cx="3000000" cy="3000000"/>
        </p:xfrm>
        <a:graphic>
          <a:graphicData uri="http://schemas.openxmlformats.org/drawingml/2006/table">
            <a:tbl>
              <a:tblPr>
                <a:noFill/>
                <a:tableStyleId>{63181586-5742-4B36-B209-A7AED6AC0E15}</a:tableStyleId>
              </a:tblPr>
              <a:tblGrid>
                <a:gridCol w="1217700"/>
                <a:gridCol w="942525"/>
              </a:tblGrid>
              <a:tr h="940350">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Popularity</a:t>
                      </a:r>
                      <a:endParaRPr sz="1500">
                        <a:solidFill>
                          <a:srgbClr val="FFFFFF"/>
                        </a:solidFill>
                        <a:latin typeface="Maven Pro"/>
                        <a:ea typeface="Maven Pro"/>
                        <a:cs typeface="Maven Pro"/>
                        <a:sym typeface="Maven Pro"/>
                      </a:endParaRPr>
                    </a:p>
                    <a:p>
                      <a:pPr indent="0" lvl="0" marL="0" rtl="0" algn="l">
                        <a:spcBef>
                          <a:spcPts val="0"/>
                        </a:spcBef>
                        <a:spcAft>
                          <a:spcPts val="0"/>
                        </a:spcAft>
                        <a:buNone/>
                      </a:pPr>
                      <a:r>
                        <a:rPr lang="en" sz="1500">
                          <a:solidFill>
                            <a:srgbClr val="FFFFFF"/>
                          </a:solidFill>
                          <a:latin typeface="Maven Pro"/>
                          <a:ea typeface="Maven Pro"/>
                          <a:cs typeface="Maven Pro"/>
                          <a:sym typeface="Maven Pro"/>
                        </a:rPr>
                        <a:t>( Numerical Representation)</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Test data Count of Training Set</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98500">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0</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2428</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98500">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1</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2348</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98500">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2</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2128</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98500">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3</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1928</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r h="298500">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4</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c>
                  <a:txBody>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500</a:t>
                      </a:r>
                      <a:endParaRPr sz="1500">
                        <a:solidFill>
                          <a:srgbClr val="FFFFFF"/>
                        </a:solidFill>
                        <a:latin typeface="Maven Pro"/>
                        <a:ea typeface="Maven Pro"/>
                        <a:cs typeface="Maven Pro"/>
                        <a:sym typeface="Maven Pro"/>
                      </a:endParaRPr>
                    </a:p>
                  </a:txBody>
                  <a:tcPr marT="63500" marB="63500" marR="63500" marL="63500">
                    <a:lnL cap="flat" cmpd="sng" w="12700">
                      <a:solidFill>
                        <a:srgbClr val="FF9900"/>
                      </a:solidFill>
                      <a:prstDash val="solid"/>
                      <a:round/>
                      <a:headEnd len="sm" w="sm" type="none"/>
                      <a:tailEnd len="sm" w="sm" type="none"/>
                    </a:lnL>
                    <a:lnR cap="flat" cmpd="sng" w="12700">
                      <a:solidFill>
                        <a:srgbClr val="FF9900"/>
                      </a:solidFill>
                      <a:prstDash val="solid"/>
                      <a:round/>
                      <a:headEnd len="sm" w="sm" type="none"/>
                      <a:tailEnd len="sm" w="sm" type="none"/>
                    </a:lnR>
                    <a:lnT cap="flat" cmpd="sng" w="12700">
                      <a:solidFill>
                        <a:srgbClr val="FF9900"/>
                      </a:solidFill>
                      <a:prstDash val="solid"/>
                      <a:round/>
                      <a:headEnd len="sm" w="sm" type="none"/>
                      <a:tailEnd len="sm" w="sm" type="none"/>
                    </a:lnT>
                    <a:lnB cap="flat" cmpd="sng" w="12700">
                      <a:solidFill>
                        <a:srgbClr val="FF9900"/>
                      </a:solidFill>
                      <a:prstDash val="solid"/>
                      <a:round/>
                      <a:headEnd len="sm" w="sm" type="none"/>
                      <a:tailEnd len="sm" w="sm" type="none"/>
                    </a:lnB>
                  </a:tcPr>
                </a:tc>
              </a:tr>
            </a:tbl>
          </a:graphicData>
        </a:graphic>
      </p:graphicFrame>
      <p:pic>
        <p:nvPicPr>
          <p:cNvPr id="646" name="Google Shape;646;p41"/>
          <p:cNvPicPr preferRelativeResize="0"/>
          <p:nvPr/>
        </p:nvPicPr>
        <p:blipFill>
          <a:blip r:embed="rId3">
            <a:alphaModFix/>
          </a:blip>
          <a:stretch>
            <a:fillRect/>
          </a:stretch>
        </p:blipFill>
        <p:spPr>
          <a:xfrm>
            <a:off x="4058225" y="1383725"/>
            <a:ext cx="2616150" cy="2466450"/>
          </a:xfrm>
          <a:prstGeom prst="rect">
            <a:avLst/>
          </a:prstGeom>
          <a:noFill/>
          <a:ln>
            <a:noFill/>
          </a:ln>
        </p:spPr>
      </p:pic>
      <p:sp>
        <p:nvSpPr>
          <p:cNvPr id="647" name="Google Shape;647;p41"/>
          <p:cNvSpPr txBox="1"/>
          <p:nvPr/>
        </p:nvSpPr>
        <p:spPr>
          <a:xfrm>
            <a:off x="477175" y="4377275"/>
            <a:ext cx="83100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FFFFFF"/>
                </a:solidFill>
                <a:latin typeface="Maven Pro"/>
                <a:ea typeface="Maven Pro"/>
                <a:cs typeface="Maven Pro"/>
                <a:sym typeface="Maven Pro"/>
              </a:rPr>
              <a:t>We don’t do oversampling for the validation set to maintain consistency of the model. </a:t>
            </a:r>
            <a:endParaRPr sz="15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500">
                <a:solidFill>
                  <a:srgbClr val="FFFFFF"/>
                </a:solidFill>
                <a:latin typeface="Maven Pro"/>
                <a:ea typeface="Maven Pro"/>
                <a:cs typeface="Maven Pro"/>
                <a:sym typeface="Maven Pro"/>
              </a:rPr>
              <a:t>We wish to create a model which can be used again and again on different real datasets</a:t>
            </a:r>
            <a:r>
              <a:rPr lang="en" sz="1200">
                <a:solidFill>
                  <a:srgbClr val="00CFCC"/>
                </a:solidFill>
              </a:rPr>
              <a:t>.</a:t>
            </a:r>
            <a:endParaRPr sz="1200">
              <a:solidFill>
                <a:srgbClr val="00CFCC"/>
              </a:solidFill>
            </a:endParaRPr>
          </a:p>
        </p:txBody>
      </p:sp>
      <p:grpSp>
        <p:nvGrpSpPr>
          <p:cNvPr id="648" name="Google Shape;648;p41"/>
          <p:cNvGrpSpPr/>
          <p:nvPr/>
        </p:nvGrpSpPr>
        <p:grpSpPr>
          <a:xfrm flipH="1" rot="10800000">
            <a:off x="8245480" y="43417"/>
            <a:ext cx="936653" cy="881366"/>
            <a:chOff x="4882900" y="-64350"/>
            <a:chExt cx="2493750" cy="2922300"/>
          </a:xfrm>
        </p:grpSpPr>
        <p:sp>
          <p:nvSpPr>
            <p:cNvPr id="649" name="Google Shape;649;p41"/>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1"/>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1"/>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1"/>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1"/>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41"/>
          <p:cNvSpPr/>
          <p:nvPr/>
        </p:nvSpPr>
        <p:spPr>
          <a:xfrm>
            <a:off x="8139583" y="244387"/>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1"/>
          <p:cNvSpPr/>
          <p:nvPr/>
        </p:nvSpPr>
        <p:spPr>
          <a:xfrm>
            <a:off x="1995425" y="1834300"/>
            <a:ext cx="136500" cy="41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1"/>
          <p:cNvSpPr/>
          <p:nvPr/>
        </p:nvSpPr>
        <p:spPr>
          <a:xfrm>
            <a:off x="1995425" y="3064125"/>
            <a:ext cx="136500" cy="32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2"/>
          <p:cNvSpPr txBox="1"/>
          <p:nvPr>
            <p:ph type="ctrTitle"/>
          </p:nvPr>
        </p:nvSpPr>
        <p:spPr>
          <a:xfrm>
            <a:off x="471375" y="2700025"/>
            <a:ext cx="6396600" cy="208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MODEL FITTING</a:t>
            </a:r>
            <a:endParaRPr/>
          </a:p>
        </p:txBody>
      </p:sp>
      <p:sp>
        <p:nvSpPr>
          <p:cNvPr id="662" name="Google Shape;662;p42"/>
          <p:cNvSpPr txBox="1"/>
          <p:nvPr>
            <p:ph idx="1" type="subTitle"/>
          </p:nvPr>
        </p:nvSpPr>
        <p:spPr>
          <a:xfrm>
            <a:off x="1318025" y="2417450"/>
            <a:ext cx="39648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Te</a:t>
            </a:r>
            <a:r>
              <a:rPr lang="en" sz="2000"/>
              <a:t>sting different </a:t>
            </a:r>
            <a:endParaRPr sz="2000"/>
          </a:p>
          <a:p>
            <a:pPr indent="0" lvl="0" marL="0" rtl="0" algn="ctr">
              <a:spcBef>
                <a:spcPts val="0"/>
              </a:spcBef>
              <a:spcAft>
                <a:spcPts val="0"/>
              </a:spcAft>
              <a:buNone/>
            </a:pPr>
            <a:r>
              <a:rPr lang="en" sz="2000"/>
              <a:t>classification models and choosing one</a:t>
            </a:r>
            <a:endParaRPr sz="2000"/>
          </a:p>
        </p:txBody>
      </p:sp>
      <p:sp>
        <p:nvSpPr>
          <p:cNvPr id="663" name="Google Shape;663;p42"/>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04</a:t>
            </a:r>
            <a:endParaRPr>
              <a:solidFill>
                <a:schemeClr val="dk2"/>
              </a:solidFill>
            </a:endParaRPr>
          </a:p>
        </p:txBody>
      </p:sp>
      <p:sp>
        <p:nvSpPr>
          <p:cNvPr id="665" name="Google Shape;665;p42"/>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42"/>
          <p:cNvCxnSpPr>
            <a:stCxn id="663"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pic>
        <p:nvPicPr>
          <p:cNvPr id="672" name="Google Shape;672;p43"/>
          <p:cNvPicPr preferRelativeResize="0"/>
          <p:nvPr/>
        </p:nvPicPr>
        <p:blipFill>
          <a:blip r:embed="rId3">
            <a:alphaModFix/>
          </a:blip>
          <a:stretch>
            <a:fillRect/>
          </a:stretch>
        </p:blipFill>
        <p:spPr>
          <a:xfrm>
            <a:off x="1459175" y="1158850"/>
            <a:ext cx="6007225" cy="3281650"/>
          </a:xfrm>
          <a:prstGeom prst="rect">
            <a:avLst/>
          </a:prstGeom>
          <a:noFill/>
          <a:ln cap="flat" cmpd="sng" w="76200">
            <a:solidFill>
              <a:srgbClr val="FFFFFF"/>
            </a:solidFill>
            <a:prstDash val="solid"/>
            <a:round/>
            <a:headEnd len="sm" w="sm" type="none"/>
            <a:tailEnd len="sm" w="sm" type="none"/>
          </a:ln>
        </p:spPr>
      </p:pic>
      <p:sp>
        <p:nvSpPr>
          <p:cNvPr id="673" name="Google Shape;673;p43"/>
          <p:cNvSpPr txBox="1"/>
          <p:nvPr>
            <p:ph idx="7" type="ctrTitle"/>
          </p:nvPr>
        </p:nvSpPr>
        <p:spPr>
          <a:xfrm>
            <a:off x="375700" y="23695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OF MODELS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6"/>
          <p:cNvSpPr txBox="1"/>
          <p:nvPr>
            <p:ph idx="1" type="body"/>
          </p:nvPr>
        </p:nvSpPr>
        <p:spPr>
          <a:xfrm>
            <a:off x="638550" y="1088325"/>
            <a:ext cx="7866900" cy="378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Here’s what you’ll find in this presentation:</a:t>
            </a:r>
            <a:endParaRPr sz="1500"/>
          </a:p>
          <a:p>
            <a:pPr indent="0" lvl="0" marL="0" rtl="0" algn="l">
              <a:lnSpc>
                <a:spcPct val="150000"/>
              </a:lnSpc>
              <a:spcBef>
                <a:spcPts val="1600"/>
              </a:spcBef>
              <a:spcAft>
                <a:spcPts val="0"/>
              </a:spcAft>
              <a:buNone/>
            </a:pPr>
            <a:r>
              <a:t/>
            </a:r>
            <a:endParaRPr/>
          </a:p>
          <a:p>
            <a:pPr indent="-323850" lvl="0" marL="457200" rtl="0" algn="l">
              <a:lnSpc>
                <a:spcPct val="150000"/>
              </a:lnSpc>
              <a:spcBef>
                <a:spcPts val="0"/>
              </a:spcBef>
              <a:spcAft>
                <a:spcPts val="0"/>
              </a:spcAft>
              <a:buClr>
                <a:srgbClr val="FFFFFF"/>
              </a:buClr>
              <a:buSzPts val="1500"/>
              <a:buFont typeface="Maven Pro"/>
              <a:buChar char="❏"/>
            </a:pPr>
            <a:r>
              <a:rPr lang="en" sz="1500">
                <a:solidFill>
                  <a:srgbClr val="FFFFFF"/>
                </a:solidFill>
              </a:rPr>
              <a:t>Introduction and Overview</a:t>
            </a:r>
            <a:endParaRPr sz="1500">
              <a:solidFill>
                <a:srgbClr val="FFFFFF"/>
              </a:solidFill>
            </a:endParaRPr>
          </a:p>
          <a:p>
            <a:pPr indent="-323850" lvl="0" marL="457200" rtl="0" algn="l">
              <a:lnSpc>
                <a:spcPct val="150000"/>
              </a:lnSpc>
              <a:spcBef>
                <a:spcPts val="0"/>
              </a:spcBef>
              <a:spcAft>
                <a:spcPts val="0"/>
              </a:spcAft>
              <a:buClr>
                <a:srgbClr val="FFFFFF"/>
              </a:buClr>
              <a:buSzPts val="1500"/>
              <a:buFont typeface="Maven Pro"/>
              <a:buChar char="❏"/>
            </a:pPr>
            <a:r>
              <a:rPr lang="en" sz="1500">
                <a:solidFill>
                  <a:srgbClr val="FFFFFF"/>
                </a:solidFill>
              </a:rPr>
              <a:t>Data Description</a:t>
            </a:r>
            <a:endParaRPr sz="1500">
              <a:solidFill>
                <a:srgbClr val="FFFFFF"/>
              </a:solidFill>
            </a:endParaRPr>
          </a:p>
          <a:p>
            <a:pPr indent="-323850" lvl="0" marL="457200" rtl="0" algn="l">
              <a:lnSpc>
                <a:spcPct val="150000"/>
              </a:lnSpc>
              <a:spcBef>
                <a:spcPts val="0"/>
              </a:spcBef>
              <a:spcAft>
                <a:spcPts val="0"/>
              </a:spcAft>
              <a:buClr>
                <a:srgbClr val="FFFFFF"/>
              </a:buClr>
              <a:buSzPts val="1500"/>
              <a:buFont typeface="Maven Pro"/>
              <a:buChar char="❏"/>
            </a:pPr>
            <a:r>
              <a:rPr lang="en" sz="1500"/>
              <a:t>Model Specification</a:t>
            </a:r>
            <a:endParaRPr sz="1500">
              <a:solidFill>
                <a:srgbClr val="FFFFFF"/>
              </a:solidFill>
            </a:endParaRPr>
          </a:p>
          <a:p>
            <a:pPr indent="-323850" lvl="0" marL="457200" rtl="0" algn="l">
              <a:lnSpc>
                <a:spcPct val="150000"/>
              </a:lnSpc>
              <a:spcBef>
                <a:spcPts val="0"/>
              </a:spcBef>
              <a:spcAft>
                <a:spcPts val="0"/>
              </a:spcAft>
              <a:buClr>
                <a:srgbClr val="FFFFFF"/>
              </a:buClr>
              <a:buSzPts val="1500"/>
              <a:buFont typeface="Maven Pro"/>
              <a:buChar char="❏"/>
            </a:pPr>
            <a:r>
              <a:rPr lang="en" sz="1500">
                <a:solidFill>
                  <a:srgbClr val="FFFFFF"/>
                </a:solidFill>
              </a:rPr>
              <a:t>Model Fitting</a:t>
            </a:r>
            <a:endParaRPr sz="1500">
              <a:solidFill>
                <a:srgbClr val="FFFFFF"/>
              </a:solidFill>
            </a:endParaRPr>
          </a:p>
          <a:p>
            <a:pPr indent="-323850" lvl="0" marL="457200" rtl="0" algn="l">
              <a:lnSpc>
                <a:spcPct val="150000"/>
              </a:lnSpc>
              <a:spcBef>
                <a:spcPts val="0"/>
              </a:spcBef>
              <a:spcAft>
                <a:spcPts val="0"/>
              </a:spcAft>
              <a:buClr>
                <a:srgbClr val="FFFFFF"/>
              </a:buClr>
              <a:buSzPts val="1500"/>
              <a:buFont typeface="Maven Pro"/>
              <a:buChar char="❏"/>
            </a:pPr>
            <a:r>
              <a:rPr lang="en" sz="1500">
                <a:solidFill>
                  <a:srgbClr val="FFFFFF"/>
                </a:solidFill>
              </a:rPr>
              <a:t>Implementation</a:t>
            </a:r>
            <a:endParaRPr sz="1500">
              <a:solidFill>
                <a:srgbClr val="FFFFFF"/>
              </a:solidFill>
            </a:endParaRPr>
          </a:p>
          <a:p>
            <a:pPr indent="-323850" lvl="0" marL="457200" rtl="0" algn="l">
              <a:lnSpc>
                <a:spcPct val="150000"/>
              </a:lnSpc>
              <a:spcBef>
                <a:spcPts val="0"/>
              </a:spcBef>
              <a:spcAft>
                <a:spcPts val="0"/>
              </a:spcAft>
              <a:buClr>
                <a:srgbClr val="FFFFFF"/>
              </a:buClr>
              <a:buSzPts val="1500"/>
              <a:buFont typeface="Maven Pro"/>
              <a:buChar char="❏"/>
            </a:pPr>
            <a:r>
              <a:rPr lang="en" sz="1500">
                <a:solidFill>
                  <a:srgbClr val="FFFFFF"/>
                </a:solidFill>
              </a:rPr>
              <a:t>Conclusion</a:t>
            </a:r>
            <a:endParaRPr sz="1500">
              <a:solidFill>
                <a:srgbClr val="FFFFFF"/>
              </a:solidFill>
            </a:endParaRPr>
          </a:p>
          <a:p>
            <a:pPr indent="0" lvl="0" marL="457200" rtl="0" algn="l">
              <a:lnSpc>
                <a:spcPct val="115000"/>
              </a:lnSpc>
              <a:spcBef>
                <a:spcPts val="0"/>
              </a:spcBef>
              <a:spcAft>
                <a:spcPts val="0"/>
              </a:spcAft>
              <a:buNone/>
            </a:pPr>
            <a:r>
              <a:t/>
            </a:r>
            <a:endParaRPr sz="1800">
              <a:solidFill>
                <a:srgbClr val="000000"/>
              </a:solidFill>
            </a:endParaRPr>
          </a:p>
          <a:p>
            <a:pPr indent="0" lvl="0" marL="0" rtl="0" algn="l">
              <a:lnSpc>
                <a:spcPct val="100000"/>
              </a:lnSpc>
              <a:spcBef>
                <a:spcPts val="0"/>
              </a:spcBef>
              <a:spcAft>
                <a:spcPts val="1600"/>
              </a:spcAft>
              <a:buNone/>
            </a:pPr>
            <a:r>
              <a:t/>
            </a:r>
            <a:endParaRPr/>
          </a:p>
        </p:txBody>
      </p:sp>
      <p:sp>
        <p:nvSpPr>
          <p:cNvPr id="460" name="Google Shape;460;p2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accent2"/>
                </a:solidFill>
              </a:rPr>
              <a:t>CONTENTS </a:t>
            </a:r>
            <a:endParaRPr>
              <a:solidFill>
                <a:schemeClr val="accent2"/>
              </a:solidFill>
            </a:endParaRPr>
          </a:p>
        </p:txBody>
      </p:sp>
      <p:grpSp>
        <p:nvGrpSpPr>
          <p:cNvPr id="461" name="Google Shape;461;p26"/>
          <p:cNvGrpSpPr/>
          <p:nvPr/>
        </p:nvGrpSpPr>
        <p:grpSpPr>
          <a:xfrm>
            <a:off x="6823074" y="3582392"/>
            <a:ext cx="1285345" cy="1025962"/>
            <a:chOff x="3541011" y="3367320"/>
            <a:chExt cx="348257" cy="346188"/>
          </a:xfrm>
        </p:grpSpPr>
        <p:sp>
          <p:nvSpPr>
            <p:cNvPr id="462" name="Google Shape;462;p26"/>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6"/>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6"/>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6"/>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6"/>
          <p:cNvSpPr/>
          <p:nvPr/>
        </p:nvSpPr>
        <p:spPr>
          <a:xfrm>
            <a:off x="5672876" y="2465905"/>
            <a:ext cx="946844" cy="92665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26"/>
          <p:cNvGrpSpPr/>
          <p:nvPr/>
        </p:nvGrpSpPr>
        <p:grpSpPr>
          <a:xfrm>
            <a:off x="7161578" y="1829379"/>
            <a:ext cx="946845" cy="818333"/>
            <a:chOff x="3095745" y="3805393"/>
            <a:chExt cx="352840" cy="354717"/>
          </a:xfrm>
        </p:grpSpPr>
        <p:sp>
          <p:nvSpPr>
            <p:cNvPr id="468" name="Google Shape;468;p2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4"/>
          <p:cNvSpPr txBox="1"/>
          <p:nvPr>
            <p:ph idx="1" type="body"/>
          </p:nvPr>
        </p:nvSpPr>
        <p:spPr>
          <a:xfrm>
            <a:off x="618825" y="1679175"/>
            <a:ext cx="53676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Best model should have:</a:t>
            </a:r>
            <a:br>
              <a:rPr lang="en"/>
            </a:br>
            <a:endParaRPr/>
          </a:p>
          <a:p>
            <a:pPr indent="-317500" lvl="1" marL="914400" rtl="0" algn="just">
              <a:lnSpc>
                <a:spcPct val="115000"/>
              </a:lnSpc>
              <a:spcBef>
                <a:spcPts val="0"/>
              </a:spcBef>
              <a:spcAft>
                <a:spcPts val="0"/>
              </a:spcAft>
              <a:buSzPts val="1400"/>
              <a:buChar char="❏"/>
            </a:pPr>
            <a:r>
              <a:rPr lang="en"/>
              <a:t>High Validation accuracy</a:t>
            </a:r>
            <a:endParaRPr/>
          </a:p>
          <a:p>
            <a:pPr indent="-317500" lvl="1" marL="914400" rtl="0" algn="just">
              <a:lnSpc>
                <a:spcPct val="115000"/>
              </a:lnSpc>
              <a:spcBef>
                <a:spcPts val="0"/>
              </a:spcBef>
              <a:spcAft>
                <a:spcPts val="0"/>
              </a:spcAft>
              <a:buSzPts val="1400"/>
              <a:buChar char="❏"/>
            </a:pPr>
            <a:r>
              <a:rPr lang="en"/>
              <a:t>Low difference in Test and Validation accuracy</a:t>
            </a:r>
            <a:endParaRPr/>
          </a:p>
          <a:p>
            <a:pPr indent="-317500" lvl="1" marL="914400" rtl="0" algn="just">
              <a:lnSpc>
                <a:spcPct val="115000"/>
              </a:lnSpc>
              <a:spcBef>
                <a:spcPts val="0"/>
              </a:spcBef>
              <a:spcAft>
                <a:spcPts val="0"/>
              </a:spcAft>
              <a:buSzPts val="1400"/>
              <a:buChar char="❏"/>
            </a:pPr>
            <a:r>
              <a:rPr lang="en"/>
              <a:t>The confusion matrix with wrongly predicted values concentrated near the diagonal and most importantly in lower/left side of the matrix</a:t>
            </a:r>
            <a:endParaRPr/>
          </a:p>
        </p:txBody>
      </p:sp>
      <p:sp>
        <p:nvSpPr>
          <p:cNvPr id="679" name="Google Shape;679;p44"/>
          <p:cNvSpPr txBox="1"/>
          <p:nvPr>
            <p:ph type="ctrTitle"/>
          </p:nvPr>
        </p:nvSpPr>
        <p:spPr>
          <a:xfrm>
            <a:off x="618825" y="411675"/>
            <a:ext cx="5094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CHOOSING THE BEST MODEL</a:t>
            </a:r>
            <a:endParaRPr/>
          </a:p>
        </p:txBody>
      </p:sp>
      <p:grpSp>
        <p:nvGrpSpPr>
          <p:cNvPr id="680" name="Google Shape;680;p44"/>
          <p:cNvGrpSpPr/>
          <p:nvPr/>
        </p:nvGrpSpPr>
        <p:grpSpPr>
          <a:xfrm>
            <a:off x="6144479" y="1168105"/>
            <a:ext cx="1667229" cy="3000423"/>
            <a:chOff x="2501950" y="1507050"/>
            <a:chExt cx="2392350" cy="2696525"/>
          </a:xfrm>
        </p:grpSpPr>
        <p:sp>
          <p:nvSpPr>
            <p:cNvPr id="681" name="Google Shape;681;p44"/>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4"/>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4"/>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4"/>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4"/>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4"/>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4"/>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4"/>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4"/>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4"/>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4"/>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4"/>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4"/>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4"/>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4"/>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4"/>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4"/>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4"/>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44"/>
          <p:cNvGrpSpPr/>
          <p:nvPr/>
        </p:nvGrpSpPr>
        <p:grpSpPr>
          <a:xfrm>
            <a:off x="6494618" y="1679448"/>
            <a:ext cx="1140338" cy="1791982"/>
            <a:chOff x="5357662" y="4297637"/>
            <a:chExt cx="287275" cy="326296"/>
          </a:xfrm>
        </p:grpSpPr>
        <p:sp>
          <p:nvSpPr>
            <p:cNvPr id="701" name="Google Shape;701;p44"/>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4"/>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4"/>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4"/>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45"/>
          <p:cNvSpPr txBox="1"/>
          <p:nvPr>
            <p:ph idx="4294967295" type="ctrTitle"/>
          </p:nvPr>
        </p:nvSpPr>
        <p:spPr>
          <a:xfrm>
            <a:off x="588425" y="350900"/>
            <a:ext cx="47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THE MODEL WE CHOSE</a:t>
            </a:r>
            <a:endParaRPr sz="3000"/>
          </a:p>
        </p:txBody>
      </p:sp>
      <p:grpSp>
        <p:nvGrpSpPr>
          <p:cNvPr id="711" name="Google Shape;711;p45"/>
          <p:cNvGrpSpPr/>
          <p:nvPr/>
        </p:nvGrpSpPr>
        <p:grpSpPr>
          <a:xfrm>
            <a:off x="3453747" y="2401525"/>
            <a:ext cx="3163691" cy="456870"/>
            <a:chOff x="3793448" y="2246477"/>
            <a:chExt cx="2927717" cy="455594"/>
          </a:xfrm>
        </p:grpSpPr>
        <p:sp>
          <p:nvSpPr>
            <p:cNvPr id="712" name="Google Shape;712;p45"/>
            <p:cNvSpPr/>
            <p:nvPr/>
          </p:nvSpPr>
          <p:spPr>
            <a:xfrm>
              <a:off x="3793448" y="2246477"/>
              <a:ext cx="2927717" cy="106403"/>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sp>
          <p:nvSpPr>
            <p:cNvPr id="713" name="Google Shape;713;p45"/>
            <p:cNvSpPr/>
            <p:nvPr/>
          </p:nvSpPr>
          <p:spPr>
            <a:xfrm>
              <a:off x="3793458" y="2595645"/>
              <a:ext cx="1881305" cy="106425"/>
            </a:xfrm>
            <a:custGeom>
              <a:rect b="b" l="l" r="r" t="t"/>
              <a:pathLst>
                <a:path extrusionOk="0" h="1488" w="21095">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p>
          </p:txBody>
        </p:sp>
      </p:grpSp>
      <p:sp>
        <p:nvSpPr>
          <p:cNvPr id="714" name="Google Shape;714;p45"/>
          <p:cNvSpPr txBox="1"/>
          <p:nvPr>
            <p:ph idx="4294967295" type="ctrTitle"/>
          </p:nvPr>
        </p:nvSpPr>
        <p:spPr>
          <a:xfrm>
            <a:off x="1178252" y="1858400"/>
            <a:ext cx="2032800" cy="393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chemeClr val="accent2"/>
                </a:solidFill>
              </a:rPr>
              <a:t>Random Forest</a:t>
            </a:r>
            <a:endParaRPr sz="2400">
              <a:solidFill>
                <a:schemeClr val="accent2"/>
              </a:solidFill>
            </a:endParaRPr>
          </a:p>
        </p:txBody>
      </p:sp>
      <p:sp>
        <p:nvSpPr>
          <p:cNvPr id="715" name="Google Shape;715;p45"/>
          <p:cNvSpPr txBox="1"/>
          <p:nvPr>
            <p:ph idx="4294967295" type="subTitle"/>
          </p:nvPr>
        </p:nvSpPr>
        <p:spPr>
          <a:xfrm>
            <a:off x="588425" y="2251700"/>
            <a:ext cx="2622600" cy="644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n" sz="2000"/>
              <a:t>Train Accuracy</a:t>
            </a:r>
            <a:br>
              <a:rPr lang="en" sz="2000"/>
            </a:br>
            <a:r>
              <a:rPr lang="en" sz="2000"/>
              <a:t>Validation Accuracy</a:t>
            </a:r>
            <a:endParaRPr sz="2000"/>
          </a:p>
          <a:p>
            <a:pPr indent="0" lvl="0" marL="0" rtl="0" algn="ctr">
              <a:lnSpc>
                <a:spcPct val="100000"/>
              </a:lnSpc>
              <a:spcBef>
                <a:spcPts val="1600"/>
              </a:spcBef>
              <a:spcAft>
                <a:spcPts val="1600"/>
              </a:spcAft>
              <a:buNone/>
            </a:pPr>
            <a:r>
              <a:t/>
            </a:r>
            <a:endParaRPr sz="2000"/>
          </a:p>
        </p:txBody>
      </p:sp>
      <p:sp>
        <p:nvSpPr>
          <p:cNvPr id="716" name="Google Shape;716;p45"/>
          <p:cNvSpPr txBox="1"/>
          <p:nvPr>
            <p:ph idx="4294967295" type="ctrTitle"/>
          </p:nvPr>
        </p:nvSpPr>
        <p:spPr>
          <a:xfrm>
            <a:off x="6715227" y="2388676"/>
            <a:ext cx="1194300" cy="3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3000">
              <a:solidFill>
                <a:schemeClr val="accent2"/>
              </a:solidFill>
              <a:latin typeface="Arial"/>
              <a:ea typeface="Arial"/>
              <a:cs typeface="Arial"/>
              <a:sym typeface="Arial"/>
            </a:endParaRPr>
          </a:p>
          <a:p>
            <a:pPr indent="0" lvl="0" marL="0" rtl="0" algn="l">
              <a:spcBef>
                <a:spcPts val="0"/>
              </a:spcBef>
              <a:spcAft>
                <a:spcPts val="0"/>
              </a:spcAft>
              <a:buNone/>
            </a:pPr>
            <a:r>
              <a:rPr b="1" lang="en" sz="3000">
                <a:solidFill>
                  <a:schemeClr val="accent2"/>
                </a:solidFill>
              </a:rPr>
              <a:t>72%</a:t>
            </a:r>
            <a:endParaRPr b="1" sz="3000">
              <a:solidFill>
                <a:schemeClr val="accent2"/>
              </a:solidFill>
            </a:endParaRPr>
          </a:p>
        </p:txBody>
      </p:sp>
      <p:sp>
        <p:nvSpPr>
          <p:cNvPr id="717" name="Google Shape;717;p45"/>
          <p:cNvSpPr txBox="1"/>
          <p:nvPr>
            <p:ph idx="4294967295" type="ctrTitle"/>
          </p:nvPr>
        </p:nvSpPr>
        <p:spPr>
          <a:xfrm>
            <a:off x="5690300" y="2756100"/>
            <a:ext cx="1299300" cy="39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400">
              <a:solidFill>
                <a:schemeClr val="accent2"/>
              </a:solidFill>
            </a:endParaRPr>
          </a:p>
          <a:p>
            <a:pPr indent="0" lvl="0" marL="0" rtl="0" algn="l">
              <a:spcBef>
                <a:spcPts val="0"/>
              </a:spcBef>
              <a:spcAft>
                <a:spcPts val="0"/>
              </a:spcAft>
              <a:buNone/>
            </a:pPr>
            <a:r>
              <a:rPr b="1" lang="en" sz="3000">
                <a:solidFill>
                  <a:schemeClr val="accent2"/>
                </a:solidFill>
              </a:rPr>
              <a:t>60%</a:t>
            </a:r>
            <a:endParaRPr b="1" sz="3000">
              <a:solidFill>
                <a:schemeClr val="accent2"/>
              </a:solidFill>
            </a:endParaRPr>
          </a:p>
        </p:txBody>
      </p:sp>
      <p:sp>
        <p:nvSpPr>
          <p:cNvPr id="718" name="Google Shape;718;p45"/>
          <p:cNvSpPr txBox="1"/>
          <p:nvPr>
            <p:ph idx="4294967295" type="subTitle"/>
          </p:nvPr>
        </p:nvSpPr>
        <p:spPr>
          <a:xfrm>
            <a:off x="5574375" y="305850"/>
            <a:ext cx="3207000" cy="1122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200"/>
              <a:t>Hyper-parameters</a:t>
            </a:r>
            <a:endParaRPr sz="1200"/>
          </a:p>
          <a:p>
            <a:pPr indent="0" lvl="0" marL="0" rtl="0" algn="r">
              <a:spcBef>
                <a:spcPts val="1600"/>
              </a:spcBef>
              <a:spcAft>
                <a:spcPts val="0"/>
              </a:spcAft>
              <a:buNone/>
            </a:pPr>
            <a:r>
              <a:rPr lang="en" sz="1200"/>
              <a:t>N_estimators: 50</a:t>
            </a:r>
            <a:br>
              <a:rPr lang="en" sz="1200"/>
            </a:br>
            <a:r>
              <a:rPr lang="en" sz="1200"/>
              <a:t>max_depth: 17</a:t>
            </a:r>
            <a:br>
              <a:rPr lang="en" sz="1200"/>
            </a:br>
            <a:r>
              <a:rPr lang="en" sz="1200"/>
              <a:t>min_samples_leaf: 7</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6"/>
          <p:cNvSpPr txBox="1"/>
          <p:nvPr>
            <p:ph type="ctrTitle"/>
          </p:nvPr>
        </p:nvSpPr>
        <p:spPr>
          <a:xfrm>
            <a:off x="618825" y="411675"/>
            <a:ext cx="4581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724" name="Google Shape;724;p46"/>
          <p:cNvPicPr preferRelativeResize="0"/>
          <p:nvPr/>
        </p:nvPicPr>
        <p:blipFill>
          <a:blip r:embed="rId3">
            <a:alphaModFix/>
          </a:blip>
          <a:stretch>
            <a:fillRect/>
          </a:stretch>
        </p:blipFill>
        <p:spPr>
          <a:xfrm>
            <a:off x="2541325" y="989475"/>
            <a:ext cx="4471075" cy="356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7"/>
          <p:cNvSpPr txBox="1"/>
          <p:nvPr>
            <p:ph type="ctrTitle"/>
          </p:nvPr>
        </p:nvSpPr>
        <p:spPr>
          <a:xfrm>
            <a:off x="471375" y="2700025"/>
            <a:ext cx="6396600" cy="208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IMPLEMENTATION</a:t>
            </a:r>
            <a:endParaRPr/>
          </a:p>
        </p:txBody>
      </p:sp>
      <p:sp>
        <p:nvSpPr>
          <p:cNvPr id="730" name="Google Shape;730;p47"/>
          <p:cNvSpPr txBox="1"/>
          <p:nvPr>
            <p:ph idx="1" type="subTitle"/>
          </p:nvPr>
        </p:nvSpPr>
        <p:spPr>
          <a:xfrm>
            <a:off x="1318025" y="2417450"/>
            <a:ext cx="39648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Using the developed model to make </a:t>
            </a:r>
            <a:r>
              <a:rPr lang="en" sz="2000"/>
              <a:t>predictions</a:t>
            </a:r>
            <a:endParaRPr sz="2000"/>
          </a:p>
        </p:txBody>
      </p:sp>
      <p:sp>
        <p:nvSpPr>
          <p:cNvPr id="731" name="Google Shape;731;p47"/>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7"/>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05</a:t>
            </a:r>
            <a:endParaRPr>
              <a:solidFill>
                <a:schemeClr val="dk2"/>
              </a:solidFill>
            </a:endParaRPr>
          </a:p>
        </p:txBody>
      </p:sp>
      <p:sp>
        <p:nvSpPr>
          <p:cNvPr id="733" name="Google Shape;733;p47"/>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5" name="Google Shape;735;p47"/>
          <p:cNvCxnSpPr>
            <a:stCxn id="731"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8"/>
          <p:cNvSpPr txBox="1"/>
          <p:nvPr>
            <p:ph idx="7" type="ctrTitle"/>
          </p:nvPr>
        </p:nvSpPr>
        <p:spPr>
          <a:xfrm>
            <a:off x="375700" y="236950"/>
            <a:ext cx="5718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DISTRIBUTION OF </a:t>
            </a:r>
            <a:r>
              <a:rPr lang="en"/>
              <a:t>PREDICTION</a:t>
            </a:r>
            <a:r>
              <a:rPr lang="en"/>
              <a:t> SET</a:t>
            </a:r>
            <a:endParaRPr/>
          </a:p>
        </p:txBody>
      </p:sp>
      <p:pic>
        <p:nvPicPr>
          <p:cNvPr id="741" name="Google Shape;741;p48"/>
          <p:cNvPicPr preferRelativeResize="0"/>
          <p:nvPr/>
        </p:nvPicPr>
        <p:blipFill>
          <a:blip r:embed="rId3">
            <a:alphaModFix/>
          </a:blip>
          <a:stretch>
            <a:fillRect/>
          </a:stretch>
        </p:blipFill>
        <p:spPr>
          <a:xfrm>
            <a:off x="1944750" y="1257450"/>
            <a:ext cx="5091275" cy="3065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49"/>
          <p:cNvSpPr txBox="1"/>
          <p:nvPr>
            <p:ph type="ctrTitle"/>
          </p:nvPr>
        </p:nvSpPr>
        <p:spPr>
          <a:xfrm>
            <a:off x="471375" y="2700025"/>
            <a:ext cx="6396600" cy="208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a:t>
            </a:r>
            <a:r>
              <a:rPr lang="en"/>
              <a:t>CONCLUSION</a:t>
            </a:r>
            <a:endParaRPr/>
          </a:p>
        </p:txBody>
      </p:sp>
      <p:sp>
        <p:nvSpPr>
          <p:cNvPr id="747" name="Google Shape;747;p49"/>
          <p:cNvSpPr txBox="1"/>
          <p:nvPr>
            <p:ph idx="1" type="subTitle"/>
          </p:nvPr>
        </p:nvSpPr>
        <p:spPr>
          <a:xfrm>
            <a:off x="1870100" y="2458075"/>
            <a:ext cx="39648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p>
          <a:p>
            <a:pPr indent="0" lvl="0" marL="0" rtl="0" algn="ctr">
              <a:spcBef>
                <a:spcPts val="0"/>
              </a:spcBef>
              <a:spcAft>
                <a:spcPts val="0"/>
              </a:spcAft>
              <a:buNone/>
            </a:pPr>
            <a:r>
              <a:t/>
            </a:r>
            <a:endParaRPr sz="2000"/>
          </a:p>
          <a:p>
            <a:pPr indent="0" lvl="0" marL="0" rtl="0" algn="ctr">
              <a:spcBef>
                <a:spcPts val="0"/>
              </a:spcBef>
              <a:spcAft>
                <a:spcPts val="0"/>
              </a:spcAft>
              <a:buNone/>
            </a:pPr>
            <a:r>
              <a:rPr lang="en" sz="2000"/>
              <a:t>Final points</a:t>
            </a:r>
            <a:endParaRPr sz="2000"/>
          </a:p>
        </p:txBody>
      </p:sp>
      <p:sp>
        <p:nvSpPr>
          <p:cNvPr id="748" name="Google Shape;748;p49"/>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9"/>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06</a:t>
            </a:r>
            <a:endParaRPr>
              <a:solidFill>
                <a:schemeClr val="dk2"/>
              </a:solidFill>
            </a:endParaRPr>
          </a:p>
        </p:txBody>
      </p:sp>
      <p:sp>
        <p:nvSpPr>
          <p:cNvPr id="750" name="Google Shape;750;p49"/>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9"/>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2" name="Google Shape;752;p49"/>
          <p:cNvCxnSpPr>
            <a:stCxn id="748"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0"/>
          <p:cNvSpPr/>
          <p:nvPr/>
        </p:nvSpPr>
        <p:spPr>
          <a:xfrm>
            <a:off x="1044984" y="458868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0"/>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50"/>
          <p:cNvSpPr txBox="1"/>
          <p:nvPr>
            <p:ph idx="4294967295" type="body"/>
          </p:nvPr>
        </p:nvSpPr>
        <p:spPr>
          <a:xfrm>
            <a:off x="1301325" y="896400"/>
            <a:ext cx="6434400" cy="335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have created a model using </a:t>
            </a:r>
            <a:r>
              <a:rPr b="1" lang="en"/>
              <a:t>Random Forest</a:t>
            </a:r>
            <a:r>
              <a:rPr lang="en"/>
              <a:t> </a:t>
            </a:r>
            <a:r>
              <a:rPr lang="en"/>
              <a:t>architecture</a:t>
            </a:r>
            <a:r>
              <a:rPr lang="en"/>
              <a:t> </a:t>
            </a:r>
            <a:r>
              <a:rPr lang="en"/>
              <a:t>and some hyper-parameters to tune it to predict a song track’s popularity with a accuracy of </a:t>
            </a:r>
            <a:r>
              <a:rPr b="1" lang="en"/>
              <a:t>72%</a:t>
            </a:r>
            <a:r>
              <a:rPr lang="en"/>
              <a:t>. This is done in order to make bets and earn maximum revenue.</a:t>
            </a:r>
            <a:endParaRPr/>
          </a:p>
          <a:p>
            <a:pPr indent="-342900" lvl="0" marL="457200" rtl="0" algn="l">
              <a:spcBef>
                <a:spcPts val="0"/>
              </a:spcBef>
              <a:spcAft>
                <a:spcPts val="0"/>
              </a:spcAft>
              <a:buSzPts val="1800"/>
              <a:buChar char="❏"/>
            </a:pPr>
            <a:r>
              <a:rPr lang="en"/>
              <a:t>Our algorithm reduces chances of making wrong </a:t>
            </a:r>
            <a:r>
              <a:rPr lang="en"/>
              <a:t>prediction</a:t>
            </a:r>
            <a:r>
              <a:rPr lang="en"/>
              <a:t>.</a:t>
            </a:r>
            <a:endParaRPr/>
          </a:p>
          <a:p>
            <a:pPr indent="-342900" lvl="0" marL="457200" rtl="0" algn="l">
              <a:spcBef>
                <a:spcPts val="0"/>
              </a:spcBef>
              <a:spcAft>
                <a:spcPts val="0"/>
              </a:spcAft>
              <a:buSzPts val="1800"/>
              <a:buChar char="❏"/>
            </a:pPr>
            <a:r>
              <a:rPr lang="en"/>
              <a:t>In implementation again we find a very low set of “very high” popularity song tracks.</a:t>
            </a:r>
            <a:endParaRPr/>
          </a:p>
          <a:p>
            <a:pPr indent="-342900" lvl="0" marL="457200" rtl="0" algn="l">
              <a:spcBef>
                <a:spcPts val="0"/>
              </a:spcBef>
              <a:spcAft>
                <a:spcPts val="0"/>
              </a:spcAft>
              <a:buSzPts val="1800"/>
              <a:buChar char="❏"/>
            </a:pPr>
            <a:r>
              <a:rPr lang="en"/>
              <a:t>The created model can be updated using neural networks and more training data, for higher accuracy.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1"/>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 </a:t>
            </a: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27"/>
          <p:cNvSpPr txBox="1"/>
          <p:nvPr>
            <p:ph idx="1" type="body"/>
          </p:nvPr>
        </p:nvSpPr>
        <p:spPr>
          <a:xfrm>
            <a:off x="618825" y="1282550"/>
            <a:ext cx="53676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Music has greatly been evolving over the years, with new trends coming in and increasing demands of the audience. </a:t>
            </a:r>
            <a:endParaRPr/>
          </a:p>
          <a:p>
            <a:pPr indent="0" lvl="0" marL="457200" rtl="0" algn="l">
              <a:spcBef>
                <a:spcPts val="0"/>
              </a:spcBef>
              <a:spcAft>
                <a:spcPts val="0"/>
              </a:spcAft>
              <a:buNone/>
            </a:pPr>
            <a:r>
              <a:t/>
            </a:r>
            <a:endParaRPr/>
          </a:p>
          <a:p>
            <a:pPr indent="-342900" lvl="0" marL="457200" rtl="0" algn="just">
              <a:lnSpc>
                <a:spcPct val="115000"/>
              </a:lnSpc>
              <a:spcBef>
                <a:spcPts val="0"/>
              </a:spcBef>
              <a:spcAft>
                <a:spcPts val="0"/>
              </a:spcAft>
              <a:buSzPts val="1800"/>
              <a:buChar char="❏"/>
            </a:pPr>
            <a:r>
              <a:rPr lang="en"/>
              <a:t>With a huge competition between music labels to purchase the best music tracks, it’s really important that investments are made in the correct places.</a:t>
            </a:r>
            <a:endParaRPr/>
          </a:p>
        </p:txBody>
      </p:sp>
      <p:sp>
        <p:nvSpPr>
          <p:cNvPr id="479" name="Google Shape;479;p27"/>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grpSp>
        <p:nvGrpSpPr>
          <p:cNvPr id="480" name="Google Shape;480;p27"/>
          <p:cNvGrpSpPr/>
          <p:nvPr/>
        </p:nvGrpSpPr>
        <p:grpSpPr>
          <a:xfrm>
            <a:off x="7686104" y="-476250"/>
            <a:ext cx="2291257" cy="2922300"/>
            <a:chOff x="4882900" y="-64350"/>
            <a:chExt cx="2493750" cy="2922300"/>
          </a:xfrm>
        </p:grpSpPr>
        <p:sp>
          <p:nvSpPr>
            <p:cNvPr id="481" name="Google Shape;481;p27"/>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7"/>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7"/>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7"/>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7"/>
          <p:cNvGrpSpPr/>
          <p:nvPr/>
        </p:nvGrpSpPr>
        <p:grpSpPr>
          <a:xfrm>
            <a:off x="6321904" y="1198169"/>
            <a:ext cx="1028715" cy="2258873"/>
            <a:chOff x="6746972" y="1508860"/>
            <a:chExt cx="677054" cy="1292187"/>
          </a:xfrm>
        </p:grpSpPr>
        <p:sp>
          <p:nvSpPr>
            <p:cNvPr id="487" name="Google Shape;487;p27"/>
            <p:cNvSpPr/>
            <p:nvPr/>
          </p:nvSpPr>
          <p:spPr>
            <a:xfrm>
              <a:off x="6805238" y="1661227"/>
              <a:ext cx="10655" cy="10241"/>
            </a:xfrm>
            <a:custGeom>
              <a:rect b="b" l="l" r="r" t="t"/>
              <a:pathLst>
                <a:path extrusionOk="0" h="322" w="335">
                  <a:moveTo>
                    <a:pt x="168" y="0"/>
                  </a:moveTo>
                  <a:cubicBezTo>
                    <a:pt x="72" y="0"/>
                    <a:pt x="1" y="72"/>
                    <a:pt x="1" y="167"/>
                  </a:cubicBezTo>
                  <a:cubicBezTo>
                    <a:pt x="1" y="250"/>
                    <a:pt x="72" y="322"/>
                    <a:pt x="168" y="322"/>
                  </a:cubicBezTo>
                  <a:cubicBezTo>
                    <a:pt x="251" y="322"/>
                    <a:pt x="334" y="250"/>
                    <a:pt x="334" y="167"/>
                  </a:cubicBezTo>
                  <a:cubicBezTo>
                    <a:pt x="334" y="72"/>
                    <a:pt x="251"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7"/>
            <p:cNvSpPr/>
            <p:nvPr/>
          </p:nvSpPr>
          <p:spPr>
            <a:xfrm>
              <a:off x="6804125" y="1706294"/>
              <a:ext cx="10623" cy="10241"/>
            </a:xfrm>
            <a:custGeom>
              <a:rect b="b" l="l" r="r" t="t"/>
              <a:pathLst>
                <a:path extrusionOk="0" h="322" w="334">
                  <a:moveTo>
                    <a:pt x="167" y="0"/>
                  </a:moveTo>
                  <a:cubicBezTo>
                    <a:pt x="84" y="0"/>
                    <a:pt x="0" y="72"/>
                    <a:pt x="0" y="155"/>
                  </a:cubicBezTo>
                  <a:cubicBezTo>
                    <a:pt x="0" y="250"/>
                    <a:pt x="84" y="322"/>
                    <a:pt x="167" y="322"/>
                  </a:cubicBezTo>
                  <a:cubicBezTo>
                    <a:pt x="262" y="322"/>
                    <a:pt x="334" y="250"/>
                    <a:pt x="334" y="155"/>
                  </a:cubicBezTo>
                  <a:cubicBezTo>
                    <a:pt x="334" y="72"/>
                    <a:pt x="262"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7"/>
            <p:cNvSpPr/>
            <p:nvPr/>
          </p:nvSpPr>
          <p:spPr>
            <a:xfrm>
              <a:off x="6803362" y="1754002"/>
              <a:ext cx="10623" cy="10241"/>
            </a:xfrm>
            <a:custGeom>
              <a:rect b="b" l="l" r="r" t="t"/>
              <a:pathLst>
                <a:path extrusionOk="0" h="322" w="334">
                  <a:moveTo>
                    <a:pt x="167" y="0"/>
                  </a:moveTo>
                  <a:cubicBezTo>
                    <a:pt x="72" y="0"/>
                    <a:pt x="0" y="72"/>
                    <a:pt x="0" y="167"/>
                  </a:cubicBezTo>
                  <a:cubicBezTo>
                    <a:pt x="0" y="250"/>
                    <a:pt x="72" y="322"/>
                    <a:pt x="167" y="322"/>
                  </a:cubicBezTo>
                  <a:cubicBezTo>
                    <a:pt x="250" y="322"/>
                    <a:pt x="334" y="250"/>
                    <a:pt x="334" y="167"/>
                  </a:cubicBezTo>
                  <a:cubicBezTo>
                    <a:pt x="334" y="72"/>
                    <a:pt x="250"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7"/>
            <p:cNvSpPr/>
            <p:nvPr/>
          </p:nvSpPr>
          <p:spPr>
            <a:xfrm>
              <a:off x="6746972" y="1508860"/>
              <a:ext cx="677054" cy="1292187"/>
            </a:xfrm>
            <a:custGeom>
              <a:rect b="b" l="l" r="r" t="t"/>
              <a:pathLst>
                <a:path extrusionOk="0" h="11077" w="6704">
                  <a:moveTo>
                    <a:pt x="4072" y="3897"/>
                  </a:moveTo>
                  <a:lnTo>
                    <a:pt x="4822" y="4886"/>
                  </a:lnTo>
                  <a:lnTo>
                    <a:pt x="5453" y="5683"/>
                  </a:lnTo>
                  <a:cubicBezTo>
                    <a:pt x="4703" y="6302"/>
                    <a:pt x="4263" y="7243"/>
                    <a:pt x="4263" y="8231"/>
                  </a:cubicBezTo>
                  <a:lnTo>
                    <a:pt x="4263" y="8612"/>
                  </a:lnTo>
                  <a:lnTo>
                    <a:pt x="3298" y="8612"/>
                  </a:lnTo>
                  <a:lnTo>
                    <a:pt x="3298" y="6029"/>
                  </a:lnTo>
                  <a:cubicBezTo>
                    <a:pt x="3298" y="5493"/>
                    <a:pt x="3441" y="4969"/>
                    <a:pt x="3715" y="4505"/>
                  </a:cubicBezTo>
                  <a:lnTo>
                    <a:pt x="4072" y="3897"/>
                  </a:lnTo>
                  <a:close/>
                  <a:moveTo>
                    <a:pt x="4263" y="8934"/>
                  </a:moveTo>
                  <a:lnTo>
                    <a:pt x="4263" y="9374"/>
                  </a:lnTo>
                  <a:cubicBezTo>
                    <a:pt x="4263" y="10124"/>
                    <a:pt x="3656" y="10732"/>
                    <a:pt x="2906" y="10732"/>
                  </a:cubicBezTo>
                  <a:cubicBezTo>
                    <a:pt x="2536" y="10732"/>
                    <a:pt x="2191" y="10577"/>
                    <a:pt x="1941" y="10315"/>
                  </a:cubicBezTo>
                  <a:cubicBezTo>
                    <a:pt x="1691" y="10041"/>
                    <a:pt x="1548" y="9684"/>
                    <a:pt x="1572" y="9315"/>
                  </a:cubicBezTo>
                  <a:lnTo>
                    <a:pt x="1584" y="8934"/>
                  </a:lnTo>
                  <a:lnTo>
                    <a:pt x="2239" y="8934"/>
                  </a:lnTo>
                  <a:lnTo>
                    <a:pt x="2239" y="9005"/>
                  </a:lnTo>
                  <a:cubicBezTo>
                    <a:pt x="2239" y="9279"/>
                    <a:pt x="2477" y="9529"/>
                    <a:pt x="2763" y="9541"/>
                  </a:cubicBezTo>
                  <a:cubicBezTo>
                    <a:pt x="2894" y="9541"/>
                    <a:pt x="3025" y="9493"/>
                    <a:pt x="3132" y="9386"/>
                  </a:cubicBezTo>
                  <a:cubicBezTo>
                    <a:pt x="3239" y="9291"/>
                    <a:pt x="3298" y="9148"/>
                    <a:pt x="3298" y="9005"/>
                  </a:cubicBezTo>
                  <a:lnTo>
                    <a:pt x="3298" y="8934"/>
                  </a:lnTo>
                  <a:close/>
                  <a:moveTo>
                    <a:pt x="1602" y="0"/>
                  </a:moveTo>
                  <a:cubicBezTo>
                    <a:pt x="1462" y="0"/>
                    <a:pt x="1323" y="33"/>
                    <a:pt x="1191" y="99"/>
                  </a:cubicBezTo>
                  <a:lnTo>
                    <a:pt x="548" y="421"/>
                  </a:lnTo>
                  <a:lnTo>
                    <a:pt x="167" y="421"/>
                  </a:lnTo>
                  <a:cubicBezTo>
                    <a:pt x="84" y="421"/>
                    <a:pt x="0" y="492"/>
                    <a:pt x="0" y="576"/>
                  </a:cubicBezTo>
                  <a:cubicBezTo>
                    <a:pt x="0" y="671"/>
                    <a:pt x="84" y="742"/>
                    <a:pt x="167" y="742"/>
                  </a:cubicBezTo>
                  <a:lnTo>
                    <a:pt x="1048" y="742"/>
                  </a:lnTo>
                  <a:lnTo>
                    <a:pt x="1393" y="754"/>
                  </a:lnTo>
                  <a:cubicBezTo>
                    <a:pt x="1524" y="790"/>
                    <a:pt x="1632" y="909"/>
                    <a:pt x="1632" y="1052"/>
                  </a:cubicBezTo>
                  <a:lnTo>
                    <a:pt x="1596" y="1647"/>
                  </a:lnTo>
                  <a:cubicBezTo>
                    <a:pt x="1596" y="1742"/>
                    <a:pt x="1655" y="1814"/>
                    <a:pt x="1739" y="1814"/>
                  </a:cubicBezTo>
                  <a:cubicBezTo>
                    <a:pt x="1834" y="1814"/>
                    <a:pt x="1905" y="1754"/>
                    <a:pt x="1905" y="1671"/>
                  </a:cubicBezTo>
                  <a:lnTo>
                    <a:pt x="1941" y="1076"/>
                  </a:lnTo>
                  <a:cubicBezTo>
                    <a:pt x="1953" y="754"/>
                    <a:pt x="1727" y="492"/>
                    <a:pt x="1417" y="445"/>
                  </a:cubicBezTo>
                  <a:lnTo>
                    <a:pt x="1286" y="445"/>
                  </a:lnTo>
                  <a:lnTo>
                    <a:pt x="1358" y="421"/>
                  </a:lnTo>
                  <a:cubicBezTo>
                    <a:pt x="1448" y="376"/>
                    <a:pt x="1546" y="352"/>
                    <a:pt x="1643" y="352"/>
                  </a:cubicBezTo>
                  <a:cubicBezTo>
                    <a:pt x="1751" y="352"/>
                    <a:pt x="1859" y="382"/>
                    <a:pt x="1953" y="445"/>
                  </a:cubicBezTo>
                  <a:cubicBezTo>
                    <a:pt x="2132" y="552"/>
                    <a:pt x="2239" y="730"/>
                    <a:pt x="2251" y="933"/>
                  </a:cubicBezTo>
                  <a:lnTo>
                    <a:pt x="2251" y="968"/>
                  </a:lnTo>
                  <a:lnTo>
                    <a:pt x="2251" y="3219"/>
                  </a:lnTo>
                  <a:lnTo>
                    <a:pt x="2251" y="8648"/>
                  </a:lnTo>
                  <a:lnTo>
                    <a:pt x="1608" y="8648"/>
                  </a:lnTo>
                  <a:lnTo>
                    <a:pt x="1894" y="2445"/>
                  </a:lnTo>
                  <a:cubicBezTo>
                    <a:pt x="1894" y="2350"/>
                    <a:pt x="1834" y="2278"/>
                    <a:pt x="1751" y="2278"/>
                  </a:cubicBezTo>
                  <a:cubicBezTo>
                    <a:pt x="1655" y="2278"/>
                    <a:pt x="1584" y="2338"/>
                    <a:pt x="1584" y="2421"/>
                  </a:cubicBezTo>
                  <a:lnTo>
                    <a:pt x="1393" y="6648"/>
                  </a:lnTo>
                  <a:lnTo>
                    <a:pt x="1155" y="6648"/>
                  </a:lnTo>
                  <a:lnTo>
                    <a:pt x="1155" y="6469"/>
                  </a:lnTo>
                  <a:cubicBezTo>
                    <a:pt x="1155" y="6386"/>
                    <a:pt x="1072" y="6314"/>
                    <a:pt x="989" y="6314"/>
                  </a:cubicBezTo>
                  <a:cubicBezTo>
                    <a:pt x="893" y="6314"/>
                    <a:pt x="822" y="6386"/>
                    <a:pt x="822" y="6469"/>
                  </a:cubicBezTo>
                  <a:lnTo>
                    <a:pt x="822" y="7160"/>
                  </a:lnTo>
                  <a:cubicBezTo>
                    <a:pt x="822" y="7243"/>
                    <a:pt x="893" y="7326"/>
                    <a:pt x="989" y="7326"/>
                  </a:cubicBezTo>
                  <a:cubicBezTo>
                    <a:pt x="1072" y="7326"/>
                    <a:pt x="1155" y="7243"/>
                    <a:pt x="1155" y="7160"/>
                  </a:cubicBezTo>
                  <a:lnTo>
                    <a:pt x="1155" y="6981"/>
                  </a:lnTo>
                  <a:lnTo>
                    <a:pt x="1370" y="6981"/>
                  </a:lnTo>
                  <a:lnTo>
                    <a:pt x="1334" y="7946"/>
                  </a:lnTo>
                  <a:lnTo>
                    <a:pt x="1155" y="7946"/>
                  </a:lnTo>
                  <a:lnTo>
                    <a:pt x="1155" y="7743"/>
                  </a:lnTo>
                  <a:cubicBezTo>
                    <a:pt x="1155" y="7648"/>
                    <a:pt x="1072" y="7576"/>
                    <a:pt x="989" y="7576"/>
                  </a:cubicBezTo>
                  <a:cubicBezTo>
                    <a:pt x="893" y="7576"/>
                    <a:pt x="822" y="7648"/>
                    <a:pt x="822" y="7743"/>
                  </a:cubicBezTo>
                  <a:lnTo>
                    <a:pt x="822" y="8422"/>
                  </a:lnTo>
                  <a:cubicBezTo>
                    <a:pt x="822" y="8517"/>
                    <a:pt x="893" y="8588"/>
                    <a:pt x="989" y="8588"/>
                  </a:cubicBezTo>
                  <a:cubicBezTo>
                    <a:pt x="1072" y="8588"/>
                    <a:pt x="1155" y="8517"/>
                    <a:pt x="1155" y="8422"/>
                  </a:cubicBezTo>
                  <a:lnTo>
                    <a:pt x="1155" y="8243"/>
                  </a:lnTo>
                  <a:lnTo>
                    <a:pt x="1310" y="8243"/>
                  </a:lnTo>
                  <a:lnTo>
                    <a:pt x="1274" y="9315"/>
                  </a:lnTo>
                  <a:cubicBezTo>
                    <a:pt x="1251" y="9779"/>
                    <a:pt x="1417" y="10208"/>
                    <a:pt x="1727" y="10553"/>
                  </a:cubicBezTo>
                  <a:cubicBezTo>
                    <a:pt x="2048" y="10874"/>
                    <a:pt x="2477" y="11077"/>
                    <a:pt x="2941" y="11077"/>
                  </a:cubicBezTo>
                  <a:cubicBezTo>
                    <a:pt x="3858" y="11077"/>
                    <a:pt x="4608" y="10327"/>
                    <a:pt x="4608" y="9410"/>
                  </a:cubicBezTo>
                  <a:lnTo>
                    <a:pt x="4608" y="8243"/>
                  </a:lnTo>
                  <a:cubicBezTo>
                    <a:pt x="4608" y="7362"/>
                    <a:pt x="5001" y="6529"/>
                    <a:pt x="5680" y="5969"/>
                  </a:cubicBezTo>
                  <a:lnTo>
                    <a:pt x="5680" y="5981"/>
                  </a:lnTo>
                  <a:cubicBezTo>
                    <a:pt x="5763" y="6100"/>
                    <a:pt x="5894" y="6172"/>
                    <a:pt x="6049" y="6195"/>
                  </a:cubicBezTo>
                  <a:lnTo>
                    <a:pt x="6120" y="6195"/>
                  </a:lnTo>
                  <a:cubicBezTo>
                    <a:pt x="6239" y="6195"/>
                    <a:pt x="6358" y="6148"/>
                    <a:pt x="6466" y="6076"/>
                  </a:cubicBezTo>
                  <a:cubicBezTo>
                    <a:pt x="6668" y="5862"/>
                    <a:pt x="6704" y="5517"/>
                    <a:pt x="6525" y="5279"/>
                  </a:cubicBezTo>
                  <a:lnTo>
                    <a:pt x="6108" y="4743"/>
                  </a:lnTo>
                  <a:cubicBezTo>
                    <a:pt x="6075" y="4702"/>
                    <a:pt x="6029" y="4681"/>
                    <a:pt x="5983" y="4681"/>
                  </a:cubicBezTo>
                  <a:cubicBezTo>
                    <a:pt x="5948" y="4681"/>
                    <a:pt x="5913" y="4693"/>
                    <a:pt x="5882" y="4719"/>
                  </a:cubicBezTo>
                  <a:cubicBezTo>
                    <a:pt x="5811" y="4778"/>
                    <a:pt x="5799" y="4862"/>
                    <a:pt x="5858" y="4945"/>
                  </a:cubicBezTo>
                  <a:lnTo>
                    <a:pt x="6275" y="5481"/>
                  </a:lnTo>
                  <a:cubicBezTo>
                    <a:pt x="6346" y="5576"/>
                    <a:pt x="6335" y="5719"/>
                    <a:pt x="6227" y="5791"/>
                  </a:cubicBezTo>
                  <a:cubicBezTo>
                    <a:pt x="6186" y="5811"/>
                    <a:pt x="6136" y="5840"/>
                    <a:pt x="6085" y="5840"/>
                  </a:cubicBezTo>
                  <a:cubicBezTo>
                    <a:pt x="6077" y="5840"/>
                    <a:pt x="6069" y="5840"/>
                    <a:pt x="6061" y="5838"/>
                  </a:cubicBezTo>
                  <a:cubicBezTo>
                    <a:pt x="6001" y="5814"/>
                    <a:pt x="5942" y="5791"/>
                    <a:pt x="5918" y="5743"/>
                  </a:cubicBezTo>
                  <a:lnTo>
                    <a:pt x="4561" y="3969"/>
                  </a:lnTo>
                  <a:lnTo>
                    <a:pt x="4191" y="3493"/>
                  </a:lnTo>
                  <a:lnTo>
                    <a:pt x="4025" y="3290"/>
                  </a:lnTo>
                  <a:cubicBezTo>
                    <a:pt x="3953" y="3183"/>
                    <a:pt x="3965" y="3052"/>
                    <a:pt x="4072" y="2981"/>
                  </a:cubicBezTo>
                  <a:cubicBezTo>
                    <a:pt x="4102" y="2951"/>
                    <a:pt x="4147" y="2930"/>
                    <a:pt x="4196" y="2930"/>
                  </a:cubicBezTo>
                  <a:cubicBezTo>
                    <a:pt x="4206" y="2930"/>
                    <a:pt x="4217" y="2931"/>
                    <a:pt x="4227" y="2933"/>
                  </a:cubicBezTo>
                  <a:cubicBezTo>
                    <a:pt x="4287" y="2945"/>
                    <a:pt x="4346" y="2981"/>
                    <a:pt x="4382" y="3016"/>
                  </a:cubicBezTo>
                  <a:lnTo>
                    <a:pt x="5394" y="4350"/>
                  </a:lnTo>
                  <a:cubicBezTo>
                    <a:pt x="5428" y="4390"/>
                    <a:pt x="5469" y="4412"/>
                    <a:pt x="5514" y="4412"/>
                  </a:cubicBezTo>
                  <a:cubicBezTo>
                    <a:pt x="5548" y="4412"/>
                    <a:pt x="5584" y="4399"/>
                    <a:pt x="5620" y="4374"/>
                  </a:cubicBezTo>
                  <a:cubicBezTo>
                    <a:pt x="5692" y="4314"/>
                    <a:pt x="5704" y="4231"/>
                    <a:pt x="5644" y="4147"/>
                  </a:cubicBezTo>
                  <a:lnTo>
                    <a:pt x="4632" y="2826"/>
                  </a:lnTo>
                  <a:cubicBezTo>
                    <a:pt x="4549" y="2707"/>
                    <a:pt x="4406" y="2635"/>
                    <a:pt x="4263" y="2623"/>
                  </a:cubicBezTo>
                  <a:cubicBezTo>
                    <a:pt x="4231" y="2619"/>
                    <a:pt x="4201" y="2616"/>
                    <a:pt x="4171" y="2616"/>
                  </a:cubicBezTo>
                  <a:cubicBezTo>
                    <a:pt x="4055" y="2616"/>
                    <a:pt x="3953" y="2652"/>
                    <a:pt x="3858" y="2719"/>
                  </a:cubicBezTo>
                  <a:cubicBezTo>
                    <a:pt x="3620" y="2897"/>
                    <a:pt x="3572" y="3254"/>
                    <a:pt x="3751" y="3493"/>
                  </a:cubicBezTo>
                  <a:lnTo>
                    <a:pt x="3846" y="3612"/>
                  </a:lnTo>
                  <a:lnTo>
                    <a:pt x="3418" y="4326"/>
                  </a:lnTo>
                  <a:cubicBezTo>
                    <a:pt x="3120" y="4838"/>
                    <a:pt x="2953" y="5421"/>
                    <a:pt x="2953" y="6017"/>
                  </a:cubicBezTo>
                  <a:lnTo>
                    <a:pt x="2953" y="9005"/>
                  </a:lnTo>
                  <a:cubicBezTo>
                    <a:pt x="2953" y="9065"/>
                    <a:pt x="2917" y="9124"/>
                    <a:pt x="2894" y="9172"/>
                  </a:cubicBezTo>
                  <a:cubicBezTo>
                    <a:pt x="2846" y="9208"/>
                    <a:pt x="2798" y="9231"/>
                    <a:pt x="2739" y="9231"/>
                  </a:cubicBezTo>
                  <a:cubicBezTo>
                    <a:pt x="2620" y="9231"/>
                    <a:pt x="2536" y="9136"/>
                    <a:pt x="2536" y="9017"/>
                  </a:cubicBezTo>
                  <a:lnTo>
                    <a:pt x="2536" y="4493"/>
                  </a:lnTo>
                  <a:lnTo>
                    <a:pt x="2715" y="4493"/>
                  </a:lnTo>
                  <a:lnTo>
                    <a:pt x="2715" y="4671"/>
                  </a:lnTo>
                  <a:cubicBezTo>
                    <a:pt x="2715" y="4767"/>
                    <a:pt x="2786" y="4838"/>
                    <a:pt x="2870" y="4838"/>
                  </a:cubicBezTo>
                  <a:cubicBezTo>
                    <a:pt x="2965" y="4838"/>
                    <a:pt x="3037" y="4767"/>
                    <a:pt x="3037" y="4671"/>
                  </a:cubicBezTo>
                  <a:lnTo>
                    <a:pt x="3037" y="3993"/>
                  </a:lnTo>
                  <a:cubicBezTo>
                    <a:pt x="3037" y="3897"/>
                    <a:pt x="2965" y="3826"/>
                    <a:pt x="2870" y="3826"/>
                  </a:cubicBezTo>
                  <a:cubicBezTo>
                    <a:pt x="2786" y="3826"/>
                    <a:pt x="2715" y="3897"/>
                    <a:pt x="2715" y="3993"/>
                  </a:cubicBezTo>
                  <a:lnTo>
                    <a:pt x="2715" y="4171"/>
                  </a:lnTo>
                  <a:lnTo>
                    <a:pt x="2536" y="4171"/>
                  </a:lnTo>
                  <a:lnTo>
                    <a:pt x="2536" y="3350"/>
                  </a:lnTo>
                  <a:lnTo>
                    <a:pt x="2715" y="3350"/>
                  </a:lnTo>
                  <a:lnTo>
                    <a:pt x="2715" y="3528"/>
                  </a:lnTo>
                  <a:cubicBezTo>
                    <a:pt x="2715" y="3612"/>
                    <a:pt x="2786" y="3695"/>
                    <a:pt x="2870" y="3695"/>
                  </a:cubicBezTo>
                  <a:cubicBezTo>
                    <a:pt x="2965" y="3695"/>
                    <a:pt x="3037" y="3612"/>
                    <a:pt x="3037" y="3528"/>
                  </a:cubicBezTo>
                  <a:lnTo>
                    <a:pt x="3037" y="2838"/>
                  </a:lnTo>
                  <a:cubicBezTo>
                    <a:pt x="3037" y="2754"/>
                    <a:pt x="2965" y="2683"/>
                    <a:pt x="2870" y="2683"/>
                  </a:cubicBezTo>
                  <a:cubicBezTo>
                    <a:pt x="2786" y="2683"/>
                    <a:pt x="2715" y="2754"/>
                    <a:pt x="2715" y="2838"/>
                  </a:cubicBezTo>
                  <a:lnTo>
                    <a:pt x="2715" y="3016"/>
                  </a:lnTo>
                  <a:lnTo>
                    <a:pt x="2536" y="3016"/>
                  </a:lnTo>
                  <a:lnTo>
                    <a:pt x="2536" y="921"/>
                  </a:lnTo>
                  <a:lnTo>
                    <a:pt x="2536" y="873"/>
                  </a:lnTo>
                  <a:cubicBezTo>
                    <a:pt x="2525" y="564"/>
                    <a:pt x="2358" y="278"/>
                    <a:pt x="2084" y="135"/>
                  </a:cubicBezTo>
                  <a:cubicBezTo>
                    <a:pt x="1930" y="45"/>
                    <a:pt x="1766" y="0"/>
                    <a:pt x="16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8"/>
          <p:cNvSpPr txBox="1"/>
          <p:nvPr>
            <p:ph type="ctrTitle"/>
          </p:nvPr>
        </p:nvSpPr>
        <p:spPr>
          <a:xfrm>
            <a:off x="670387" y="223575"/>
            <a:ext cx="26220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OVERVIEW</a:t>
            </a:r>
            <a:endParaRPr/>
          </a:p>
        </p:txBody>
      </p:sp>
      <p:sp>
        <p:nvSpPr>
          <p:cNvPr id="496" name="Google Shape;496;p28"/>
          <p:cNvSpPr txBox="1"/>
          <p:nvPr>
            <p:ph idx="1" type="subTitle"/>
          </p:nvPr>
        </p:nvSpPr>
        <p:spPr>
          <a:xfrm>
            <a:off x="589350" y="1521625"/>
            <a:ext cx="4136100" cy="28503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FFFFFF"/>
              </a:buClr>
              <a:buSzPts val="1400"/>
              <a:buChar char="❏"/>
            </a:pPr>
            <a:r>
              <a:rPr lang="en" sz="1400">
                <a:solidFill>
                  <a:srgbClr val="FFFFFF"/>
                </a:solidFill>
              </a:rPr>
              <a:t>The following data analysis has been done for a music record label to help them purchase the most appropriate music track.</a:t>
            </a:r>
            <a:endParaRPr sz="1400">
              <a:solidFill>
                <a:srgbClr val="FFFFFF"/>
              </a:solidFill>
            </a:endParaRPr>
          </a:p>
          <a:p>
            <a:pPr indent="-317500" lvl="0" marL="457200" rtl="0" algn="just">
              <a:lnSpc>
                <a:spcPct val="115000"/>
              </a:lnSpc>
              <a:spcBef>
                <a:spcPts val="0"/>
              </a:spcBef>
              <a:spcAft>
                <a:spcPts val="0"/>
              </a:spcAft>
              <a:buClr>
                <a:srgbClr val="FFFFFF"/>
              </a:buClr>
              <a:buSzPts val="1400"/>
              <a:buChar char="❏"/>
            </a:pPr>
            <a:r>
              <a:rPr lang="en" sz="1400">
                <a:solidFill>
                  <a:srgbClr val="FFFFFF"/>
                </a:solidFill>
              </a:rPr>
              <a:t>A set of features describing the music tracks have been provided in correspondence to the popularity of the music track. </a:t>
            </a:r>
            <a:endParaRPr sz="1400">
              <a:solidFill>
                <a:srgbClr val="FFFFFF"/>
              </a:solidFill>
            </a:endParaRPr>
          </a:p>
          <a:p>
            <a:pPr indent="-317500" lvl="0" marL="457200" rtl="0" algn="just">
              <a:lnSpc>
                <a:spcPct val="115000"/>
              </a:lnSpc>
              <a:spcBef>
                <a:spcPts val="0"/>
              </a:spcBef>
              <a:spcAft>
                <a:spcPts val="0"/>
              </a:spcAft>
              <a:buClr>
                <a:srgbClr val="FFFFFF"/>
              </a:buClr>
              <a:buSzPts val="1400"/>
              <a:buChar char="❏"/>
            </a:pPr>
            <a:r>
              <a:rPr lang="en" sz="1400">
                <a:solidFill>
                  <a:srgbClr val="FFFFFF"/>
                </a:solidFill>
              </a:rPr>
              <a:t>Based on the predictions, 10000(in 10k $) will be invested to place bids on the 4000 music tracks. This model is expected to generate the highest possible revenue.</a:t>
            </a:r>
            <a:endParaRPr sz="1400">
              <a:solidFill>
                <a:srgbClr val="FFFFFF"/>
              </a:solidFill>
            </a:endParaRPr>
          </a:p>
          <a:p>
            <a:pPr indent="-292100" lvl="0" marL="457200" rtl="0" algn="ctr">
              <a:spcBef>
                <a:spcPts val="0"/>
              </a:spcBef>
              <a:spcAft>
                <a:spcPts val="0"/>
              </a:spcAft>
              <a:buClr>
                <a:srgbClr val="FFFFFF"/>
              </a:buClr>
              <a:buSzPts val="1000"/>
              <a:buChar char="❏"/>
            </a:pPr>
            <a:r>
              <a:t/>
            </a:r>
            <a:endParaRPr>
              <a:solidFill>
                <a:srgbClr val="FFFFFF"/>
              </a:solidFill>
            </a:endParaRPr>
          </a:p>
        </p:txBody>
      </p:sp>
      <p:grpSp>
        <p:nvGrpSpPr>
          <p:cNvPr id="497" name="Google Shape;497;p28"/>
          <p:cNvGrpSpPr/>
          <p:nvPr/>
        </p:nvGrpSpPr>
        <p:grpSpPr>
          <a:xfrm>
            <a:off x="5722157" y="396517"/>
            <a:ext cx="1271351" cy="3804111"/>
            <a:chOff x="6358149" y="1060886"/>
            <a:chExt cx="1271351" cy="3825534"/>
          </a:xfrm>
        </p:grpSpPr>
        <p:grpSp>
          <p:nvGrpSpPr>
            <p:cNvPr id="498" name="Google Shape;498;p28"/>
            <p:cNvGrpSpPr/>
            <p:nvPr/>
          </p:nvGrpSpPr>
          <p:grpSpPr>
            <a:xfrm rot="5400000">
              <a:off x="5048889" y="2370145"/>
              <a:ext cx="3825534" cy="1207015"/>
              <a:chOff x="1247650" y="2075423"/>
              <a:chExt cx="6648477" cy="1557238"/>
            </a:xfrm>
          </p:grpSpPr>
          <p:sp>
            <p:nvSpPr>
              <p:cNvPr id="499" name="Google Shape;499;p28"/>
              <p:cNvSpPr/>
              <p:nvPr/>
            </p:nvSpPr>
            <p:spPr>
              <a:xfrm>
                <a:off x="6633862" y="2075423"/>
                <a:ext cx="953444" cy="825696"/>
              </a:xfrm>
              <a:custGeom>
                <a:rect b="b" l="l" r="r" t="t"/>
                <a:pathLst>
                  <a:path extrusionOk="0" h="50027" w="57767">
                    <a:moveTo>
                      <a:pt x="14439" y="0"/>
                    </a:moveTo>
                    <a:lnTo>
                      <a:pt x="0" y="25014"/>
                    </a:lnTo>
                    <a:lnTo>
                      <a:pt x="14439" y="50027"/>
                    </a:lnTo>
                    <a:lnTo>
                      <a:pt x="43329" y="50027"/>
                    </a:lnTo>
                    <a:lnTo>
                      <a:pt x="57767" y="25014"/>
                    </a:lnTo>
                    <a:lnTo>
                      <a:pt x="43329" y="0"/>
                    </a:lnTo>
                    <a:close/>
                  </a:path>
                </a:pathLst>
              </a:cu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5359252" y="2806965"/>
                <a:ext cx="953461" cy="825696"/>
              </a:xfrm>
              <a:custGeom>
                <a:rect b="b" l="l" r="r" t="t"/>
                <a:pathLst>
                  <a:path extrusionOk="0" h="50027" w="57768">
                    <a:moveTo>
                      <a:pt x="14439" y="0"/>
                    </a:moveTo>
                    <a:lnTo>
                      <a:pt x="1" y="25013"/>
                    </a:lnTo>
                    <a:lnTo>
                      <a:pt x="14439" y="50027"/>
                    </a:lnTo>
                    <a:lnTo>
                      <a:pt x="43329" y="50027"/>
                    </a:lnTo>
                    <a:lnTo>
                      <a:pt x="57767" y="25013"/>
                    </a:lnTo>
                    <a:lnTo>
                      <a:pt x="43329" y="0"/>
                    </a:lnTo>
                    <a:close/>
                  </a:path>
                </a:pathLst>
              </a:cu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1601478" y="2075425"/>
                <a:ext cx="953316" cy="825696"/>
              </a:xfrm>
              <a:custGeom>
                <a:rect b="b" l="l" r="r" t="t"/>
                <a:pathLst>
                  <a:path extrusionOk="0" h="50027" w="57768">
                    <a:moveTo>
                      <a:pt x="14439" y="0"/>
                    </a:moveTo>
                    <a:lnTo>
                      <a:pt x="1" y="25013"/>
                    </a:lnTo>
                    <a:lnTo>
                      <a:pt x="14439" y="50027"/>
                    </a:lnTo>
                    <a:lnTo>
                      <a:pt x="43329" y="50027"/>
                    </a:lnTo>
                    <a:lnTo>
                      <a:pt x="57768" y="25013"/>
                    </a:lnTo>
                    <a:lnTo>
                      <a:pt x="43329" y="0"/>
                    </a:lnTo>
                    <a:close/>
                  </a:path>
                </a:pathLst>
              </a:cu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2857827" y="2807112"/>
                <a:ext cx="953370" cy="825320"/>
              </a:xfrm>
              <a:custGeom>
                <a:rect b="b" l="l" r="r" t="t"/>
                <a:pathLst>
                  <a:path extrusionOk="0" h="50027" w="57780">
                    <a:moveTo>
                      <a:pt x="14452" y="0"/>
                    </a:moveTo>
                    <a:lnTo>
                      <a:pt x="0" y="25013"/>
                    </a:lnTo>
                    <a:lnTo>
                      <a:pt x="14452" y="50027"/>
                    </a:lnTo>
                    <a:lnTo>
                      <a:pt x="43328" y="50027"/>
                    </a:lnTo>
                    <a:lnTo>
                      <a:pt x="57780" y="25013"/>
                    </a:lnTo>
                    <a:lnTo>
                      <a:pt x="43328" y="0"/>
                    </a:lnTo>
                    <a:close/>
                  </a:path>
                </a:pathLst>
              </a:cu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4097386" y="2075425"/>
                <a:ext cx="953444" cy="825696"/>
              </a:xfrm>
              <a:custGeom>
                <a:rect b="b" l="l" r="r" t="t"/>
                <a:pathLst>
                  <a:path extrusionOk="0" h="50027" w="57767">
                    <a:moveTo>
                      <a:pt x="14439" y="0"/>
                    </a:moveTo>
                    <a:lnTo>
                      <a:pt x="0" y="25013"/>
                    </a:lnTo>
                    <a:lnTo>
                      <a:pt x="14439" y="50027"/>
                    </a:lnTo>
                    <a:lnTo>
                      <a:pt x="43328" y="50027"/>
                    </a:lnTo>
                    <a:lnTo>
                      <a:pt x="57767" y="25013"/>
                    </a:lnTo>
                    <a:lnTo>
                      <a:pt x="43328" y="0"/>
                    </a:lnTo>
                    <a:close/>
                  </a:path>
                </a:pathLst>
              </a:cu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1247650" y="2490334"/>
                <a:ext cx="6648477" cy="729445"/>
              </a:xfrm>
              <a:custGeom>
                <a:rect b="b" l="l" r="r" t="t"/>
                <a:pathLst>
                  <a:path extrusionOk="0" fill="none" h="31310" w="285373">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cap="flat" cmpd="sng" w="9525">
                <a:solidFill>
                  <a:srgbClr val="869FB2"/>
                </a:solidFill>
                <a:prstDash val="solid"/>
                <a:miter lim="1300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28"/>
            <p:cNvSpPr txBox="1"/>
            <p:nvPr/>
          </p:nvSpPr>
          <p:spPr>
            <a:xfrm>
              <a:off x="7018675" y="1275150"/>
              <a:ext cx="610800" cy="52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Maven Pro"/>
                  <a:ea typeface="Maven Pro"/>
                  <a:cs typeface="Maven Pro"/>
                  <a:sym typeface="Maven Pro"/>
                </a:rPr>
                <a:t>Very High</a:t>
              </a:r>
              <a:endParaRPr sz="1100">
                <a:solidFill>
                  <a:srgbClr val="FFFFFF"/>
                </a:solidFill>
                <a:latin typeface="Maven Pro"/>
                <a:ea typeface="Maven Pro"/>
                <a:cs typeface="Maven Pro"/>
                <a:sym typeface="Maven Pro"/>
              </a:endParaRPr>
            </a:p>
          </p:txBody>
        </p:sp>
        <p:sp>
          <p:nvSpPr>
            <p:cNvPr id="506" name="Google Shape;506;p28"/>
            <p:cNvSpPr txBox="1"/>
            <p:nvPr/>
          </p:nvSpPr>
          <p:spPr>
            <a:xfrm>
              <a:off x="6450791" y="2059762"/>
              <a:ext cx="471300" cy="3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Maven Pro"/>
                  <a:ea typeface="Maven Pro"/>
                  <a:cs typeface="Maven Pro"/>
                  <a:sym typeface="Maven Pro"/>
                </a:rPr>
                <a:t>High</a:t>
              </a:r>
              <a:endParaRPr sz="1100">
                <a:solidFill>
                  <a:srgbClr val="FFFFFF"/>
                </a:solidFill>
                <a:latin typeface="Maven Pro"/>
                <a:ea typeface="Maven Pro"/>
                <a:cs typeface="Maven Pro"/>
                <a:sym typeface="Maven Pro"/>
              </a:endParaRPr>
            </a:p>
          </p:txBody>
        </p:sp>
        <p:sp>
          <p:nvSpPr>
            <p:cNvPr id="507" name="Google Shape;507;p28"/>
            <p:cNvSpPr txBox="1"/>
            <p:nvPr/>
          </p:nvSpPr>
          <p:spPr>
            <a:xfrm>
              <a:off x="6922100" y="2786075"/>
              <a:ext cx="707400" cy="3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Maven Pro"/>
                  <a:ea typeface="Maven Pro"/>
                  <a:cs typeface="Maven Pro"/>
                  <a:sym typeface="Maven Pro"/>
                </a:rPr>
                <a:t>Average</a:t>
              </a:r>
              <a:endParaRPr sz="1100">
                <a:solidFill>
                  <a:srgbClr val="FFFFFF"/>
                </a:solidFill>
                <a:latin typeface="Maven Pro"/>
                <a:ea typeface="Maven Pro"/>
                <a:cs typeface="Maven Pro"/>
                <a:sym typeface="Maven Pro"/>
              </a:endParaRPr>
            </a:p>
          </p:txBody>
        </p:sp>
        <p:sp>
          <p:nvSpPr>
            <p:cNvPr id="508" name="Google Shape;508;p28"/>
            <p:cNvSpPr txBox="1"/>
            <p:nvPr/>
          </p:nvSpPr>
          <p:spPr>
            <a:xfrm>
              <a:off x="6450800" y="3514750"/>
              <a:ext cx="518100" cy="35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Maven Pro"/>
                  <a:ea typeface="Maven Pro"/>
                  <a:cs typeface="Maven Pro"/>
                  <a:sym typeface="Maven Pro"/>
                </a:rPr>
                <a:t>Low</a:t>
              </a:r>
              <a:endParaRPr sz="1100">
                <a:solidFill>
                  <a:srgbClr val="FFFFFF"/>
                </a:solidFill>
                <a:latin typeface="Maven Pro"/>
                <a:ea typeface="Maven Pro"/>
                <a:cs typeface="Maven Pro"/>
                <a:sym typeface="Maven Pro"/>
              </a:endParaRPr>
            </a:p>
          </p:txBody>
        </p:sp>
        <p:sp>
          <p:nvSpPr>
            <p:cNvPr id="509" name="Google Shape;509;p28"/>
            <p:cNvSpPr txBox="1"/>
            <p:nvPr/>
          </p:nvSpPr>
          <p:spPr>
            <a:xfrm>
              <a:off x="7014800" y="4179100"/>
              <a:ext cx="518100" cy="52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Maven Pro"/>
                  <a:ea typeface="Maven Pro"/>
                  <a:cs typeface="Maven Pro"/>
                  <a:sym typeface="Maven Pro"/>
                </a:rPr>
                <a:t>Very Low</a:t>
              </a:r>
              <a:endParaRPr sz="1100">
                <a:solidFill>
                  <a:srgbClr val="FFFFFF"/>
                </a:solidFill>
                <a:latin typeface="Maven Pro"/>
                <a:ea typeface="Maven Pro"/>
                <a:cs typeface="Maven Pro"/>
                <a:sym typeface="Maven Pro"/>
              </a:endParaRPr>
            </a:p>
          </p:txBody>
        </p:sp>
      </p:grpSp>
      <p:sp>
        <p:nvSpPr>
          <p:cNvPr id="510" name="Google Shape;510;p28"/>
          <p:cNvSpPr txBox="1"/>
          <p:nvPr/>
        </p:nvSpPr>
        <p:spPr>
          <a:xfrm>
            <a:off x="4993475" y="4425550"/>
            <a:ext cx="3354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Maven Pro"/>
                <a:ea typeface="Maven Pro"/>
                <a:cs typeface="Maven Pro"/>
                <a:sym typeface="Maven Pro"/>
              </a:rPr>
              <a:t>CLASSIFICATION OF POPULARITIES</a:t>
            </a:r>
            <a:endParaRPr sz="1500">
              <a:solidFill>
                <a:srgbClr val="FFFFFF"/>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9"/>
          <p:cNvSpPr txBox="1"/>
          <p:nvPr>
            <p:ph type="ctrTitle"/>
          </p:nvPr>
        </p:nvSpPr>
        <p:spPr>
          <a:xfrm>
            <a:off x="471375" y="2700025"/>
            <a:ext cx="6396600" cy="208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DATA DESCRIPTION</a:t>
            </a:r>
            <a:endParaRPr/>
          </a:p>
        </p:txBody>
      </p:sp>
      <p:sp>
        <p:nvSpPr>
          <p:cNvPr id="516" name="Google Shape;516;p29"/>
          <p:cNvSpPr txBox="1"/>
          <p:nvPr>
            <p:ph idx="1" type="subTitle"/>
          </p:nvPr>
        </p:nvSpPr>
        <p:spPr>
          <a:xfrm>
            <a:off x="1746650" y="2417450"/>
            <a:ext cx="35040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Understanding the dataset better and drawing inferences from it.</a:t>
            </a:r>
            <a:endParaRPr sz="2000"/>
          </a:p>
        </p:txBody>
      </p:sp>
      <p:sp>
        <p:nvSpPr>
          <p:cNvPr id="517" name="Google Shape;517;p29"/>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519" name="Google Shape;519;p29"/>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1" name="Google Shape;521;p29"/>
          <p:cNvCxnSpPr>
            <a:stCxn id="517"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0"/>
          <p:cNvSpPr txBox="1"/>
          <p:nvPr/>
        </p:nvSpPr>
        <p:spPr>
          <a:xfrm>
            <a:off x="1457325" y="1324950"/>
            <a:ext cx="3011100" cy="238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Maven Pro"/>
                <a:ea typeface="Maven Pro"/>
                <a:cs typeface="Maven Pro"/>
                <a:sym typeface="Maven Pro"/>
              </a:rPr>
              <a:t>Train Dataset: </a:t>
            </a:r>
            <a:endParaRPr sz="2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1800">
              <a:solidFill>
                <a:schemeClr val="lt1"/>
              </a:solidFill>
              <a:latin typeface="Maven Pro"/>
              <a:ea typeface="Maven Pro"/>
              <a:cs typeface="Maven Pro"/>
              <a:sym typeface="Maven Pro"/>
            </a:endParaRPr>
          </a:p>
          <a:p>
            <a:pPr indent="-342900" lvl="0" marL="457200" rtl="0" algn="l">
              <a:lnSpc>
                <a:spcPct val="115000"/>
              </a:lnSpc>
              <a:spcBef>
                <a:spcPts val="0"/>
              </a:spcBef>
              <a:spcAft>
                <a:spcPts val="0"/>
              </a:spcAft>
              <a:buClr>
                <a:srgbClr val="FFFFFF"/>
              </a:buClr>
              <a:buSzPts val="1800"/>
              <a:buFont typeface="Maven Pro"/>
              <a:buChar char="❏"/>
            </a:pPr>
            <a:r>
              <a:rPr lang="en" sz="1800">
                <a:solidFill>
                  <a:schemeClr val="lt1"/>
                </a:solidFill>
                <a:latin typeface="Maven Pro"/>
                <a:ea typeface="Maven Pro"/>
                <a:cs typeface="Maven Pro"/>
                <a:sym typeface="Maven Pro"/>
              </a:rPr>
              <a:t>12,227 rows (datapoints)</a:t>
            </a:r>
            <a:endParaRPr sz="1800">
              <a:solidFill>
                <a:schemeClr val="lt1"/>
              </a:solidFill>
              <a:latin typeface="Maven Pro"/>
              <a:ea typeface="Maven Pro"/>
              <a:cs typeface="Maven Pro"/>
              <a:sym typeface="Maven Pro"/>
            </a:endParaRPr>
          </a:p>
          <a:p>
            <a:pPr indent="-342900" lvl="0" marL="457200" rtl="0" algn="l">
              <a:lnSpc>
                <a:spcPct val="115000"/>
              </a:lnSpc>
              <a:spcBef>
                <a:spcPts val="0"/>
              </a:spcBef>
              <a:spcAft>
                <a:spcPts val="0"/>
              </a:spcAft>
              <a:buClr>
                <a:srgbClr val="FFFFFF"/>
              </a:buClr>
              <a:buSzPts val="1800"/>
              <a:buFont typeface="Maven Pro"/>
              <a:buChar char="❏"/>
            </a:pPr>
            <a:r>
              <a:rPr lang="en" sz="1800">
                <a:solidFill>
                  <a:schemeClr val="lt1"/>
                </a:solidFill>
                <a:latin typeface="Maven Pro"/>
                <a:ea typeface="Maven Pro"/>
                <a:cs typeface="Maven Pro"/>
                <a:sym typeface="Maven Pro"/>
              </a:rPr>
              <a:t>16 features </a:t>
            </a:r>
            <a:endParaRPr sz="1800">
              <a:solidFill>
                <a:schemeClr val="lt1"/>
              </a:solidFill>
              <a:latin typeface="Maven Pro"/>
              <a:ea typeface="Maven Pro"/>
              <a:cs typeface="Maven Pro"/>
              <a:sym typeface="Maven Pro"/>
            </a:endParaRPr>
          </a:p>
          <a:p>
            <a:pPr indent="-342900" lvl="0" marL="457200" rtl="0" algn="l">
              <a:lnSpc>
                <a:spcPct val="115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13 </a:t>
            </a:r>
            <a:r>
              <a:rPr lang="en" sz="1800">
                <a:solidFill>
                  <a:schemeClr val="lt1"/>
                </a:solidFill>
                <a:latin typeface="Maven Pro"/>
                <a:ea typeface="Maven Pro"/>
                <a:cs typeface="Maven Pro"/>
                <a:sym typeface="Maven Pro"/>
              </a:rPr>
              <a:t>continuous</a:t>
            </a:r>
            <a:r>
              <a:rPr lang="en" sz="1800">
                <a:solidFill>
                  <a:schemeClr val="lt1"/>
                </a:solidFill>
                <a:latin typeface="Maven Pro"/>
                <a:ea typeface="Maven Pro"/>
                <a:cs typeface="Maven Pro"/>
                <a:sym typeface="Maven Pro"/>
              </a:rPr>
              <a:t> features</a:t>
            </a:r>
            <a:endParaRPr sz="1800">
              <a:solidFill>
                <a:schemeClr val="lt1"/>
              </a:solidFill>
              <a:latin typeface="Maven Pro"/>
              <a:ea typeface="Maven Pro"/>
              <a:cs typeface="Maven Pro"/>
              <a:sym typeface="Maven Pro"/>
            </a:endParaRPr>
          </a:p>
          <a:p>
            <a:pPr indent="-342900" lvl="0" marL="457200" rtl="0" algn="l">
              <a:lnSpc>
                <a:spcPct val="115000"/>
              </a:lnSpc>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3 categorical features</a:t>
            </a:r>
            <a:endParaRPr sz="1800">
              <a:solidFill>
                <a:schemeClr val="lt1"/>
              </a:solidFill>
              <a:latin typeface="Maven Pro"/>
              <a:ea typeface="Maven Pro"/>
              <a:cs typeface="Maven Pro"/>
              <a:sym typeface="Maven Pro"/>
            </a:endParaRPr>
          </a:p>
        </p:txBody>
      </p:sp>
      <p:pic>
        <p:nvPicPr>
          <p:cNvPr id="527" name="Google Shape;527;p30"/>
          <p:cNvPicPr preferRelativeResize="0"/>
          <p:nvPr/>
        </p:nvPicPr>
        <p:blipFill>
          <a:blip r:embed="rId3">
            <a:alphaModFix/>
          </a:blip>
          <a:stretch>
            <a:fillRect/>
          </a:stretch>
        </p:blipFill>
        <p:spPr>
          <a:xfrm>
            <a:off x="4468425" y="143175"/>
            <a:ext cx="4498001" cy="4857149"/>
          </a:xfrm>
          <a:prstGeom prst="rect">
            <a:avLst/>
          </a:prstGeom>
          <a:noFill/>
          <a:ln cap="flat" cmpd="sng" w="28575">
            <a:solidFill>
              <a:srgbClr val="FFFFFF"/>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1"/>
          <p:cNvSpPr txBox="1"/>
          <p:nvPr>
            <p:ph type="ctrTitle"/>
          </p:nvPr>
        </p:nvSpPr>
        <p:spPr>
          <a:xfrm>
            <a:off x="471375" y="2700025"/>
            <a:ext cx="6396600" cy="208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DATA VISUALISATION</a:t>
            </a:r>
            <a:endParaRPr/>
          </a:p>
        </p:txBody>
      </p:sp>
      <p:sp>
        <p:nvSpPr>
          <p:cNvPr id="533" name="Google Shape;533;p31"/>
          <p:cNvSpPr txBox="1"/>
          <p:nvPr>
            <p:ph idx="1" type="subTitle"/>
          </p:nvPr>
        </p:nvSpPr>
        <p:spPr>
          <a:xfrm>
            <a:off x="1318025" y="2417450"/>
            <a:ext cx="39648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Observing and drawing conclusions from the dataset</a:t>
            </a:r>
            <a:endParaRPr sz="2000"/>
          </a:p>
        </p:txBody>
      </p:sp>
      <p:sp>
        <p:nvSpPr>
          <p:cNvPr id="534" name="Google Shape;534;p31"/>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536" name="Google Shape;536;p31"/>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1"/>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31"/>
          <p:cNvCxnSpPr>
            <a:stCxn id="534"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2"/>
          <p:cNvSpPr txBox="1"/>
          <p:nvPr>
            <p:ph type="ctrTitle"/>
          </p:nvPr>
        </p:nvSpPr>
        <p:spPr>
          <a:xfrm>
            <a:off x="428625" y="411675"/>
            <a:ext cx="6524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HEAT MAP FOR CORRELATION MATRIX</a:t>
            </a:r>
            <a:endParaRPr/>
          </a:p>
        </p:txBody>
      </p:sp>
      <p:pic>
        <p:nvPicPr>
          <p:cNvPr id="544" name="Google Shape;544;p32"/>
          <p:cNvPicPr preferRelativeResize="0"/>
          <p:nvPr/>
        </p:nvPicPr>
        <p:blipFill>
          <a:blip r:embed="rId3">
            <a:alphaModFix/>
          </a:blip>
          <a:stretch>
            <a:fillRect/>
          </a:stretch>
        </p:blipFill>
        <p:spPr>
          <a:xfrm>
            <a:off x="549000" y="1075300"/>
            <a:ext cx="4222675" cy="3584850"/>
          </a:xfrm>
          <a:prstGeom prst="rect">
            <a:avLst/>
          </a:prstGeom>
          <a:noFill/>
          <a:ln>
            <a:noFill/>
          </a:ln>
        </p:spPr>
      </p:pic>
      <p:sp>
        <p:nvSpPr>
          <p:cNvPr id="545" name="Google Shape;545;p32"/>
          <p:cNvSpPr txBox="1"/>
          <p:nvPr/>
        </p:nvSpPr>
        <p:spPr>
          <a:xfrm>
            <a:off x="5081525" y="1133700"/>
            <a:ext cx="2653500" cy="40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Maven Pro"/>
                <a:ea typeface="Maven Pro"/>
                <a:cs typeface="Maven Pro"/>
                <a:sym typeface="Maven Pro"/>
              </a:rPr>
              <a:t>Observations:</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600">
                <a:solidFill>
                  <a:srgbClr val="FFFFFF"/>
                </a:solidFill>
                <a:latin typeface="Maven Pro"/>
                <a:ea typeface="Maven Pro"/>
                <a:cs typeface="Maven Pro"/>
                <a:sym typeface="Maven Pro"/>
              </a:rPr>
              <a:t>Our target variable (popularity) has a highest positive dependency with “year”.</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600">
                <a:solidFill>
                  <a:srgbClr val="FFFFFF"/>
                </a:solidFill>
                <a:latin typeface="Maven Pro"/>
                <a:ea typeface="Maven Pro"/>
                <a:cs typeface="Maven Pro"/>
                <a:sym typeface="Maven Pro"/>
              </a:rPr>
              <a:t>It has the highest negative dependency with “Acousticness” having a correlation coefficient of -0.407.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a:solidFill>
                <a:srgbClr val="FFFFFF"/>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3"/>
          <p:cNvSpPr txBox="1"/>
          <p:nvPr>
            <p:ph type="ctrTitle"/>
          </p:nvPr>
        </p:nvSpPr>
        <p:spPr>
          <a:xfrm>
            <a:off x="428625" y="411675"/>
            <a:ext cx="65244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
            </a:r>
            <a:r>
              <a:rPr lang="en"/>
              <a:t>istribution over the years</a:t>
            </a:r>
            <a:endParaRPr/>
          </a:p>
        </p:txBody>
      </p:sp>
      <p:sp>
        <p:nvSpPr>
          <p:cNvPr id="551" name="Google Shape;551;p33"/>
          <p:cNvSpPr txBox="1"/>
          <p:nvPr/>
        </p:nvSpPr>
        <p:spPr>
          <a:xfrm>
            <a:off x="5478575" y="1141875"/>
            <a:ext cx="26535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Maven Pro"/>
                <a:ea typeface="Maven Pro"/>
                <a:cs typeface="Maven Pro"/>
                <a:sym typeface="Maven Pro"/>
              </a:rPr>
              <a:t>Observations:</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600">
                <a:solidFill>
                  <a:srgbClr val="FFFFFF"/>
                </a:solidFill>
                <a:latin typeface="Maven Pro"/>
                <a:ea typeface="Maven Pro"/>
                <a:cs typeface="Maven Pro"/>
                <a:sym typeface="Maven Pro"/>
              </a:rPr>
              <a:t>We observed that more number of music tracks are being released with time.</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sz="1600">
              <a:solidFill>
                <a:srgbClr val="FFFFFF"/>
              </a:solidFill>
              <a:latin typeface="Maven Pro"/>
              <a:ea typeface="Maven Pro"/>
              <a:cs typeface="Maven Pro"/>
              <a:sym typeface="Maven Pro"/>
            </a:endParaRPr>
          </a:p>
          <a:p>
            <a:pPr indent="0" lvl="0" marL="0" rtl="0" algn="l">
              <a:lnSpc>
                <a:spcPct val="115000"/>
              </a:lnSpc>
              <a:spcBef>
                <a:spcPts val="0"/>
              </a:spcBef>
              <a:spcAft>
                <a:spcPts val="0"/>
              </a:spcAft>
              <a:buNone/>
            </a:pPr>
            <a:r>
              <a:rPr lang="en" sz="1600">
                <a:solidFill>
                  <a:srgbClr val="FFFFFF"/>
                </a:solidFill>
                <a:latin typeface="Maven Pro"/>
                <a:ea typeface="Maven Pro"/>
                <a:cs typeface="Maven Pro"/>
                <a:sym typeface="Maven Pro"/>
              </a:rPr>
              <a:t>Also to incorporate the effect of release year, we create 10 bins representing the deciles of release years.</a:t>
            </a:r>
            <a:endParaRPr sz="1600">
              <a:solidFill>
                <a:srgbClr val="FFFFFF"/>
              </a:solidFill>
              <a:latin typeface="Maven Pro"/>
              <a:ea typeface="Maven Pro"/>
              <a:cs typeface="Maven Pro"/>
              <a:sym typeface="Maven Pro"/>
            </a:endParaRPr>
          </a:p>
        </p:txBody>
      </p:sp>
      <p:pic>
        <p:nvPicPr>
          <p:cNvPr id="552" name="Google Shape;552;p33"/>
          <p:cNvPicPr preferRelativeResize="0"/>
          <p:nvPr/>
        </p:nvPicPr>
        <p:blipFill>
          <a:blip r:embed="rId3">
            <a:alphaModFix/>
          </a:blip>
          <a:stretch>
            <a:fillRect/>
          </a:stretch>
        </p:blipFill>
        <p:spPr>
          <a:xfrm>
            <a:off x="428625" y="1141875"/>
            <a:ext cx="4656475" cy="337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