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65" r:id="rId8"/>
    <p:sldId id="263" r:id="rId9"/>
    <p:sldId id="265" r:id="rId10"/>
    <p:sldId id="2146847057" r:id="rId11"/>
    <p:sldId id="2146847060" r:id="rId12"/>
    <p:sldId id="2146847063" r:id="rId13"/>
    <p:sldId id="2146847064" r:id="rId14"/>
    <p:sldId id="2146847066" r:id="rId15"/>
    <p:sldId id="2146847062" r:id="rId16"/>
    <p:sldId id="2146847061" r:id="rId17"/>
    <p:sldId id="2146847055"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hritikranjan1/image_steganography.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br>
              <a:rPr lang="en-US" b="1" dirty="0"/>
            </a:br>
            <a:br>
              <a:rPr lang="en-US" b="1" dirty="0"/>
            </a:br>
            <a:br>
              <a:rPr lang="en-US" b="1" dirty="0"/>
            </a:br>
            <a:br>
              <a:rPr lang="en-US" b="1" dirty="0"/>
            </a:br>
            <a:r>
              <a:rPr lang="en-US" b="1" dirty="0">
                <a:solidFill>
                  <a:schemeClr val="accent1">
                    <a:lumMod val="75000"/>
                  </a:schemeClr>
                </a:solidFill>
                <a:latin typeface="Arial"/>
                <a:ea typeface="+mn-ea"/>
                <a:cs typeface="Arial"/>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HRITIK RANJAN</a:t>
            </a:r>
          </a:p>
          <a:p>
            <a:r>
              <a:rPr lang="en-US" sz="2000" b="1" dirty="0">
                <a:solidFill>
                  <a:schemeClr val="accent1">
                    <a:lumMod val="75000"/>
                  </a:schemeClr>
                </a:solidFill>
                <a:latin typeface="Arial"/>
                <a:cs typeface="Arial"/>
              </a:rPr>
              <a:t>Student Name : HRITIK RANJAN</a:t>
            </a:r>
          </a:p>
          <a:p>
            <a:r>
              <a:rPr lang="en-US" sz="2000" b="1" dirty="0">
                <a:solidFill>
                  <a:schemeClr val="accent1">
                    <a:lumMod val="75000"/>
                  </a:schemeClr>
                </a:solidFill>
                <a:latin typeface="Arial"/>
                <a:cs typeface="Arial"/>
              </a:rPr>
              <a:t>College Name &amp; Department : BTECH-CSE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390E5A-C83B-3A50-8A40-F58DAB4CB58E}"/>
              </a:ext>
            </a:extLst>
          </p:cNvPr>
          <p:cNvPicPr>
            <a:picLocks noGrp="1" noChangeAspect="1"/>
          </p:cNvPicPr>
          <p:nvPr>
            <p:ph idx="1"/>
          </p:nvPr>
        </p:nvPicPr>
        <p:blipFill>
          <a:blip r:embed="rId2"/>
          <a:stretch>
            <a:fillRect/>
          </a:stretch>
        </p:blipFill>
        <p:spPr>
          <a:xfrm>
            <a:off x="3838575" y="2438400"/>
            <a:ext cx="4514850" cy="2400300"/>
          </a:xfrm>
        </p:spPr>
      </p:pic>
    </p:spTree>
    <p:extLst>
      <p:ext uri="{BB962C8B-B14F-4D97-AF65-F5344CB8AC3E}">
        <p14:creationId xmlns:p14="http://schemas.microsoft.com/office/powerpoint/2010/main" val="3784987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14;p22">
            <a:extLst>
              <a:ext uri="{FF2B5EF4-FFF2-40B4-BE49-F238E27FC236}">
                <a16:creationId xmlns:a16="http://schemas.microsoft.com/office/drawing/2014/main" id="{92EFE379-F8FC-CE4F-1DFE-257B68CEDC5E}"/>
              </a:ext>
            </a:extLst>
          </p:cNvPr>
          <p:cNvPicPr preferRelativeResize="0">
            <a:picLocks noGrp="1"/>
          </p:cNvPicPr>
          <p:nvPr>
            <p:ph idx="1"/>
          </p:nvPr>
        </p:nvPicPr>
        <p:blipFill>
          <a:blip r:embed="rId2">
            <a:alphaModFix/>
          </a:blip>
          <a:stretch>
            <a:fillRect/>
          </a:stretch>
        </p:blipFill>
        <p:spPr>
          <a:xfrm>
            <a:off x="1006867" y="1304818"/>
            <a:ext cx="9894014" cy="5137079"/>
          </a:xfrm>
          <a:prstGeom prst="rect">
            <a:avLst/>
          </a:prstGeom>
          <a:noFill/>
          <a:ln>
            <a:noFill/>
          </a:ln>
        </p:spPr>
      </p:pic>
    </p:spTree>
    <p:extLst>
      <p:ext uri="{BB962C8B-B14F-4D97-AF65-F5344CB8AC3E}">
        <p14:creationId xmlns:p14="http://schemas.microsoft.com/office/powerpoint/2010/main" val="3195931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000" dirty="0"/>
              <a:t>The project demonstrates an efficient and secure way to hide data within images using steganography. By integrating encryption techniques, we ensure that even if the hidden data is extracted, it remains unreadable without the correct decryption key. This method provides an effective and covert means of secure communication, suitable for various high-security applications.</a:t>
            </a:r>
          </a:p>
          <a:p>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https://github.com/hritikranjan1/image_steganography.git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a:buFont typeface="Arial" panose="020B0604020202020204" pitchFamily="34" charset="0"/>
              <a:buChar char="•"/>
            </a:pPr>
            <a:r>
              <a:rPr lang="en-IN" sz="2000" b="1" dirty="0"/>
              <a:t>Integration with Blockchain</a:t>
            </a:r>
            <a:r>
              <a:rPr lang="en-IN" sz="2000" dirty="0"/>
              <a:t>: Enhance security by verifying image authenticity using blockchain.</a:t>
            </a:r>
          </a:p>
          <a:p>
            <a:pPr>
              <a:buFont typeface="Arial" panose="020B0604020202020204" pitchFamily="34" charset="0"/>
              <a:buChar char="•"/>
            </a:pPr>
            <a:r>
              <a:rPr lang="en-IN" sz="2000" b="1" dirty="0"/>
              <a:t>AI-based Steganalysis Detection Prevention</a:t>
            </a:r>
            <a:r>
              <a:rPr lang="en-IN" sz="2000" dirty="0"/>
              <a:t>: Implement AI techniques to resist steganalysis attacks.</a:t>
            </a:r>
          </a:p>
          <a:p>
            <a:pPr>
              <a:buFont typeface="Arial" panose="020B0604020202020204" pitchFamily="34" charset="0"/>
              <a:buChar char="•"/>
            </a:pPr>
            <a:r>
              <a:rPr lang="en-IN" sz="2000" b="1" dirty="0"/>
              <a:t>Support for Various File Formats</a:t>
            </a:r>
            <a:r>
              <a:rPr lang="en-IN" sz="2000" dirty="0"/>
              <a:t>: Extend support beyond images to audio and video files.</a:t>
            </a:r>
          </a:p>
          <a:p>
            <a:pPr>
              <a:buFont typeface="Arial" panose="020B0604020202020204" pitchFamily="34" charset="0"/>
              <a:buChar char="•"/>
            </a:pPr>
            <a:r>
              <a:rPr lang="en-IN" sz="2000" b="1" dirty="0"/>
              <a:t>Cloud-Based Steganography</a:t>
            </a:r>
            <a:r>
              <a:rPr lang="en-IN" sz="2000" dirty="0"/>
              <a:t>: Implement secure cloud storage for hidden data sharing.</a:t>
            </a:r>
          </a:p>
          <a:p>
            <a:pPr>
              <a:buFont typeface="Arial" panose="020B0604020202020204" pitchFamily="34" charset="0"/>
              <a:buChar char="•"/>
            </a:pPr>
            <a:r>
              <a:rPr lang="en-IN" sz="2000" b="1" dirty="0"/>
              <a:t>Enhanced Embedding Techniques</a:t>
            </a:r>
            <a:r>
              <a:rPr lang="en-IN" sz="2000" dirty="0"/>
              <a:t>: Explore DCT (Discrete Cosine Transform) and DWT (Discrete Wavelet Transform) for better security.</a:t>
            </a:r>
          </a:p>
          <a:p>
            <a:pPr marL="305435" indent="-305435"/>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In today's digital era, the security of sensitive information has become a major concern. Traditional encryption methods can be detected, leading to potential attacks. Steganography offers a more covert way of securing data by embedding it within an image. This project aims to implement a secure image steganography technique to hide confidential data inside images, ensuring both secrecy and integrity while being resistant to unauthorized access.</a:t>
            </a:r>
          </a:p>
          <a:p>
            <a:pPr marL="0" indent="0">
              <a:buNone/>
            </a:pP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80;p17">
            <a:extLst>
              <a:ext uri="{FF2B5EF4-FFF2-40B4-BE49-F238E27FC236}">
                <a16:creationId xmlns:a16="http://schemas.microsoft.com/office/drawing/2014/main" id="{BACA1375-7BE0-E26C-77CE-76FF89EEBF12}"/>
              </a:ext>
            </a:extLst>
          </p:cNvPr>
          <p:cNvSpPr txBox="1">
            <a:spLocks noGrp="1"/>
          </p:cNvSpPr>
          <p:nvPr/>
        </p:nvSpPr>
        <p:spPr>
          <a:xfrm>
            <a:off x="739739" y="565079"/>
            <a:ext cx="10095466" cy="12886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r>
              <a:rPr lang="en-GB" sz="3000" dirty="0"/>
              <a:t>EXAMPLE</a:t>
            </a:r>
            <a:endParaRPr sz="3000" dirty="0"/>
          </a:p>
        </p:txBody>
      </p:sp>
      <p:sp>
        <p:nvSpPr>
          <p:cNvPr id="8" name="Google Shape;81;p17">
            <a:extLst>
              <a:ext uri="{FF2B5EF4-FFF2-40B4-BE49-F238E27FC236}">
                <a16:creationId xmlns:a16="http://schemas.microsoft.com/office/drawing/2014/main" id="{6ED2F5A0-D5E4-5F12-424B-3DB63FBECAE4}"/>
              </a:ext>
            </a:extLst>
          </p:cNvPr>
          <p:cNvSpPr txBox="1">
            <a:spLocks noGrp="1"/>
          </p:cNvSpPr>
          <p:nvPr/>
        </p:nvSpPr>
        <p:spPr>
          <a:xfrm>
            <a:off x="616449" y="1387011"/>
            <a:ext cx="10218756" cy="45290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r>
              <a:rPr lang="en-GB" sz="1500" dirty="0">
                <a:solidFill>
                  <a:srgbClr val="333333"/>
                </a:solidFill>
                <a:highlight>
                  <a:srgbClr val="FFFFFF"/>
                </a:highlight>
                <a:latin typeface="Times New Roman"/>
                <a:ea typeface="Times New Roman"/>
                <a:cs typeface="Times New Roman"/>
                <a:sym typeface="Times New Roman"/>
              </a:rPr>
              <a:t>There are many ways to conceal information using Steganography. The most common method is by embedding information into digital images. </a:t>
            </a:r>
            <a:endParaRPr sz="1500" dirty="0">
              <a:solidFill>
                <a:srgbClr val="333333"/>
              </a:solidFill>
              <a:highlight>
                <a:srgbClr val="FFFFFF"/>
              </a:highlight>
              <a:latin typeface="Times New Roman"/>
              <a:ea typeface="Times New Roman"/>
              <a:cs typeface="Times New Roman"/>
              <a:sym typeface="Times New Roman"/>
            </a:endParaRPr>
          </a:p>
          <a:p>
            <a:pPr marL="0" lvl="0" indent="0" algn="l" rtl="0">
              <a:spcBef>
                <a:spcPts val="1600"/>
              </a:spcBef>
              <a:spcAft>
                <a:spcPts val="1600"/>
              </a:spcAft>
              <a:buNone/>
            </a:pPr>
            <a:r>
              <a:rPr lang="en-GB" sz="1500" dirty="0">
                <a:solidFill>
                  <a:srgbClr val="333333"/>
                </a:solidFill>
                <a:highlight>
                  <a:srgbClr val="FFFFFF"/>
                </a:highlight>
                <a:latin typeface="Times New Roman"/>
                <a:ea typeface="Times New Roman"/>
                <a:cs typeface="Times New Roman"/>
                <a:sym typeface="Times New Roman"/>
              </a:rPr>
              <a:t>We all know that digital images say, a JPEG image, contains several megabytes of data in the form of pixels.</a:t>
            </a:r>
            <a:endParaRPr sz="2100" dirty="0">
              <a:latin typeface="Times New Roman"/>
              <a:ea typeface="Times New Roman"/>
              <a:cs typeface="Times New Roman"/>
              <a:sym typeface="Times New Roman"/>
            </a:endParaRPr>
          </a:p>
        </p:txBody>
      </p:sp>
      <p:pic>
        <p:nvPicPr>
          <p:cNvPr id="9" name="Google Shape;82;p17">
            <a:extLst>
              <a:ext uri="{FF2B5EF4-FFF2-40B4-BE49-F238E27FC236}">
                <a16:creationId xmlns:a16="http://schemas.microsoft.com/office/drawing/2014/main" id="{D6FF5268-FC03-B8A4-DC8E-3281C237051C}"/>
              </a:ext>
            </a:extLst>
          </p:cNvPr>
          <p:cNvPicPr preferRelativeResize="0"/>
          <p:nvPr/>
        </p:nvPicPr>
        <p:blipFill>
          <a:blip r:embed="rId2">
            <a:alphaModFix/>
          </a:blip>
          <a:stretch>
            <a:fillRect/>
          </a:stretch>
        </p:blipFill>
        <p:spPr>
          <a:xfrm>
            <a:off x="1814387" y="3041462"/>
            <a:ext cx="9065946" cy="3112758"/>
          </a:xfrm>
          <a:prstGeom prst="rect">
            <a:avLst/>
          </a:prstGeom>
          <a:noFill/>
          <a:ln>
            <a:noFill/>
          </a:ln>
        </p:spPr>
      </p:pic>
    </p:spTree>
    <p:extLst>
      <p:ext uri="{BB962C8B-B14F-4D97-AF65-F5344CB8AC3E}">
        <p14:creationId xmlns:p14="http://schemas.microsoft.com/office/powerpoint/2010/main" val="243026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2126751"/>
            <a:ext cx="11613485" cy="4524600"/>
          </a:xfrm>
        </p:spPr>
        <p:txBody>
          <a:bodyPr vert="horz" lIns="91440" tIns="45720" rIns="91440" bIns="45720" rtlCol="0" anchor="ctr">
            <a:noAutofit/>
          </a:bodyPr>
          <a:lstStyle/>
          <a:p>
            <a:pPr>
              <a:buFont typeface="Arial" panose="020B0604020202020204" pitchFamily="34" charset="0"/>
              <a:buChar char="•"/>
            </a:pPr>
            <a:r>
              <a:rPr lang="en-IN" sz="3200" b="1" dirty="0"/>
              <a:t>Programming Language</a:t>
            </a:r>
            <a:r>
              <a:rPr lang="en-IN" sz="3200" dirty="0"/>
              <a:t>: Python</a:t>
            </a:r>
          </a:p>
          <a:p>
            <a:pPr>
              <a:buFont typeface="Arial" panose="020B0604020202020204" pitchFamily="34" charset="0"/>
              <a:buChar char="•"/>
            </a:pPr>
            <a:r>
              <a:rPr lang="en-IN" sz="3200" b="1" dirty="0"/>
              <a:t>Libraries</a:t>
            </a:r>
            <a:r>
              <a:rPr lang="en-IN" sz="3200" dirty="0"/>
              <a:t>: OpenCV, NumPy, PIL (Pillow), </a:t>
            </a:r>
            <a:r>
              <a:rPr lang="en-IN" sz="3200" dirty="0" err="1"/>
              <a:t>Stegano</a:t>
            </a:r>
            <a:endParaRPr lang="en-IN" sz="3200" dirty="0"/>
          </a:p>
          <a:p>
            <a:pPr>
              <a:buFont typeface="Arial" panose="020B0604020202020204" pitchFamily="34" charset="0"/>
              <a:buChar char="•"/>
            </a:pPr>
            <a:r>
              <a:rPr lang="en-IN" sz="3200" b="1" dirty="0"/>
              <a:t>Encryption</a:t>
            </a:r>
            <a:r>
              <a:rPr lang="en-IN" sz="3200" dirty="0"/>
              <a:t>: AES (Advanced Encryption Standard)</a:t>
            </a:r>
          </a:p>
          <a:p>
            <a:pPr>
              <a:buFont typeface="Arial" panose="020B0604020202020204" pitchFamily="34" charset="0"/>
              <a:buChar char="•"/>
            </a:pPr>
            <a:r>
              <a:rPr lang="en-IN" sz="3200" b="1" dirty="0"/>
              <a:t>Graphical User Interface (GUI)</a:t>
            </a:r>
            <a:r>
              <a:rPr lang="en-IN" sz="3200" dirty="0"/>
              <a:t>: </a:t>
            </a:r>
            <a:r>
              <a:rPr lang="en-IN" sz="3200" dirty="0" err="1"/>
              <a:t>Tkinter</a:t>
            </a:r>
            <a:endParaRPr lang="en-IN" sz="3200" dirty="0"/>
          </a:p>
          <a:p>
            <a:pPr>
              <a:buFont typeface="Arial" panose="020B0604020202020204" pitchFamily="34" charset="0"/>
              <a:buChar char="•"/>
            </a:pPr>
            <a:r>
              <a:rPr lang="en-IN" sz="3200" b="1" dirty="0"/>
              <a:t>Image Processing</a:t>
            </a:r>
            <a:r>
              <a:rPr lang="en-IN" sz="3200" dirty="0"/>
              <a:t>: LSB (Least Significant Bit) Technique</a:t>
            </a:r>
          </a:p>
          <a:p>
            <a:pPr marL="0" indent="0">
              <a:buNone/>
            </a:pPr>
            <a:endParaRPr lang="en-IN" sz="3200" dirty="0"/>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a:buFont typeface="Arial" panose="020B0604020202020204" pitchFamily="34" charset="0"/>
              <a:buChar char="•"/>
            </a:pPr>
            <a:r>
              <a:rPr lang="en-US" sz="2400" b="1" dirty="0"/>
              <a:t>Dual Security Mechanism</a:t>
            </a:r>
            <a:r>
              <a:rPr lang="en-US" sz="2400" dirty="0"/>
              <a:t>: Integrating both steganography and encryption (AES) to enhance data protection.</a:t>
            </a:r>
          </a:p>
          <a:p>
            <a:pPr>
              <a:buFont typeface="Arial" panose="020B0604020202020204" pitchFamily="34" charset="0"/>
              <a:buChar char="•"/>
            </a:pPr>
            <a:r>
              <a:rPr lang="en-US" sz="2400" b="1" dirty="0"/>
              <a:t>Multi-Image Embedding</a:t>
            </a:r>
            <a:r>
              <a:rPr lang="en-US" sz="2400" dirty="0"/>
              <a:t>: The ability to split data across multiple images for enhanced secrecy.</a:t>
            </a:r>
          </a:p>
          <a:p>
            <a:pPr>
              <a:buFont typeface="Arial" panose="020B0604020202020204" pitchFamily="34" charset="0"/>
              <a:buChar char="•"/>
            </a:pPr>
            <a:r>
              <a:rPr lang="en-US" sz="2400" b="1" dirty="0"/>
              <a:t>User-Friendly Interface</a:t>
            </a:r>
            <a:r>
              <a:rPr lang="en-US" sz="2400" dirty="0"/>
              <a:t>: A GUI for seamless interaction.</a:t>
            </a:r>
          </a:p>
          <a:p>
            <a:pPr>
              <a:buFont typeface="Arial" panose="020B0604020202020204" pitchFamily="34" charset="0"/>
              <a:buChar char="•"/>
            </a:pPr>
            <a:r>
              <a:rPr lang="en-US" sz="2400" b="1" dirty="0"/>
              <a:t>Robust Against Attacks</a:t>
            </a:r>
            <a:r>
              <a:rPr lang="en-US" sz="2400" dirty="0"/>
              <a:t>: The encoded image appears unchanged to human eyes and does not raise suspicion.</a:t>
            </a: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buFont typeface="Arial" panose="020B0604020202020204" pitchFamily="34" charset="0"/>
              <a:buChar char="•"/>
            </a:pPr>
            <a:r>
              <a:rPr lang="en-US" sz="2400" b="1" dirty="0"/>
              <a:t>Government and Intelligence Agencies</a:t>
            </a:r>
            <a:r>
              <a:rPr lang="en-US" sz="2400" dirty="0"/>
              <a:t>: Secure communication of confidential information.</a:t>
            </a:r>
          </a:p>
          <a:p>
            <a:pPr>
              <a:buFont typeface="Arial" panose="020B0604020202020204" pitchFamily="34" charset="0"/>
              <a:buChar char="•"/>
            </a:pPr>
            <a:r>
              <a:rPr lang="en-US" sz="2400" b="1" dirty="0"/>
              <a:t>Corporate Sector</a:t>
            </a:r>
            <a:r>
              <a:rPr lang="en-US" sz="2400" dirty="0"/>
              <a:t>: Secure transmission of sensitive business documents.</a:t>
            </a:r>
          </a:p>
          <a:p>
            <a:pPr>
              <a:buFont typeface="Arial" panose="020B0604020202020204" pitchFamily="34" charset="0"/>
              <a:buChar char="•"/>
            </a:pPr>
            <a:r>
              <a:rPr lang="en-US" sz="2400" b="1" dirty="0"/>
              <a:t>Individuals</a:t>
            </a:r>
            <a:r>
              <a:rPr lang="en-US" sz="2400" dirty="0"/>
              <a:t>: Protecting personal data from unauthorized access.</a:t>
            </a:r>
          </a:p>
          <a:p>
            <a:pPr>
              <a:buFont typeface="Arial" panose="020B0604020202020204" pitchFamily="34" charset="0"/>
              <a:buChar char="•"/>
            </a:pPr>
            <a:r>
              <a:rPr lang="en-US" sz="2400" b="1" dirty="0"/>
              <a:t>Cybersecurity Professionals</a:t>
            </a:r>
            <a:r>
              <a:rPr lang="en-US" sz="2400" dirty="0"/>
              <a:t>: Implementing secure data-sharing mechanisms.</a:t>
            </a:r>
          </a:p>
          <a:p>
            <a:endParaRPr lang="en-IN" sz="2400" dirty="0"/>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CF4E5B70-9575-0C08-101C-DB035A75C0A0}"/>
              </a:ext>
            </a:extLst>
          </p:cNvPr>
          <p:cNvPicPr>
            <a:picLocks noGrp="1" noChangeAspect="1"/>
          </p:cNvPicPr>
          <p:nvPr>
            <p:ph idx="1"/>
          </p:nvPr>
        </p:nvPicPr>
        <p:blipFill>
          <a:blip r:embed="rId2"/>
          <a:stretch>
            <a:fillRect/>
          </a:stretch>
        </p:blipFill>
        <p:spPr>
          <a:xfrm>
            <a:off x="1605222" y="1301750"/>
            <a:ext cx="8981555" cy="4673600"/>
          </a:xfrm>
        </p:spPr>
      </p:pic>
    </p:spTree>
    <p:extLst>
      <p:ext uri="{BB962C8B-B14F-4D97-AF65-F5344CB8AC3E}">
        <p14:creationId xmlns:p14="http://schemas.microsoft.com/office/powerpoint/2010/main"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CC50-BE2F-4FCB-0E14-BCCB71473B9F}"/>
              </a:ext>
            </a:extLst>
          </p:cNvPr>
          <p:cNvSpPr>
            <a:spLocks noGrp="1"/>
          </p:cNvSpPr>
          <p:nvPr>
            <p:ph type="title"/>
          </p:nvPr>
        </p:nvSpPr>
        <p:spPr/>
        <p:txBody>
          <a:bodyPr/>
          <a:lstStyle/>
          <a:p>
            <a:r>
              <a:rPr lang="en-US" dirty="0"/>
              <a:t>Decode</a:t>
            </a:r>
            <a:endParaRPr lang="en-IN" dirty="0"/>
          </a:p>
        </p:txBody>
      </p:sp>
      <p:pic>
        <p:nvPicPr>
          <p:cNvPr id="5" name="Content Placeholder 4">
            <a:extLst>
              <a:ext uri="{FF2B5EF4-FFF2-40B4-BE49-F238E27FC236}">
                <a16:creationId xmlns:a16="http://schemas.microsoft.com/office/drawing/2014/main" id="{480781C3-22A3-1C4D-A64E-C55DA4475100}"/>
              </a:ext>
            </a:extLst>
          </p:cNvPr>
          <p:cNvPicPr>
            <a:picLocks noGrp="1" noChangeAspect="1"/>
          </p:cNvPicPr>
          <p:nvPr>
            <p:ph idx="1"/>
          </p:nvPr>
        </p:nvPicPr>
        <p:blipFill>
          <a:blip r:embed="rId2"/>
          <a:stretch>
            <a:fillRect/>
          </a:stretch>
        </p:blipFill>
        <p:spPr>
          <a:xfrm>
            <a:off x="1605222" y="1301750"/>
            <a:ext cx="8981555" cy="4673600"/>
          </a:xfrm>
        </p:spPr>
      </p:pic>
    </p:spTree>
    <p:extLst>
      <p:ext uri="{BB962C8B-B14F-4D97-AF65-F5344CB8AC3E}">
        <p14:creationId xmlns:p14="http://schemas.microsoft.com/office/powerpoint/2010/main" val="156823436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469</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Times New Roman</vt:lpstr>
      <vt:lpstr>Wingdings 2</vt:lpstr>
      <vt:lpstr>DividendVTI</vt:lpstr>
      <vt:lpstr>    Secure Data Hiding in Image Using Steganography</vt:lpstr>
      <vt:lpstr>OUTLINE</vt:lpstr>
      <vt:lpstr>Problem Statement</vt:lpstr>
      <vt:lpstr>PowerPoint Presentation</vt:lpstr>
      <vt:lpstr>Technology  used</vt:lpstr>
      <vt:lpstr>Wow factors</vt:lpstr>
      <vt:lpstr>End users</vt:lpstr>
      <vt:lpstr>Results</vt:lpstr>
      <vt:lpstr>Decode</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Hritik Ranjan</cp:lastModifiedBy>
  <cp:revision>26</cp:revision>
  <dcterms:created xsi:type="dcterms:W3CDTF">2021-05-26T16:50:10Z</dcterms:created>
  <dcterms:modified xsi:type="dcterms:W3CDTF">2025-02-15T14:23:40Z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