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oboto"/>
      <p:regular r:id="rId43"/>
      <p:bold r:id="rId44"/>
      <p:italic r:id="rId45"/>
      <p:boldItalic r:id="rId46"/>
    </p:embeddedFont>
    <p:embeddedFont>
      <p:font typeface="Montserrat"/>
      <p:regular r:id="rId47"/>
      <p:bold r:id="rId48"/>
      <p:italic r:id="rId49"/>
      <p:boldItalic r:id="rId50"/>
    </p:embeddedFont>
    <p:embeddedFont>
      <p:font typeface="Comfortaa"/>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3" roundtripDataSignature="AMtx7mjQ77AVzgfKbi5L4IoK83MyE6La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omfortaa-regular.fntdata"/><Relationship Id="rId50" Type="http://schemas.openxmlformats.org/officeDocument/2006/relationships/font" Target="fonts/Montserrat-boldItalic.fntdata"/><Relationship Id="rId53" Type="http://customschemas.google.com/relationships/presentationmetadata" Target="metadata"/><Relationship Id="rId52" Type="http://schemas.openxmlformats.org/officeDocument/2006/relationships/font" Target="fonts/Comforta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a60869bc6_0_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5a60869bc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5a60869bc6_0_6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5a60869bc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5a60869bc6_0_6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5a60869bc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5a60869bc6_0_7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5a60869bc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a60869bc6_0_8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a60869bc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5a60869bc6_0_9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5a60869bc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5a60869bc6_0_10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5a60869bc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5a60869bc6_0_1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5a60869bc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5a60869bc6_0_1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5a60869bc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5a60869bc6_0_1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5a60869bc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a60869bc6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a60869b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5a60869bc6_0_1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5a60869bc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5a60869bc6_0_1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5a60869bc6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5a60869bc6_0_14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5a60869bc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5a60869bc6_0_15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5a60869bc6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5a60869bc6_0_1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5a60869bc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5a60869bc6_0_16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5a60869bc6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5a60869bc6_0_17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5a60869bc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5a60869bc6_0_18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5a60869bc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5a60869bc6_0_19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5a60869bc6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5a60869bc6_0_20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5a60869bc6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5a60869bc6_0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5a60869bc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5c3f94158c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5c3f9415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5a60869bc6_0_2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5a60869bc6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5a60869bc6_0_2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5a60869bc6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5a60869bc6_0_23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5a60869bc6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5a60869bc6_0_2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5a60869bc6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5a60869bc6_0_25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5a60869bc6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5a60869bc6_0_25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5a60869bc6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5a60869bc6_0_26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5a60869bc6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5dacdc2ac8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5dacdc2ac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5dacdc2ac8_0_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5dacdc2ac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5a60869bc6_0_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5a60869bc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a60869bc6_0_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a60869bc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5a60869bc6_0_3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5a60869bc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a60869bc6_0_4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a60869bc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1.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147725"/>
            <a:ext cx="8512500" cy="4512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           Capstone Project</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Ted talk view </a:t>
            </a:r>
            <a:r>
              <a:rPr b="1" lang="en-GB" sz="3600">
                <a:solidFill>
                  <a:schemeClr val="lt1"/>
                </a:solidFill>
                <a:latin typeface="Montserrat"/>
                <a:ea typeface="Montserrat"/>
                <a:cs typeface="Montserrat"/>
                <a:sym typeface="Montserrat"/>
              </a:rPr>
              <a:t>prediction</a:t>
            </a:r>
            <a:endParaRPr b="1" sz="3600">
              <a:solidFill>
                <a:schemeClr val="lt1"/>
              </a:solidFill>
              <a:latin typeface="Montserrat"/>
              <a:ea typeface="Montserrat"/>
              <a:cs typeface="Montserrat"/>
              <a:sym typeface="Montserrat"/>
            </a:endParaRPr>
          </a:p>
          <a:p>
            <a:pPr indent="0" lvl="0" marL="0" rtl="0" algn="ctr">
              <a:spcBef>
                <a:spcPts val="0"/>
              </a:spcBef>
              <a:spcAft>
                <a:spcPts val="0"/>
              </a:spcAft>
              <a:buClr>
                <a:srgbClr val="000000"/>
              </a:buClr>
              <a:buSzPts val="5200"/>
              <a:buFont typeface="Arial"/>
              <a:buNone/>
            </a:pPr>
            <a:r>
              <a:t/>
            </a:r>
            <a:endParaRPr b="1" sz="3600">
              <a:solidFill>
                <a:schemeClr val="lt1"/>
              </a:solidFill>
              <a:latin typeface="Montserrat"/>
              <a:ea typeface="Montserrat"/>
              <a:cs typeface="Montserrat"/>
              <a:sym typeface="Montserrat"/>
            </a:endParaRPr>
          </a:p>
          <a:p>
            <a:pPr indent="0" lvl="0" marL="0" rtl="0" algn="ctr">
              <a:spcBef>
                <a:spcPts val="0"/>
              </a:spcBef>
              <a:spcAft>
                <a:spcPts val="0"/>
              </a:spcAft>
              <a:buClr>
                <a:srgbClr val="000000"/>
              </a:buClr>
              <a:buSzPts val="5200"/>
              <a:buFont typeface="Arial"/>
              <a:buNone/>
            </a:pPr>
            <a:r>
              <a:rPr b="1" lang="en-GB" sz="1600">
                <a:solidFill>
                  <a:schemeClr val="lt1"/>
                </a:solidFill>
                <a:latin typeface="Montserrat"/>
                <a:ea typeface="Montserrat"/>
                <a:cs typeface="Montserrat"/>
                <a:sym typeface="Montserrat"/>
              </a:rPr>
              <a:t>By-</a:t>
            </a:r>
            <a:endParaRPr b="1" sz="1600">
              <a:solidFill>
                <a:schemeClr val="lt1"/>
              </a:solidFill>
              <a:latin typeface="Montserrat"/>
              <a:ea typeface="Montserrat"/>
              <a:cs typeface="Montserrat"/>
              <a:sym typeface="Montserrat"/>
            </a:endParaRPr>
          </a:p>
          <a:p>
            <a:pPr indent="0" lvl="0" marL="0" rtl="0" algn="ctr">
              <a:spcBef>
                <a:spcPts val="0"/>
              </a:spcBef>
              <a:spcAft>
                <a:spcPts val="0"/>
              </a:spcAft>
              <a:buClr>
                <a:srgbClr val="000000"/>
              </a:buClr>
              <a:buSzPts val="5200"/>
              <a:buFont typeface="Arial"/>
              <a:buNone/>
            </a:pPr>
            <a:r>
              <a:t/>
            </a:r>
            <a:endParaRPr b="1" sz="1600">
              <a:solidFill>
                <a:schemeClr val="lt1"/>
              </a:solidFill>
              <a:latin typeface="Montserrat"/>
              <a:ea typeface="Montserrat"/>
              <a:cs typeface="Montserrat"/>
              <a:sym typeface="Montserrat"/>
            </a:endParaRPr>
          </a:p>
          <a:p>
            <a:pPr indent="0" lvl="0" marL="0" rtl="0" algn="ctr">
              <a:spcBef>
                <a:spcPts val="0"/>
              </a:spcBef>
              <a:spcAft>
                <a:spcPts val="0"/>
              </a:spcAft>
              <a:buClr>
                <a:srgbClr val="000000"/>
              </a:buClr>
              <a:buSzPts val="5200"/>
              <a:buFont typeface="Arial"/>
              <a:buNone/>
            </a:pPr>
            <a:r>
              <a:rPr b="1" lang="en-GB" sz="1600">
                <a:solidFill>
                  <a:schemeClr val="lt1"/>
                </a:solidFill>
                <a:latin typeface="Montserrat"/>
                <a:ea typeface="Montserrat"/>
                <a:cs typeface="Montserrat"/>
                <a:sym typeface="Montserrat"/>
              </a:rPr>
              <a:t>PUSHKAR SRIVASTAVA</a:t>
            </a:r>
            <a:endParaRPr b="1" sz="1600">
              <a:solidFill>
                <a:schemeClr val="lt1"/>
              </a:solidFill>
              <a:latin typeface="Montserrat"/>
              <a:ea typeface="Montserrat"/>
              <a:cs typeface="Montserrat"/>
              <a:sym typeface="Montserrat"/>
            </a:endParaRPr>
          </a:p>
          <a:p>
            <a:pPr indent="0" lvl="0" marL="0" rtl="0" algn="ctr">
              <a:spcBef>
                <a:spcPts val="0"/>
              </a:spcBef>
              <a:spcAft>
                <a:spcPts val="0"/>
              </a:spcAft>
              <a:buClr>
                <a:srgbClr val="000000"/>
              </a:buClr>
              <a:buSzPts val="5200"/>
              <a:buFont typeface="Arial"/>
              <a:buNone/>
            </a:pPr>
            <a:r>
              <a:rPr b="1" lang="en-GB" sz="1600">
                <a:solidFill>
                  <a:schemeClr val="lt1"/>
                </a:solidFill>
                <a:latin typeface="Montserrat"/>
                <a:ea typeface="Montserrat"/>
                <a:cs typeface="Montserrat"/>
                <a:sym typeface="Montserrat"/>
              </a:rPr>
              <a:t>RAHUL PANDEY</a:t>
            </a:r>
            <a:endParaRPr b="1" sz="1600">
              <a:solidFill>
                <a:schemeClr val="lt1"/>
              </a:solidFill>
              <a:latin typeface="Montserrat"/>
              <a:ea typeface="Montserrat"/>
              <a:cs typeface="Montserrat"/>
              <a:sym typeface="Montserrat"/>
            </a:endParaRPr>
          </a:p>
          <a:p>
            <a:pPr indent="0" lvl="0" marL="0" rtl="0" algn="l">
              <a:spcBef>
                <a:spcPts val="0"/>
              </a:spcBef>
              <a:spcAft>
                <a:spcPts val="0"/>
              </a:spcAft>
              <a:buClr>
                <a:srgbClr val="000000"/>
              </a:buClr>
              <a:buSzPts val="5200"/>
              <a:buFont typeface="Arial"/>
              <a:buNone/>
            </a:pPr>
            <a:r>
              <a:rPr b="1" lang="en-GB" sz="1600">
                <a:solidFill>
                  <a:schemeClr val="lt1"/>
                </a:solidFill>
                <a:latin typeface="Montserrat"/>
                <a:ea typeface="Montserrat"/>
                <a:cs typeface="Montserrat"/>
                <a:sym typeface="Montserrat"/>
              </a:rPr>
              <a:t>                                                         HRITIK SHARMA</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5a60869bc6_0_55"/>
          <p:cNvSpPr txBox="1"/>
          <p:nvPr>
            <p:ph type="ctrTitle"/>
          </p:nvPr>
        </p:nvSpPr>
        <p:spPr>
          <a:xfrm>
            <a:off x="311700" y="322300"/>
            <a:ext cx="8520600" cy="315300"/>
          </a:xfrm>
          <a:prstGeom prst="rect">
            <a:avLst/>
          </a:prstGeom>
        </p:spPr>
        <p:txBody>
          <a:bodyPr anchorCtr="0" anchor="b" bIns="91425" lIns="91425" spcFirstLastPara="1" rIns="91425" wrap="square" tIns="91425">
            <a:noAutofit/>
          </a:bodyPr>
          <a:lstStyle/>
          <a:p>
            <a:pPr indent="0" lvl="0" marL="0" rtl="0" algn="l">
              <a:lnSpc>
                <a:spcPct val="115000"/>
              </a:lnSpc>
              <a:spcBef>
                <a:spcPts val="700"/>
              </a:spcBef>
              <a:spcAft>
                <a:spcPts val="0"/>
              </a:spcAft>
              <a:buNone/>
            </a:pPr>
            <a:r>
              <a:t/>
            </a:r>
            <a:endParaRPr b="1" sz="15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700"/>
              </a:spcAft>
              <a:buNone/>
            </a:pPr>
            <a:r>
              <a:rPr lang="en-GB" sz="2000">
                <a:solidFill>
                  <a:schemeClr val="accent2"/>
                </a:solidFill>
                <a:highlight>
                  <a:srgbClr val="FFFFFF"/>
                </a:highlight>
                <a:latin typeface="Roboto"/>
                <a:ea typeface="Roboto"/>
                <a:cs typeface="Roboto"/>
                <a:sym typeface="Roboto"/>
              </a:rPr>
              <a:t>Speaker vs comments</a:t>
            </a:r>
            <a:endParaRPr sz="2000"/>
          </a:p>
        </p:txBody>
      </p:sp>
      <p:sp>
        <p:nvSpPr>
          <p:cNvPr id="113" name="Google Shape;113;g15a60869bc6_0_55"/>
          <p:cNvSpPr txBox="1"/>
          <p:nvPr>
            <p:ph idx="1" type="subTitle"/>
          </p:nvPr>
        </p:nvSpPr>
        <p:spPr>
          <a:xfrm>
            <a:off x="6903450" y="637650"/>
            <a:ext cx="2181300" cy="4385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b="1" lang="en-GB" sz="1300">
                <a:solidFill>
                  <a:srgbClr val="000000"/>
                </a:solidFill>
              </a:rPr>
              <a:t>Richard Dawkins has highest number of comments followed by Sir Ken Robinson</a:t>
            </a:r>
            <a:endParaRPr b="1" sz="1300">
              <a:solidFill>
                <a:srgbClr val="000000"/>
              </a:solidFill>
            </a:endParaRPr>
          </a:p>
        </p:txBody>
      </p:sp>
      <p:pic>
        <p:nvPicPr>
          <p:cNvPr id="114" name="Google Shape;114;g15a60869bc6_0_55"/>
          <p:cNvPicPr preferRelativeResize="0"/>
          <p:nvPr/>
        </p:nvPicPr>
        <p:blipFill>
          <a:blip r:embed="rId3">
            <a:alphaModFix/>
          </a:blip>
          <a:stretch>
            <a:fillRect/>
          </a:stretch>
        </p:blipFill>
        <p:spPr>
          <a:xfrm>
            <a:off x="449150" y="637650"/>
            <a:ext cx="6534201" cy="4385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15a60869bc6_0_62"/>
          <p:cNvSpPr txBox="1"/>
          <p:nvPr>
            <p:ph type="ctrTitle"/>
          </p:nvPr>
        </p:nvSpPr>
        <p:spPr>
          <a:xfrm>
            <a:off x="311700" y="201450"/>
            <a:ext cx="8520600" cy="470100"/>
          </a:xfrm>
          <a:prstGeom prst="rect">
            <a:avLst/>
          </a:prstGeom>
        </p:spPr>
        <p:txBody>
          <a:bodyPr anchorCtr="0" anchor="b" bIns="91425" lIns="91425" spcFirstLastPara="1" rIns="91425" wrap="square" tIns="91425">
            <a:noAutofit/>
          </a:bodyPr>
          <a:lstStyle/>
          <a:p>
            <a:pPr indent="0" lvl="0" marL="0" rtl="0" algn="l">
              <a:lnSpc>
                <a:spcPct val="115000"/>
              </a:lnSpc>
              <a:spcBef>
                <a:spcPts val="700"/>
              </a:spcBef>
              <a:spcAft>
                <a:spcPts val="0"/>
              </a:spcAft>
              <a:buNone/>
            </a:pPr>
            <a:r>
              <a:t/>
            </a:r>
            <a:endParaRPr b="1" sz="15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700"/>
              </a:spcAft>
              <a:buNone/>
            </a:pPr>
            <a:r>
              <a:rPr lang="en-GB" sz="2000">
                <a:solidFill>
                  <a:schemeClr val="accent2"/>
                </a:solidFill>
                <a:highlight>
                  <a:srgbClr val="FFFFFF"/>
                </a:highlight>
                <a:latin typeface="Roboto"/>
                <a:ea typeface="Roboto"/>
                <a:cs typeface="Roboto"/>
                <a:sym typeface="Roboto"/>
              </a:rPr>
              <a:t>Speaker vs Average Views</a:t>
            </a:r>
            <a:endParaRPr sz="2000"/>
          </a:p>
        </p:txBody>
      </p:sp>
      <p:sp>
        <p:nvSpPr>
          <p:cNvPr id="120" name="Google Shape;120;g15a60869bc6_0_62"/>
          <p:cNvSpPr txBox="1"/>
          <p:nvPr>
            <p:ph idx="1" type="subTitle"/>
          </p:nvPr>
        </p:nvSpPr>
        <p:spPr>
          <a:xfrm>
            <a:off x="311700" y="953500"/>
            <a:ext cx="8520600" cy="402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21" name="Google Shape;121;g15a60869bc6_0_62"/>
          <p:cNvPicPr preferRelativeResize="0"/>
          <p:nvPr/>
        </p:nvPicPr>
        <p:blipFill>
          <a:blip r:embed="rId3">
            <a:alphaModFix/>
          </a:blip>
          <a:stretch>
            <a:fillRect/>
          </a:stretch>
        </p:blipFill>
        <p:spPr>
          <a:xfrm>
            <a:off x="379475" y="671550"/>
            <a:ext cx="6268125" cy="4457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5a60869bc6_0_69"/>
          <p:cNvSpPr txBox="1"/>
          <p:nvPr>
            <p:ph type="ctrTitle"/>
          </p:nvPr>
        </p:nvSpPr>
        <p:spPr>
          <a:xfrm>
            <a:off x="311700" y="201450"/>
            <a:ext cx="8520600" cy="5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2000">
              <a:solidFill>
                <a:srgbClr val="0000FF"/>
              </a:solidFill>
              <a:highlight>
                <a:srgbClr val="FFFFFF"/>
              </a:highlight>
              <a:latin typeface="Roboto"/>
              <a:ea typeface="Roboto"/>
              <a:cs typeface="Roboto"/>
              <a:sym typeface="Roboto"/>
            </a:endParaRPr>
          </a:p>
          <a:p>
            <a:pPr indent="0" lvl="0" marL="0" rtl="0" algn="l">
              <a:spcBef>
                <a:spcPts val="0"/>
              </a:spcBef>
              <a:spcAft>
                <a:spcPts val="0"/>
              </a:spcAft>
              <a:buNone/>
            </a:pPr>
            <a:r>
              <a:rPr lang="en-GB" sz="2200">
                <a:solidFill>
                  <a:srgbClr val="0000FF"/>
                </a:solidFill>
                <a:highlight>
                  <a:srgbClr val="FFFFFF"/>
                </a:highlight>
              </a:rPr>
              <a:t>Target Encoding</a:t>
            </a:r>
            <a:endParaRPr sz="2200">
              <a:solidFill>
                <a:srgbClr val="0000FF"/>
              </a:solidFill>
            </a:endParaRPr>
          </a:p>
        </p:txBody>
      </p:sp>
      <p:sp>
        <p:nvSpPr>
          <p:cNvPr id="127" name="Google Shape;127;g15a60869bc6_0_69"/>
          <p:cNvSpPr txBox="1"/>
          <p:nvPr>
            <p:ph idx="1" type="subTitle"/>
          </p:nvPr>
        </p:nvSpPr>
        <p:spPr>
          <a:xfrm>
            <a:off x="311700" y="738750"/>
            <a:ext cx="8520600" cy="39750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None/>
            </a:pPr>
            <a:r>
              <a:rPr b="1" lang="en-GB" sz="2000">
                <a:solidFill>
                  <a:schemeClr val="accent2"/>
                </a:solidFill>
                <a:highlight>
                  <a:srgbClr val="FFFFFF"/>
                </a:highlight>
              </a:rPr>
              <a:t>Target encoding</a:t>
            </a:r>
            <a:r>
              <a:rPr lang="en-GB" sz="2000">
                <a:solidFill>
                  <a:schemeClr val="accent2"/>
                </a:solidFill>
                <a:highlight>
                  <a:srgbClr val="FFFFFF"/>
                </a:highlight>
              </a:rPr>
              <a:t> is the process of replacing a </a:t>
            </a:r>
            <a:r>
              <a:rPr lang="en-GB" sz="2000">
                <a:solidFill>
                  <a:schemeClr val="accent2"/>
                </a:solidFill>
                <a:highlight>
                  <a:srgbClr val="FFFFFF"/>
                </a:highlight>
              </a:rPr>
              <a:t>categorical</a:t>
            </a:r>
            <a:r>
              <a:rPr lang="en-GB" sz="2000">
                <a:solidFill>
                  <a:schemeClr val="accent2"/>
                </a:solidFill>
                <a:highlight>
                  <a:srgbClr val="FFFFFF"/>
                </a:highlight>
              </a:rPr>
              <a:t> variable values with the mean of the target (dependent variable) variable</a:t>
            </a:r>
            <a:endParaRPr sz="2000">
              <a:solidFill>
                <a:schemeClr val="accent2"/>
              </a:solidFill>
              <a:highlight>
                <a:srgbClr val="FFFFFF"/>
              </a:highlight>
            </a:endParaRPr>
          </a:p>
          <a:p>
            <a:pPr indent="0" lvl="0" marL="0" rtl="0" algn="l">
              <a:lnSpc>
                <a:spcPct val="115000"/>
              </a:lnSpc>
              <a:spcBef>
                <a:spcPts val="700"/>
              </a:spcBef>
              <a:spcAft>
                <a:spcPts val="0"/>
              </a:spcAft>
              <a:buNone/>
            </a:pPr>
            <a:r>
              <a:rPr b="1" lang="en-GB" sz="2000">
                <a:solidFill>
                  <a:schemeClr val="accent2"/>
                </a:solidFill>
                <a:highlight>
                  <a:srgbClr val="FFFFFF"/>
                </a:highlight>
              </a:rPr>
              <a:t>Applying Target encoding on speaker_1</a:t>
            </a:r>
            <a:endParaRPr b="1" sz="2000">
              <a:solidFill>
                <a:schemeClr val="accent2"/>
              </a:solidFill>
              <a:highlight>
                <a:srgbClr val="FFFFFF"/>
              </a:highlight>
            </a:endParaRPr>
          </a:p>
          <a:p>
            <a:pPr indent="0" lvl="0" marL="0" rtl="0" algn="l">
              <a:lnSpc>
                <a:spcPct val="115000"/>
              </a:lnSpc>
              <a:spcBef>
                <a:spcPts val="700"/>
              </a:spcBef>
              <a:spcAft>
                <a:spcPts val="0"/>
              </a:spcAft>
              <a:buNone/>
            </a:pPr>
            <a:r>
              <a:t/>
            </a:r>
            <a:endParaRPr sz="2000">
              <a:solidFill>
                <a:schemeClr val="accent2"/>
              </a:solidFill>
              <a:highlight>
                <a:srgbClr val="FFFFFF"/>
              </a:highlight>
              <a:latin typeface="Roboto"/>
              <a:ea typeface="Roboto"/>
              <a:cs typeface="Roboto"/>
              <a:sym typeface="Roboto"/>
            </a:endParaRPr>
          </a:p>
          <a:p>
            <a:pPr indent="0" lvl="0" marL="0" rtl="0" algn="ctr">
              <a:spcBef>
                <a:spcPts val="700"/>
              </a:spcBef>
              <a:spcAft>
                <a:spcPts val="0"/>
              </a:spcAft>
              <a:buNone/>
            </a:pPr>
            <a:r>
              <a:t/>
            </a:r>
            <a:endParaRPr/>
          </a:p>
        </p:txBody>
      </p:sp>
      <p:pic>
        <p:nvPicPr>
          <p:cNvPr id="128" name="Google Shape;128;g15a60869bc6_0_69"/>
          <p:cNvPicPr preferRelativeResize="0"/>
          <p:nvPr/>
        </p:nvPicPr>
        <p:blipFill>
          <a:blip r:embed="rId3">
            <a:alphaModFix/>
          </a:blip>
          <a:stretch>
            <a:fillRect/>
          </a:stretch>
        </p:blipFill>
        <p:spPr>
          <a:xfrm>
            <a:off x="311700" y="2076450"/>
            <a:ext cx="6134100" cy="3067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5a60869bc6_0_78"/>
          <p:cNvSpPr txBox="1"/>
          <p:nvPr>
            <p:ph type="ctrTitle"/>
          </p:nvPr>
        </p:nvSpPr>
        <p:spPr>
          <a:xfrm>
            <a:off x="257975" y="0"/>
            <a:ext cx="8520600" cy="68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200">
                <a:solidFill>
                  <a:srgbClr val="4A86E8"/>
                </a:solidFill>
              </a:rPr>
              <a:t>E</a:t>
            </a:r>
            <a:r>
              <a:rPr lang="en-GB" sz="2200">
                <a:solidFill>
                  <a:srgbClr val="4A86E8"/>
                </a:solidFill>
              </a:rPr>
              <a:t>vent</a:t>
            </a:r>
            <a:endParaRPr sz="2200">
              <a:solidFill>
                <a:srgbClr val="4A86E8"/>
              </a:solidFill>
            </a:endParaRPr>
          </a:p>
        </p:txBody>
      </p:sp>
      <p:sp>
        <p:nvSpPr>
          <p:cNvPr id="134" name="Google Shape;134;g15a60869bc6_0_78"/>
          <p:cNvSpPr txBox="1"/>
          <p:nvPr>
            <p:ph idx="1" type="subTitle"/>
          </p:nvPr>
        </p:nvSpPr>
        <p:spPr>
          <a:xfrm>
            <a:off x="311700" y="577475"/>
            <a:ext cx="8520600" cy="44856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None/>
            </a:pPr>
            <a:r>
              <a:rPr lang="en-GB" sz="2000">
                <a:solidFill>
                  <a:schemeClr val="accent2"/>
                </a:solidFill>
                <a:highlight>
                  <a:srgbClr val="FFFFFF"/>
                </a:highlight>
              </a:rPr>
              <a:t>Event is also a </a:t>
            </a:r>
            <a:r>
              <a:rPr lang="en-GB" sz="2000">
                <a:solidFill>
                  <a:schemeClr val="accent2"/>
                </a:solidFill>
                <a:highlight>
                  <a:srgbClr val="FFFFFF"/>
                </a:highlight>
              </a:rPr>
              <a:t>categorical</a:t>
            </a:r>
            <a:r>
              <a:rPr lang="en-GB" sz="2000">
                <a:solidFill>
                  <a:schemeClr val="accent2"/>
                </a:solidFill>
                <a:highlight>
                  <a:srgbClr val="FFFFFF"/>
                </a:highlight>
              </a:rPr>
              <a:t> variable, therefore we also apply target encoding on it</a:t>
            </a:r>
            <a:endParaRPr sz="2000">
              <a:solidFill>
                <a:schemeClr val="accent2"/>
              </a:solidFill>
              <a:highlight>
                <a:srgbClr val="FFFFFF"/>
              </a:highlight>
            </a:endParaRPr>
          </a:p>
          <a:p>
            <a:pPr indent="0" lvl="0" marL="0" rtl="0" algn="l">
              <a:lnSpc>
                <a:spcPct val="115000"/>
              </a:lnSpc>
              <a:spcBef>
                <a:spcPts val="700"/>
              </a:spcBef>
              <a:spcAft>
                <a:spcPts val="0"/>
              </a:spcAft>
              <a:buNone/>
            </a:pPr>
            <a:r>
              <a:t/>
            </a:r>
            <a:endParaRPr sz="2000">
              <a:solidFill>
                <a:schemeClr val="accent2"/>
              </a:solidFill>
              <a:highlight>
                <a:srgbClr val="FFFFFF"/>
              </a:highlight>
            </a:endParaRPr>
          </a:p>
          <a:p>
            <a:pPr indent="0" lvl="0" marL="0" rtl="0" algn="ctr">
              <a:spcBef>
                <a:spcPts val="700"/>
              </a:spcBef>
              <a:spcAft>
                <a:spcPts val="0"/>
              </a:spcAft>
              <a:buNone/>
            </a:pPr>
            <a:r>
              <a:t/>
            </a:r>
            <a:endParaRPr/>
          </a:p>
        </p:txBody>
      </p:sp>
      <p:pic>
        <p:nvPicPr>
          <p:cNvPr id="135" name="Google Shape;135;g15a60869bc6_0_78"/>
          <p:cNvPicPr preferRelativeResize="0"/>
          <p:nvPr/>
        </p:nvPicPr>
        <p:blipFill>
          <a:blip r:embed="rId3">
            <a:alphaModFix/>
          </a:blip>
          <a:stretch>
            <a:fillRect/>
          </a:stretch>
        </p:blipFill>
        <p:spPr>
          <a:xfrm>
            <a:off x="311700" y="1356375"/>
            <a:ext cx="7413400" cy="3706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5a60869bc6_0_85"/>
          <p:cNvSpPr txBox="1"/>
          <p:nvPr>
            <p:ph idx="4294967295" type="ctrTitle"/>
          </p:nvPr>
        </p:nvSpPr>
        <p:spPr>
          <a:xfrm>
            <a:off x="311700" y="147575"/>
            <a:ext cx="8520600" cy="49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rgbClr val="0000FF"/>
                </a:solidFill>
              </a:rPr>
              <a:t>Top ted talk event</a:t>
            </a:r>
            <a:endParaRPr sz="2000">
              <a:solidFill>
                <a:srgbClr val="0000FF"/>
              </a:solidFill>
            </a:endParaRPr>
          </a:p>
        </p:txBody>
      </p:sp>
      <p:sp>
        <p:nvSpPr>
          <p:cNvPr id="141" name="Google Shape;141;g15a60869bc6_0_8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g15a60869bc6_0_85"/>
          <p:cNvPicPr preferRelativeResize="0"/>
          <p:nvPr/>
        </p:nvPicPr>
        <p:blipFill>
          <a:blip r:embed="rId3">
            <a:alphaModFix/>
          </a:blip>
          <a:stretch>
            <a:fillRect/>
          </a:stretch>
        </p:blipFill>
        <p:spPr>
          <a:xfrm>
            <a:off x="311700" y="644675"/>
            <a:ext cx="6343874" cy="4424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5a60869bc6_0_97"/>
          <p:cNvSpPr txBox="1"/>
          <p:nvPr>
            <p:ph type="ctrTitle"/>
          </p:nvPr>
        </p:nvSpPr>
        <p:spPr>
          <a:xfrm>
            <a:off x="311700" y="174275"/>
            <a:ext cx="8520600" cy="389700"/>
          </a:xfrm>
          <a:prstGeom prst="rect">
            <a:avLst/>
          </a:prstGeom>
        </p:spPr>
        <p:txBody>
          <a:bodyPr anchorCtr="0" anchor="b" bIns="91425" lIns="91425" spcFirstLastPara="1" rIns="91425" wrap="square" tIns="91425">
            <a:noAutofit/>
          </a:bodyPr>
          <a:lstStyle/>
          <a:p>
            <a:pPr indent="0" lvl="0" marL="0" rtl="0" algn="l">
              <a:lnSpc>
                <a:spcPct val="115000"/>
              </a:lnSpc>
              <a:spcBef>
                <a:spcPts val="700"/>
              </a:spcBef>
              <a:spcAft>
                <a:spcPts val="0"/>
              </a:spcAft>
              <a:buNone/>
            </a:pPr>
            <a:r>
              <a:t/>
            </a:r>
            <a:endParaRPr b="1" sz="15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700"/>
              </a:spcAft>
              <a:buNone/>
            </a:pPr>
            <a:r>
              <a:rPr lang="en-GB" sz="2000">
                <a:solidFill>
                  <a:srgbClr val="0000FF"/>
                </a:solidFill>
                <a:highlight>
                  <a:srgbClr val="FFFFFF"/>
                </a:highlight>
                <a:latin typeface="Roboto"/>
                <a:ea typeface="Roboto"/>
                <a:cs typeface="Roboto"/>
                <a:sym typeface="Roboto"/>
              </a:rPr>
              <a:t>available_language variable</a:t>
            </a:r>
            <a:endParaRPr sz="2000">
              <a:solidFill>
                <a:srgbClr val="0000FF"/>
              </a:solidFill>
            </a:endParaRPr>
          </a:p>
        </p:txBody>
      </p:sp>
      <p:sp>
        <p:nvSpPr>
          <p:cNvPr id="148" name="Google Shape;148;g15a60869bc6_0_97"/>
          <p:cNvSpPr txBox="1"/>
          <p:nvPr>
            <p:ph idx="1" type="subTitle"/>
          </p:nvPr>
        </p:nvSpPr>
        <p:spPr>
          <a:xfrm>
            <a:off x="311700" y="617750"/>
            <a:ext cx="8520600" cy="439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49" name="Google Shape;149;g15a60869bc6_0_97"/>
          <p:cNvPicPr preferRelativeResize="0"/>
          <p:nvPr/>
        </p:nvPicPr>
        <p:blipFill>
          <a:blip r:embed="rId3">
            <a:alphaModFix/>
          </a:blip>
          <a:stretch>
            <a:fillRect/>
          </a:stretch>
        </p:blipFill>
        <p:spPr>
          <a:xfrm>
            <a:off x="584755" y="1289225"/>
            <a:ext cx="6233975" cy="3592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5a60869bc6_0_104"/>
          <p:cNvSpPr txBox="1"/>
          <p:nvPr>
            <p:ph type="ctrTitle"/>
          </p:nvPr>
        </p:nvSpPr>
        <p:spPr>
          <a:xfrm>
            <a:off x="311700" y="282025"/>
            <a:ext cx="8520600" cy="644700"/>
          </a:xfrm>
          <a:prstGeom prst="rect">
            <a:avLst/>
          </a:prstGeom>
        </p:spPr>
        <p:txBody>
          <a:bodyPr anchorCtr="0" anchor="b" bIns="91425" lIns="91425" spcFirstLastPara="1" rIns="91425" wrap="square" tIns="91425">
            <a:noAutofit/>
          </a:bodyPr>
          <a:lstStyle/>
          <a:p>
            <a:pPr indent="0" lvl="0" marL="0" rtl="0" algn="l">
              <a:lnSpc>
                <a:spcPct val="115000"/>
              </a:lnSpc>
              <a:spcBef>
                <a:spcPts val="700"/>
              </a:spcBef>
              <a:spcAft>
                <a:spcPts val="700"/>
              </a:spcAft>
              <a:buNone/>
            </a:pPr>
            <a:r>
              <a:rPr b="1" lang="en-GB" sz="2000">
                <a:solidFill>
                  <a:srgbClr val="0000FF"/>
                </a:solidFill>
                <a:highlight>
                  <a:srgbClr val="FFFFFF"/>
                </a:highlight>
              </a:rPr>
              <a:t>num_of_topic variable from topic variable</a:t>
            </a:r>
            <a:endParaRPr sz="2000">
              <a:solidFill>
                <a:srgbClr val="0000FF"/>
              </a:solidFill>
            </a:endParaRPr>
          </a:p>
        </p:txBody>
      </p:sp>
      <p:sp>
        <p:nvSpPr>
          <p:cNvPr id="155" name="Google Shape;155;g15a60869bc6_0_104"/>
          <p:cNvSpPr txBox="1"/>
          <p:nvPr>
            <p:ph idx="1" type="subTitle"/>
          </p:nvPr>
        </p:nvSpPr>
        <p:spPr>
          <a:xfrm>
            <a:off x="311700" y="846050"/>
            <a:ext cx="8520600" cy="392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56" name="Google Shape;156;g15a60869bc6_0_104"/>
          <p:cNvPicPr preferRelativeResize="0"/>
          <p:nvPr/>
        </p:nvPicPr>
        <p:blipFill>
          <a:blip r:embed="rId3">
            <a:alphaModFix/>
          </a:blip>
          <a:stretch>
            <a:fillRect/>
          </a:stretch>
        </p:blipFill>
        <p:spPr>
          <a:xfrm>
            <a:off x="311702" y="1060925"/>
            <a:ext cx="6756625" cy="3492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5a60869bc6_0_111"/>
          <p:cNvSpPr txBox="1"/>
          <p:nvPr>
            <p:ph type="ctrTitle"/>
          </p:nvPr>
        </p:nvSpPr>
        <p:spPr>
          <a:xfrm>
            <a:off x="311700" y="93875"/>
            <a:ext cx="8520600" cy="792600"/>
          </a:xfrm>
          <a:prstGeom prst="rect">
            <a:avLst/>
          </a:prstGeom>
        </p:spPr>
        <p:txBody>
          <a:bodyPr anchorCtr="0" anchor="b" bIns="91425" lIns="91425" spcFirstLastPara="1" rIns="91425" wrap="square" tIns="91425">
            <a:noAutofit/>
          </a:bodyPr>
          <a:lstStyle/>
          <a:p>
            <a:pPr indent="0" lvl="0" marL="0" rtl="0" algn="l">
              <a:lnSpc>
                <a:spcPct val="115000"/>
              </a:lnSpc>
              <a:spcBef>
                <a:spcPts val="700"/>
              </a:spcBef>
              <a:spcAft>
                <a:spcPts val="0"/>
              </a:spcAft>
              <a:buNone/>
            </a:pPr>
            <a:r>
              <a:rPr lang="en-GB" sz="2000">
                <a:solidFill>
                  <a:srgbClr val="0000FF"/>
                </a:solidFill>
                <a:highlight>
                  <a:srgbClr val="FFFFFF"/>
                </a:highlight>
              </a:rPr>
              <a:t>Target </a:t>
            </a:r>
            <a:r>
              <a:rPr lang="en-GB" sz="2000">
                <a:solidFill>
                  <a:srgbClr val="0000FF"/>
                </a:solidFill>
                <a:highlight>
                  <a:srgbClr val="FFFFFF"/>
                </a:highlight>
              </a:rPr>
              <a:t>coding</a:t>
            </a:r>
            <a:r>
              <a:rPr lang="en-GB" sz="2000">
                <a:solidFill>
                  <a:srgbClr val="0000FF"/>
                </a:solidFill>
                <a:highlight>
                  <a:srgbClr val="FFFFFF"/>
                </a:highlight>
              </a:rPr>
              <a:t> on unique topics</a:t>
            </a:r>
            <a:endParaRPr sz="2000">
              <a:solidFill>
                <a:srgbClr val="0000FF"/>
              </a:solidFill>
              <a:highlight>
                <a:srgbClr val="FFFFFF"/>
              </a:highlight>
            </a:endParaRPr>
          </a:p>
          <a:p>
            <a:pPr indent="0" lvl="0" marL="0" rtl="0" algn="ctr">
              <a:spcBef>
                <a:spcPts val="700"/>
              </a:spcBef>
              <a:spcAft>
                <a:spcPts val="0"/>
              </a:spcAft>
              <a:buNone/>
            </a:pPr>
            <a:r>
              <a:t/>
            </a:r>
            <a:endParaRPr sz="2000"/>
          </a:p>
        </p:txBody>
      </p:sp>
      <p:sp>
        <p:nvSpPr>
          <p:cNvPr id="162" name="Google Shape;162;g15a60869bc6_0_111"/>
          <p:cNvSpPr txBox="1"/>
          <p:nvPr>
            <p:ph idx="1" type="subTitle"/>
          </p:nvPr>
        </p:nvSpPr>
        <p:spPr>
          <a:xfrm>
            <a:off x="311700" y="510325"/>
            <a:ext cx="8520600" cy="432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63" name="Google Shape;163;g15a60869bc6_0_111"/>
          <p:cNvPicPr preferRelativeResize="0"/>
          <p:nvPr/>
        </p:nvPicPr>
        <p:blipFill>
          <a:blip r:embed="rId3">
            <a:alphaModFix/>
          </a:blip>
          <a:stretch>
            <a:fillRect/>
          </a:stretch>
        </p:blipFill>
        <p:spPr>
          <a:xfrm>
            <a:off x="311705" y="1222075"/>
            <a:ext cx="8252700" cy="3472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5a60869bc6_0_118"/>
          <p:cNvSpPr txBox="1"/>
          <p:nvPr>
            <p:ph type="ctrTitle"/>
          </p:nvPr>
        </p:nvSpPr>
        <p:spPr>
          <a:xfrm>
            <a:off x="311700" y="470025"/>
            <a:ext cx="8520600" cy="51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000">
                <a:solidFill>
                  <a:srgbClr val="0000FF"/>
                </a:solidFill>
              </a:rPr>
              <a:t>Related talk variable</a:t>
            </a:r>
            <a:endParaRPr sz="2000">
              <a:solidFill>
                <a:srgbClr val="0000FF"/>
              </a:solidFill>
            </a:endParaRPr>
          </a:p>
        </p:txBody>
      </p:sp>
      <p:sp>
        <p:nvSpPr>
          <p:cNvPr id="169" name="Google Shape;169;g15a60869bc6_0_118"/>
          <p:cNvSpPr txBox="1"/>
          <p:nvPr>
            <p:ph idx="1" type="subTitle"/>
          </p:nvPr>
        </p:nvSpPr>
        <p:spPr>
          <a:xfrm>
            <a:off x="311700" y="980325"/>
            <a:ext cx="8520600" cy="406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70" name="Google Shape;170;g15a60869bc6_0_118"/>
          <p:cNvPicPr preferRelativeResize="0"/>
          <p:nvPr/>
        </p:nvPicPr>
        <p:blipFill>
          <a:blip r:embed="rId3">
            <a:alphaModFix/>
          </a:blip>
          <a:stretch>
            <a:fillRect/>
          </a:stretch>
        </p:blipFill>
        <p:spPr>
          <a:xfrm>
            <a:off x="311700" y="1128075"/>
            <a:ext cx="7216749" cy="3608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5a60869bc6_0_124"/>
          <p:cNvSpPr txBox="1"/>
          <p:nvPr>
            <p:ph type="ctrTitle"/>
          </p:nvPr>
        </p:nvSpPr>
        <p:spPr>
          <a:xfrm>
            <a:off x="0" y="0"/>
            <a:ext cx="8520600" cy="6312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0"/>
              </a:spcAft>
              <a:buNone/>
            </a:pPr>
            <a:r>
              <a:t/>
            </a:r>
            <a:endParaRPr b="1" sz="1950">
              <a:solidFill>
                <a:schemeClr val="accent2"/>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None/>
            </a:pPr>
            <a:r>
              <a:rPr lang="en-GB" sz="3000">
                <a:highlight>
                  <a:srgbClr val="FFFFFF"/>
                </a:highlight>
              </a:rPr>
              <a:t>Feature Engineering and Data Preprocessing</a:t>
            </a:r>
            <a:endParaRPr sz="3000">
              <a:highlight>
                <a:srgbClr val="FFFFFF"/>
              </a:highlight>
            </a:endParaRPr>
          </a:p>
        </p:txBody>
      </p:sp>
      <p:sp>
        <p:nvSpPr>
          <p:cNvPr id="176" name="Google Shape;176;g15a60869bc6_0_124"/>
          <p:cNvSpPr txBox="1"/>
          <p:nvPr>
            <p:ph idx="1" type="subTitle"/>
          </p:nvPr>
        </p:nvSpPr>
        <p:spPr>
          <a:xfrm>
            <a:off x="311700" y="537175"/>
            <a:ext cx="8520600" cy="44721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GB" sz="2000">
                <a:solidFill>
                  <a:srgbClr val="0000FF"/>
                </a:solidFill>
                <a:highlight>
                  <a:srgbClr val="FFFFFF"/>
                </a:highlight>
              </a:rPr>
              <a:t>Verifying OLS assumptions   </a:t>
            </a:r>
            <a:r>
              <a:rPr lang="en-GB" sz="2000">
                <a:solidFill>
                  <a:schemeClr val="accent2"/>
                </a:solidFill>
                <a:highlight>
                  <a:srgbClr val="FFFFFF"/>
                </a:highlight>
              </a:rPr>
              <a:t>Linearity</a:t>
            </a:r>
            <a:endParaRPr sz="2000">
              <a:solidFill>
                <a:srgbClr val="0000FF"/>
              </a:solidFill>
              <a:highlight>
                <a:srgbClr val="FFFFFF"/>
              </a:highlight>
            </a:endParaRPr>
          </a:p>
          <a:p>
            <a:pPr indent="0" lvl="0" marL="0" rtl="0" algn="l">
              <a:lnSpc>
                <a:spcPct val="115000"/>
              </a:lnSpc>
              <a:spcBef>
                <a:spcPts val="900"/>
              </a:spcBef>
              <a:spcAft>
                <a:spcPts val="0"/>
              </a:spcAft>
              <a:buNone/>
            </a:pPr>
            <a:r>
              <a:t/>
            </a:r>
            <a:endParaRPr sz="2000">
              <a:solidFill>
                <a:schemeClr val="accent2"/>
              </a:solidFill>
              <a:highlight>
                <a:srgbClr val="FFFFFF"/>
              </a:highlight>
            </a:endParaRPr>
          </a:p>
          <a:p>
            <a:pPr indent="0" lvl="0" marL="0" rtl="0" algn="l">
              <a:lnSpc>
                <a:spcPct val="115000"/>
              </a:lnSpc>
              <a:spcBef>
                <a:spcPts val="900"/>
              </a:spcBef>
              <a:spcAft>
                <a:spcPts val="0"/>
              </a:spcAft>
              <a:buNone/>
            </a:pPr>
            <a:r>
              <a:t/>
            </a:r>
            <a:endParaRPr b="1" sz="1750">
              <a:solidFill>
                <a:schemeClr val="accent2"/>
              </a:solidFill>
              <a:highlight>
                <a:srgbClr val="FFFFFF"/>
              </a:highlight>
              <a:latin typeface="Roboto"/>
              <a:ea typeface="Roboto"/>
              <a:cs typeface="Roboto"/>
              <a:sym typeface="Roboto"/>
            </a:endParaRPr>
          </a:p>
          <a:p>
            <a:pPr indent="0" lvl="0" marL="0" rtl="0" algn="ctr">
              <a:spcBef>
                <a:spcPts val="900"/>
              </a:spcBef>
              <a:spcAft>
                <a:spcPts val="0"/>
              </a:spcAft>
              <a:buNone/>
            </a:pPr>
            <a:r>
              <a:t/>
            </a:r>
            <a:endParaRPr/>
          </a:p>
        </p:txBody>
      </p:sp>
      <p:pic>
        <p:nvPicPr>
          <p:cNvPr id="177" name="Google Shape;177;g15a60869bc6_0_124"/>
          <p:cNvPicPr preferRelativeResize="0"/>
          <p:nvPr/>
        </p:nvPicPr>
        <p:blipFill>
          <a:blip r:embed="rId3">
            <a:alphaModFix/>
          </a:blip>
          <a:stretch>
            <a:fillRect/>
          </a:stretch>
        </p:blipFill>
        <p:spPr>
          <a:xfrm>
            <a:off x="752050" y="966925"/>
            <a:ext cx="7292225" cy="4257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15a60869bc6_0_0"/>
          <p:cNvSpPr txBox="1"/>
          <p:nvPr>
            <p:ph type="ctrTitle"/>
          </p:nvPr>
        </p:nvSpPr>
        <p:spPr>
          <a:xfrm>
            <a:off x="311700" y="53725"/>
            <a:ext cx="8520600" cy="1128000"/>
          </a:xfrm>
          <a:prstGeom prst="rect">
            <a:avLst/>
          </a:prstGeom>
        </p:spPr>
        <p:txBody>
          <a:bodyPr anchorCtr="0" anchor="b" bIns="91425" lIns="91425" spcFirstLastPara="1" rIns="91425" wrap="square" tIns="91425">
            <a:noAutofit/>
          </a:bodyPr>
          <a:lstStyle/>
          <a:p>
            <a:pPr indent="0" lvl="0" marL="89999" rtl="0" algn="l">
              <a:spcBef>
                <a:spcPts val="0"/>
              </a:spcBef>
              <a:spcAft>
                <a:spcPts val="0"/>
              </a:spcAft>
              <a:buNone/>
            </a:pPr>
            <a:r>
              <a:rPr lang="en-GB" sz="3000"/>
              <a:t>Point of discussion</a:t>
            </a:r>
            <a:endParaRPr sz="3000"/>
          </a:p>
        </p:txBody>
      </p:sp>
      <p:sp>
        <p:nvSpPr>
          <p:cNvPr id="61" name="Google Shape;61;g15a60869bc6_0_0"/>
          <p:cNvSpPr txBox="1"/>
          <p:nvPr>
            <p:ph idx="1" type="subTitle"/>
          </p:nvPr>
        </p:nvSpPr>
        <p:spPr>
          <a:xfrm>
            <a:off x="311700" y="1105525"/>
            <a:ext cx="8520600" cy="3867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Char char="●"/>
            </a:pPr>
            <a:r>
              <a:rPr lang="en-GB" sz="2000">
                <a:solidFill>
                  <a:schemeClr val="lt1"/>
                </a:solidFill>
              </a:rPr>
              <a:t>Introduction </a:t>
            </a:r>
            <a:endParaRPr sz="2000">
              <a:solidFill>
                <a:schemeClr val="lt1"/>
              </a:solidFill>
            </a:endParaRPr>
          </a:p>
          <a:p>
            <a:pPr indent="-355600" lvl="0" marL="457200" rtl="0" algn="l">
              <a:spcBef>
                <a:spcPts val="0"/>
              </a:spcBef>
              <a:spcAft>
                <a:spcPts val="0"/>
              </a:spcAft>
              <a:buClr>
                <a:schemeClr val="lt1"/>
              </a:buClr>
              <a:buSzPts val="2000"/>
              <a:buChar char="●"/>
            </a:pPr>
            <a:r>
              <a:rPr lang="en-GB" sz="2000">
                <a:solidFill>
                  <a:schemeClr val="lt1"/>
                </a:solidFill>
              </a:rPr>
              <a:t>Problem statement</a:t>
            </a:r>
            <a:endParaRPr sz="2000">
              <a:solidFill>
                <a:schemeClr val="lt1"/>
              </a:solidFill>
            </a:endParaRPr>
          </a:p>
          <a:p>
            <a:pPr indent="-355600" lvl="0" marL="457200" rtl="0" algn="l">
              <a:spcBef>
                <a:spcPts val="0"/>
              </a:spcBef>
              <a:spcAft>
                <a:spcPts val="0"/>
              </a:spcAft>
              <a:buClr>
                <a:schemeClr val="lt1"/>
              </a:buClr>
              <a:buSzPts val="2000"/>
              <a:buChar char="●"/>
            </a:pPr>
            <a:r>
              <a:rPr lang="en-GB" sz="2000">
                <a:solidFill>
                  <a:schemeClr val="lt1"/>
                </a:solidFill>
              </a:rPr>
              <a:t>Variables for daily views</a:t>
            </a:r>
            <a:endParaRPr sz="2000">
              <a:solidFill>
                <a:schemeClr val="lt1"/>
              </a:solidFill>
            </a:endParaRPr>
          </a:p>
          <a:p>
            <a:pPr indent="-355600" lvl="0" marL="457200" rtl="0" algn="l">
              <a:spcBef>
                <a:spcPts val="0"/>
              </a:spcBef>
              <a:spcAft>
                <a:spcPts val="0"/>
              </a:spcAft>
              <a:buClr>
                <a:schemeClr val="lt1"/>
              </a:buClr>
              <a:buSzPts val="2000"/>
              <a:buChar char="●"/>
            </a:pPr>
            <a:r>
              <a:rPr lang="en-GB" sz="2000">
                <a:solidFill>
                  <a:schemeClr val="lt1"/>
                </a:solidFill>
              </a:rPr>
              <a:t>Bivariate analysis with dependent variable</a:t>
            </a:r>
            <a:endParaRPr sz="2000">
              <a:solidFill>
                <a:schemeClr val="lt1"/>
              </a:solidFill>
            </a:endParaRPr>
          </a:p>
          <a:p>
            <a:pPr indent="-355600" lvl="0" marL="457200" rtl="0" algn="l">
              <a:spcBef>
                <a:spcPts val="0"/>
              </a:spcBef>
              <a:spcAft>
                <a:spcPts val="0"/>
              </a:spcAft>
              <a:buClr>
                <a:schemeClr val="lt1"/>
              </a:buClr>
              <a:buSzPts val="2000"/>
              <a:buChar char="●"/>
            </a:pPr>
            <a:r>
              <a:rPr lang="en-GB" sz="2000">
                <a:solidFill>
                  <a:schemeClr val="lt1"/>
                </a:solidFill>
              </a:rPr>
              <a:t>Target Encoding</a:t>
            </a:r>
            <a:endParaRPr sz="2000">
              <a:solidFill>
                <a:schemeClr val="lt1"/>
              </a:solidFill>
            </a:endParaRPr>
          </a:p>
          <a:p>
            <a:pPr indent="-355600" lvl="0" marL="457200" rtl="0" algn="l">
              <a:spcBef>
                <a:spcPts val="0"/>
              </a:spcBef>
              <a:spcAft>
                <a:spcPts val="0"/>
              </a:spcAft>
              <a:buClr>
                <a:schemeClr val="lt1"/>
              </a:buClr>
              <a:buSzPts val="2000"/>
              <a:buChar char="●"/>
            </a:pPr>
            <a:r>
              <a:rPr lang="en-GB" sz="2000">
                <a:solidFill>
                  <a:schemeClr val="lt1"/>
                </a:solidFill>
              </a:rPr>
              <a:t>Feature Engineering and Data preprocessing</a:t>
            </a:r>
            <a:endParaRPr sz="2000">
              <a:solidFill>
                <a:schemeClr val="lt1"/>
              </a:solidFill>
            </a:endParaRPr>
          </a:p>
          <a:p>
            <a:pPr indent="-355600" lvl="0" marL="457200" rtl="0" algn="l">
              <a:spcBef>
                <a:spcPts val="0"/>
              </a:spcBef>
              <a:spcAft>
                <a:spcPts val="0"/>
              </a:spcAft>
              <a:buClr>
                <a:schemeClr val="lt1"/>
              </a:buClr>
              <a:buSzPts val="2000"/>
              <a:buChar char="●"/>
            </a:pPr>
            <a:r>
              <a:rPr lang="en-GB" sz="2000">
                <a:solidFill>
                  <a:schemeClr val="lt1"/>
                </a:solidFill>
              </a:rPr>
              <a:t>Outliers Detection</a:t>
            </a:r>
            <a:endParaRPr sz="2000">
              <a:solidFill>
                <a:schemeClr val="lt1"/>
              </a:solidFill>
            </a:endParaRPr>
          </a:p>
          <a:p>
            <a:pPr indent="-355600" lvl="0" marL="457200" rtl="0" algn="l">
              <a:spcBef>
                <a:spcPts val="0"/>
              </a:spcBef>
              <a:spcAft>
                <a:spcPts val="0"/>
              </a:spcAft>
              <a:buClr>
                <a:schemeClr val="lt1"/>
              </a:buClr>
              <a:buSzPts val="2000"/>
              <a:buChar char="●"/>
            </a:pPr>
            <a:r>
              <a:rPr lang="en-GB" sz="2000">
                <a:solidFill>
                  <a:schemeClr val="lt1"/>
                </a:solidFill>
              </a:rPr>
              <a:t>Removing collinearity</a:t>
            </a:r>
            <a:endParaRPr sz="2000">
              <a:solidFill>
                <a:schemeClr val="lt1"/>
              </a:solidFill>
            </a:endParaRPr>
          </a:p>
          <a:p>
            <a:pPr indent="-355600" lvl="0" marL="457200" rtl="0" algn="l">
              <a:spcBef>
                <a:spcPts val="0"/>
              </a:spcBef>
              <a:spcAft>
                <a:spcPts val="0"/>
              </a:spcAft>
              <a:buClr>
                <a:schemeClr val="lt1"/>
              </a:buClr>
              <a:buSzPts val="2000"/>
              <a:buChar char="●"/>
            </a:pPr>
            <a:r>
              <a:rPr lang="en-GB" sz="2000">
                <a:solidFill>
                  <a:schemeClr val="lt1"/>
                </a:solidFill>
              </a:rPr>
              <a:t>Variance inflation factor analysis</a:t>
            </a:r>
            <a:endParaRPr sz="2000">
              <a:solidFill>
                <a:schemeClr val="lt1"/>
              </a:solidFill>
            </a:endParaRPr>
          </a:p>
          <a:p>
            <a:pPr indent="-355600" lvl="0" marL="457200" rtl="0" algn="l">
              <a:spcBef>
                <a:spcPts val="0"/>
              </a:spcBef>
              <a:spcAft>
                <a:spcPts val="0"/>
              </a:spcAft>
              <a:buClr>
                <a:schemeClr val="lt1"/>
              </a:buClr>
              <a:buSzPts val="2000"/>
              <a:buChar char="●"/>
            </a:pPr>
            <a:r>
              <a:rPr lang="en-GB" sz="2000">
                <a:solidFill>
                  <a:schemeClr val="lt1"/>
                </a:solidFill>
              </a:rPr>
              <a:t>Let’s Check Normality in data</a:t>
            </a:r>
            <a:endParaRPr sz="2000">
              <a:solidFill>
                <a:schemeClr val="lt1"/>
              </a:solidFill>
            </a:endParaRPr>
          </a:p>
          <a:p>
            <a:pPr indent="-355600" lvl="0" marL="457200" rtl="0" algn="l">
              <a:spcBef>
                <a:spcPts val="0"/>
              </a:spcBef>
              <a:spcAft>
                <a:spcPts val="0"/>
              </a:spcAft>
              <a:buClr>
                <a:schemeClr val="lt1"/>
              </a:buClr>
              <a:buSzPts val="2000"/>
              <a:buChar char="●"/>
            </a:pPr>
            <a:r>
              <a:rPr lang="en-GB" sz="2000">
                <a:solidFill>
                  <a:schemeClr val="lt1"/>
                </a:solidFill>
              </a:rPr>
              <a:t>Model Preparation</a:t>
            </a:r>
            <a:endParaRPr sz="20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5a60869bc6_0_133"/>
          <p:cNvSpPr txBox="1"/>
          <p:nvPr>
            <p:ph type="ctrTitle"/>
          </p:nvPr>
        </p:nvSpPr>
        <p:spPr>
          <a:xfrm>
            <a:off x="311700" y="94000"/>
            <a:ext cx="8520600" cy="389700"/>
          </a:xfrm>
          <a:prstGeom prst="rect">
            <a:avLst/>
          </a:prstGeom>
        </p:spPr>
        <p:txBody>
          <a:bodyPr anchorCtr="0" anchor="b" bIns="91425" lIns="91425" spcFirstLastPara="1" rIns="91425" wrap="square" tIns="91425">
            <a:noAutofit/>
          </a:bodyPr>
          <a:lstStyle/>
          <a:p>
            <a:pPr indent="0" lvl="0" marL="0" rtl="0" algn="l">
              <a:lnSpc>
                <a:spcPct val="115000"/>
              </a:lnSpc>
              <a:spcBef>
                <a:spcPts val="700"/>
              </a:spcBef>
              <a:spcAft>
                <a:spcPts val="700"/>
              </a:spcAft>
              <a:buNone/>
            </a:pPr>
            <a:r>
              <a:rPr lang="en-GB" sz="2000">
                <a:solidFill>
                  <a:srgbClr val="0000FF"/>
                </a:solidFill>
                <a:highlight>
                  <a:srgbClr val="FFFFFF"/>
                </a:highlight>
                <a:latin typeface="Roboto"/>
                <a:ea typeface="Roboto"/>
                <a:cs typeface="Roboto"/>
                <a:sym typeface="Roboto"/>
              </a:rPr>
              <a:t>Transformation for Linearity</a:t>
            </a:r>
            <a:endParaRPr sz="2000">
              <a:solidFill>
                <a:srgbClr val="0000FF"/>
              </a:solidFill>
            </a:endParaRPr>
          </a:p>
        </p:txBody>
      </p:sp>
      <p:sp>
        <p:nvSpPr>
          <p:cNvPr id="183" name="Google Shape;183;g15a60869bc6_0_133"/>
          <p:cNvSpPr txBox="1"/>
          <p:nvPr>
            <p:ph idx="1" type="subTitle"/>
          </p:nvPr>
        </p:nvSpPr>
        <p:spPr>
          <a:xfrm>
            <a:off x="311700" y="671475"/>
            <a:ext cx="8520600" cy="440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84" name="Google Shape;184;g15a60869bc6_0_133"/>
          <p:cNvPicPr preferRelativeResize="0"/>
          <p:nvPr/>
        </p:nvPicPr>
        <p:blipFill>
          <a:blip r:embed="rId3">
            <a:alphaModFix/>
          </a:blip>
          <a:stretch>
            <a:fillRect/>
          </a:stretch>
        </p:blipFill>
        <p:spPr>
          <a:xfrm>
            <a:off x="483450" y="483625"/>
            <a:ext cx="8348849" cy="4659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5a60869bc6_0_140"/>
          <p:cNvSpPr txBox="1"/>
          <p:nvPr>
            <p:ph type="ctrTitle"/>
          </p:nvPr>
        </p:nvSpPr>
        <p:spPr>
          <a:xfrm>
            <a:off x="204275" y="268275"/>
            <a:ext cx="8520600" cy="792600"/>
          </a:xfrm>
          <a:prstGeom prst="rect">
            <a:avLst/>
          </a:prstGeom>
        </p:spPr>
        <p:txBody>
          <a:bodyPr anchorCtr="0" anchor="b" bIns="91425" lIns="91425" spcFirstLastPara="1" rIns="91425" wrap="square" tIns="91425">
            <a:noAutofit/>
          </a:bodyPr>
          <a:lstStyle/>
          <a:p>
            <a:pPr indent="0" lvl="0" marL="0" rtl="0" algn="l">
              <a:lnSpc>
                <a:spcPct val="115000"/>
              </a:lnSpc>
              <a:spcBef>
                <a:spcPts val="700"/>
              </a:spcBef>
              <a:spcAft>
                <a:spcPts val="0"/>
              </a:spcAft>
              <a:buNone/>
            </a:pPr>
            <a:r>
              <a:rPr lang="en-GB" sz="3000">
                <a:highlight>
                  <a:srgbClr val="FFFFFF"/>
                </a:highlight>
                <a:latin typeface="Roboto"/>
                <a:ea typeface="Roboto"/>
                <a:cs typeface="Roboto"/>
                <a:sym typeface="Roboto"/>
              </a:rPr>
              <a:t>Outliers Detection (Before)</a:t>
            </a:r>
            <a:endParaRPr sz="3000">
              <a:highlight>
                <a:srgbClr val="FFFFFF"/>
              </a:highlight>
              <a:latin typeface="Roboto"/>
              <a:ea typeface="Roboto"/>
              <a:cs typeface="Roboto"/>
              <a:sym typeface="Roboto"/>
            </a:endParaRPr>
          </a:p>
          <a:p>
            <a:pPr indent="0" lvl="0" marL="0" rtl="0" algn="l">
              <a:spcBef>
                <a:spcPts val="700"/>
              </a:spcBef>
              <a:spcAft>
                <a:spcPts val="0"/>
              </a:spcAft>
              <a:buNone/>
            </a:pPr>
            <a:r>
              <a:t/>
            </a:r>
            <a:endParaRPr sz="2000"/>
          </a:p>
        </p:txBody>
      </p:sp>
      <p:sp>
        <p:nvSpPr>
          <p:cNvPr id="190" name="Google Shape;190;g15a60869bc6_0_140"/>
          <p:cNvSpPr txBox="1"/>
          <p:nvPr>
            <p:ph idx="1" type="subTitle"/>
          </p:nvPr>
        </p:nvSpPr>
        <p:spPr>
          <a:xfrm>
            <a:off x="311700" y="590900"/>
            <a:ext cx="8520600" cy="440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91" name="Google Shape;191;g15a60869bc6_0_140"/>
          <p:cNvPicPr preferRelativeResize="0"/>
          <p:nvPr/>
        </p:nvPicPr>
        <p:blipFill>
          <a:blip r:embed="rId3">
            <a:alphaModFix/>
          </a:blip>
          <a:stretch>
            <a:fillRect/>
          </a:stretch>
        </p:blipFill>
        <p:spPr>
          <a:xfrm>
            <a:off x="311700" y="486900"/>
            <a:ext cx="5946450" cy="4404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5a60869bc6_0_147"/>
          <p:cNvSpPr txBox="1"/>
          <p:nvPr>
            <p:ph type="ctrTitle"/>
          </p:nvPr>
        </p:nvSpPr>
        <p:spPr>
          <a:xfrm>
            <a:off x="311700" y="-86750"/>
            <a:ext cx="8520600" cy="1958400"/>
          </a:xfrm>
          <a:prstGeom prst="rect">
            <a:avLst/>
          </a:prstGeom>
        </p:spPr>
        <p:txBody>
          <a:bodyPr anchorCtr="0" anchor="b" bIns="91425" lIns="91425" spcFirstLastPara="1" rIns="91425" wrap="square" tIns="91425">
            <a:noAutofit/>
          </a:bodyPr>
          <a:lstStyle/>
          <a:p>
            <a:pPr indent="0" lvl="0" marL="0" rtl="0" algn="l">
              <a:lnSpc>
                <a:spcPct val="115000"/>
              </a:lnSpc>
              <a:spcBef>
                <a:spcPts val="700"/>
              </a:spcBef>
              <a:spcAft>
                <a:spcPts val="0"/>
              </a:spcAft>
              <a:buNone/>
            </a:pPr>
            <a:r>
              <a:rPr lang="en-GB" sz="3000">
                <a:highlight>
                  <a:srgbClr val="FFFFFF"/>
                </a:highlight>
                <a:latin typeface="Roboto"/>
                <a:ea typeface="Roboto"/>
                <a:cs typeface="Roboto"/>
                <a:sym typeface="Roboto"/>
              </a:rPr>
              <a:t>Outliers Detection (After)</a:t>
            </a:r>
            <a:endParaRPr sz="3000">
              <a:highlight>
                <a:srgbClr val="FFFFFF"/>
              </a:highlight>
              <a:latin typeface="Roboto"/>
              <a:ea typeface="Roboto"/>
              <a:cs typeface="Roboto"/>
              <a:sym typeface="Roboto"/>
            </a:endParaRPr>
          </a:p>
          <a:p>
            <a:pPr indent="0" lvl="0" marL="0" rtl="0" algn="l">
              <a:spcBef>
                <a:spcPts val="700"/>
              </a:spcBef>
              <a:spcAft>
                <a:spcPts val="0"/>
              </a:spcAft>
              <a:buNone/>
            </a:pPr>
            <a:r>
              <a:t/>
            </a:r>
            <a:endParaRPr sz="2000"/>
          </a:p>
          <a:p>
            <a:pPr indent="0" lvl="0" marL="0" rtl="0" algn="ctr">
              <a:spcBef>
                <a:spcPts val="0"/>
              </a:spcBef>
              <a:spcAft>
                <a:spcPts val="0"/>
              </a:spcAft>
              <a:buNone/>
            </a:pPr>
            <a:r>
              <a:t/>
            </a:r>
            <a:endParaRPr/>
          </a:p>
        </p:txBody>
      </p:sp>
      <p:sp>
        <p:nvSpPr>
          <p:cNvPr id="197" name="Google Shape;197;g15a60869bc6_0_147"/>
          <p:cNvSpPr txBox="1"/>
          <p:nvPr>
            <p:ph idx="1" type="subTitle"/>
          </p:nvPr>
        </p:nvSpPr>
        <p:spPr>
          <a:xfrm>
            <a:off x="311700" y="725200"/>
            <a:ext cx="8520600" cy="410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98" name="Google Shape;198;g15a60869bc6_0_147"/>
          <p:cNvPicPr preferRelativeResize="0"/>
          <p:nvPr/>
        </p:nvPicPr>
        <p:blipFill>
          <a:blip r:embed="rId3">
            <a:alphaModFix/>
          </a:blip>
          <a:stretch>
            <a:fillRect/>
          </a:stretch>
        </p:blipFill>
        <p:spPr>
          <a:xfrm>
            <a:off x="242325" y="725200"/>
            <a:ext cx="6549575" cy="4319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5a60869bc6_0_153"/>
          <p:cNvSpPr txBox="1"/>
          <p:nvPr>
            <p:ph type="ctrTitle"/>
          </p:nvPr>
        </p:nvSpPr>
        <p:spPr>
          <a:xfrm>
            <a:off x="311700" y="308550"/>
            <a:ext cx="85206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2000"/>
          </a:p>
          <a:p>
            <a:pPr indent="0" lvl="0" marL="0" rtl="0" algn="l">
              <a:lnSpc>
                <a:spcPct val="115000"/>
              </a:lnSpc>
              <a:spcBef>
                <a:spcPts val="700"/>
              </a:spcBef>
              <a:spcAft>
                <a:spcPts val="0"/>
              </a:spcAft>
              <a:buNone/>
            </a:pPr>
            <a:r>
              <a:rPr lang="en-GB" sz="3000">
                <a:solidFill>
                  <a:srgbClr val="FF0000"/>
                </a:solidFill>
                <a:highlight>
                  <a:srgbClr val="FFFFFF"/>
                </a:highlight>
                <a:latin typeface="Roboto"/>
                <a:ea typeface="Roboto"/>
                <a:cs typeface="Roboto"/>
                <a:sym typeface="Roboto"/>
              </a:rPr>
              <a:t>Removing collinearity</a:t>
            </a:r>
            <a:endParaRPr sz="3000">
              <a:solidFill>
                <a:srgbClr val="FF0000"/>
              </a:solidFill>
              <a:highlight>
                <a:srgbClr val="FFFFFF"/>
              </a:highlight>
              <a:latin typeface="Roboto"/>
              <a:ea typeface="Roboto"/>
              <a:cs typeface="Roboto"/>
              <a:sym typeface="Roboto"/>
            </a:endParaRPr>
          </a:p>
          <a:p>
            <a:pPr indent="0" lvl="0" marL="0" rtl="0" algn="l">
              <a:spcBef>
                <a:spcPts val="700"/>
              </a:spcBef>
              <a:spcAft>
                <a:spcPts val="0"/>
              </a:spcAft>
              <a:buNone/>
            </a:pPr>
            <a:r>
              <a:t/>
            </a:r>
            <a:endParaRPr sz="2000"/>
          </a:p>
        </p:txBody>
      </p:sp>
      <p:sp>
        <p:nvSpPr>
          <p:cNvPr id="204" name="Google Shape;204;g15a60869bc6_0_153"/>
          <p:cNvSpPr txBox="1"/>
          <p:nvPr>
            <p:ph idx="1" type="subTitle"/>
          </p:nvPr>
        </p:nvSpPr>
        <p:spPr>
          <a:xfrm>
            <a:off x="6432475" y="765475"/>
            <a:ext cx="2711400" cy="413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300">
                <a:solidFill>
                  <a:srgbClr val="000000"/>
                </a:solidFill>
              </a:rPr>
              <a:t>After removing collinearity from the features we were left with features:</a:t>
            </a:r>
            <a:endParaRPr b="1" sz="1300">
              <a:solidFill>
                <a:srgbClr val="000000"/>
              </a:solidFill>
            </a:endParaRPr>
          </a:p>
          <a:p>
            <a:pPr indent="0" lvl="0" marL="0" rtl="0" algn="ctr">
              <a:spcBef>
                <a:spcPts val="0"/>
              </a:spcBef>
              <a:spcAft>
                <a:spcPts val="0"/>
              </a:spcAft>
              <a:buNone/>
            </a:pPr>
            <a:r>
              <a:t/>
            </a:r>
            <a:endParaRPr b="1" sz="1300">
              <a:solidFill>
                <a:srgbClr val="000000"/>
              </a:solidFill>
            </a:endParaRPr>
          </a:p>
          <a:p>
            <a:pPr indent="-298450" lvl="0" marL="457200" rtl="0" algn="l">
              <a:lnSpc>
                <a:spcPct val="115000"/>
              </a:lnSpc>
              <a:spcBef>
                <a:spcPts val="0"/>
              </a:spcBef>
              <a:spcAft>
                <a:spcPts val="0"/>
              </a:spcAft>
              <a:buClr>
                <a:srgbClr val="000000"/>
              </a:buClr>
              <a:buSzPts val="1100"/>
              <a:buChar char="●"/>
            </a:pPr>
            <a:r>
              <a:rPr b="1" lang="en-GB" sz="1100">
                <a:solidFill>
                  <a:srgbClr val="000000"/>
                </a:solidFill>
                <a:highlight>
                  <a:srgbClr val="FFFFFF"/>
                </a:highlight>
              </a:rPr>
              <a:t>time_passed_since_published</a:t>
            </a:r>
            <a:endParaRPr b="1" sz="1100">
              <a:solidFill>
                <a:srgbClr val="000000"/>
              </a:solidFill>
              <a:highlight>
                <a:srgbClr val="FFFFFF"/>
              </a:highlight>
            </a:endParaRPr>
          </a:p>
          <a:p>
            <a:pPr indent="-298450" lvl="0" marL="457200" rtl="0" algn="l">
              <a:lnSpc>
                <a:spcPct val="115000"/>
              </a:lnSpc>
              <a:spcBef>
                <a:spcPts val="0"/>
              </a:spcBef>
              <a:spcAft>
                <a:spcPts val="0"/>
              </a:spcAft>
              <a:buClr>
                <a:srgbClr val="000000"/>
              </a:buClr>
              <a:buSzPts val="1100"/>
              <a:buChar char="●"/>
            </a:pPr>
            <a:r>
              <a:rPr b="1" lang="en-GB" sz="1100">
                <a:solidFill>
                  <a:srgbClr val="000000"/>
                </a:solidFill>
                <a:highlight>
                  <a:srgbClr val="FFFFFF"/>
                </a:highlight>
              </a:rPr>
              <a:t>publish_day</a:t>
            </a:r>
            <a:endParaRPr b="1" sz="1100">
              <a:solidFill>
                <a:srgbClr val="000000"/>
              </a:solidFill>
              <a:highlight>
                <a:srgbClr val="FFFFFF"/>
              </a:highlight>
            </a:endParaRPr>
          </a:p>
          <a:p>
            <a:pPr indent="-298450" lvl="0" marL="457200" rtl="0" algn="l">
              <a:lnSpc>
                <a:spcPct val="115000"/>
              </a:lnSpc>
              <a:spcBef>
                <a:spcPts val="0"/>
              </a:spcBef>
              <a:spcAft>
                <a:spcPts val="0"/>
              </a:spcAft>
              <a:buClr>
                <a:srgbClr val="000000"/>
              </a:buClr>
              <a:buSzPts val="1100"/>
              <a:buChar char="●"/>
            </a:pPr>
            <a:r>
              <a:rPr b="1" lang="en-GB" sz="1100">
                <a:solidFill>
                  <a:srgbClr val="000000"/>
                </a:solidFill>
                <a:highlight>
                  <a:srgbClr val="FFFFFF"/>
                </a:highlight>
              </a:rPr>
              <a:t>num_of_topics</a:t>
            </a:r>
            <a:endParaRPr b="1" sz="1100">
              <a:solidFill>
                <a:srgbClr val="000000"/>
              </a:solidFill>
              <a:highlight>
                <a:srgbClr val="FFFFFF"/>
              </a:highlight>
            </a:endParaRPr>
          </a:p>
          <a:p>
            <a:pPr indent="-298450" lvl="0" marL="457200" rtl="0" algn="l">
              <a:lnSpc>
                <a:spcPct val="115000"/>
              </a:lnSpc>
              <a:spcBef>
                <a:spcPts val="0"/>
              </a:spcBef>
              <a:spcAft>
                <a:spcPts val="0"/>
              </a:spcAft>
              <a:buClr>
                <a:srgbClr val="000000"/>
              </a:buClr>
              <a:buSzPts val="1100"/>
              <a:buChar char="●"/>
            </a:pPr>
            <a:r>
              <a:rPr b="1" lang="en-GB" sz="1100">
                <a:solidFill>
                  <a:srgbClr val="000000"/>
                </a:solidFill>
                <a:highlight>
                  <a:srgbClr val="FFFFFF"/>
                </a:highlight>
              </a:rPr>
              <a:t>log_speaker_1_avg_views</a:t>
            </a:r>
            <a:endParaRPr b="1" sz="1100">
              <a:solidFill>
                <a:srgbClr val="000000"/>
              </a:solidFill>
              <a:highlight>
                <a:srgbClr val="FFFFFF"/>
              </a:highlight>
            </a:endParaRPr>
          </a:p>
          <a:p>
            <a:pPr indent="0" lvl="0" marL="0" rtl="0" algn="ctr">
              <a:spcBef>
                <a:spcPts val="900"/>
              </a:spcBef>
              <a:spcAft>
                <a:spcPts val="0"/>
              </a:spcAft>
              <a:buNone/>
            </a:pPr>
            <a:r>
              <a:t/>
            </a:r>
            <a:endParaRPr b="1" sz="1300">
              <a:solidFill>
                <a:srgbClr val="000000"/>
              </a:solidFill>
            </a:endParaRPr>
          </a:p>
        </p:txBody>
      </p:sp>
      <p:pic>
        <p:nvPicPr>
          <p:cNvPr id="205" name="Google Shape;205;g15a60869bc6_0_153"/>
          <p:cNvPicPr preferRelativeResize="0"/>
          <p:nvPr/>
        </p:nvPicPr>
        <p:blipFill>
          <a:blip r:embed="rId3">
            <a:alphaModFix/>
          </a:blip>
          <a:stretch>
            <a:fillRect/>
          </a:stretch>
        </p:blipFill>
        <p:spPr>
          <a:xfrm>
            <a:off x="74375" y="765475"/>
            <a:ext cx="6358101" cy="43036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5a60869bc6_0_160"/>
          <p:cNvSpPr txBox="1"/>
          <p:nvPr>
            <p:ph type="ctrTitle"/>
          </p:nvPr>
        </p:nvSpPr>
        <p:spPr>
          <a:xfrm>
            <a:off x="311700" y="120875"/>
            <a:ext cx="8520600" cy="583500"/>
          </a:xfrm>
          <a:prstGeom prst="rect">
            <a:avLst/>
          </a:prstGeom>
        </p:spPr>
        <p:txBody>
          <a:bodyPr anchorCtr="0" anchor="b" bIns="91425" lIns="91425" spcFirstLastPara="1" rIns="91425" wrap="square" tIns="91425">
            <a:noAutofit/>
          </a:bodyPr>
          <a:lstStyle/>
          <a:p>
            <a:pPr indent="0" lvl="0" marL="0" rtl="0" algn="l">
              <a:lnSpc>
                <a:spcPct val="115000"/>
              </a:lnSpc>
              <a:spcBef>
                <a:spcPts val="700"/>
              </a:spcBef>
              <a:spcAft>
                <a:spcPts val="0"/>
              </a:spcAft>
              <a:buNone/>
            </a:pPr>
            <a:r>
              <a:t/>
            </a:r>
            <a:endParaRPr b="1" sz="15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None/>
            </a:pPr>
            <a:r>
              <a:t/>
            </a:r>
            <a:endParaRPr b="1" sz="15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700"/>
              </a:spcAft>
              <a:buNone/>
            </a:pPr>
            <a:r>
              <a:rPr b="1" lang="en-GB" sz="1500">
                <a:solidFill>
                  <a:schemeClr val="accent2"/>
                </a:solidFill>
                <a:highlight>
                  <a:srgbClr val="FFFFFF"/>
                </a:highlight>
                <a:latin typeface="Roboto"/>
                <a:ea typeface="Roboto"/>
                <a:cs typeface="Roboto"/>
                <a:sym typeface="Roboto"/>
              </a:rPr>
              <a:t> </a:t>
            </a:r>
            <a:r>
              <a:rPr lang="en-GB" sz="3000">
                <a:highlight>
                  <a:srgbClr val="FFFFFF"/>
                </a:highlight>
                <a:latin typeface="Roboto"/>
                <a:ea typeface="Roboto"/>
                <a:cs typeface="Roboto"/>
                <a:sym typeface="Roboto"/>
              </a:rPr>
              <a:t>Normal distribution of features in data</a:t>
            </a:r>
            <a:endParaRPr sz="3000"/>
          </a:p>
        </p:txBody>
      </p:sp>
      <p:sp>
        <p:nvSpPr>
          <p:cNvPr id="211" name="Google Shape;211;g15a60869bc6_0_160"/>
          <p:cNvSpPr txBox="1"/>
          <p:nvPr>
            <p:ph idx="1" type="subTitle"/>
          </p:nvPr>
        </p:nvSpPr>
        <p:spPr>
          <a:xfrm>
            <a:off x="311700" y="805750"/>
            <a:ext cx="8520600" cy="420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12" name="Google Shape;212;g15a60869bc6_0_160"/>
          <p:cNvPicPr preferRelativeResize="0"/>
          <p:nvPr/>
        </p:nvPicPr>
        <p:blipFill>
          <a:blip r:embed="rId3">
            <a:alphaModFix/>
          </a:blip>
          <a:stretch>
            <a:fillRect/>
          </a:stretch>
        </p:blipFill>
        <p:spPr>
          <a:xfrm>
            <a:off x="479475" y="704300"/>
            <a:ext cx="6154701" cy="42035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5a60869bc6_0_168"/>
          <p:cNvSpPr txBox="1"/>
          <p:nvPr>
            <p:ph type="ctrTitle"/>
          </p:nvPr>
        </p:nvSpPr>
        <p:spPr>
          <a:xfrm>
            <a:off x="311700" y="214875"/>
            <a:ext cx="8520600" cy="644700"/>
          </a:xfrm>
          <a:prstGeom prst="rect">
            <a:avLst/>
          </a:prstGeom>
        </p:spPr>
        <p:txBody>
          <a:bodyPr anchorCtr="0" anchor="b" bIns="91425" lIns="91425" spcFirstLastPara="1" rIns="91425" wrap="square" tIns="91425">
            <a:noAutofit/>
          </a:bodyPr>
          <a:lstStyle/>
          <a:p>
            <a:pPr indent="0" lvl="0" marL="0" rtl="0" algn="l">
              <a:lnSpc>
                <a:spcPct val="115000"/>
              </a:lnSpc>
              <a:spcBef>
                <a:spcPts val="700"/>
              </a:spcBef>
              <a:spcAft>
                <a:spcPts val="0"/>
              </a:spcAft>
              <a:buNone/>
            </a:pPr>
            <a:r>
              <a:t/>
            </a:r>
            <a:endParaRPr b="1" sz="15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700"/>
              </a:spcAft>
              <a:buNone/>
            </a:pPr>
            <a:r>
              <a:rPr lang="en-GB" sz="3000">
                <a:highlight>
                  <a:srgbClr val="FFFFFF"/>
                </a:highlight>
              </a:rPr>
              <a:t>Transformation</a:t>
            </a:r>
            <a:endParaRPr sz="3000"/>
          </a:p>
        </p:txBody>
      </p:sp>
      <p:sp>
        <p:nvSpPr>
          <p:cNvPr id="218" name="Google Shape;218;g15a60869bc6_0_168"/>
          <p:cNvSpPr txBox="1"/>
          <p:nvPr>
            <p:ph idx="1" type="subTitle"/>
          </p:nvPr>
        </p:nvSpPr>
        <p:spPr>
          <a:xfrm>
            <a:off x="311700" y="658050"/>
            <a:ext cx="8520600" cy="425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19" name="Google Shape;219;g15a60869bc6_0_168"/>
          <p:cNvPicPr preferRelativeResize="0"/>
          <p:nvPr/>
        </p:nvPicPr>
        <p:blipFill>
          <a:blip r:embed="rId3">
            <a:alphaModFix/>
          </a:blip>
          <a:stretch>
            <a:fillRect/>
          </a:stretch>
        </p:blipFill>
        <p:spPr>
          <a:xfrm>
            <a:off x="514475" y="738625"/>
            <a:ext cx="6530400" cy="4404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5a60869bc6_0_175"/>
          <p:cNvSpPr txBox="1"/>
          <p:nvPr>
            <p:ph type="ctrTitle"/>
          </p:nvPr>
        </p:nvSpPr>
        <p:spPr>
          <a:xfrm>
            <a:off x="311700" y="80575"/>
            <a:ext cx="8520600" cy="6984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0"/>
              </a:spcAft>
              <a:buNone/>
            </a:pPr>
            <a:r>
              <a:t/>
            </a:r>
            <a:endParaRPr b="1" sz="1950">
              <a:solidFill>
                <a:schemeClr val="accent2"/>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b="1" sz="1950">
              <a:solidFill>
                <a:schemeClr val="accent2"/>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b="1" sz="1950">
              <a:solidFill>
                <a:schemeClr val="accent2"/>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None/>
            </a:pPr>
            <a:r>
              <a:rPr lang="en-GB" sz="3000">
                <a:highlight>
                  <a:srgbClr val="FFFFFF"/>
                </a:highlight>
                <a:latin typeface="Roboto"/>
                <a:ea typeface="Roboto"/>
                <a:cs typeface="Roboto"/>
                <a:sym typeface="Roboto"/>
              </a:rPr>
              <a:t>M</a:t>
            </a:r>
            <a:r>
              <a:rPr lang="en-GB" sz="3000">
                <a:highlight>
                  <a:srgbClr val="FFFFFF"/>
                </a:highlight>
                <a:latin typeface="Roboto"/>
                <a:ea typeface="Roboto"/>
                <a:cs typeface="Roboto"/>
                <a:sym typeface="Roboto"/>
              </a:rPr>
              <a:t>odel preparation.</a:t>
            </a:r>
            <a:endParaRPr sz="3000"/>
          </a:p>
        </p:txBody>
      </p:sp>
      <p:sp>
        <p:nvSpPr>
          <p:cNvPr id="225" name="Google Shape;225;g15a60869bc6_0_175"/>
          <p:cNvSpPr txBox="1"/>
          <p:nvPr>
            <p:ph idx="1" type="subTitle"/>
          </p:nvPr>
        </p:nvSpPr>
        <p:spPr>
          <a:xfrm>
            <a:off x="311700" y="953500"/>
            <a:ext cx="8520600" cy="39618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700"/>
              </a:spcBef>
              <a:spcAft>
                <a:spcPts val="0"/>
              </a:spcAft>
              <a:buClr>
                <a:schemeClr val="accent2"/>
              </a:buClr>
              <a:buSzPts val="2000"/>
              <a:buChar char="●"/>
            </a:pPr>
            <a:r>
              <a:rPr lang="en-GB" sz="2000">
                <a:solidFill>
                  <a:schemeClr val="accent2"/>
                </a:solidFill>
                <a:highlight>
                  <a:srgbClr val="FFFFFF"/>
                </a:highlight>
              </a:rPr>
              <a:t>Removing null values from dataset</a:t>
            </a:r>
            <a:endParaRPr sz="2000">
              <a:solidFill>
                <a:schemeClr val="accent2"/>
              </a:solidFill>
              <a:highlight>
                <a:srgbClr val="FFFFFF"/>
              </a:highlight>
            </a:endParaRPr>
          </a:p>
          <a:p>
            <a:pPr indent="-355600" lvl="0" marL="457200" rtl="0" algn="l">
              <a:lnSpc>
                <a:spcPct val="115000"/>
              </a:lnSpc>
              <a:spcBef>
                <a:spcPts val="0"/>
              </a:spcBef>
              <a:spcAft>
                <a:spcPts val="0"/>
              </a:spcAft>
              <a:buClr>
                <a:schemeClr val="accent2"/>
              </a:buClr>
              <a:buSzPts val="2000"/>
              <a:buChar char="●"/>
            </a:pPr>
            <a:r>
              <a:rPr lang="en-GB" sz="2000">
                <a:solidFill>
                  <a:schemeClr val="accent2"/>
                </a:solidFill>
                <a:highlight>
                  <a:srgbClr val="FFFFFF"/>
                </a:highlight>
              </a:rPr>
              <a:t>Introducing dummy variables for </a:t>
            </a:r>
            <a:r>
              <a:rPr lang="en-GB" sz="2000">
                <a:solidFill>
                  <a:schemeClr val="accent2"/>
                </a:solidFill>
                <a:highlight>
                  <a:srgbClr val="FFFFFF"/>
                </a:highlight>
              </a:rPr>
              <a:t>Categorical</a:t>
            </a:r>
            <a:r>
              <a:rPr lang="en-GB" sz="2000">
                <a:solidFill>
                  <a:schemeClr val="accent2"/>
                </a:solidFill>
                <a:highlight>
                  <a:srgbClr val="FFFFFF"/>
                </a:highlight>
              </a:rPr>
              <a:t> features</a:t>
            </a:r>
            <a:endParaRPr sz="2000">
              <a:solidFill>
                <a:schemeClr val="accent2"/>
              </a:solidFill>
              <a:highlight>
                <a:srgbClr val="FFFFFF"/>
              </a:highlight>
            </a:endParaRPr>
          </a:p>
          <a:p>
            <a:pPr indent="-355600" lvl="0" marL="457200" rtl="0" algn="l">
              <a:lnSpc>
                <a:spcPct val="115000"/>
              </a:lnSpc>
              <a:spcBef>
                <a:spcPts val="0"/>
              </a:spcBef>
              <a:spcAft>
                <a:spcPts val="0"/>
              </a:spcAft>
              <a:buClr>
                <a:schemeClr val="accent2"/>
              </a:buClr>
              <a:buSzPts val="2000"/>
              <a:buChar char="●"/>
            </a:pPr>
            <a:r>
              <a:rPr lang="en-GB" sz="2000">
                <a:solidFill>
                  <a:schemeClr val="accent2"/>
                </a:solidFill>
                <a:highlight>
                  <a:srgbClr val="FFFFFF"/>
                </a:highlight>
              </a:rPr>
              <a:t>Defining dependent and independent features</a:t>
            </a:r>
            <a:endParaRPr sz="2000">
              <a:solidFill>
                <a:schemeClr val="accent2"/>
              </a:solidFill>
              <a:highlight>
                <a:srgbClr val="FFFFFF"/>
              </a:highlight>
            </a:endParaRPr>
          </a:p>
          <a:p>
            <a:pPr indent="-355600" lvl="0" marL="457200" rtl="0" algn="l">
              <a:lnSpc>
                <a:spcPct val="115000"/>
              </a:lnSpc>
              <a:spcBef>
                <a:spcPts val="0"/>
              </a:spcBef>
              <a:spcAft>
                <a:spcPts val="0"/>
              </a:spcAft>
              <a:buClr>
                <a:schemeClr val="accent2"/>
              </a:buClr>
              <a:buSzPts val="2000"/>
              <a:buChar char="●"/>
            </a:pPr>
            <a:r>
              <a:rPr lang="en-GB" sz="2000">
                <a:solidFill>
                  <a:schemeClr val="accent2"/>
                </a:solidFill>
                <a:highlight>
                  <a:srgbClr val="FFFFFF"/>
                </a:highlight>
              </a:rPr>
              <a:t>Next we will standardize the features</a:t>
            </a:r>
            <a:endParaRPr sz="2000">
              <a:solidFill>
                <a:schemeClr val="accent2"/>
              </a:solidFill>
              <a:highlight>
                <a:srgbClr val="FFFFFF"/>
              </a:highlight>
            </a:endParaRPr>
          </a:p>
          <a:p>
            <a:pPr indent="-355600" lvl="0" marL="457200" rtl="0" algn="l">
              <a:lnSpc>
                <a:spcPct val="115000"/>
              </a:lnSpc>
              <a:spcBef>
                <a:spcPts val="0"/>
              </a:spcBef>
              <a:spcAft>
                <a:spcPts val="0"/>
              </a:spcAft>
              <a:buClr>
                <a:schemeClr val="accent2"/>
              </a:buClr>
              <a:buSzPts val="2000"/>
              <a:buChar char="●"/>
            </a:pPr>
            <a:r>
              <a:rPr lang="en-GB" sz="2000">
                <a:solidFill>
                  <a:schemeClr val="accent2"/>
                </a:solidFill>
                <a:highlight>
                  <a:srgbClr val="FFFFFF"/>
                </a:highlight>
              </a:rPr>
              <a:t>Splitting the data into training and testing</a:t>
            </a:r>
            <a:endParaRPr sz="2000">
              <a:solidFill>
                <a:schemeClr val="accent2"/>
              </a:solidFill>
              <a:highlight>
                <a:srgbClr val="FFFFFF"/>
              </a:highlight>
            </a:endParaRPr>
          </a:p>
          <a:p>
            <a:pPr indent="-355600" lvl="0" marL="457200" rtl="0" algn="l">
              <a:lnSpc>
                <a:spcPct val="115000"/>
              </a:lnSpc>
              <a:spcBef>
                <a:spcPts val="0"/>
              </a:spcBef>
              <a:spcAft>
                <a:spcPts val="0"/>
              </a:spcAft>
              <a:buClr>
                <a:schemeClr val="accent2"/>
              </a:buClr>
              <a:buSzPts val="2000"/>
              <a:buChar char="●"/>
            </a:pPr>
            <a:r>
              <a:rPr lang="en-GB" sz="2000">
                <a:solidFill>
                  <a:schemeClr val="accent2"/>
                </a:solidFill>
                <a:highlight>
                  <a:srgbClr val="FFFFFF"/>
                </a:highlight>
              </a:rPr>
              <a:t>Implementing Linear Regression Training Models</a:t>
            </a:r>
            <a:endParaRPr sz="2000">
              <a:solidFill>
                <a:schemeClr val="accent2"/>
              </a:solidFill>
              <a:highlight>
                <a:srgbClr val="FFFFFF"/>
              </a:highlight>
            </a:endParaRPr>
          </a:p>
          <a:p>
            <a:pPr indent="-355600" lvl="0" marL="457200" rtl="0" algn="l">
              <a:lnSpc>
                <a:spcPct val="115000"/>
              </a:lnSpc>
              <a:spcBef>
                <a:spcPts val="0"/>
              </a:spcBef>
              <a:spcAft>
                <a:spcPts val="0"/>
              </a:spcAft>
              <a:buClr>
                <a:schemeClr val="accent2"/>
              </a:buClr>
              <a:buSzPts val="2000"/>
              <a:buChar char="●"/>
            </a:pPr>
            <a:r>
              <a:rPr lang="en-GB" sz="2000">
                <a:solidFill>
                  <a:schemeClr val="accent2"/>
                </a:solidFill>
                <a:highlight>
                  <a:srgbClr val="FFFFFF"/>
                </a:highlight>
              </a:rPr>
              <a:t>Model Accuracy on test data</a:t>
            </a:r>
            <a:endParaRPr sz="2000">
              <a:solidFill>
                <a:schemeClr val="accent2"/>
              </a:solidFill>
              <a:highlight>
                <a:srgbClr val="FFFFFF"/>
              </a:highlight>
            </a:endParaRPr>
          </a:p>
          <a:p>
            <a:pPr indent="0" lvl="0" marL="0" rtl="0" algn="l">
              <a:spcBef>
                <a:spcPts val="700"/>
              </a:spcBef>
              <a:spcAft>
                <a:spcPts val="0"/>
              </a:spcAft>
              <a:buNone/>
            </a:pPr>
            <a:r>
              <a:t/>
            </a:r>
            <a:endParaRPr sz="20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5a60869bc6_0_188"/>
          <p:cNvSpPr txBox="1"/>
          <p:nvPr>
            <p:ph type="ctrTitle"/>
          </p:nvPr>
        </p:nvSpPr>
        <p:spPr>
          <a:xfrm>
            <a:off x="311700" y="268600"/>
            <a:ext cx="8520600" cy="57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000"/>
              <a:t>Model Accuracy on train data</a:t>
            </a:r>
            <a:endParaRPr sz="3000"/>
          </a:p>
        </p:txBody>
      </p:sp>
      <p:sp>
        <p:nvSpPr>
          <p:cNvPr id="231" name="Google Shape;231;g15a60869bc6_0_18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32" name="Google Shape;232;g15a60869bc6_0_188"/>
          <p:cNvPicPr preferRelativeResize="0"/>
          <p:nvPr/>
        </p:nvPicPr>
        <p:blipFill>
          <a:blip r:embed="rId3">
            <a:alphaModFix/>
          </a:blip>
          <a:stretch>
            <a:fillRect/>
          </a:stretch>
        </p:blipFill>
        <p:spPr>
          <a:xfrm>
            <a:off x="528425" y="1152650"/>
            <a:ext cx="7287550" cy="3990850"/>
          </a:xfrm>
          <a:prstGeom prst="rect">
            <a:avLst/>
          </a:prstGeom>
          <a:noFill/>
          <a:ln>
            <a:noFill/>
          </a:ln>
        </p:spPr>
      </p:pic>
      <p:sp>
        <p:nvSpPr>
          <p:cNvPr id="233" name="Google Shape;233;g15a60869bc6_0_188"/>
          <p:cNvSpPr txBox="1"/>
          <p:nvPr/>
        </p:nvSpPr>
        <p:spPr>
          <a:xfrm>
            <a:off x="0" y="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 </a:t>
            </a:r>
            <a:endParaRPr sz="3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5a60869bc6_0_194"/>
          <p:cNvSpPr txBox="1"/>
          <p:nvPr>
            <p:ph type="ctrTitle"/>
          </p:nvPr>
        </p:nvSpPr>
        <p:spPr>
          <a:xfrm>
            <a:off x="311700" y="67150"/>
            <a:ext cx="8520600" cy="140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000"/>
              <a:t>Model Accuracy on test data (Base LR Model)</a:t>
            </a:r>
            <a:endParaRPr sz="3000"/>
          </a:p>
          <a:p>
            <a:pPr indent="0" lvl="0" marL="0" rtl="0" algn="l">
              <a:spcBef>
                <a:spcPts val="0"/>
              </a:spcBef>
              <a:spcAft>
                <a:spcPts val="0"/>
              </a:spcAft>
              <a:buNone/>
            </a:pPr>
            <a:r>
              <a:t/>
            </a:r>
            <a:endParaRPr sz="3000"/>
          </a:p>
        </p:txBody>
      </p:sp>
      <p:sp>
        <p:nvSpPr>
          <p:cNvPr id="239" name="Google Shape;239;g15a60869bc6_0_194"/>
          <p:cNvSpPr txBox="1"/>
          <p:nvPr>
            <p:ph idx="1" type="subTitle"/>
          </p:nvPr>
        </p:nvSpPr>
        <p:spPr>
          <a:xfrm>
            <a:off x="311700" y="980350"/>
            <a:ext cx="8520600" cy="392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40" name="Google Shape;240;g15a60869bc6_0_194"/>
          <p:cNvPicPr preferRelativeResize="0"/>
          <p:nvPr/>
        </p:nvPicPr>
        <p:blipFill>
          <a:blip r:embed="rId3">
            <a:alphaModFix/>
          </a:blip>
          <a:stretch>
            <a:fillRect/>
          </a:stretch>
        </p:blipFill>
        <p:spPr>
          <a:xfrm>
            <a:off x="46800" y="1160100"/>
            <a:ext cx="4675300" cy="3800550"/>
          </a:xfrm>
          <a:prstGeom prst="rect">
            <a:avLst/>
          </a:prstGeom>
          <a:noFill/>
          <a:ln>
            <a:noFill/>
          </a:ln>
        </p:spPr>
      </p:pic>
      <p:pic>
        <p:nvPicPr>
          <p:cNvPr id="241" name="Google Shape;241;g15a60869bc6_0_194"/>
          <p:cNvPicPr preferRelativeResize="0"/>
          <p:nvPr/>
        </p:nvPicPr>
        <p:blipFill>
          <a:blip r:embed="rId4">
            <a:alphaModFix/>
          </a:blip>
          <a:stretch>
            <a:fillRect/>
          </a:stretch>
        </p:blipFill>
        <p:spPr>
          <a:xfrm>
            <a:off x="4784075" y="1276575"/>
            <a:ext cx="4297950" cy="3550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15a60869bc6_0_209"/>
          <p:cNvSpPr txBox="1"/>
          <p:nvPr>
            <p:ph type="ctrTitle"/>
          </p:nvPr>
        </p:nvSpPr>
        <p:spPr>
          <a:xfrm>
            <a:off x="311700" y="268600"/>
            <a:ext cx="8520600" cy="577500"/>
          </a:xfrm>
          <a:prstGeom prst="rect">
            <a:avLst/>
          </a:prstGeom>
        </p:spPr>
        <p:txBody>
          <a:bodyPr anchorCtr="0" anchor="b" bIns="91425" lIns="91425" spcFirstLastPara="1" rIns="91425" wrap="square" tIns="91425">
            <a:noAutofit/>
          </a:bodyPr>
          <a:lstStyle/>
          <a:p>
            <a:pPr indent="0" lvl="0" marL="0" rtl="0" algn="l">
              <a:lnSpc>
                <a:spcPct val="115000"/>
              </a:lnSpc>
              <a:spcBef>
                <a:spcPts val="900"/>
              </a:spcBef>
              <a:spcAft>
                <a:spcPts val="900"/>
              </a:spcAft>
              <a:buNone/>
            </a:pPr>
            <a:r>
              <a:rPr lang="en-GB" sz="3000">
                <a:highlight>
                  <a:srgbClr val="FFFFFF"/>
                </a:highlight>
              </a:rPr>
              <a:t>Error metrics on Base LR Model</a:t>
            </a:r>
            <a:endParaRPr sz="3000"/>
          </a:p>
        </p:txBody>
      </p:sp>
      <p:sp>
        <p:nvSpPr>
          <p:cNvPr id="247" name="Google Shape;247;g15a60869bc6_0_209"/>
          <p:cNvSpPr txBox="1"/>
          <p:nvPr>
            <p:ph idx="1" type="subTitle"/>
          </p:nvPr>
        </p:nvSpPr>
        <p:spPr>
          <a:xfrm>
            <a:off x="311700" y="846100"/>
            <a:ext cx="8520600" cy="39885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t/>
            </a:r>
            <a:endParaRPr b="1" sz="1750">
              <a:solidFill>
                <a:schemeClr val="accent2"/>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None/>
            </a:pPr>
            <a:r>
              <a:rPr lang="en-GB" sz="2000">
                <a:solidFill>
                  <a:srgbClr val="0000FF"/>
                </a:solidFill>
                <a:highlight>
                  <a:srgbClr val="FFFFFF"/>
                </a:highlight>
                <a:latin typeface="Roboto"/>
                <a:ea typeface="Roboto"/>
                <a:cs typeface="Roboto"/>
                <a:sym typeface="Roboto"/>
              </a:rPr>
              <a:t>Values</a:t>
            </a:r>
            <a:endParaRPr sz="2000">
              <a:solidFill>
                <a:srgbClr val="0000FF"/>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None/>
            </a:pPr>
            <a:r>
              <a:rPr lang="en-GB" sz="2000">
                <a:solidFill>
                  <a:schemeClr val="accent2"/>
                </a:solidFill>
                <a:highlight>
                  <a:srgbClr val="FFFFFF"/>
                </a:highlight>
              </a:rPr>
              <a:t>R-Square-         0.83691</a:t>
            </a:r>
            <a:endParaRPr sz="2000">
              <a:solidFill>
                <a:schemeClr val="accent2"/>
              </a:solidFill>
              <a:highlight>
                <a:srgbClr val="FFFFFF"/>
              </a:highlight>
            </a:endParaRPr>
          </a:p>
          <a:p>
            <a:pPr indent="0" lvl="0" marL="0" rtl="0" algn="l">
              <a:lnSpc>
                <a:spcPct val="115000"/>
              </a:lnSpc>
              <a:spcBef>
                <a:spcPts val="900"/>
              </a:spcBef>
              <a:spcAft>
                <a:spcPts val="0"/>
              </a:spcAft>
              <a:buNone/>
            </a:pPr>
            <a:r>
              <a:rPr lang="en-GB" sz="2000">
                <a:solidFill>
                  <a:schemeClr val="accent2"/>
                </a:solidFill>
                <a:highlight>
                  <a:srgbClr val="FFFFFF"/>
                </a:highlight>
              </a:rPr>
              <a:t>Adj.R-Square-   0.830500</a:t>
            </a:r>
            <a:endParaRPr sz="2000">
              <a:solidFill>
                <a:schemeClr val="accent2"/>
              </a:solidFill>
              <a:highlight>
                <a:srgbClr val="FFFFFF"/>
              </a:highlight>
            </a:endParaRPr>
          </a:p>
          <a:p>
            <a:pPr indent="0" lvl="0" marL="0" rtl="0" algn="l">
              <a:lnSpc>
                <a:spcPct val="115000"/>
              </a:lnSpc>
              <a:spcBef>
                <a:spcPts val="900"/>
              </a:spcBef>
              <a:spcAft>
                <a:spcPts val="0"/>
              </a:spcAft>
              <a:buNone/>
            </a:pPr>
            <a:r>
              <a:rPr lang="en-GB" sz="2000">
                <a:solidFill>
                  <a:schemeClr val="accent2"/>
                </a:solidFill>
                <a:highlight>
                  <a:srgbClr val="FFFFFF"/>
                </a:highlight>
              </a:rPr>
              <a:t>MSE-                 651492.850559</a:t>
            </a:r>
            <a:endParaRPr sz="2000">
              <a:solidFill>
                <a:schemeClr val="accent2"/>
              </a:solidFill>
              <a:highlight>
                <a:srgbClr val="FFFFFF"/>
              </a:highlight>
            </a:endParaRPr>
          </a:p>
          <a:p>
            <a:pPr indent="0" lvl="0" marL="0" rtl="0" algn="l">
              <a:lnSpc>
                <a:spcPct val="115000"/>
              </a:lnSpc>
              <a:spcBef>
                <a:spcPts val="900"/>
              </a:spcBef>
              <a:spcAft>
                <a:spcPts val="0"/>
              </a:spcAft>
              <a:buNone/>
            </a:pPr>
            <a:r>
              <a:rPr lang="en-GB" sz="2000">
                <a:solidFill>
                  <a:schemeClr val="accent2"/>
                </a:solidFill>
                <a:highlight>
                  <a:srgbClr val="FFFFFF"/>
                </a:highlight>
              </a:rPr>
              <a:t>RMSE-              807.151070</a:t>
            </a:r>
            <a:endParaRPr sz="2000">
              <a:solidFill>
                <a:schemeClr val="accent2"/>
              </a:solidFill>
              <a:highlight>
                <a:srgbClr val="FFFFFF"/>
              </a:highlight>
            </a:endParaRPr>
          </a:p>
          <a:p>
            <a:pPr indent="0" lvl="0" marL="0" rtl="0" algn="l">
              <a:lnSpc>
                <a:spcPct val="115000"/>
              </a:lnSpc>
              <a:spcBef>
                <a:spcPts val="900"/>
              </a:spcBef>
              <a:spcAft>
                <a:spcPts val="0"/>
              </a:spcAft>
              <a:buNone/>
            </a:pPr>
            <a:r>
              <a:rPr lang="en-GB" sz="2000">
                <a:solidFill>
                  <a:schemeClr val="accent2"/>
                </a:solidFill>
                <a:highlight>
                  <a:srgbClr val="FFFFFF"/>
                </a:highlight>
              </a:rPr>
              <a:t>MAE-                 368.333887</a:t>
            </a:r>
            <a:endParaRPr sz="2000">
              <a:solidFill>
                <a:schemeClr val="accent2"/>
              </a:solidFill>
              <a:highlight>
                <a:srgbClr val="FFFFFF"/>
              </a:highlight>
            </a:endParaRPr>
          </a:p>
          <a:p>
            <a:pPr indent="0" lvl="0" marL="0" rtl="0" algn="l">
              <a:lnSpc>
                <a:spcPct val="115000"/>
              </a:lnSpc>
              <a:spcBef>
                <a:spcPts val="900"/>
              </a:spcBef>
              <a:spcAft>
                <a:spcPts val="0"/>
              </a:spcAft>
              <a:buNone/>
            </a:pPr>
            <a:r>
              <a:rPr lang="en-GB" sz="2000">
                <a:solidFill>
                  <a:schemeClr val="accent2"/>
                </a:solidFill>
                <a:highlight>
                  <a:srgbClr val="FFFFFF"/>
                </a:highlight>
              </a:rPr>
              <a:t>MAPE-              0.344262</a:t>
            </a:r>
            <a:endParaRPr sz="2000">
              <a:solidFill>
                <a:schemeClr val="accent2"/>
              </a:solidFill>
              <a:highlight>
                <a:srgbClr val="FFFFFF"/>
              </a:highlight>
            </a:endParaRPr>
          </a:p>
          <a:p>
            <a:pPr indent="0" lvl="0" marL="0" rtl="0" algn="l">
              <a:lnSpc>
                <a:spcPct val="115000"/>
              </a:lnSpc>
              <a:spcBef>
                <a:spcPts val="900"/>
              </a:spcBef>
              <a:spcAft>
                <a:spcPts val="0"/>
              </a:spcAft>
              <a:buNone/>
            </a:pPr>
            <a:r>
              <a:t/>
            </a:r>
            <a:endParaRPr b="1" sz="1750">
              <a:solidFill>
                <a:schemeClr val="accent2"/>
              </a:solidFill>
              <a:highlight>
                <a:srgbClr val="FFFFFF"/>
              </a:highlight>
              <a:latin typeface="Roboto"/>
              <a:ea typeface="Roboto"/>
              <a:cs typeface="Roboto"/>
              <a:sym typeface="Roboto"/>
            </a:endParaRPr>
          </a:p>
          <a:p>
            <a:pPr indent="0" lvl="0" marL="0" rtl="0" algn="ctr">
              <a:spcBef>
                <a:spcPts val="9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15a60869bc6_0_15"/>
          <p:cNvSpPr txBox="1"/>
          <p:nvPr>
            <p:ph type="ctrTitle"/>
          </p:nvPr>
        </p:nvSpPr>
        <p:spPr>
          <a:xfrm>
            <a:off x="311700" y="743650"/>
            <a:ext cx="8520600" cy="1350900"/>
          </a:xfrm>
          <a:prstGeom prst="rect">
            <a:avLst/>
          </a:prstGeom>
        </p:spPr>
        <p:txBody>
          <a:bodyPr anchorCtr="0" anchor="b" bIns="91425" lIns="91425" spcFirstLastPara="1" rIns="91425" wrap="square" tIns="91425">
            <a:noAutofit/>
          </a:bodyPr>
          <a:lstStyle/>
          <a:p>
            <a:pPr indent="0" lvl="0" marL="89999" rtl="0" algn="l">
              <a:spcBef>
                <a:spcPts val="0"/>
              </a:spcBef>
              <a:spcAft>
                <a:spcPts val="0"/>
              </a:spcAft>
              <a:buNone/>
            </a:pPr>
            <a:r>
              <a:rPr lang="en-GB" sz="3000"/>
              <a:t>Point of discussion</a:t>
            </a:r>
            <a:endParaRPr sz="3000"/>
          </a:p>
          <a:p>
            <a:pPr indent="0" lvl="0" marL="0" rtl="0" algn="ctr">
              <a:spcBef>
                <a:spcPts val="0"/>
              </a:spcBef>
              <a:spcAft>
                <a:spcPts val="0"/>
              </a:spcAft>
              <a:buNone/>
            </a:pPr>
            <a:r>
              <a:t/>
            </a:r>
            <a:endParaRPr/>
          </a:p>
        </p:txBody>
      </p:sp>
      <p:sp>
        <p:nvSpPr>
          <p:cNvPr id="67" name="Google Shape;67;g15a60869bc6_0_15"/>
          <p:cNvSpPr txBox="1"/>
          <p:nvPr>
            <p:ph idx="1" type="subTitle"/>
          </p:nvPr>
        </p:nvSpPr>
        <p:spPr>
          <a:xfrm>
            <a:off x="311700" y="1759950"/>
            <a:ext cx="8520600" cy="3383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Char char="●"/>
            </a:pPr>
            <a:r>
              <a:rPr lang="en-GB" sz="2000">
                <a:solidFill>
                  <a:schemeClr val="lt1"/>
                </a:solidFill>
              </a:rPr>
              <a:t>Error metrics</a:t>
            </a:r>
            <a:endParaRPr sz="2000">
              <a:solidFill>
                <a:schemeClr val="lt1"/>
              </a:solidFill>
            </a:endParaRPr>
          </a:p>
          <a:p>
            <a:pPr indent="-355600" lvl="0" marL="457200" rtl="0" algn="l">
              <a:spcBef>
                <a:spcPts val="0"/>
              </a:spcBef>
              <a:spcAft>
                <a:spcPts val="0"/>
              </a:spcAft>
              <a:buClr>
                <a:schemeClr val="lt1"/>
              </a:buClr>
              <a:buSzPts val="2000"/>
              <a:buChar char="●"/>
            </a:pPr>
            <a:r>
              <a:rPr lang="en-GB" sz="2000">
                <a:solidFill>
                  <a:schemeClr val="lt1"/>
                </a:solidFill>
              </a:rPr>
              <a:t>Running grid search cross validation for lasso regression</a:t>
            </a:r>
            <a:endParaRPr sz="2000">
              <a:solidFill>
                <a:schemeClr val="lt1"/>
              </a:solidFill>
            </a:endParaRPr>
          </a:p>
          <a:p>
            <a:pPr indent="-355600" lvl="0" marL="457200" rtl="0" algn="l">
              <a:spcBef>
                <a:spcPts val="0"/>
              </a:spcBef>
              <a:spcAft>
                <a:spcPts val="0"/>
              </a:spcAft>
              <a:buClr>
                <a:schemeClr val="lt1"/>
              </a:buClr>
              <a:buSzPts val="2000"/>
              <a:buChar char="●"/>
            </a:pPr>
            <a:r>
              <a:rPr lang="en-GB" sz="2000">
                <a:solidFill>
                  <a:schemeClr val="lt1"/>
                </a:solidFill>
              </a:rPr>
              <a:t>Running grid search cross validation for ridge regression</a:t>
            </a:r>
            <a:endParaRPr sz="2000">
              <a:solidFill>
                <a:schemeClr val="lt1"/>
              </a:solidFill>
            </a:endParaRPr>
          </a:p>
          <a:p>
            <a:pPr indent="-355600" lvl="0" marL="457200" rtl="0" algn="l">
              <a:spcBef>
                <a:spcPts val="0"/>
              </a:spcBef>
              <a:spcAft>
                <a:spcPts val="0"/>
              </a:spcAft>
              <a:buClr>
                <a:schemeClr val="lt1"/>
              </a:buClr>
              <a:buSzPts val="2000"/>
              <a:buChar char="●"/>
            </a:pPr>
            <a:r>
              <a:rPr lang="en-GB" sz="2000">
                <a:solidFill>
                  <a:schemeClr val="lt1"/>
                </a:solidFill>
              </a:rPr>
              <a:t>Running grid search cross validation for elastic regression</a:t>
            </a:r>
            <a:endParaRPr sz="2000">
              <a:solidFill>
                <a:schemeClr val="lt1"/>
              </a:solidFill>
            </a:endParaRPr>
          </a:p>
          <a:p>
            <a:pPr indent="-355600" lvl="0" marL="457200" rtl="0" algn="l">
              <a:spcBef>
                <a:spcPts val="0"/>
              </a:spcBef>
              <a:spcAft>
                <a:spcPts val="0"/>
              </a:spcAft>
              <a:buClr>
                <a:schemeClr val="lt1"/>
              </a:buClr>
              <a:buSzPts val="2000"/>
              <a:buChar char="●"/>
            </a:pPr>
            <a:r>
              <a:rPr lang="en-GB" sz="2000">
                <a:solidFill>
                  <a:schemeClr val="lt1"/>
                </a:solidFill>
              </a:rPr>
              <a:t>Conclusion</a:t>
            </a:r>
            <a:endParaRPr sz="2000">
              <a:solidFill>
                <a:schemeClr val="lt1"/>
              </a:solidFill>
            </a:endParaRPr>
          </a:p>
          <a:p>
            <a:pPr indent="0" lvl="0" marL="457200" rtl="0" algn="l">
              <a:spcBef>
                <a:spcPts val="0"/>
              </a:spcBef>
              <a:spcAft>
                <a:spcPts val="0"/>
              </a:spcAft>
              <a:buNone/>
            </a:pPr>
            <a:r>
              <a:t/>
            </a:r>
            <a:endParaRPr sz="20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15c3f94158c_0_0"/>
          <p:cNvSpPr txBox="1"/>
          <p:nvPr>
            <p:ph type="ctrTitle"/>
          </p:nvPr>
        </p:nvSpPr>
        <p:spPr>
          <a:xfrm>
            <a:off x="311700" y="557736"/>
            <a:ext cx="8520600" cy="75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000">
                <a:highlight>
                  <a:srgbClr val="FFFFFF"/>
                </a:highlight>
              </a:rPr>
              <a:t>Hyperparameter Tuning through Grid Search</a:t>
            </a:r>
            <a:endParaRPr/>
          </a:p>
        </p:txBody>
      </p:sp>
      <p:sp>
        <p:nvSpPr>
          <p:cNvPr id="253" name="Google Shape;253;g15c3f94158c_0_0"/>
          <p:cNvSpPr txBox="1"/>
          <p:nvPr>
            <p:ph idx="1" type="subTitle"/>
          </p:nvPr>
        </p:nvSpPr>
        <p:spPr>
          <a:xfrm>
            <a:off x="311700" y="1722775"/>
            <a:ext cx="8520600" cy="19041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rPr lang="en-GB" sz="2000">
                <a:solidFill>
                  <a:schemeClr val="accent2"/>
                </a:solidFill>
                <a:highlight>
                  <a:srgbClr val="FFFFFF"/>
                </a:highlight>
              </a:rPr>
              <a:t>Grid Search combines a selection of hyperparameters established by the scientist and runs through all of them to evaluate the model’s performance. Its advantage is that it is a simple technique that will go through all the programmed combinations. The biggest disadvantage is that it traverses a specific region of the parameter space and cannot understand which movement or which region of the space is important to optimize the model.</a:t>
            </a:r>
            <a:endParaRPr sz="2000">
              <a:solidFill>
                <a:schemeClr val="accent2"/>
              </a:solidFill>
              <a:highlight>
                <a:srgbClr val="FFFFFF"/>
              </a:highlight>
            </a:endParaRPr>
          </a:p>
          <a:p>
            <a:pPr indent="0" lvl="0" marL="457200" marR="0" rtl="0" algn="l">
              <a:lnSpc>
                <a:spcPct val="115000"/>
              </a:lnSpc>
              <a:spcBef>
                <a:spcPts val="1200"/>
              </a:spcBef>
              <a:spcAft>
                <a:spcPts val="1200"/>
              </a:spcAft>
              <a:buNone/>
            </a:pPr>
            <a:r>
              <a:t/>
            </a:r>
            <a:endParaRPr sz="2000">
              <a:solidFill>
                <a:schemeClr val="accent2"/>
              </a:solidFill>
              <a:highlight>
                <a:srgbClr val="FFFFFF"/>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5a60869bc6_0_223"/>
          <p:cNvSpPr txBox="1"/>
          <p:nvPr>
            <p:ph type="ctrTitle"/>
          </p:nvPr>
        </p:nvSpPr>
        <p:spPr>
          <a:xfrm>
            <a:off x="123675" y="94000"/>
            <a:ext cx="8323500" cy="348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000"/>
              <a:t>Model Accuracy on test data (Lasso Regression Model)</a:t>
            </a:r>
            <a:endParaRPr sz="3000"/>
          </a:p>
          <a:p>
            <a:pPr indent="0" lvl="0" marL="0" rtl="0" algn="l">
              <a:spcBef>
                <a:spcPts val="0"/>
              </a:spcBef>
              <a:spcAft>
                <a:spcPts val="0"/>
              </a:spcAft>
              <a:buNone/>
            </a:pPr>
            <a:r>
              <a:t/>
            </a:r>
            <a:endParaRPr sz="3000"/>
          </a:p>
          <a:p>
            <a:pPr indent="0" lvl="0" marL="0" marR="38100" rtl="0" algn="l">
              <a:lnSpc>
                <a:spcPct val="160000"/>
              </a:lnSpc>
              <a:spcBef>
                <a:spcPts val="800"/>
              </a:spcBef>
              <a:spcAft>
                <a:spcPts val="0"/>
              </a:spcAft>
              <a:buNone/>
            </a:pPr>
            <a:r>
              <a:t/>
            </a:r>
            <a:endParaRPr sz="2000">
              <a:solidFill>
                <a:srgbClr val="0000FF"/>
              </a:solidFill>
              <a:latin typeface="Roboto"/>
              <a:ea typeface="Roboto"/>
              <a:cs typeface="Roboto"/>
              <a:sym typeface="Roboto"/>
            </a:endParaRPr>
          </a:p>
          <a:p>
            <a:pPr indent="0" lvl="0" marL="0" rtl="0" algn="l">
              <a:lnSpc>
                <a:spcPct val="115000"/>
              </a:lnSpc>
              <a:spcBef>
                <a:spcPts val="800"/>
              </a:spcBef>
              <a:spcAft>
                <a:spcPts val="0"/>
              </a:spcAft>
              <a:buNone/>
            </a:pPr>
            <a:r>
              <a:rPr lang="en-GB" sz="2000">
                <a:solidFill>
                  <a:schemeClr val="accent2"/>
                </a:solidFill>
                <a:highlight>
                  <a:srgbClr val="FFFFFF"/>
                </a:highlight>
              </a:rPr>
              <a:t>Running Grid Search Cross Validation</a:t>
            </a:r>
            <a:endParaRPr sz="2000">
              <a:solidFill>
                <a:schemeClr val="accent2"/>
              </a:solidFill>
              <a:highlight>
                <a:srgbClr val="FFFFFF"/>
              </a:highlight>
            </a:endParaRPr>
          </a:p>
          <a:p>
            <a:pPr indent="0" lvl="0" marL="76200" marR="38100" rtl="0" algn="l">
              <a:lnSpc>
                <a:spcPct val="160000"/>
              </a:lnSpc>
              <a:spcBef>
                <a:spcPts val="800"/>
              </a:spcBef>
              <a:spcAft>
                <a:spcPts val="0"/>
              </a:spcAft>
              <a:buNone/>
            </a:pPr>
            <a:r>
              <a:t/>
            </a:r>
            <a:endParaRPr sz="2000">
              <a:solidFill>
                <a:srgbClr val="0000FF"/>
              </a:solidFill>
              <a:latin typeface="Roboto"/>
              <a:ea typeface="Roboto"/>
              <a:cs typeface="Roboto"/>
              <a:sym typeface="Roboto"/>
            </a:endParaRPr>
          </a:p>
          <a:p>
            <a:pPr indent="0" lvl="0" marL="76200" marR="38100" rtl="0" algn="l">
              <a:lnSpc>
                <a:spcPct val="160000"/>
              </a:lnSpc>
              <a:spcBef>
                <a:spcPts val="800"/>
              </a:spcBef>
              <a:spcAft>
                <a:spcPts val="800"/>
              </a:spcAft>
              <a:buNone/>
            </a:pPr>
            <a:r>
              <a:t/>
            </a:r>
            <a:endParaRPr sz="2000">
              <a:solidFill>
                <a:srgbClr val="0000FF"/>
              </a:solidFill>
              <a:latin typeface="Roboto"/>
              <a:ea typeface="Roboto"/>
              <a:cs typeface="Roboto"/>
              <a:sym typeface="Roboto"/>
            </a:endParaRPr>
          </a:p>
        </p:txBody>
      </p:sp>
      <p:sp>
        <p:nvSpPr>
          <p:cNvPr id="259" name="Google Shape;259;g15a60869bc6_0_223"/>
          <p:cNvSpPr txBox="1"/>
          <p:nvPr>
            <p:ph idx="1" type="subTitle"/>
          </p:nvPr>
        </p:nvSpPr>
        <p:spPr>
          <a:xfrm>
            <a:off x="311700" y="4499025"/>
            <a:ext cx="8520600" cy="6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000">
              <a:solidFill>
                <a:schemeClr val="dk1"/>
              </a:solidFill>
            </a:endParaRPr>
          </a:p>
          <a:p>
            <a:pPr indent="0" lvl="0" marL="0" rtl="0" algn="l">
              <a:spcBef>
                <a:spcPts val="0"/>
              </a:spcBef>
              <a:spcAft>
                <a:spcPts val="0"/>
              </a:spcAft>
              <a:buNone/>
            </a:pPr>
            <a:r>
              <a:t/>
            </a:r>
            <a:endParaRPr sz="3000">
              <a:solidFill>
                <a:schemeClr val="dk1"/>
              </a:solidFill>
            </a:endParaRPr>
          </a:p>
          <a:p>
            <a:pPr indent="0" lvl="0" marL="0" marR="38100" rtl="0" algn="l">
              <a:lnSpc>
                <a:spcPct val="160000"/>
              </a:lnSpc>
              <a:spcBef>
                <a:spcPts val="800"/>
              </a:spcBef>
              <a:spcAft>
                <a:spcPts val="0"/>
              </a:spcAft>
              <a:buNone/>
            </a:pPr>
            <a:r>
              <a:t/>
            </a:r>
            <a:endParaRPr sz="2000">
              <a:solidFill>
                <a:srgbClr val="0000FF"/>
              </a:solidFill>
              <a:latin typeface="Roboto"/>
              <a:ea typeface="Roboto"/>
              <a:cs typeface="Roboto"/>
              <a:sym typeface="Roboto"/>
            </a:endParaRPr>
          </a:p>
          <a:p>
            <a:pPr indent="0" lvl="0" marL="0" rtl="0" algn="l">
              <a:lnSpc>
                <a:spcPct val="115000"/>
              </a:lnSpc>
              <a:spcBef>
                <a:spcPts val="800"/>
              </a:spcBef>
              <a:spcAft>
                <a:spcPts val="0"/>
              </a:spcAft>
              <a:buNone/>
            </a:pPr>
            <a:r>
              <a:rPr lang="en-GB" sz="2000">
                <a:solidFill>
                  <a:schemeClr val="accent2"/>
                </a:solidFill>
                <a:highlight>
                  <a:srgbClr val="FFFFFF"/>
                </a:highlight>
              </a:rPr>
              <a:t>Running Grid Search Cross Validation</a:t>
            </a:r>
            <a:endParaRPr sz="2000">
              <a:solidFill>
                <a:schemeClr val="accent2"/>
              </a:solidFill>
              <a:highlight>
                <a:srgbClr val="FFFFFF"/>
              </a:highlight>
            </a:endParaRPr>
          </a:p>
          <a:p>
            <a:pPr indent="0" lvl="0" marL="76200" marR="38100" rtl="0" algn="l">
              <a:lnSpc>
                <a:spcPct val="160000"/>
              </a:lnSpc>
              <a:spcBef>
                <a:spcPts val="800"/>
              </a:spcBef>
              <a:spcAft>
                <a:spcPts val="800"/>
              </a:spcAft>
              <a:buNone/>
            </a:pPr>
            <a:r>
              <a:t/>
            </a:r>
            <a:endParaRPr sz="2000">
              <a:solidFill>
                <a:srgbClr val="0000FF"/>
              </a:solidFill>
              <a:latin typeface="Roboto"/>
              <a:ea typeface="Roboto"/>
              <a:cs typeface="Roboto"/>
              <a:sym typeface="Roboto"/>
            </a:endParaRPr>
          </a:p>
        </p:txBody>
      </p:sp>
      <p:pic>
        <p:nvPicPr>
          <p:cNvPr id="260" name="Google Shape;260;g15a60869bc6_0_223"/>
          <p:cNvPicPr preferRelativeResize="0"/>
          <p:nvPr/>
        </p:nvPicPr>
        <p:blipFill>
          <a:blip r:embed="rId3">
            <a:alphaModFix/>
          </a:blip>
          <a:stretch>
            <a:fillRect/>
          </a:stretch>
        </p:blipFill>
        <p:spPr>
          <a:xfrm>
            <a:off x="123675" y="1384151"/>
            <a:ext cx="9144000" cy="357509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15a60869bc6_0_231"/>
          <p:cNvSpPr txBox="1"/>
          <p:nvPr>
            <p:ph type="ctrTitle"/>
          </p:nvPr>
        </p:nvSpPr>
        <p:spPr>
          <a:xfrm>
            <a:off x="311700" y="80575"/>
            <a:ext cx="8520600" cy="6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000"/>
              <a:t>Ridge regression model</a:t>
            </a:r>
            <a:endParaRPr sz="3000"/>
          </a:p>
        </p:txBody>
      </p:sp>
      <p:sp>
        <p:nvSpPr>
          <p:cNvPr id="266" name="Google Shape;266;g15a60869bc6_0_231"/>
          <p:cNvSpPr txBox="1"/>
          <p:nvPr>
            <p:ph idx="1" type="subTitle"/>
          </p:nvPr>
        </p:nvSpPr>
        <p:spPr>
          <a:xfrm>
            <a:off x="311700" y="859500"/>
            <a:ext cx="8520600" cy="4069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GB" sz="2000">
                <a:solidFill>
                  <a:srgbClr val="0000FF"/>
                </a:solidFill>
                <a:highlight>
                  <a:srgbClr val="FFFFFF"/>
                </a:highlight>
              </a:rPr>
              <a:t>Running Grid Search Cross Validation</a:t>
            </a:r>
            <a:endParaRPr sz="2000">
              <a:solidFill>
                <a:srgbClr val="0000FF"/>
              </a:solidFill>
              <a:highlight>
                <a:srgbClr val="FFFFFF"/>
              </a:highlight>
            </a:endParaRPr>
          </a:p>
          <a:p>
            <a:pPr indent="0" lvl="0" marL="0" rtl="0" algn="l">
              <a:spcBef>
                <a:spcPts val="600"/>
              </a:spcBef>
              <a:spcAft>
                <a:spcPts val="0"/>
              </a:spcAft>
              <a:buNone/>
            </a:pPr>
            <a:r>
              <a:t/>
            </a:r>
            <a:endParaRPr/>
          </a:p>
        </p:txBody>
      </p:sp>
      <p:pic>
        <p:nvPicPr>
          <p:cNvPr id="267" name="Google Shape;267;g15a60869bc6_0_231"/>
          <p:cNvPicPr preferRelativeResize="0"/>
          <p:nvPr/>
        </p:nvPicPr>
        <p:blipFill>
          <a:blip r:embed="rId3">
            <a:alphaModFix/>
          </a:blip>
          <a:stretch>
            <a:fillRect/>
          </a:stretch>
        </p:blipFill>
        <p:spPr>
          <a:xfrm>
            <a:off x="53725" y="1353601"/>
            <a:ext cx="9144000" cy="357509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15a60869bc6_0_238"/>
          <p:cNvSpPr txBox="1"/>
          <p:nvPr>
            <p:ph type="ctrTitle"/>
          </p:nvPr>
        </p:nvSpPr>
        <p:spPr>
          <a:xfrm>
            <a:off x="311700" y="107425"/>
            <a:ext cx="8520600" cy="56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000"/>
              <a:t>Elastic regression model</a:t>
            </a:r>
            <a:endParaRPr sz="3000"/>
          </a:p>
        </p:txBody>
      </p:sp>
      <p:sp>
        <p:nvSpPr>
          <p:cNvPr id="273" name="Google Shape;273;g15a60869bc6_0_238"/>
          <p:cNvSpPr txBox="1"/>
          <p:nvPr>
            <p:ph idx="1" type="subTitle"/>
          </p:nvPr>
        </p:nvSpPr>
        <p:spPr>
          <a:xfrm>
            <a:off x="311700" y="577475"/>
            <a:ext cx="8520600" cy="4391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GB" sz="2000">
                <a:solidFill>
                  <a:srgbClr val="0000FF"/>
                </a:solidFill>
                <a:highlight>
                  <a:srgbClr val="FFFFFF"/>
                </a:highlight>
              </a:rPr>
              <a:t>Running Grid Search Cross Validation</a:t>
            </a:r>
            <a:endParaRPr sz="2000">
              <a:solidFill>
                <a:srgbClr val="0000FF"/>
              </a:solidFill>
              <a:highlight>
                <a:srgbClr val="FFFFFF"/>
              </a:highlight>
            </a:endParaRPr>
          </a:p>
          <a:p>
            <a:pPr indent="0" lvl="0" marL="0" rtl="0" algn="l">
              <a:spcBef>
                <a:spcPts val="600"/>
              </a:spcBef>
              <a:spcAft>
                <a:spcPts val="0"/>
              </a:spcAft>
              <a:buNone/>
            </a:pPr>
            <a:r>
              <a:t/>
            </a:r>
            <a:endParaRPr/>
          </a:p>
        </p:txBody>
      </p:sp>
      <p:pic>
        <p:nvPicPr>
          <p:cNvPr id="274" name="Google Shape;274;g15a60869bc6_0_238"/>
          <p:cNvPicPr preferRelativeResize="0"/>
          <p:nvPr/>
        </p:nvPicPr>
        <p:blipFill>
          <a:blip r:embed="rId3">
            <a:alphaModFix/>
          </a:blip>
          <a:stretch>
            <a:fillRect/>
          </a:stretch>
        </p:blipFill>
        <p:spPr>
          <a:xfrm>
            <a:off x="-53725" y="1066251"/>
            <a:ext cx="9144000" cy="357509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15a60869bc6_0_245"/>
          <p:cNvSpPr txBox="1"/>
          <p:nvPr>
            <p:ph type="ctrTitle"/>
          </p:nvPr>
        </p:nvSpPr>
        <p:spPr>
          <a:xfrm>
            <a:off x="311700" y="214875"/>
            <a:ext cx="8520600" cy="60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000"/>
              <a:t>Observation</a:t>
            </a:r>
            <a:endParaRPr sz="3000"/>
          </a:p>
        </p:txBody>
      </p:sp>
      <p:sp>
        <p:nvSpPr>
          <p:cNvPr id="280" name="Google Shape;280;g15a60869bc6_0_245"/>
          <p:cNvSpPr txBox="1"/>
          <p:nvPr>
            <p:ph idx="1" type="subTitle"/>
          </p:nvPr>
        </p:nvSpPr>
        <p:spPr>
          <a:xfrm>
            <a:off x="311700" y="979125"/>
            <a:ext cx="8520600" cy="39042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GB" sz="2000">
                <a:solidFill>
                  <a:schemeClr val="accent2"/>
                </a:solidFill>
                <a:highlight>
                  <a:srgbClr val="FFFFFF"/>
                </a:highlight>
              </a:rPr>
              <a:t>On comparing all the models our base linear regression model is still is performing better followed by Lasso, Ridge and ElasticNet Regression model on the basis of RMSE. But our model contains large number of outliers and the value of RMSE is affected by outliers therefore we will use MAE as our evaluation matrix according to which </a:t>
            </a:r>
            <a:r>
              <a:rPr i="1" lang="en-GB" sz="2000">
                <a:solidFill>
                  <a:schemeClr val="accent2"/>
                </a:solidFill>
                <a:highlight>
                  <a:srgbClr val="FFFFFF"/>
                </a:highlight>
              </a:rPr>
              <a:t>Lasso </a:t>
            </a:r>
            <a:r>
              <a:rPr i="1" lang="en-GB" sz="2000">
                <a:solidFill>
                  <a:schemeClr val="accent2"/>
                </a:solidFill>
                <a:highlight>
                  <a:srgbClr val="FFFFFF"/>
                </a:highlight>
              </a:rPr>
              <a:t>Regression</a:t>
            </a:r>
            <a:r>
              <a:rPr lang="en-GB" sz="2000">
                <a:solidFill>
                  <a:schemeClr val="accent2"/>
                </a:solidFill>
                <a:highlight>
                  <a:srgbClr val="FFFFFF"/>
                </a:highlight>
              </a:rPr>
              <a:t> has the best performance</a:t>
            </a:r>
            <a:endParaRPr sz="2000">
              <a:solidFill>
                <a:schemeClr val="accent2"/>
              </a:solidFill>
              <a:highlight>
                <a:srgbClr val="FFFFFF"/>
              </a:highlight>
            </a:endParaRPr>
          </a:p>
          <a:p>
            <a:pPr indent="0" lvl="0" marL="0" rtl="0" algn="l">
              <a:spcBef>
                <a:spcPts val="90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15a60869bc6_0_251"/>
          <p:cNvSpPr txBox="1"/>
          <p:nvPr>
            <p:ph type="ctrTitle"/>
          </p:nvPr>
        </p:nvSpPr>
        <p:spPr>
          <a:xfrm>
            <a:off x="311700" y="80575"/>
            <a:ext cx="8520600" cy="51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000"/>
              <a:t>Conclusion</a:t>
            </a:r>
            <a:endParaRPr sz="3000"/>
          </a:p>
        </p:txBody>
      </p:sp>
      <p:sp>
        <p:nvSpPr>
          <p:cNvPr id="286" name="Google Shape;286;g15a60869bc6_0_251"/>
          <p:cNvSpPr txBox="1"/>
          <p:nvPr>
            <p:ph idx="1" type="subTitle"/>
          </p:nvPr>
        </p:nvSpPr>
        <p:spPr>
          <a:xfrm>
            <a:off x="311700" y="590875"/>
            <a:ext cx="8520600" cy="4365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Clr>
                <a:schemeClr val="accent2"/>
              </a:buClr>
              <a:buSzPts val="2000"/>
              <a:buChar char="●"/>
            </a:pPr>
            <a:r>
              <a:rPr lang="en-GB" sz="2000">
                <a:solidFill>
                  <a:schemeClr val="accent2"/>
                </a:solidFill>
                <a:highlight>
                  <a:srgbClr val="FFFFFF"/>
                </a:highlight>
              </a:rPr>
              <a:t>W</a:t>
            </a:r>
            <a:r>
              <a:rPr lang="en-GB" sz="2000">
                <a:solidFill>
                  <a:schemeClr val="accent2"/>
                </a:solidFill>
                <a:highlight>
                  <a:srgbClr val="FFFFFF"/>
                </a:highlight>
              </a:rPr>
              <a:t>e performed EDA, feature engineering, data cleaning, target encoding and one hot encoding of categorical columns, feature selection and then model building.</a:t>
            </a:r>
            <a:endParaRPr sz="2000">
              <a:solidFill>
                <a:schemeClr val="accent2"/>
              </a:solidFill>
              <a:highlight>
                <a:srgbClr val="FFFFFF"/>
              </a:highlight>
            </a:endParaRPr>
          </a:p>
          <a:p>
            <a:pPr indent="-355600" lvl="0" marL="457200" rtl="0" algn="l">
              <a:lnSpc>
                <a:spcPct val="115000"/>
              </a:lnSpc>
              <a:spcBef>
                <a:spcPts val="0"/>
              </a:spcBef>
              <a:spcAft>
                <a:spcPts val="0"/>
              </a:spcAft>
              <a:buClr>
                <a:schemeClr val="accent2"/>
              </a:buClr>
              <a:buSzPts val="2000"/>
              <a:buChar char="●"/>
            </a:pPr>
            <a:r>
              <a:rPr lang="en-GB" sz="2000">
                <a:solidFill>
                  <a:schemeClr val="accent2"/>
                </a:solidFill>
                <a:highlight>
                  <a:srgbClr val="FFFFFF"/>
                </a:highlight>
              </a:rPr>
              <a:t>Then we checked our model for overfitting by comparing it with Lasso Regression model, Ridge Regression model, ElasticNet Regression model.</a:t>
            </a:r>
            <a:endParaRPr sz="2000">
              <a:solidFill>
                <a:schemeClr val="accent2"/>
              </a:solidFill>
              <a:highlight>
                <a:srgbClr val="FFFFFF"/>
              </a:highlight>
            </a:endParaRPr>
          </a:p>
          <a:p>
            <a:pPr indent="-355600" lvl="0" marL="457200" rtl="0" algn="l">
              <a:lnSpc>
                <a:spcPct val="115000"/>
              </a:lnSpc>
              <a:spcBef>
                <a:spcPts val="0"/>
              </a:spcBef>
              <a:spcAft>
                <a:spcPts val="0"/>
              </a:spcAft>
              <a:buClr>
                <a:schemeClr val="accent2"/>
              </a:buClr>
              <a:buSzPts val="2000"/>
              <a:buChar char="●"/>
            </a:pPr>
            <a:r>
              <a:rPr lang="en-GB" sz="2000">
                <a:solidFill>
                  <a:schemeClr val="accent2"/>
                </a:solidFill>
                <a:highlight>
                  <a:srgbClr val="FFFFFF"/>
                </a:highlight>
              </a:rPr>
              <a:t>We found that our </a:t>
            </a:r>
            <a:r>
              <a:rPr lang="en-GB" sz="2000">
                <a:solidFill>
                  <a:schemeClr val="accent2"/>
                </a:solidFill>
                <a:highlight>
                  <a:srgbClr val="FFFFFF"/>
                </a:highlight>
              </a:rPr>
              <a:t>original</a:t>
            </a:r>
            <a:r>
              <a:rPr lang="en-GB" sz="2000">
                <a:solidFill>
                  <a:schemeClr val="accent2"/>
                </a:solidFill>
                <a:highlight>
                  <a:srgbClr val="FFFFFF"/>
                </a:highlight>
              </a:rPr>
              <a:t> base model was overfit and Lasso Regressor has the best accuracy.</a:t>
            </a:r>
            <a:endParaRPr sz="2000">
              <a:solidFill>
                <a:schemeClr val="accent2"/>
              </a:solidFill>
              <a:highlight>
                <a:srgbClr val="FFFFFF"/>
              </a:highlight>
            </a:endParaRPr>
          </a:p>
          <a:p>
            <a:pPr indent="-355600" lvl="0" marL="457200" rtl="0" algn="l">
              <a:lnSpc>
                <a:spcPct val="115000"/>
              </a:lnSpc>
              <a:spcBef>
                <a:spcPts val="0"/>
              </a:spcBef>
              <a:spcAft>
                <a:spcPts val="0"/>
              </a:spcAft>
              <a:buClr>
                <a:schemeClr val="accent2"/>
              </a:buClr>
              <a:buSzPts val="2000"/>
              <a:buChar char="●"/>
            </a:pPr>
            <a:r>
              <a:rPr lang="en-GB" sz="2000">
                <a:solidFill>
                  <a:schemeClr val="accent2"/>
                </a:solidFill>
                <a:highlight>
                  <a:srgbClr val="FFFFFF"/>
                </a:highlight>
              </a:rPr>
              <a:t>In all of these models our mean errors is 13 %. That implies we have been able to correctly predict views 87 % of the time.</a:t>
            </a:r>
            <a:endParaRPr sz="2000">
              <a:solidFill>
                <a:schemeClr val="accent2"/>
              </a:solidFill>
              <a:highlight>
                <a:srgbClr val="FFFFFF"/>
              </a:highlight>
            </a:endParaRPr>
          </a:p>
          <a:p>
            <a:pPr indent="-355600" lvl="0" marL="457200" rtl="0" algn="l">
              <a:lnSpc>
                <a:spcPct val="115000"/>
              </a:lnSpc>
              <a:spcBef>
                <a:spcPts val="0"/>
              </a:spcBef>
              <a:spcAft>
                <a:spcPts val="0"/>
              </a:spcAft>
              <a:buClr>
                <a:schemeClr val="accent2"/>
              </a:buClr>
              <a:buSzPts val="2000"/>
              <a:buChar char="●"/>
            </a:pPr>
            <a:r>
              <a:rPr lang="en-GB" sz="2000">
                <a:solidFill>
                  <a:schemeClr val="accent2"/>
                </a:solidFill>
                <a:highlight>
                  <a:srgbClr val="FFFFFF"/>
                </a:highlight>
              </a:rPr>
              <a:t>In all the features speaker_1_avg_views is most important this implies that speakers are directly impacting the views.</a:t>
            </a:r>
            <a:endParaRPr sz="2000">
              <a:solidFill>
                <a:schemeClr val="accent2"/>
              </a:solidFill>
              <a:highlight>
                <a:srgbClr val="FFFFFF"/>
              </a:highlight>
            </a:endParaRPr>
          </a:p>
          <a:p>
            <a:pPr indent="-406400" lvl="0" marL="457200" rtl="0" algn="ctr">
              <a:spcBef>
                <a:spcPts val="0"/>
              </a:spcBef>
              <a:spcAft>
                <a:spcPts val="0"/>
              </a:spcAft>
              <a:buSzPts val="2800"/>
              <a:buChar char="●"/>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15a60869bc6_0_257"/>
          <p:cNvSpPr txBox="1"/>
          <p:nvPr>
            <p:ph type="ctrTitle"/>
          </p:nvPr>
        </p:nvSpPr>
        <p:spPr>
          <a:xfrm>
            <a:off x="311700" y="228300"/>
            <a:ext cx="8520600" cy="470100"/>
          </a:xfrm>
          <a:prstGeom prst="rect">
            <a:avLst/>
          </a:prstGeom>
        </p:spPr>
        <p:txBody>
          <a:bodyPr anchorCtr="0" anchor="b" bIns="91425" lIns="91425" spcFirstLastPara="1" rIns="91425" wrap="square" tIns="91425">
            <a:noAutofit/>
          </a:bodyPr>
          <a:lstStyle/>
          <a:p>
            <a:pPr indent="0" lvl="0" marL="0" rtl="0" algn="l">
              <a:lnSpc>
                <a:spcPct val="115000"/>
              </a:lnSpc>
              <a:spcBef>
                <a:spcPts val="600"/>
              </a:spcBef>
              <a:spcAft>
                <a:spcPts val="500"/>
              </a:spcAft>
              <a:buNone/>
            </a:pPr>
            <a:r>
              <a:rPr lang="en-GB" sz="3000">
                <a:solidFill>
                  <a:srgbClr val="0000FF"/>
                </a:solidFill>
                <a:highlight>
                  <a:srgbClr val="FFFFFF"/>
                </a:highlight>
              </a:rPr>
              <a:t>Future Work</a:t>
            </a:r>
            <a:endParaRPr sz="6200"/>
          </a:p>
        </p:txBody>
      </p:sp>
      <p:sp>
        <p:nvSpPr>
          <p:cNvPr id="292" name="Google Shape;292;g15a60869bc6_0_257"/>
          <p:cNvSpPr txBox="1"/>
          <p:nvPr>
            <p:ph idx="1" type="subTitle"/>
          </p:nvPr>
        </p:nvSpPr>
        <p:spPr>
          <a:xfrm>
            <a:off x="311700" y="832625"/>
            <a:ext cx="8520600" cy="4311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t/>
            </a:r>
            <a:endParaRPr sz="2000">
              <a:solidFill>
                <a:srgbClr val="0000FF"/>
              </a:solidFill>
              <a:highlight>
                <a:srgbClr val="FFFFFF"/>
              </a:highlight>
            </a:endParaRPr>
          </a:p>
          <a:p>
            <a:pPr indent="-355600" lvl="0" marL="457200" rtl="0" algn="l">
              <a:lnSpc>
                <a:spcPct val="115000"/>
              </a:lnSpc>
              <a:spcBef>
                <a:spcPts val="600"/>
              </a:spcBef>
              <a:spcAft>
                <a:spcPts val="0"/>
              </a:spcAft>
              <a:buClr>
                <a:schemeClr val="accent2"/>
              </a:buClr>
              <a:buSzPts val="2000"/>
              <a:buFont typeface="Arial"/>
              <a:buChar char="●"/>
            </a:pPr>
            <a:r>
              <a:rPr lang="en-GB" sz="2000">
                <a:solidFill>
                  <a:schemeClr val="accent2"/>
                </a:solidFill>
                <a:highlight>
                  <a:srgbClr val="FFFFFF"/>
                </a:highlight>
              </a:rPr>
              <a:t>Training our data on other models (XGB, Random Forest, etc)</a:t>
            </a:r>
            <a:endParaRPr sz="2000">
              <a:solidFill>
                <a:schemeClr val="accent2"/>
              </a:solidFill>
              <a:highlight>
                <a:srgbClr val="FFFFFF"/>
              </a:highlight>
            </a:endParaRPr>
          </a:p>
          <a:p>
            <a:pPr indent="-355600" lvl="0" marL="457200" rtl="0" algn="l">
              <a:lnSpc>
                <a:spcPct val="115000"/>
              </a:lnSpc>
              <a:spcBef>
                <a:spcPts val="0"/>
              </a:spcBef>
              <a:spcAft>
                <a:spcPts val="0"/>
              </a:spcAft>
              <a:buClr>
                <a:schemeClr val="accent2"/>
              </a:buClr>
              <a:buSzPts val="2000"/>
              <a:buFont typeface="Arial"/>
              <a:buChar char="●"/>
            </a:pPr>
            <a:r>
              <a:rPr lang="en-GB" sz="2000">
                <a:solidFill>
                  <a:schemeClr val="accent2"/>
                </a:solidFill>
                <a:highlight>
                  <a:srgbClr val="FFFFFF"/>
                </a:highlight>
              </a:rPr>
              <a:t>More </a:t>
            </a:r>
            <a:r>
              <a:rPr lang="en-GB" sz="2000">
                <a:solidFill>
                  <a:schemeClr val="accent2"/>
                </a:solidFill>
                <a:highlight>
                  <a:srgbClr val="FFFFFF"/>
                </a:highlight>
              </a:rPr>
              <a:t>efficient</a:t>
            </a:r>
            <a:r>
              <a:rPr lang="en-GB" sz="2000">
                <a:solidFill>
                  <a:schemeClr val="accent2"/>
                </a:solidFill>
                <a:highlight>
                  <a:srgbClr val="FFFFFF"/>
                </a:highlight>
              </a:rPr>
              <a:t> Hyperparameter Tuning through techniques like Random Search</a:t>
            </a:r>
            <a:endParaRPr sz="2000">
              <a:solidFill>
                <a:schemeClr val="accent2"/>
              </a:solidFill>
              <a:highlight>
                <a:srgbClr val="FFFFFF"/>
              </a:highlight>
            </a:endParaRPr>
          </a:p>
          <a:p>
            <a:pPr indent="0" lvl="0" marL="0" rtl="0" algn="l">
              <a:spcBef>
                <a:spcPts val="5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15a60869bc6_0_26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Q/A</a:t>
            </a:r>
            <a:endParaRPr/>
          </a:p>
        </p:txBody>
      </p:sp>
      <p:sp>
        <p:nvSpPr>
          <p:cNvPr id="298" name="Google Shape;298;g15a60869bc6_0_26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15dacdc2ac8_0_5"/>
          <p:cNvSpPr txBox="1"/>
          <p:nvPr>
            <p:ph type="ctrTitle"/>
          </p:nvPr>
        </p:nvSpPr>
        <p:spPr>
          <a:xfrm>
            <a:off x="311700" y="401300"/>
            <a:ext cx="8520600" cy="102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000"/>
              <a:t>I</a:t>
            </a:r>
            <a:r>
              <a:rPr lang="en-GB" sz="3000"/>
              <a:t>NTRODUCTION</a:t>
            </a:r>
            <a:endParaRPr sz="3000"/>
          </a:p>
        </p:txBody>
      </p:sp>
      <p:sp>
        <p:nvSpPr>
          <p:cNvPr id="73" name="Google Shape;73;g15dacdc2ac8_0_5"/>
          <p:cNvSpPr txBox="1"/>
          <p:nvPr>
            <p:ph idx="1" type="subTitle"/>
          </p:nvPr>
        </p:nvSpPr>
        <p:spPr>
          <a:xfrm>
            <a:off x="311700" y="1504900"/>
            <a:ext cx="8520600" cy="3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rgbClr val="000000"/>
                </a:solidFill>
                <a:highlight>
                  <a:srgbClr val="FFFFFF"/>
                </a:highlight>
              </a:rPr>
              <a:t>TED talk is </a:t>
            </a:r>
            <a:r>
              <a:rPr lang="en-GB" sz="2000">
                <a:solidFill>
                  <a:srgbClr val="000000"/>
                </a:solidFill>
                <a:highlight>
                  <a:srgbClr val="FFFFFF"/>
                </a:highlight>
              </a:rPr>
              <a:t>a nonprofit organisation that aimed at bringing experts from the fields of Technology, Entertainment, and Design together.TED talks have been given for many years with the platform of "Ideas Worth Spreading". In the digital world we live in today, TED is a great platform to get your idea out there. But how do you know if your idea will be heard or appreciated? We aim to perform a comprehensive analysis of TED talks to determine what it is that makes an idea powerful.</a:t>
            </a:r>
            <a:endParaRPr sz="2000">
              <a:solidFill>
                <a:srgbClr val="000000"/>
              </a:solidFill>
              <a:highlight>
                <a:srgbClr val="FFFFFF"/>
              </a:highlight>
            </a:endParaRPr>
          </a:p>
          <a:p>
            <a:pPr indent="0" lvl="0" marL="0" rtl="0" algn="l">
              <a:lnSpc>
                <a:spcPct val="115000"/>
              </a:lnSpc>
              <a:spcBef>
                <a:spcPts val="900"/>
              </a:spcBef>
              <a:spcAft>
                <a:spcPts val="0"/>
              </a:spcAft>
              <a:buNone/>
            </a:pPr>
            <a:r>
              <a:rPr lang="en-GB" sz="2000">
                <a:solidFill>
                  <a:schemeClr val="accent2"/>
                </a:solidFill>
                <a:highlight>
                  <a:srgbClr val="FFFFFF"/>
                </a:highlight>
              </a:rPr>
              <a:t> These datasets contain over 4,000 TED talks including transcripts in many languages</a:t>
            </a:r>
            <a:endParaRPr sz="2000">
              <a:solidFill>
                <a:schemeClr val="accent2"/>
              </a:solidFill>
              <a:highlight>
                <a:srgbClr val="FFFFFF"/>
              </a:highlight>
            </a:endParaRPr>
          </a:p>
          <a:p>
            <a:pPr indent="0" lvl="0" marL="0" rtl="0" algn="l">
              <a:lnSpc>
                <a:spcPct val="115000"/>
              </a:lnSpc>
              <a:spcBef>
                <a:spcPts val="900"/>
              </a:spcBef>
              <a:spcAft>
                <a:spcPts val="0"/>
              </a:spcAft>
              <a:buNone/>
            </a:pPr>
            <a:r>
              <a:t/>
            </a:r>
            <a:endParaRPr sz="1800">
              <a:solidFill>
                <a:schemeClr val="accent2"/>
              </a:solidFill>
              <a:highlight>
                <a:srgbClr val="FFFFFF"/>
              </a:highlight>
            </a:endParaRPr>
          </a:p>
          <a:p>
            <a:pPr indent="0" lvl="0" marL="0" rtl="0" algn="l">
              <a:lnSpc>
                <a:spcPct val="115000"/>
              </a:lnSpc>
              <a:spcBef>
                <a:spcPts val="900"/>
              </a:spcBef>
              <a:spcAft>
                <a:spcPts val="0"/>
              </a:spcAft>
              <a:buNone/>
            </a:pPr>
            <a:r>
              <a:t/>
            </a:r>
            <a:endParaRPr sz="1200">
              <a:solidFill>
                <a:srgbClr val="000000"/>
              </a:solidFill>
              <a:highlight>
                <a:srgbClr val="FFFFFF"/>
              </a:highlight>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15dacdc2ac8_0_12"/>
          <p:cNvSpPr txBox="1"/>
          <p:nvPr>
            <p:ph type="ctrTitle"/>
          </p:nvPr>
        </p:nvSpPr>
        <p:spPr>
          <a:xfrm>
            <a:off x="495800" y="299100"/>
            <a:ext cx="5209800" cy="61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800">
                <a:highlight>
                  <a:srgbClr val="FFFFFF"/>
                </a:highlight>
              </a:rPr>
              <a:t>PROBLEM STATEMENT</a:t>
            </a:r>
            <a:endParaRPr/>
          </a:p>
        </p:txBody>
      </p:sp>
      <p:sp>
        <p:nvSpPr>
          <p:cNvPr id="79" name="Google Shape;79;g15dacdc2ac8_0_12"/>
          <p:cNvSpPr txBox="1"/>
          <p:nvPr>
            <p:ph idx="1" type="subTitle"/>
          </p:nvPr>
        </p:nvSpPr>
        <p:spPr>
          <a:xfrm>
            <a:off x="311700" y="1185850"/>
            <a:ext cx="8520600" cy="36276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GB" sz="1800">
                <a:solidFill>
                  <a:schemeClr val="accent2"/>
                </a:solidFill>
              </a:rPr>
              <a:t>The main objective is to build a predictive model, which could help in predicting the views of the videos uploaded on the TEDx website.</a:t>
            </a:r>
            <a:endParaRPr sz="1200">
              <a:solidFill>
                <a:schemeClr val="accent2"/>
              </a:solidFill>
            </a:endParaRPr>
          </a:p>
          <a:p>
            <a:pPr indent="0" lvl="0" marL="0" rtl="0" algn="l">
              <a:lnSpc>
                <a:spcPct val="115000"/>
              </a:lnSpc>
              <a:spcBef>
                <a:spcPts val="900"/>
              </a:spcBef>
              <a:spcAft>
                <a:spcPts val="900"/>
              </a:spcAft>
              <a:buNone/>
            </a:pPr>
            <a:r>
              <a:t/>
            </a:r>
            <a:endParaRPr sz="1200">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15a60869bc6_0_21"/>
          <p:cNvSpPr txBox="1"/>
          <p:nvPr>
            <p:ph type="ctrTitle"/>
          </p:nvPr>
        </p:nvSpPr>
        <p:spPr>
          <a:xfrm>
            <a:off x="311700" y="53725"/>
            <a:ext cx="8520600" cy="9537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0"/>
              </a:spcAft>
              <a:buNone/>
            </a:pPr>
            <a:r>
              <a:t/>
            </a:r>
            <a:endParaRPr b="1" sz="1950">
              <a:solidFill>
                <a:schemeClr val="accent2"/>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None/>
            </a:pPr>
            <a:r>
              <a:rPr lang="en-GB" sz="3000">
                <a:highlight>
                  <a:srgbClr val="FFFFFF"/>
                </a:highlight>
                <a:latin typeface="Roboto"/>
                <a:ea typeface="Roboto"/>
                <a:cs typeface="Roboto"/>
                <a:sym typeface="Roboto"/>
              </a:rPr>
              <a:t>Exploratory Data Analysis</a:t>
            </a:r>
            <a:endParaRPr sz="3000"/>
          </a:p>
        </p:txBody>
      </p:sp>
      <p:sp>
        <p:nvSpPr>
          <p:cNvPr id="85" name="Google Shape;85;g15a60869bc6_0_21"/>
          <p:cNvSpPr txBox="1"/>
          <p:nvPr>
            <p:ph idx="1" type="subTitle"/>
          </p:nvPr>
        </p:nvSpPr>
        <p:spPr>
          <a:xfrm>
            <a:off x="311700" y="1168375"/>
            <a:ext cx="8520600" cy="35052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None/>
            </a:pPr>
            <a:r>
              <a:rPr b="1" lang="en-GB" sz="2000">
                <a:solidFill>
                  <a:srgbClr val="0000FF"/>
                </a:solidFill>
                <a:highlight>
                  <a:srgbClr val="FFFFFF"/>
                </a:highlight>
                <a:latin typeface="Roboto"/>
                <a:ea typeface="Roboto"/>
                <a:cs typeface="Roboto"/>
                <a:sym typeface="Roboto"/>
              </a:rPr>
              <a:t>Univariate analysis</a:t>
            </a:r>
            <a:endParaRPr b="1" sz="2000">
              <a:solidFill>
                <a:srgbClr val="0000FF"/>
              </a:solidFill>
              <a:highlight>
                <a:srgbClr val="FFFFFF"/>
              </a:highlight>
              <a:latin typeface="Roboto"/>
              <a:ea typeface="Roboto"/>
              <a:cs typeface="Roboto"/>
              <a:sym typeface="Roboto"/>
            </a:endParaRPr>
          </a:p>
          <a:p>
            <a:pPr indent="0" lvl="0" marL="0" rtl="0" algn="l">
              <a:lnSpc>
                <a:spcPct val="115000"/>
              </a:lnSpc>
              <a:spcBef>
                <a:spcPts val="700"/>
              </a:spcBef>
              <a:spcAft>
                <a:spcPts val="0"/>
              </a:spcAft>
              <a:buNone/>
            </a:pPr>
            <a:r>
              <a:rPr lang="en-GB" sz="2000">
                <a:solidFill>
                  <a:srgbClr val="5F6368"/>
                </a:solidFill>
                <a:highlight>
                  <a:srgbClr val="FFFFFF"/>
                </a:highlight>
              </a:rPr>
              <a:t>Univariate analysis</a:t>
            </a:r>
            <a:r>
              <a:rPr lang="en-GB" sz="2000">
                <a:solidFill>
                  <a:srgbClr val="4D5156"/>
                </a:solidFill>
                <a:highlight>
                  <a:srgbClr val="FFFFFF"/>
                </a:highlight>
              </a:rPr>
              <a:t> is the simplest form of analyzing data.</a:t>
            </a:r>
            <a:endParaRPr sz="2000">
              <a:solidFill>
                <a:srgbClr val="333333"/>
              </a:solidFill>
              <a:highlight>
                <a:srgbClr val="FFFFFF"/>
              </a:highlight>
              <a:latin typeface="Roboto"/>
              <a:ea typeface="Roboto"/>
              <a:cs typeface="Roboto"/>
              <a:sym typeface="Roboto"/>
            </a:endParaRPr>
          </a:p>
          <a:p>
            <a:pPr indent="0" lvl="0" marL="0" rtl="0" algn="l">
              <a:spcBef>
                <a:spcPts val="700"/>
              </a:spcBef>
              <a:spcAft>
                <a:spcPts val="0"/>
              </a:spcAft>
              <a:buNone/>
            </a:pPr>
            <a:r>
              <a:t/>
            </a:r>
            <a:endParaRPr>
              <a:solidFill>
                <a:srgbClr val="333333"/>
              </a:solidFill>
            </a:endParaRPr>
          </a:p>
        </p:txBody>
      </p:sp>
      <p:pic>
        <p:nvPicPr>
          <p:cNvPr id="86" name="Google Shape;86;g15a60869bc6_0_21"/>
          <p:cNvPicPr preferRelativeResize="0"/>
          <p:nvPr/>
        </p:nvPicPr>
        <p:blipFill>
          <a:blip r:embed="rId3">
            <a:alphaModFix/>
          </a:blip>
          <a:stretch>
            <a:fillRect/>
          </a:stretch>
        </p:blipFill>
        <p:spPr>
          <a:xfrm>
            <a:off x="311688" y="2122575"/>
            <a:ext cx="8524875" cy="3181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15a60869bc6_0_31"/>
          <p:cNvSpPr txBox="1"/>
          <p:nvPr>
            <p:ph type="ctrTitle"/>
          </p:nvPr>
        </p:nvSpPr>
        <p:spPr>
          <a:xfrm>
            <a:off x="311700" y="174575"/>
            <a:ext cx="8520600" cy="496800"/>
          </a:xfrm>
          <a:prstGeom prst="rect">
            <a:avLst/>
          </a:prstGeom>
        </p:spPr>
        <p:txBody>
          <a:bodyPr anchorCtr="0" anchor="b" bIns="91425" lIns="91425" spcFirstLastPara="1" rIns="91425" wrap="square" tIns="91425">
            <a:noAutofit/>
          </a:bodyPr>
          <a:lstStyle/>
          <a:p>
            <a:pPr indent="0" lvl="0" marL="0" rtl="0" algn="l">
              <a:lnSpc>
                <a:spcPct val="115000"/>
              </a:lnSpc>
              <a:spcBef>
                <a:spcPts val="900"/>
              </a:spcBef>
              <a:spcAft>
                <a:spcPts val="0"/>
              </a:spcAft>
              <a:buNone/>
            </a:pPr>
            <a:r>
              <a:t/>
            </a:r>
            <a:endParaRPr b="1" i="1" sz="1750">
              <a:solidFill>
                <a:schemeClr val="accent2"/>
              </a:solidFill>
              <a:highlight>
                <a:srgbClr val="FFFFFF"/>
              </a:highlight>
              <a:latin typeface="Roboto"/>
              <a:ea typeface="Roboto"/>
              <a:cs typeface="Roboto"/>
              <a:sym typeface="Roboto"/>
            </a:endParaRPr>
          </a:p>
          <a:p>
            <a:pPr indent="0" lvl="0" marL="0" rtl="0" algn="l">
              <a:lnSpc>
                <a:spcPct val="115000"/>
              </a:lnSpc>
              <a:spcBef>
                <a:spcPts val="900"/>
              </a:spcBef>
              <a:spcAft>
                <a:spcPts val="900"/>
              </a:spcAft>
              <a:buNone/>
            </a:pPr>
            <a:r>
              <a:rPr lang="en-GB" sz="2000">
                <a:solidFill>
                  <a:srgbClr val="0000FF"/>
                </a:solidFill>
                <a:highlight>
                  <a:srgbClr val="FFFFFF"/>
                </a:highlight>
                <a:latin typeface="Roboto"/>
                <a:ea typeface="Roboto"/>
                <a:cs typeface="Roboto"/>
                <a:sym typeface="Roboto"/>
              </a:rPr>
              <a:t>Bivariate analysis with dependent variable</a:t>
            </a:r>
            <a:endParaRPr sz="2000">
              <a:solidFill>
                <a:srgbClr val="0000FF"/>
              </a:solidFill>
            </a:endParaRPr>
          </a:p>
        </p:txBody>
      </p:sp>
      <p:sp>
        <p:nvSpPr>
          <p:cNvPr id="92" name="Google Shape;92;g15a60869bc6_0_31"/>
          <p:cNvSpPr txBox="1"/>
          <p:nvPr>
            <p:ph idx="1" type="subTitle"/>
          </p:nvPr>
        </p:nvSpPr>
        <p:spPr>
          <a:xfrm>
            <a:off x="311700" y="671375"/>
            <a:ext cx="8520600" cy="4082700"/>
          </a:xfrm>
          <a:prstGeom prst="rect">
            <a:avLst/>
          </a:prstGeom>
        </p:spPr>
        <p:txBody>
          <a:bodyPr anchorCtr="0" anchor="t" bIns="91425" lIns="91425" spcFirstLastPara="1" rIns="91425" wrap="square" tIns="91425">
            <a:noAutofit/>
          </a:bodyPr>
          <a:lstStyle/>
          <a:p>
            <a:pPr indent="0" lvl="0" marL="0" rtl="0" algn="l">
              <a:lnSpc>
                <a:spcPct val="115000"/>
              </a:lnSpc>
              <a:spcBef>
                <a:spcPts val="700"/>
              </a:spcBef>
              <a:spcAft>
                <a:spcPts val="0"/>
              </a:spcAft>
              <a:buNone/>
            </a:pPr>
            <a:r>
              <a:rPr lang="en-GB" sz="2000">
                <a:solidFill>
                  <a:schemeClr val="accent2"/>
                </a:solidFill>
                <a:highlight>
                  <a:srgbClr val="FFFFFF"/>
                </a:highlight>
                <a:latin typeface="Roboto"/>
                <a:ea typeface="Roboto"/>
                <a:cs typeface="Roboto"/>
                <a:sym typeface="Roboto"/>
              </a:rPr>
              <a:t>speaker_1 vs daily_views</a:t>
            </a:r>
            <a:endParaRPr sz="2000">
              <a:solidFill>
                <a:schemeClr val="accent2"/>
              </a:solidFill>
              <a:highlight>
                <a:srgbClr val="FFFFFF"/>
              </a:highlight>
              <a:latin typeface="Roboto"/>
              <a:ea typeface="Roboto"/>
              <a:cs typeface="Roboto"/>
              <a:sym typeface="Roboto"/>
            </a:endParaRPr>
          </a:p>
          <a:p>
            <a:pPr indent="-311150" lvl="0" marL="6569999" marR="48751" rtl="0" algn="l">
              <a:spcBef>
                <a:spcPts val="700"/>
              </a:spcBef>
              <a:spcAft>
                <a:spcPts val="0"/>
              </a:spcAft>
              <a:buClr>
                <a:srgbClr val="333333"/>
              </a:buClr>
              <a:buSzPts val="1300"/>
              <a:buChar char="●"/>
            </a:pPr>
            <a:r>
              <a:rPr b="1" lang="en-GB" sz="1300">
                <a:solidFill>
                  <a:srgbClr val="333333"/>
                </a:solidFill>
              </a:rPr>
              <a:t>Ted Talk by Alex Gendler has the highest daily views followed by Bill Gates.</a:t>
            </a:r>
            <a:endParaRPr b="1" sz="1300">
              <a:solidFill>
                <a:srgbClr val="333333"/>
              </a:solidFill>
            </a:endParaRPr>
          </a:p>
          <a:p>
            <a:pPr indent="0" lvl="0" marL="4114800" marR="48751" rtl="0" algn="l">
              <a:spcBef>
                <a:spcPts val="0"/>
              </a:spcBef>
              <a:spcAft>
                <a:spcPts val="0"/>
              </a:spcAft>
              <a:buNone/>
            </a:pPr>
            <a:r>
              <a:t/>
            </a:r>
            <a:endParaRPr b="1" sz="1300">
              <a:solidFill>
                <a:srgbClr val="333333"/>
              </a:solidFill>
            </a:endParaRPr>
          </a:p>
          <a:p>
            <a:pPr indent="-311150" lvl="0" marL="6569999" marR="48751" rtl="0" algn="l">
              <a:spcBef>
                <a:spcPts val="0"/>
              </a:spcBef>
              <a:spcAft>
                <a:spcPts val="0"/>
              </a:spcAft>
              <a:buClr>
                <a:srgbClr val="333333"/>
              </a:buClr>
              <a:buSzPts val="1300"/>
              <a:buChar char="●"/>
            </a:pPr>
            <a:r>
              <a:rPr b="1" lang="en-GB" sz="1300">
                <a:solidFill>
                  <a:srgbClr val="333333"/>
                </a:solidFill>
              </a:rPr>
              <a:t>Here it seems the daily views does depend on the first speaker. </a:t>
            </a:r>
            <a:endParaRPr b="1" sz="1300">
              <a:solidFill>
                <a:srgbClr val="333333"/>
              </a:solidFill>
            </a:endParaRPr>
          </a:p>
        </p:txBody>
      </p:sp>
      <p:pic>
        <p:nvPicPr>
          <p:cNvPr id="93" name="Google Shape;93;g15a60869bc6_0_31"/>
          <p:cNvPicPr preferRelativeResize="0"/>
          <p:nvPr/>
        </p:nvPicPr>
        <p:blipFill>
          <a:blip r:embed="rId3">
            <a:alphaModFix/>
          </a:blip>
          <a:stretch>
            <a:fillRect/>
          </a:stretch>
        </p:blipFill>
        <p:spPr>
          <a:xfrm>
            <a:off x="311700" y="1068300"/>
            <a:ext cx="6275799" cy="3988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15a60869bc6_0_39"/>
          <p:cNvSpPr txBox="1"/>
          <p:nvPr>
            <p:ph type="ctrTitle"/>
          </p:nvPr>
        </p:nvSpPr>
        <p:spPr>
          <a:xfrm>
            <a:off x="311700" y="295450"/>
            <a:ext cx="8520600" cy="604200"/>
          </a:xfrm>
          <a:prstGeom prst="rect">
            <a:avLst/>
          </a:prstGeom>
        </p:spPr>
        <p:txBody>
          <a:bodyPr anchorCtr="0" anchor="b" bIns="91425" lIns="91425" spcFirstLastPara="1" rIns="91425" wrap="square" tIns="91425">
            <a:noAutofit/>
          </a:bodyPr>
          <a:lstStyle/>
          <a:p>
            <a:pPr indent="0" lvl="0" marL="0" rtl="0" algn="l">
              <a:lnSpc>
                <a:spcPct val="115000"/>
              </a:lnSpc>
              <a:spcBef>
                <a:spcPts val="700"/>
              </a:spcBef>
              <a:spcAft>
                <a:spcPts val="0"/>
              </a:spcAft>
              <a:buNone/>
            </a:pPr>
            <a:r>
              <a:t/>
            </a:r>
            <a:endParaRPr b="1" sz="20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700"/>
              </a:spcAft>
              <a:buNone/>
            </a:pPr>
            <a:r>
              <a:rPr lang="en-GB" sz="2000">
                <a:solidFill>
                  <a:schemeClr val="accent2"/>
                </a:solidFill>
                <a:highlight>
                  <a:srgbClr val="FFFFFF"/>
                </a:highlight>
                <a:latin typeface="Roboto"/>
                <a:ea typeface="Roboto"/>
                <a:cs typeface="Roboto"/>
                <a:sym typeface="Roboto"/>
              </a:rPr>
              <a:t>Speaker Vs Number of talks delivered</a:t>
            </a:r>
            <a:endParaRPr sz="2000"/>
          </a:p>
        </p:txBody>
      </p:sp>
      <p:sp>
        <p:nvSpPr>
          <p:cNvPr id="99" name="Google Shape;99;g15a60869bc6_0_39"/>
          <p:cNvSpPr txBox="1"/>
          <p:nvPr>
            <p:ph idx="1" type="subTitle"/>
          </p:nvPr>
        </p:nvSpPr>
        <p:spPr>
          <a:xfrm>
            <a:off x="6891050" y="1168450"/>
            <a:ext cx="1941300" cy="3566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b="1" lang="en-GB" sz="1500">
                <a:solidFill>
                  <a:srgbClr val="000000"/>
                </a:solidFill>
              </a:rPr>
              <a:t>Alex Gendler also has highest number of talks that could explain such high overall views.</a:t>
            </a:r>
            <a:endParaRPr b="1" sz="1500">
              <a:solidFill>
                <a:srgbClr val="000000"/>
              </a:solidFill>
            </a:endParaRPr>
          </a:p>
        </p:txBody>
      </p:sp>
      <p:pic>
        <p:nvPicPr>
          <p:cNvPr id="100" name="Google Shape;100;g15a60869bc6_0_39"/>
          <p:cNvPicPr preferRelativeResize="0"/>
          <p:nvPr/>
        </p:nvPicPr>
        <p:blipFill>
          <a:blip r:embed="rId3">
            <a:alphaModFix/>
          </a:blip>
          <a:stretch>
            <a:fillRect/>
          </a:stretch>
        </p:blipFill>
        <p:spPr>
          <a:xfrm>
            <a:off x="311700" y="1168450"/>
            <a:ext cx="6579350" cy="3975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15a60869bc6_0_46"/>
          <p:cNvSpPr txBox="1"/>
          <p:nvPr>
            <p:ph type="ctrTitle"/>
          </p:nvPr>
        </p:nvSpPr>
        <p:spPr>
          <a:xfrm>
            <a:off x="311700" y="161150"/>
            <a:ext cx="8520600" cy="523800"/>
          </a:xfrm>
          <a:prstGeom prst="rect">
            <a:avLst/>
          </a:prstGeom>
        </p:spPr>
        <p:txBody>
          <a:bodyPr anchorCtr="0" anchor="b" bIns="91425" lIns="91425" spcFirstLastPara="1" rIns="91425" wrap="square" tIns="91425">
            <a:noAutofit/>
          </a:bodyPr>
          <a:lstStyle/>
          <a:p>
            <a:pPr indent="0" lvl="0" marL="0" rtl="0" algn="l">
              <a:lnSpc>
                <a:spcPct val="115000"/>
              </a:lnSpc>
              <a:spcBef>
                <a:spcPts val="700"/>
              </a:spcBef>
              <a:spcAft>
                <a:spcPts val="0"/>
              </a:spcAft>
              <a:buNone/>
            </a:pPr>
            <a:r>
              <a:t/>
            </a:r>
            <a:endParaRPr b="1" sz="15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700"/>
              </a:spcAft>
              <a:buNone/>
            </a:pPr>
            <a:r>
              <a:rPr lang="en-GB" sz="2000">
                <a:solidFill>
                  <a:schemeClr val="accent2"/>
                </a:solidFill>
                <a:highlight>
                  <a:srgbClr val="FFFFFF"/>
                </a:highlight>
                <a:latin typeface="Roboto"/>
                <a:ea typeface="Roboto"/>
                <a:cs typeface="Roboto"/>
                <a:sym typeface="Roboto"/>
              </a:rPr>
              <a:t>speaker vs duration</a:t>
            </a:r>
            <a:endParaRPr sz="5700"/>
          </a:p>
        </p:txBody>
      </p:sp>
      <p:sp>
        <p:nvSpPr>
          <p:cNvPr id="106" name="Google Shape;106;g15a60869bc6_0_46"/>
          <p:cNvSpPr txBox="1"/>
          <p:nvPr>
            <p:ph idx="1" type="subTitle"/>
          </p:nvPr>
        </p:nvSpPr>
        <p:spPr>
          <a:xfrm>
            <a:off x="311700" y="980350"/>
            <a:ext cx="8520600" cy="410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07" name="Google Shape;107;g15a60869bc6_0_46"/>
          <p:cNvPicPr preferRelativeResize="0"/>
          <p:nvPr/>
        </p:nvPicPr>
        <p:blipFill rotWithShape="1">
          <a:blip r:embed="rId3">
            <a:alphaModFix/>
          </a:blip>
          <a:srcRect b="-1520" l="2649" r="-2649" t="1520"/>
          <a:stretch/>
        </p:blipFill>
        <p:spPr>
          <a:xfrm>
            <a:off x="423088" y="980338"/>
            <a:ext cx="8620125" cy="4410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