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92F3F-B471-DB4B-3437-E071863E56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BC2FBB-417E-4538-9298-CD67FCC9F4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A40A07-3996-6B52-C447-DF82043072E1}"/>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5" name="Footer Placeholder 4">
            <a:extLst>
              <a:ext uri="{FF2B5EF4-FFF2-40B4-BE49-F238E27FC236}">
                <a16:creationId xmlns:a16="http://schemas.microsoft.com/office/drawing/2014/main" id="{8EC5DAD9-A335-B83A-BA7C-47BEF208E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2B5E8F-0684-40E5-974F-D48F9128763C}"/>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398935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D558-6B12-FAEE-7A73-9E07B199A9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59300A-5CF6-69E3-A804-0C0F98A174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A9965-2B73-62F7-FF50-FAC289AAC166}"/>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5" name="Footer Placeholder 4">
            <a:extLst>
              <a:ext uri="{FF2B5EF4-FFF2-40B4-BE49-F238E27FC236}">
                <a16:creationId xmlns:a16="http://schemas.microsoft.com/office/drawing/2014/main" id="{0A16556A-63A5-E81E-6740-92E2BF734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E0D302-1780-470C-B4F6-ECBD22725CFD}"/>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309117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5676BA-837C-A557-C60C-3051D673FB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2A214E-6D46-632F-E925-012371342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1328CB-CE16-35BD-C8A2-C4395A464CE2}"/>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5" name="Footer Placeholder 4">
            <a:extLst>
              <a:ext uri="{FF2B5EF4-FFF2-40B4-BE49-F238E27FC236}">
                <a16:creationId xmlns:a16="http://schemas.microsoft.com/office/drawing/2014/main" id="{57C12F9F-CF8F-48F1-6FFC-F72DD02EA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E4181-A8BF-4B34-858F-3FDBF390791C}"/>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412054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12DD-F1BD-1C01-B849-30C5220EC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E47D67-4EB2-98FE-F83C-05D3975E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8F1AC6-A500-6CDA-05D9-318297BCA4D9}"/>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5" name="Footer Placeholder 4">
            <a:extLst>
              <a:ext uri="{FF2B5EF4-FFF2-40B4-BE49-F238E27FC236}">
                <a16:creationId xmlns:a16="http://schemas.microsoft.com/office/drawing/2014/main" id="{42C33D6C-6CE5-BF0C-C192-02EB06FFF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85E8E-EA54-DB7A-8A49-422A88B55AE2}"/>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359927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FDFE-7CF1-9F1E-5CA2-AFADCA2C53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4837FB-3DED-A768-753B-F7119EAE9F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BF268-A688-D48A-2E62-3740B06435B6}"/>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5" name="Footer Placeholder 4">
            <a:extLst>
              <a:ext uri="{FF2B5EF4-FFF2-40B4-BE49-F238E27FC236}">
                <a16:creationId xmlns:a16="http://schemas.microsoft.com/office/drawing/2014/main" id="{199D2C30-D3A0-4FBC-BCDA-3C36500F3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43F91D-7804-1E7B-3908-CDDD4624AFF2}"/>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151503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BFD8-351F-B005-B0B7-D0A75922FB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C8A35-2D7A-1A74-C480-F0724A608E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93D95B-1B82-1532-B316-596CF38A5E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46048B-0B56-3455-F24E-0A128E326C84}"/>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6" name="Footer Placeholder 5">
            <a:extLst>
              <a:ext uri="{FF2B5EF4-FFF2-40B4-BE49-F238E27FC236}">
                <a16:creationId xmlns:a16="http://schemas.microsoft.com/office/drawing/2014/main" id="{7E979D29-C9B8-2C8E-3706-9ACEAB8530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AFA9E3-CFCA-AF0F-D35B-97EE0DC3B908}"/>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353612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6916-43BC-A7BB-FCA8-9E0691E5D1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E7FC86-6D91-E134-455A-52BC17C5F8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A9A53B-C038-04C8-3E61-D52E79B35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B43EE2-96E7-3374-353F-66B063471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F51B78-719D-D641-597A-0F27DB8E6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CD7E96-5EA9-1090-F86B-C405AEF29C18}"/>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8" name="Footer Placeholder 7">
            <a:extLst>
              <a:ext uri="{FF2B5EF4-FFF2-40B4-BE49-F238E27FC236}">
                <a16:creationId xmlns:a16="http://schemas.microsoft.com/office/drawing/2014/main" id="{85767E3D-CEA8-6A97-669C-70391056D5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2DFA3B-3E0D-E854-4249-25A0CDF05D0F}"/>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4935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797B-AD76-17A6-5F5E-D5EF6CEDB9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FA3C86-23D2-25B1-B48B-C2014BE94EED}"/>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4" name="Footer Placeholder 3">
            <a:extLst>
              <a:ext uri="{FF2B5EF4-FFF2-40B4-BE49-F238E27FC236}">
                <a16:creationId xmlns:a16="http://schemas.microsoft.com/office/drawing/2014/main" id="{965CC250-4C13-D782-C0FF-68F82C5962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F32F5A-F681-41D5-8C71-FBE5E9167144}"/>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184621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60C272-48B0-64E9-12DA-CD25F4B8A801}"/>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3" name="Footer Placeholder 2">
            <a:extLst>
              <a:ext uri="{FF2B5EF4-FFF2-40B4-BE49-F238E27FC236}">
                <a16:creationId xmlns:a16="http://schemas.microsoft.com/office/drawing/2014/main" id="{7918FAFD-14BF-4F8C-6DA2-E3719B2089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DD7372-9FFF-71BC-522D-76632EDFFB12}"/>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21992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0AE-7402-9294-0716-630064C84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8CE8CB-0806-2C28-8A73-F8824E2DF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E0EF55-90F0-B5F1-146B-5FE6F82D0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2CBB4-C5DC-80C3-7CC3-3A7B450B89B2}"/>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6" name="Footer Placeholder 5">
            <a:extLst>
              <a:ext uri="{FF2B5EF4-FFF2-40B4-BE49-F238E27FC236}">
                <a16:creationId xmlns:a16="http://schemas.microsoft.com/office/drawing/2014/main" id="{40E71C58-DFBA-C0F3-32C2-8640DEC90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FF9F5D-65E4-8F47-0E74-B7438D7C7FC4}"/>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120020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6DC63-2455-05A7-5846-7E7178B28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97BADD-8DA7-6A15-F8B1-AF3467F00C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47ACBC-A65E-75D4-6EDE-00A4888E5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7DC8F-918A-35D3-44AA-4A91A220FA0F}"/>
              </a:ext>
            </a:extLst>
          </p:cNvPr>
          <p:cNvSpPr>
            <a:spLocks noGrp="1"/>
          </p:cNvSpPr>
          <p:nvPr>
            <p:ph type="dt" sz="half" idx="10"/>
          </p:nvPr>
        </p:nvSpPr>
        <p:spPr/>
        <p:txBody>
          <a:bodyPr/>
          <a:lstStyle/>
          <a:p>
            <a:fld id="{9CDD269E-EA8E-4329-A578-4411AF93E239}" type="datetimeFigureOut">
              <a:rPr lang="en-IN" smtClean="0"/>
              <a:t>18-03-2025</a:t>
            </a:fld>
            <a:endParaRPr lang="en-IN"/>
          </a:p>
        </p:txBody>
      </p:sp>
      <p:sp>
        <p:nvSpPr>
          <p:cNvPr id="6" name="Footer Placeholder 5">
            <a:extLst>
              <a:ext uri="{FF2B5EF4-FFF2-40B4-BE49-F238E27FC236}">
                <a16:creationId xmlns:a16="http://schemas.microsoft.com/office/drawing/2014/main" id="{858668C9-0F04-1F59-71A6-6424EDBC6E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C3E8B3-2BC9-3454-6CAD-7FD2D3ED1997}"/>
              </a:ext>
            </a:extLst>
          </p:cNvPr>
          <p:cNvSpPr>
            <a:spLocks noGrp="1"/>
          </p:cNvSpPr>
          <p:nvPr>
            <p:ph type="sldNum" sz="quarter" idx="12"/>
          </p:nvPr>
        </p:nvSpPr>
        <p:spPr/>
        <p:txBody>
          <a:bodyPr/>
          <a:lstStyle/>
          <a:p>
            <a:fld id="{8C632EB1-75CC-4B66-BF31-6C9E83236A49}" type="slidenum">
              <a:rPr lang="en-IN" smtClean="0"/>
              <a:t>‹#›</a:t>
            </a:fld>
            <a:endParaRPr lang="en-IN"/>
          </a:p>
        </p:txBody>
      </p:sp>
    </p:spTree>
    <p:extLst>
      <p:ext uri="{BB962C8B-B14F-4D97-AF65-F5344CB8AC3E}">
        <p14:creationId xmlns:p14="http://schemas.microsoft.com/office/powerpoint/2010/main" val="322874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0BE021-1153-109B-4FDF-DA311A9E5A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9EF14-5C74-D069-C0C0-33429721D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80D3F-6540-7DCD-0B79-01BDBB72B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D269E-EA8E-4329-A578-4411AF93E239}" type="datetimeFigureOut">
              <a:rPr lang="en-IN" smtClean="0"/>
              <a:t>18-03-2025</a:t>
            </a:fld>
            <a:endParaRPr lang="en-IN"/>
          </a:p>
        </p:txBody>
      </p:sp>
      <p:sp>
        <p:nvSpPr>
          <p:cNvPr id="5" name="Footer Placeholder 4">
            <a:extLst>
              <a:ext uri="{FF2B5EF4-FFF2-40B4-BE49-F238E27FC236}">
                <a16:creationId xmlns:a16="http://schemas.microsoft.com/office/drawing/2014/main" id="{AC70234B-E354-815A-6456-94A2BF4D9B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7572B5-26E1-0C25-F936-2D6F4AECC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32EB1-75CC-4B66-BF31-6C9E83236A49}" type="slidenum">
              <a:rPr lang="en-IN" smtClean="0"/>
              <a:t>‹#›</a:t>
            </a:fld>
            <a:endParaRPr lang="en-IN"/>
          </a:p>
        </p:txBody>
      </p:sp>
    </p:spTree>
    <p:extLst>
      <p:ext uri="{BB962C8B-B14F-4D97-AF65-F5344CB8AC3E}">
        <p14:creationId xmlns:p14="http://schemas.microsoft.com/office/powerpoint/2010/main" val="30824889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562A3-5E04-ACD0-8A89-6286370A2DD0}"/>
              </a:ext>
            </a:extLst>
          </p:cNvPr>
          <p:cNvSpPr>
            <a:spLocks noGrp="1"/>
          </p:cNvSpPr>
          <p:nvPr>
            <p:ph type="ctrTitle"/>
          </p:nvPr>
        </p:nvSpPr>
        <p:spPr/>
        <p:txBody>
          <a:bodyPr/>
          <a:lstStyle/>
          <a:p>
            <a:r>
              <a:rPr lang="en-IN" dirty="0">
                <a:latin typeface="+mn-lt"/>
              </a:rPr>
              <a:t>Telecom Churn Case Study</a:t>
            </a:r>
          </a:p>
        </p:txBody>
      </p:sp>
      <p:sp>
        <p:nvSpPr>
          <p:cNvPr id="6" name="Subtitle 5">
            <a:extLst>
              <a:ext uri="{FF2B5EF4-FFF2-40B4-BE49-F238E27FC236}">
                <a16:creationId xmlns:a16="http://schemas.microsoft.com/office/drawing/2014/main" id="{48465C28-A788-20F1-A923-66F08A9CA8F3}"/>
              </a:ext>
            </a:extLst>
          </p:cNvPr>
          <p:cNvSpPr>
            <a:spLocks noGrp="1"/>
          </p:cNvSpPr>
          <p:nvPr>
            <p:ph type="subTitle" idx="1"/>
          </p:nvPr>
        </p:nvSpPr>
        <p:spPr/>
        <p:txBody>
          <a:bodyPr>
            <a:normAutofit lnSpcReduction="10000"/>
          </a:bodyPr>
          <a:lstStyle/>
          <a:p>
            <a:pPr algn="r"/>
            <a:r>
              <a:rPr lang="en-IN" dirty="0"/>
              <a:t>Shashank A</a:t>
            </a:r>
          </a:p>
          <a:p>
            <a:pPr algn="r"/>
            <a:r>
              <a:rPr lang="en-IN" dirty="0"/>
              <a:t>Hritik Vijay </a:t>
            </a:r>
            <a:r>
              <a:rPr lang="en-IN" dirty="0" err="1"/>
              <a:t>Thorat</a:t>
            </a:r>
            <a:endParaRPr lang="en-IN" dirty="0"/>
          </a:p>
          <a:p>
            <a:pPr algn="r"/>
            <a:r>
              <a:rPr lang="en-IN" dirty="0"/>
              <a:t>Aiman Maryam Zakriya</a:t>
            </a:r>
          </a:p>
          <a:p>
            <a:pPr algn="r"/>
            <a:r>
              <a:rPr lang="en-IN" dirty="0"/>
              <a:t>(DS160)</a:t>
            </a:r>
          </a:p>
        </p:txBody>
      </p:sp>
    </p:spTree>
    <p:extLst>
      <p:ext uri="{BB962C8B-B14F-4D97-AF65-F5344CB8AC3E}">
        <p14:creationId xmlns:p14="http://schemas.microsoft.com/office/powerpoint/2010/main" val="79274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26407-5BC0-ED65-D1E3-3800A9B29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837B6-7ED8-96E2-2B79-9B24DE89C030}"/>
              </a:ext>
            </a:extLst>
          </p:cNvPr>
          <p:cNvSpPr>
            <a:spLocks noGrp="1"/>
          </p:cNvSpPr>
          <p:nvPr>
            <p:ph type="title"/>
          </p:nvPr>
        </p:nvSpPr>
        <p:spPr/>
        <p:txBody>
          <a:bodyPr>
            <a:normAutofit/>
          </a:bodyPr>
          <a:lstStyle/>
          <a:p>
            <a:r>
              <a:rPr lang="en-IN" sz="4400" dirty="0">
                <a:latin typeface="+mn-lt"/>
              </a:rPr>
              <a:t>EDA – </a:t>
            </a:r>
            <a:r>
              <a:rPr lang="en-IN" sz="4400" dirty="0"/>
              <a:t>Univariate Analysis</a:t>
            </a:r>
            <a:endParaRPr lang="en-IN" dirty="0"/>
          </a:p>
        </p:txBody>
      </p:sp>
      <p:sp>
        <p:nvSpPr>
          <p:cNvPr id="3" name="Content Placeholder 2">
            <a:extLst>
              <a:ext uri="{FF2B5EF4-FFF2-40B4-BE49-F238E27FC236}">
                <a16:creationId xmlns:a16="http://schemas.microsoft.com/office/drawing/2014/main" id="{01B61861-C096-73FA-EB04-466F420C9A0F}"/>
              </a:ext>
            </a:extLst>
          </p:cNvPr>
          <p:cNvSpPr>
            <a:spLocks noGrp="1"/>
          </p:cNvSpPr>
          <p:nvPr>
            <p:ph idx="1"/>
          </p:nvPr>
        </p:nvSpPr>
        <p:spPr>
          <a:xfrm>
            <a:off x="838200" y="1825625"/>
            <a:ext cx="5647441" cy="4351338"/>
          </a:xfrm>
        </p:spPr>
        <p:txBody>
          <a:bodyPr>
            <a:normAutofit/>
          </a:bodyPr>
          <a:lstStyle/>
          <a:p>
            <a:r>
              <a:rPr lang="en-US" sz="2400" i="0" dirty="0">
                <a:effectLst/>
              </a:rPr>
              <a:t>Churn rate on the basis whether the customer decreased her/his MOU in action month.</a:t>
            </a:r>
          </a:p>
          <a:p>
            <a:r>
              <a:rPr lang="en-US" sz="2400" b="0" i="0" dirty="0">
                <a:effectLst/>
              </a:rPr>
              <a:t>We can see that the churn rate is more for the customers, whose minutes of usage(mou) decreased in the action phase than the good phase.</a:t>
            </a:r>
            <a:endParaRPr lang="en-US" sz="2400" i="0" dirty="0">
              <a:effectLst/>
            </a:endParaRPr>
          </a:p>
          <a:p>
            <a:endParaRPr lang="en-US" sz="2800" dirty="0"/>
          </a:p>
        </p:txBody>
      </p:sp>
      <p:pic>
        <p:nvPicPr>
          <p:cNvPr id="9" name="Picture 8">
            <a:extLst>
              <a:ext uri="{FF2B5EF4-FFF2-40B4-BE49-F238E27FC236}">
                <a16:creationId xmlns:a16="http://schemas.microsoft.com/office/drawing/2014/main" id="{47331CA1-4B18-45E3-F297-D541665FE84C}"/>
              </a:ext>
            </a:extLst>
          </p:cNvPr>
          <p:cNvPicPr>
            <a:picLocks noChangeAspect="1"/>
          </p:cNvPicPr>
          <p:nvPr/>
        </p:nvPicPr>
        <p:blipFill>
          <a:blip r:embed="rId2"/>
          <a:stretch>
            <a:fillRect/>
          </a:stretch>
        </p:blipFill>
        <p:spPr>
          <a:xfrm>
            <a:off x="7384698" y="2259336"/>
            <a:ext cx="4401164" cy="2848373"/>
          </a:xfrm>
          <a:prstGeom prst="rect">
            <a:avLst/>
          </a:prstGeom>
        </p:spPr>
      </p:pic>
    </p:spTree>
    <p:extLst>
      <p:ext uri="{BB962C8B-B14F-4D97-AF65-F5344CB8AC3E}">
        <p14:creationId xmlns:p14="http://schemas.microsoft.com/office/powerpoint/2010/main" val="138839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51FB8-429A-697A-6F8C-B4D41B315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DBCDA-79B1-794F-E12C-869AA1C57536}"/>
              </a:ext>
            </a:extLst>
          </p:cNvPr>
          <p:cNvSpPr>
            <a:spLocks noGrp="1"/>
          </p:cNvSpPr>
          <p:nvPr>
            <p:ph type="title"/>
          </p:nvPr>
        </p:nvSpPr>
        <p:spPr/>
        <p:txBody>
          <a:bodyPr>
            <a:normAutofit/>
          </a:bodyPr>
          <a:lstStyle/>
          <a:p>
            <a:r>
              <a:rPr lang="en-IN" sz="4400" dirty="0">
                <a:latin typeface="+mn-lt"/>
              </a:rPr>
              <a:t>EDA – </a:t>
            </a:r>
            <a:r>
              <a:rPr lang="en-IN" sz="4400" dirty="0"/>
              <a:t>Univariate Analysis</a:t>
            </a:r>
            <a:endParaRPr lang="en-IN" dirty="0"/>
          </a:p>
        </p:txBody>
      </p:sp>
      <p:sp>
        <p:nvSpPr>
          <p:cNvPr id="3" name="Content Placeholder 2">
            <a:extLst>
              <a:ext uri="{FF2B5EF4-FFF2-40B4-BE49-F238E27FC236}">
                <a16:creationId xmlns:a16="http://schemas.microsoft.com/office/drawing/2014/main" id="{2E3FFA1D-D0DA-A948-23A2-E4315A425B97}"/>
              </a:ext>
            </a:extLst>
          </p:cNvPr>
          <p:cNvSpPr>
            <a:spLocks noGrp="1"/>
          </p:cNvSpPr>
          <p:nvPr>
            <p:ph idx="1"/>
          </p:nvPr>
        </p:nvSpPr>
        <p:spPr>
          <a:xfrm>
            <a:off x="838200" y="1825625"/>
            <a:ext cx="5647441" cy="4351338"/>
          </a:xfrm>
        </p:spPr>
        <p:txBody>
          <a:bodyPr>
            <a:normAutofit/>
          </a:bodyPr>
          <a:lstStyle/>
          <a:p>
            <a:r>
              <a:rPr lang="en-US" sz="2400" i="0" dirty="0">
                <a:effectLst/>
              </a:rPr>
              <a:t>Churn rate on the basis whether the customer decreased her/his number of recharge in action month.</a:t>
            </a:r>
          </a:p>
          <a:p>
            <a:r>
              <a:rPr lang="en-US" sz="2400" b="0" i="0" dirty="0">
                <a:effectLst/>
              </a:rPr>
              <a:t>As expected, the churn rate is more for the customers, whose number of recharge in the action phase is lesser than the number in good phase.</a:t>
            </a:r>
            <a:endParaRPr lang="en-US" sz="2800" dirty="0"/>
          </a:p>
        </p:txBody>
      </p:sp>
      <p:pic>
        <p:nvPicPr>
          <p:cNvPr id="5" name="Picture 4">
            <a:extLst>
              <a:ext uri="{FF2B5EF4-FFF2-40B4-BE49-F238E27FC236}">
                <a16:creationId xmlns:a16="http://schemas.microsoft.com/office/drawing/2014/main" id="{4BFA2146-6C59-43DF-EEEA-241E2067CBF7}"/>
              </a:ext>
            </a:extLst>
          </p:cNvPr>
          <p:cNvPicPr>
            <a:picLocks noChangeAspect="1"/>
          </p:cNvPicPr>
          <p:nvPr/>
        </p:nvPicPr>
        <p:blipFill>
          <a:blip r:embed="rId2"/>
          <a:stretch>
            <a:fillRect/>
          </a:stretch>
        </p:blipFill>
        <p:spPr>
          <a:xfrm>
            <a:off x="7321514" y="2127660"/>
            <a:ext cx="4505954" cy="2791215"/>
          </a:xfrm>
          <a:prstGeom prst="rect">
            <a:avLst/>
          </a:prstGeom>
        </p:spPr>
      </p:pic>
    </p:spTree>
    <p:extLst>
      <p:ext uri="{BB962C8B-B14F-4D97-AF65-F5344CB8AC3E}">
        <p14:creationId xmlns:p14="http://schemas.microsoft.com/office/powerpoint/2010/main" val="103645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6D76D-5A0E-6215-5641-9F861E7FEA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2AC09-301F-CD63-E369-F2D71FD4B133}"/>
              </a:ext>
            </a:extLst>
          </p:cNvPr>
          <p:cNvSpPr>
            <a:spLocks noGrp="1"/>
          </p:cNvSpPr>
          <p:nvPr>
            <p:ph type="title"/>
          </p:nvPr>
        </p:nvSpPr>
        <p:spPr/>
        <p:txBody>
          <a:bodyPr>
            <a:normAutofit/>
          </a:bodyPr>
          <a:lstStyle/>
          <a:p>
            <a:r>
              <a:rPr lang="en-IN" sz="4400" dirty="0">
                <a:latin typeface="+mn-lt"/>
              </a:rPr>
              <a:t>EDA – </a:t>
            </a:r>
            <a:r>
              <a:rPr lang="en-IN" sz="4400" dirty="0"/>
              <a:t>Univariate Analysis</a:t>
            </a:r>
            <a:endParaRPr lang="en-IN" dirty="0">
              <a:latin typeface="+mn-lt"/>
            </a:endParaRPr>
          </a:p>
        </p:txBody>
      </p:sp>
      <p:sp>
        <p:nvSpPr>
          <p:cNvPr id="3" name="Content Placeholder 2">
            <a:extLst>
              <a:ext uri="{FF2B5EF4-FFF2-40B4-BE49-F238E27FC236}">
                <a16:creationId xmlns:a16="http://schemas.microsoft.com/office/drawing/2014/main" id="{EF3A220F-F37A-5B62-DC2D-72532F1D65E3}"/>
              </a:ext>
            </a:extLst>
          </p:cNvPr>
          <p:cNvSpPr>
            <a:spLocks noGrp="1"/>
          </p:cNvSpPr>
          <p:nvPr>
            <p:ph idx="1"/>
          </p:nvPr>
        </p:nvSpPr>
        <p:spPr>
          <a:xfrm>
            <a:off x="838200" y="1825625"/>
            <a:ext cx="5647441" cy="4351338"/>
          </a:xfrm>
        </p:spPr>
        <p:txBody>
          <a:bodyPr>
            <a:normAutofit/>
          </a:bodyPr>
          <a:lstStyle/>
          <a:p>
            <a:r>
              <a:rPr lang="en-US" sz="2400" i="0" dirty="0">
                <a:effectLst/>
              </a:rPr>
              <a:t>Churn rate on the basis whether the customer decreased her/his amount of recharge in action month.</a:t>
            </a:r>
          </a:p>
          <a:p>
            <a:r>
              <a:rPr lang="en-US" sz="2400" b="0" i="0" dirty="0">
                <a:effectLst/>
              </a:rPr>
              <a:t>Here also we see the same </a:t>
            </a:r>
            <a:r>
              <a:rPr lang="en-US" sz="2400" b="0" i="0" dirty="0" err="1">
                <a:effectLst/>
              </a:rPr>
              <a:t>behaviour</a:t>
            </a:r>
            <a:r>
              <a:rPr lang="en-US" sz="2400" b="0" i="0" dirty="0">
                <a:effectLst/>
              </a:rPr>
              <a:t>. The churn rate is more for the customers, whose amount of recharge in the action phase is lesser than the amount in good phase.</a:t>
            </a:r>
            <a:endParaRPr lang="en-US" sz="2800" dirty="0"/>
          </a:p>
        </p:txBody>
      </p:sp>
      <p:pic>
        <p:nvPicPr>
          <p:cNvPr id="6" name="Picture 5">
            <a:extLst>
              <a:ext uri="{FF2B5EF4-FFF2-40B4-BE49-F238E27FC236}">
                <a16:creationId xmlns:a16="http://schemas.microsoft.com/office/drawing/2014/main" id="{48ACD6FA-4FBA-CD58-0DC6-13E45AD84D03}"/>
              </a:ext>
            </a:extLst>
          </p:cNvPr>
          <p:cNvPicPr>
            <a:picLocks noChangeAspect="1"/>
          </p:cNvPicPr>
          <p:nvPr/>
        </p:nvPicPr>
        <p:blipFill>
          <a:blip r:embed="rId2"/>
          <a:stretch>
            <a:fillRect/>
          </a:stretch>
        </p:blipFill>
        <p:spPr>
          <a:xfrm>
            <a:off x="7406354" y="2188985"/>
            <a:ext cx="4505954" cy="2781688"/>
          </a:xfrm>
          <a:prstGeom prst="rect">
            <a:avLst/>
          </a:prstGeom>
        </p:spPr>
      </p:pic>
    </p:spTree>
    <p:extLst>
      <p:ext uri="{BB962C8B-B14F-4D97-AF65-F5344CB8AC3E}">
        <p14:creationId xmlns:p14="http://schemas.microsoft.com/office/powerpoint/2010/main" val="25398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4FB12-4C19-0F4B-C51D-F859A4137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EDCAAB-1D7D-D646-67D0-C64B48A1DDAC}"/>
              </a:ext>
            </a:extLst>
          </p:cNvPr>
          <p:cNvSpPr>
            <a:spLocks noGrp="1"/>
          </p:cNvSpPr>
          <p:nvPr>
            <p:ph type="title"/>
          </p:nvPr>
        </p:nvSpPr>
        <p:spPr/>
        <p:txBody>
          <a:bodyPr>
            <a:normAutofit/>
          </a:bodyPr>
          <a:lstStyle/>
          <a:p>
            <a:r>
              <a:rPr lang="en-IN" sz="4400" dirty="0">
                <a:latin typeface="+mn-lt"/>
              </a:rPr>
              <a:t>EDA – </a:t>
            </a:r>
            <a:r>
              <a:rPr lang="en-IN" sz="4400" dirty="0"/>
              <a:t>Univariate Analysis</a:t>
            </a:r>
            <a:endParaRPr lang="en-IN" dirty="0">
              <a:latin typeface="+mn-lt"/>
            </a:endParaRPr>
          </a:p>
        </p:txBody>
      </p:sp>
      <p:sp>
        <p:nvSpPr>
          <p:cNvPr id="3" name="Content Placeholder 2">
            <a:extLst>
              <a:ext uri="{FF2B5EF4-FFF2-40B4-BE49-F238E27FC236}">
                <a16:creationId xmlns:a16="http://schemas.microsoft.com/office/drawing/2014/main" id="{EA608C81-DB46-9679-A8EA-97D4A0BD6491}"/>
              </a:ext>
            </a:extLst>
          </p:cNvPr>
          <p:cNvSpPr>
            <a:spLocks noGrp="1"/>
          </p:cNvSpPr>
          <p:nvPr>
            <p:ph idx="1"/>
          </p:nvPr>
        </p:nvSpPr>
        <p:spPr>
          <a:xfrm>
            <a:off x="838200" y="1825625"/>
            <a:ext cx="5647441" cy="4351338"/>
          </a:xfrm>
        </p:spPr>
        <p:txBody>
          <a:bodyPr>
            <a:normAutofit/>
          </a:bodyPr>
          <a:lstStyle/>
          <a:p>
            <a:r>
              <a:rPr lang="en-US" sz="2400" i="0" dirty="0">
                <a:effectLst/>
              </a:rPr>
              <a:t>Churn rate on the basis whether the customer decreased her/his volume-based cost in action month.</a:t>
            </a:r>
          </a:p>
          <a:p>
            <a:r>
              <a:rPr lang="en-US" sz="2400" b="0" i="0" dirty="0">
                <a:effectLst/>
              </a:rPr>
              <a:t>Here we see the expected result. The churn rate is more for the customers, whose volume-based cost in action month is increased. That means the customers do not do the monthly recharge more when they are in the action phase.</a:t>
            </a:r>
            <a:endParaRPr lang="en-US" sz="2800" dirty="0"/>
          </a:p>
        </p:txBody>
      </p:sp>
      <p:pic>
        <p:nvPicPr>
          <p:cNvPr id="5" name="Picture 4">
            <a:extLst>
              <a:ext uri="{FF2B5EF4-FFF2-40B4-BE49-F238E27FC236}">
                <a16:creationId xmlns:a16="http://schemas.microsoft.com/office/drawing/2014/main" id="{29F266BE-6E97-F92B-3043-25F9B71B0594}"/>
              </a:ext>
            </a:extLst>
          </p:cNvPr>
          <p:cNvPicPr>
            <a:picLocks noChangeAspect="1"/>
          </p:cNvPicPr>
          <p:nvPr/>
        </p:nvPicPr>
        <p:blipFill>
          <a:blip r:embed="rId2"/>
          <a:stretch>
            <a:fillRect/>
          </a:stretch>
        </p:blipFill>
        <p:spPr>
          <a:xfrm>
            <a:off x="7278446" y="2245744"/>
            <a:ext cx="4629796" cy="2743583"/>
          </a:xfrm>
          <a:prstGeom prst="rect">
            <a:avLst/>
          </a:prstGeom>
        </p:spPr>
      </p:pic>
    </p:spTree>
    <p:extLst>
      <p:ext uri="{BB962C8B-B14F-4D97-AF65-F5344CB8AC3E}">
        <p14:creationId xmlns:p14="http://schemas.microsoft.com/office/powerpoint/2010/main" val="2978140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D5922-4799-0E62-4FE2-ACA7611B4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F3455-A6FD-FA97-7D1F-523A8F81167B}"/>
              </a:ext>
            </a:extLst>
          </p:cNvPr>
          <p:cNvSpPr>
            <a:spLocks noGrp="1"/>
          </p:cNvSpPr>
          <p:nvPr>
            <p:ph type="title"/>
          </p:nvPr>
        </p:nvSpPr>
        <p:spPr/>
        <p:txBody>
          <a:bodyPr>
            <a:normAutofit/>
          </a:bodyPr>
          <a:lstStyle/>
          <a:p>
            <a:r>
              <a:rPr lang="en-IN" sz="4400" dirty="0">
                <a:latin typeface="+mn-lt"/>
              </a:rPr>
              <a:t>EDA – </a:t>
            </a:r>
            <a:r>
              <a:rPr lang="en-IN" sz="4400" dirty="0"/>
              <a:t>Univariate Analysis</a:t>
            </a:r>
            <a:endParaRPr lang="en-IN" dirty="0">
              <a:latin typeface="+mn-lt"/>
            </a:endParaRPr>
          </a:p>
        </p:txBody>
      </p:sp>
      <p:sp>
        <p:nvSpPr>
          <p:cNvPr id="3" name="Content Placeholder 2">
            <a:extLst>
              <a:ext uri="{FF2B5EF4-FFF2-40B4-BE49-F238E27FC236}">
                <a16:creationId xmlns:a16="http://schemas.microsoft.com/office/drawing/2014/main" id="{2C55CE99-53AF-42B4-8E7A-F7279A67CF8F}"/>
              </a:ext>
            </a:extLst>
          </p:cNvPr>
          <p:cNvSpPr>
            <a:spLocks noGrp="1"/>
          </p:cNvSpPr>
          <p:nvPr>
            <p:ph idx="1"/>
          </p:nvPr>
        </p:nvSpPr>
        <p:spPr>
          <a:xfrm>
            <a:off x="838200" y="1825625"/>
            <a:ext cx="5647441" cy="4351338"/>
          </a:xfrm>
        </p:spPr>
        <p:txBody>
          <a:bodyPr>
            <a:normAutofit/>
          </a:bodyPr>
          <a:lstStyle/>
          <a:p>
            <a:r>
              <a:rPr lang="en-US" sz="2400" i="0" dirty="0">
                <a:effectLst/>
              </a:rPr>
              <a:t>Analysis of the average revenue per customer (churn and not churn) in the action phase.</a:t>
            </a:r>
          </a:p>
          <a:p>
            <a:r>
              <a:rPr lang="en-US" sz="2400" b="0" i="0" dirty="0">
                <a:effectLst/>
              </a:rPr>
              <a:t>Average revenue per user (ARPU) for the churned customers is mostly </a:t>
            </a:r>
            <a:r>
              <a:rPr lang="en-US" sz="2400" b="0" i="0" dirty="0" err="1">
                <a:effectLst/>
              </a:rPr>
              <a:t>densed</a:t>
            </a:r>
            <a:r>
              <a:rPr lang="en-US" sz="2400" b="0" i="0" dirty="0">
                <a:effectLst/>
              </a:rPr>
              <a:t> on the 0 to 900. The higher ARPU customers are less likely to be churned.</a:t>
            </a:r>
          </a:p>
          <a:p>
            <a:endParaRPr lang="en-US" sz="2400" b="0" i="0" dirty="0">
              <a:effectLst/>
            </a:endParaRPr>
          </a:p>
          <a:p>
            <a:r>
              <a:rPr lang="en-US" sz="2400" b="0" i="0" dirty="0">
                <a:effectLst/>
              </a:rPr>
              <a:t>ARPU for the not churned customers is mostly </a:t>
            </a:r>
            <a:r>
              <a:rPr lang="en-US" sz="2400" b="0" i="0" dirty="0" err="1">
                <a:effectLst/>
              </a:rPr>
              <a:t>densed</a:t>
            </a:r>
            <a:r>
              <a:rPr lang="en-US" sz="2400" b="0" i="0" dirty="0">
                <a:effectLst/>
              </a:rPr>
              <a:t> on the 0 to 1000</a:t>
            </a:r>
            <a:endParaRPr lang="en-US" sz="2800" dirty="0"/>
          </a:p>
        </p:txBody>
      </p:sp>
      <p:pic>
        <p:nvPicPr>
          <p:cNvPr id="6" name="Picture 5">
            <a:extLst>
              <a:ext uri="{FF2B5EF4-FFF2-40B4-BE49-F238E27FC236}">
                <a16:creationId xmlns:a16="http://schemas.microsoft.com/office/drawing/2014/main" id="{A3CCD1B9-8570-0292-3F15-305E59E67EDB}"/>
              </a:ext>
            </a:extLst>
          </p:cNvPr>
          <p:cNvPicPr>
            <a:picLocks noChangeAspect="1"/>
          </p:cNvPicPr>
          <p:nvPr/>
        </p:nvPicPr>
        <p:blipFill>
          <a:blip r:embed="rId2"/>
          <a:stretch>
            <a:fillRect/>
          </a:stretch>
        </p:blipFill>
        <p:spPr>
          <a:xfrm>
            <a:off x="7069265" y="2271935"/>
            <a:ext cx="4972744" cy="3143689"/>
          </a:xfrm>
          <a:prstGeom prst="rect">
            <a:avLst/>
          </a:prstGeom>
        </p:spPr>
      </p:pic>
    </p:spTree>
    <p:extLst>
      <p:ext uri="{BB962C8B-B14F-4D97-AF65-F5344CB8AC3E}">
        <p14:creationId xmlns:p14="http://schemas.microsoft.com/office/powerpoint/2010/main" val="304038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0009D-4F71-54D2-ED8D-A219C96A4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423E9-5A34-2B3C-B0BB-CCC297C2FDC5}"/>
              </a:ext>
            </a:extLst>
          </p:cNvPr>
          <p:cNvSpPr>
            <a:spLocks noGrp="1"/>
          </p:cNvSpPr>
          <p:nvPr>
            <p:ph type="title"/>
          </p:nvPr>
        </p:nvSpPr>
        <p:spPr/>
        <p:txBody>
          <a:bodyPr>
            <a:normAutofit/>
          </a:bodyPr>
          <a:lstStyle/>
          <a:p>
            <a:r>
              <a:rPr lang="en-IN" sz="4400" dirty="0">
                <a:latin typeface="+mn-lt"/>
              </a:rPr>
              <a:t>EDA – </a:t>
            </a:r>
            <a:r>
              <a:rPr lang="en-IN" sz="4400" dirty="0"/>
              <a:t>Univariate Analysis</a:t>
            </a:r>
            <a:endParaRPr lang="en-IN" dirty="0">
              <a:latin typeface="+mn-lt"/>
            </a:endParaRPr>
          </a:p>
        </p:txBody>
      </p:sp>
      <p:sp>
        <p:nvSpPr>
          <p:cNvPr id="3" name="Content Placeholder 2">
            <a:extLst>
              <a:ext uri="{FF2B5EF4-FFF2-40B4-BE49-F238E27FC236}">
                <a16:creationId xmlns:a16="http://schemas.microsoft.com/office/drawing/2014/main" id="{6B717966-6E47-0687-F0F3-FBB2D0EDF6E2}"/>
              </a:ext>
            </a:extLst>
          </p:cNvPr>
          <p:cNvSpPr>
            <a:spLocks noGrp="1"/>
          </p:cNvSpPr>
          <p:nvPr>
            <p:ph idx="1"/>
          </p:nvPr>
        </p:nvSpPr>
        <p:spPr>
          <a:xfrm>
            <a:off x="838200" y="1825625"/>
            <a:ext cx="5647441" cy="4351338"/>
          </a:xfrm>
        </p:spPr>
        <p:txBody>
          <a:bodyPr>
            <a:normAutofit/>
          </a:bodyPr>
          <a:lstStyle/>
          <a:p>
            <a:r>
              <a:rPr lang="en-US" sz="2400" i="0" dirty="0">
                <a:effectLst/>
              </a:rPr>
              <a:t>Analysis of the minutes of usage MOU (churn and not churn) in the action phase.</a:t>
            </a:r>
          </a:p>
          <a:p>
            <a:r>
              <a:rPr lang="en-US" sz="2400" b="0" i="0" dirty="0">
                <a:effectLst/>
              </a:rPr>
              <a:t>Minutes of usage(MOU) of the churn customers is mostly populated on the 0 to 2500 range. Higher the MOU, lesser the churn probability.</a:t>
            </a:r>
            <a:endParaRPr lang="en-US" sz="2800" dirty="0"/>
          </a:p>
        </p:txBody>
      </p:sp>
      <p:pic>
        <p:nvPicPr>
          <p:cNvPr id="6" name="Picture 5">
            <a:extLst>
              <a:ext uri="{FF2B5EF4-FFF2-40B4-BE49-F238E27FC236}">
                <a16:creationId xmlns:a16="http://schemas.microsoft.com/office/drawing/2014/main" id="{55C71959-C806-D54A-6361-56D4B92782E5}"/>
              </a:ext>
            </a:extLst>
          </p:cNvPr>
          <p:cNvPicPr>
            <a:picLocks noChangeAspect="1"/>
          </p:cNvPicPr>
          <p:nvPr/>
        </p:nvPicPr>
        <p:blipFill>
          <a:blip r:embed="rId2"/>
          <a:stretch>
            <a:fillRect/>
          </a:stretch>
        </p:blipFill>
        <p:spPr>
          <a:xfrm>
            <a:off x="7169690" y="2069109"/>
            <a:ext cx="4696480" cy="3172268"/>
          </a:xfrm>
          <a:prstGeom prst="rect">
            <a:avLst/>
          </a:prstGeom>
        </p:spPr>
      </p:pic>
    </p:spTree>
    <p:extLst>
      <p:ext uri="{BB962C8B-B14F-4D97-AF65-F5344CB8AC3E}">
        <p14:creationId xmlns:p14="http://schemas.microsoft.com/office/powerpoint/2010/main" val="733845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E177E-CDC5-CB1D-266F-9988C48A3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28B28-8879-80B1-6A35-245832C15502}"/>
              </a:ext>
            </a:extLst>
          </p:cNvPr>
          <p:cNvSpPr>
            <a:spLocks noGrp="1"/>
          </p:cNvSpPr>
          <p:nvPr>
            <p:ph type="title"/>
          </p:nvPr>
        </p:nvSpPr>
        <p:spPr/>
        <p:txBody>
          <a:bodyPr>
            <a:normAutofit/>
          </a:bodyPr>
          <a:lstStyle/>
          <a:p>
            <a:r>
              <a:rPr lang="en-IN" sz="4400" dirty="0">
                <a:latin typeface="+mn-lt"/>
              </a:rPr>
              <a:t>EDA – </a:t>
            </a:r>
            <a:r>
              <a:rPr lang="en-IN" sz="4400" dirty="0"/>
              <a:t>Bivariate Analysis</a:t>
            </a:r>
            <a:endParaRPr lang="en-IN" dirty="0"/>
          </a:p>
        </p:txBody>
      </p:sp>
      <p:sp>
        <p:nvSpPr>
          <p:cNvPr id="3" name="Content Placeholder 2">
            <a:extLst>
              <a:ext uri="{FF2B5EF4-FFF2-40B4-BE49-F238E27FC236}">
                <a16:creationId xmlns:a16="http://schemas.microsoft.com/office/drawing/2014/main" id="{6CA1A24E-B71C-C4E8-C0B6-DC438E45D8DE}"/>
              </a:ext>
            </a:extLst>
          </p:cNvPr>
          <p:cNvSpPr>
            <a:spLocks noGrp="1"/>
          </p:cNvSpPr>
          <p:nvPr>
            <p:ph idx="1"/>
          </p:nvPr>
        </p:nvSpPr>
        <p:spPr>
          <a:xfrm>
            <a:off x="838200" y="1825625"/>
            <a:ext cx="5647441" cy="4351338"/>
          </a:xfrm>
        </p:spPr>
        <p:txBody>
          <a:bodyPr>
            <a:normAutofit/>
          </a:bodyPr>
          <a:lstStyle/>
          <a:p>
            <a:r>
              <a:rPr lang="en-US" sz="2400" i="0" dirty="0">
                <a:effectLst/>
              </a:rPr>
              <a:t>Analysis of churn rate by the decreasing recharge amount and number of recharge in the action phase.</a:t>
            </a:r>
          </a:p>
          <a:p>
            <a:r>
              <a:rPr lang="en-US" sz="2400" b="0" i="0" dirty="0">
                <a:effectLst/>
              </a:rPr>
              <a:t>We can see from the above plot, that the churn rate is more for the customers, whose recharge amount as well as number of recharge have decreased in the action phase than the good phase.</a:t>
            </a:r>
            <a:endParaRPr lang="en-US" sz="2800" dirty="0"/>
          </a:p>
        </p:txBody>
      </p:sp>
      <p:pic>
        <p:nvPicPr>
          <p:cNvPr id="5" name="Picture 4">
            <a:extLst>
              <a:ext uri="{FF2B5EF4-FFF2-40B4-BE49-F238E27FC236}">
                <a16:creationId xmlns:a16="http://schemas.microsoft.com/office/drawing/2014/main" id="{5F605DF9-F000-F15A-9A75-289E51FCE783}"/>
              </a:ext>
            </a:extLst>
          </p:cNvPr>
          <p:cNvPicPr>
            <a:picLocks noChangeAspect="1"/>
          </p:cNvPicPr>
          <p:nvPr/>
        </p:nvPicPr>
        <p:blipFill>
          <a:blip r:embed="rId2"/>
          <a:stretch>
            <a:fillRect/>
          </a:stretch>
        </p:blipFill>
        <p:spPr>
          <a:xfrm>
            <a:off x="6887283" y="2311731"/>
            <a:ext cx="4620270" cy="2743583"/>
          </a:xfrm>
          <a:prstGeom prst="rect">
            <a:avLst/>
          </a:prstGeom>
        </p:spPr>
      </p:pic>
    </p:spTree>
    <p:extLst>
      <p:ext uri="{BB962C8B-B14F-4D97-AF65-F5344CB8AC3E}">
        <p14:creationId xmlns:p14="http://schemas.microsoft.com/office/powerpoint/2010/main" val="3572652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7A707-1882-AA85-0601-3618E0513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64809-E898-AFBD-D367-75BA6590060C}"/>
              </a:ext>
            </a:extLst>
          </p:cNvPr>
          <p:cNvSpPr>
            <a:spLocks noGrp="1"/>
          </p:cNvSpPr>
          <p:nvPr>
            <p:ph type="title"/>
          </p:nvPr>
        </p:nvSpPr>
        <p:spPr/>
        <p:txBody>
          <a:bodyPr>
            <a:normAutofit/>
          </a:bodyPr>
          <a:lstStyle/>
          <a:p>
            <a:r>
              <a:rPr lang="en-IN" sz="4400" dirty="0">
                <a:latin typeface="+mn-lt"/>
              </a:rPr>
              <a:t>EDA – </a:t>
            </a:r>
            <a:r>
              <a:rPr lang="en-IN" sz="4400" dirty="0"/>
              <a:t>Bivariate Analysis</a:t>
            </a:r>
            <a:endParaRPr lang="en-IN" dirty="0">
              <a:latin typeface="+mn-lt"/>
            </a:endParaRPr>
          </a:p>
        </p:txBody>
      </p:sp>
      <p:sp>
        <p:nvSpPr>
          <p:cNvPr id="3" name="Content Placeholder 2">
            <a:extLst>
              <a:ext uri="{FF2B5EF4-FFF2-40B4-BE49-F238E27FC236}">
                <a16:creationId xmlns:a16="http://schemas.microsoft.com/office/drawing/2014/main" id="{509758AE-BB23-8076-2B8B-7E406B5C3F59}"/>
              </a:ext>
            </a:extLst>
          </p:cNvPr>
          <p:cNvSpPr>
            <a:spLocks noGrp="1"/>
          </p:cNvSpPr>
          <p:nvPr>
            <p:ph idx="1"/>
          </p:nvPr>
        </p:nvSpPr>
        <p:spPr>
          <a:xfrm>
            <a:off x="838200" y="1825625"/>
            <a:ext cx="5647441" cy="4351338"/>
          </a:xfrm>
        </p:spPr>
        <p:txBody>
          <a:bodyPr>
            <a:normAutofit/>
          </a:bodyPr>
          <a:lstStyle/>
          <a:p>
            <a:r>
              <a:rPr lang="en-US" sz="2400" i="0" dirty="0">
                <a:effectLst/>
              </a:rPr>
              <a:t>Analysis of churn rate by the decreasing recharge amount and volume-based cost in the action phase.</a:t>
            </a:r>
          </a:p>
          <a:p>
            <a:r>
              <a:rPr lang="en-US" sz="2400" b="0" i="0" dirty="0">
                <a:effectLst/>
              </a:rPr>
              <a:t>Here, also we can see that the churn rate is more for the customers, whose recharge amount is decreased along with the volume-based cost is increased in the action month.</a:t>
            </a:r>
            <a:endParaRPr lang="en-US" sz="2800" dirty="0"/>
          </a:p>
        </p:txBody>
      </p:sp>
      <p:pic>
        <p:nvPicPr>
          <p:cNvPr id="6" name="Picture 5">
            <a:extLst>
              <a:ext uri="{FF2B5EF4-FFF2-40B4-BE49-F238E27FC236}">
                <a16:creationId xmlns:a16="http://schemas.microsoft.com/office/drawing/2014/main" id="{9E2EC231-34D1-EB12-64C3-C309C3EA9168}"/>
              </a:ext>
            </a:extLst>
          </p:cNvPr>
          <p:cNvPicPr>
            <a:picLocks noChangeAspect="1"/>
          </p:cNvPicPr>
          <p:nvPr/>
        </p:nvPicPr>
        <p:blipFill>
          <a:blip r:embed="rId2"/>
          <a:stretch>
            <a:fillRect/>
          </a:stretch>
        </p:blipFill>
        <p:spPr>
          <a:xfrm>
            <a:off x="7373211" y="2287915"/>
            <a:ext cx="4534533" cy="2791215"/>
          </a:xfrm>
          <a:prstGeom prst="rect">
            <a:avLst/>
          </a:prstGeom>
        </p:spPr>
      </p:pic>
    </p:spTree>
    <p:extLst>
      <p:ext uri="{BB962C8B-B14F-4D97-AF65-F5344CB8AC3E}">
        <p14:creationId xmlns:p14="http://schemas.microsoft.com/office/powerpoint/2010/main" val="59316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834B4-2F5C-B1CB-8920-20D27233B8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5E550-B84E-BF14-B3B0-FE40CBF036F9}"/>
              </a:ext>
            </a:extLst>
          </p:cNvPr>
          <p:cNvSpPr>
            <a:spLocks noGrp="1"/>
          </p:cNvSpPr>
          <p:nvPr>
            <p:ph type="title"/>
          </p:nvPr>
        </p:nvSpPr>
        <p:spPr/>
        <p:txBody>
          <a:bodyPr>
            <a:normAutofit/>
          </a:bodyPr>
          <a:lstStyle/>
          <a:p>
            <a:r>
              <a:rPr lang="en-IN" sz="4400" dirty="0">
                <a:latin typeface="+mn-lt"/>
              </a:rPr>
              <a:t>EDA – </a:t>
            </a:r>
            <a:r>
              <a:rPr lang="en-IN" sz="4400" dirty="0"/>
              <a:t>Bivariate Analysis</a:t>
            </a:r>
            <a:endParaRPr lang="en-IN" dirty="0">
              <a:latin typeface="+mn-lt"/>
            </a:endParaRPr>
          </a:p>
        </p:txBody>
      </p:sp>
      <p:sp>
        <p:nvSpPr>
          <p:cNvPr id="3" name="Content Placeholder 2">
            <a:extLst>
              <a:ext uri="{FF2B5EF4-FFF2-40B4-BE49-F238E27FC236}">
                <a16:creationId xmlns:a16="http://schemas.microsoft.com/office/drawing/2014/main" id="{E68BD2DE-774B-AAA3-B901-E3BC14F34442}"/>
              </a:ext>
            </a:extLst>
          </p:cNvPr>
          <p:cNvSpPr>
            <a:spLocks noGrp="1"/>
          </p:cNvSpPr>
          <p:nvPr>
            <p:ph idx="1"/>
          </p:nvPr>
        </p:nvSpPr>
        <p:spPr>
          <a:xfrm>
            <a:off x="838200" y="1825625"/>
            <a:ext cx="5647441" cy="4351338"/>
          </a:xfrm>
        </p:spPr>
        <p:txBody>
          <a:bodyPr>
            <a:normAutofit/>
          </a:bodyPr>
          <a:lstStyle/>
          <a:p>
            <a:r>
              <a:rPr lang="en-US" sz="2400" i="0" dirty="0">
                <a:effectLst/>
              </a:rPr>
              <a:t>Analysis of recharge amount and number of recharge in action month.</a:t>
            </a:r>
          </a:p>
          <a:p>
            <a:r>
              <a:rPr lang="en-US" sz="2400" b="0" i="0" dirty="0">
                <a:effectLst/>
              </a:rPr>
              <a:t>We can see from the above pattern that the recharge number and the recharge amount are mostly </a:t>
            </a:r>
            <a:r>
              <a:rPr lang="en-US" sz="2400" b="0" i="0" dirty="0" err="1">
                <a:effectLst/>
              </a:rPr>
              <a:t>propotional</a:t>
            </a:r>
            <a:r>
              <a:rPr lang="en-US" sz="2400" b="0" i="0" dirty="0">
                <a:effectLst/>
              </a:rPr>
              <a:t>. More the number of recharge, more the amount of the recharge.</a:t>
            </a:r>
            <a:endParaRPr lang="en-US" sz="2800" dirty="0"/>
          </a:p>
        </p:txBody>
      </p:sp>
      <p:pic>
        <p:nvPicPr>
          <p:cNvPr id="5" name="Picture 4">
            <a:extLst>
              <a:ext uri="{FF2B5EF4-FFF2-40B4-BE49-F238E27FC236}">
                <a16:creationId xmlns:a16="http://schemas.microsoft.com/office/drawing/2014/main" id="{1C528996-940C-AD35-585E-ABD98706A6EB}"/>
              </a:ext>
            </a:extLst>
          </p:cNvPr>
          <p:cNvPicPr>
            <a:picLocks noChangeAspect="1"/>
          </p:cNvPicPr>
          <p:nvPr/>
        </p:nvPicPr>
        <p:blipFill>
          <a:blip r:embed="rId2"/>
          <a:stretch>
            <a:fillRect/>
          </a:stretch>
        </p:blipFill>
        <p:spPr>
          <a:xfrm>
            <a:off x="6485641" y="2042208"/>
            <a:ext cx="5642279" cy="3029412"/>
          </a:xfrm>
          <a:prstGeom prst="rect">
            <a:avLst/>
          </a:prstGeom>
        </p:spPr>
      </p:pic>
    </p:spTree>
    <p:extLst>
      <p:ext uri="{BB962C8B-B14F-4D97-AF65-F5344CB8AC3E}">
        <p14:creationId xmlns:p14="http://schemas.microsoft.com/office/powerpoint/2010/main" val="368817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75023-0A8D-1C25-9878-97521E4AC6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5155A-AE23-4334-79AF-7804A35DE5D4}"/>
              </a:ext>
            </a:extLst>
          </p:cNvPr>
          <p:cNvSpPr>
            <a:spLocks noGrp="1"/>
          </p:cNvSpPr>
          <p:nvPr>
            <p:ph type="title"/>
          </p:nvPr>
        </p:nvSpPr>
        <p:spPr/>
        <p:txBody>
          <a:bodyPr>
            <a:normAutofit/>
          </a:bodyPr>
          <a:lstStyle/>
          <a:p>
            <a:r>
              <a:rPr lang="en-IN" sz="4400" dirty="0">
                <a:latin typeface="+mn-lt"/>
              </a:rPr>
              <a:t>Model Building</a:t>
            </a:r>
            <a:endParaRPr lang="en-IN" dirty="0">
              <a:latin typeface="+mn-lt"/>
            </a:endParaRPr>
          </a:p>
        </p:txBody>
      </p:sp>
      <p:sp>
        <p:nvSpPr>
          <p:cNvPr id="3" name="Content Placeholder 2">
            <a:extLst>
              <a:ext uri="{FF2B5EF4-FFF2-40B4-BE49-F238E27FC236}">
                <a16:creationId xmlns:a16="http://schemas.microsoft.com/office/drawing/2014/main" id="{2A55A7E4-7703-D537-FDEF-1E18D0C9C302}"/>
              </a:ext>
            </a:extLst>
          </p:cNvPr>
          <p:cNvSpPr>
            <a:spLocks noGrp="1"/>
          </p:cNvSpPr>
          <p:nvPr>
            <p:ph idx="1"/>
          </p:nvPr>
        </p:nvSpPr>
        <p:spPr>
          <a:xfrm>
            <a:off x="838201" y="1825625"/>
            <a:ext cx="10515600" cy="4351338"/>
          </a:xfrm>
        </p:spPr>
        <p:txBody>
          <a:bodyPr>
            <a:normAutofit/>
          </a:bodyPr>
          <a:lstStyle/>
          <a:p>
            <a:r>
              <a:rPr lang="en-US" sz="2400" i="0" dirty="0">
                <a:effectLst/>
              </a:rPr>
              <a:t>Test – Train Split was performed; Class imbalance was dealt with and feature scaling was done.</a:t>
            </a:r>
          </a:p>
          <a:p>
            <a:r>
              <a:rPr lang="en-US" sz="2400" dirty="0"/>
              <a:t>The next step is to build models</a:t>
            </a:r>
            <a:endParaRPr lang="en-US" sz="2800" dirty="0"/>
          </a:p>
        </p:txBody>
      </p:sp>
    </p:spTree>
    <p:extLst>
      <p:ext uri="{BB962C8B-B14F-4D97-AF65-F5344CB8AC3E}">
        <p14:creationId xmlns:p14="http://schemas.microsoft.com/office/powerpoint/2010/main" val="417456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6045-C8FE-DAA8-F375-EB72485CBDCD}"/>
              </a:ext>
            </a:extLst>
          </p:cNvPr>
          <p:cNvSpPr>
            <a:spLocks noGrp="1"/>
          </p:cNvSpPr>
          <p:nvPr>
            <p:ph type="title"/>
          </p:nvPr>
        </p:nvSpPr>
        <p:spPr/>
        <p:txBody>
          <a:bodyPr/>
          <a:lstStyle/>
          <a:p>
            <a:r>
              <a:rPr lang="en-IN" dirty="0">
                <a:latin typeface="+mn-lt"/>
              </a:rPr>
              <a:t>Problem Statement</a:t>
            </a:r>
          </a:p>
        </p:txBody>
      </p:sp>
      <p:sp>
        <p:nvSpPr>
          <p:cNvPr id="3" name="Content Placeholder 2">
            <a:extLst>
              <a:ext uri="{FF2B5EF4-FFF2-40B4-BE49-F238E27FC236}">
                <a16:creationId xmlns:a16="http://schemas.microsoft.com/office/drawing/2014/main" id="{D01BCB77-07D8-F6E4-0A2A-8328BA05EE66}"/>
              </a:ext>
            </a:extLst>
          </p:cNvPr>
          <p:cNvSpPr>
            <a:spLocks noGrp="1"/>
          </p:cNvSpPr>
          <p:nvPr>
            <p:ph idx="1"/>
          </p:nvPr>
        </p:nvSpPr>
        <p:spPr/>
        <p:txBody>
          <a:bodyPr>
            <a:normAutofit/>
          </a:bodyPr>
          <a:lstStyle/>
          <a:p>
            <a:pPr algn="just"/>
            <a:r>
              <a:rPr lang="en-US" sz="2400" b="0" i="0" dirty="0">
                <a:effectLst/>
              </a:rPr>
              <a:t>To minimize customer churn, telecom companies must forecast which customers are most likely to leave. </a:t>
            </a:r>
          </a:p>
          <a:p>
            <a:pPr algn="just"/>
            <a:r>
              <a:rPr lang="en-US" sz="2400" b="0" i="0" dirty="0">
                <a:effectLst/>
              </a:rPr>
              <a:t>In this project, we will examine customer-level data from a prominent telecom firm, develop predictive models to identify customers at a high risk of churn, and pinpoint the key factors contributing to churn.</a:t>
            </a:r>
          </a:p>
          <a:p>
            <a:pPr algn="just"/>
            <a:r>
              <a:rPr lang="en-US" sz="2400" b="0" i="0" dirty="0">
                <a:effectLst/>
              </a:rPr>
              <a:t>The primary objective is to retain our most profitable customers. </a:t>
            </a:r>
            <a:r>
              <a:rPr lang="en-US" sz="2400" dirty="0"/>
              <a:t>Since it is known that the cost of losing a customer is higher than gaining one.</a:t>
            </a:r>
            <a:endParaRPr lang="en-US" sz="2400" b="0" i="0" dirty="0">
              <a:effectLst/>
            </a:endParaRPr>
          </a:p>
          <a:p>
            <a:pPr algn="just">
              <a:buFont typeface="Wingdings" panose="05000000000000000000" pitchFamily="2" charset="2"/>
              <a:buChar char="v"/>
            </a:pPr>
            <a:endParaRPr lang="en-IN" sz="2400" dirty="0"/>
          </a:p>
        </p:txBody>
      </p:sp>
    </p:spTree>
    <p:extLst>
      <p:ext uri="{BB962C8B-B14F-4D97-AF65-F5344CB8AC3E}">
        <p14:creationId xmlns:p14="http://schemas.microsoft.com/office/powerpoint/2010/main" val="548288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C5007-D6F9-6BB3-A9E7-6B46779AF2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B7B27-8A63-FDED-814B-ED11282CA1C9}"/>
              </a:ext>
            </a:extLst>
          </p:cNvPr>
          <p:cNvSpPr>
            <a:spLocks noGrp="1"/>
          </p:cNvSpPr>
          <p:nvPr>
            <p:ph type="title"/>
          </p:nvPr>
        </p:nvSpPr>
        <p:spPr/>
        <p:txBody>
          <a:bodyPr>
            <a:normAutofit/>
          </a:bodyPr>
          <a:lstStyle/>
          <a:p>
            <a:r>
              <a:rPr lang="en-IN" sz="4400" dirty="0">
                <a:latin typeface="+mn-lt"/>
              </a:rPr>
              <a:t>Model with PCA</a:t>
            </a:r>
            <a:endParaRPr lang="en-IN" dirty="0">
              <a:latin typeface="+mn-lt"/>
            </a:endParaRPr>
          </a:p>
        </p:txBody>
      </p:sp>
      <p:sp>
        <p:nvSpPr>
          <p:cNvPr id="3" name="Content Placeholder 2">
            <a:extLst>
              <a:ext uri="{FF2B5EF4-FFF2-40B4-BE49-F238E27FC236}">
                <a16:creationId xmlns:a16="http://schemas.microsoft.com/office/drawing/2014/main" id="{F246ABB1-7E77-60DE-94F2-68CEDFFEDAA2}"/>
              </a:ext>
            </a:extLst>
          </p:cNvPr>
          <p:cNvSpPr>
            <a:spLocks noGrp="1"/>
          </p:cNvSpPr>
          <p:nvPr>
            <p:ph idx="1"/>
          </p:nvPr>
        </p:nvSpPr>
        <p:spPr>
          <a:xfrm>
            <a:off x="838201" y="1825625"/>
            <a:ext cx="10515600" cy="4351338"/>
          </a:xfrm>
        </p:spPr>
        <p:txBody>
          <a:bodyPr>
            <a:normAutofit/>
          </a:bodyPr>
          <a:lstStyle/>
          <a:p>
            <a:r>
              <a:rPr lang="en-US" sz="2400" dirty="0"/>
              <a:t>We observed that 60 components explain most more than 90% variance of the data. So, we will perform PCA with 60 components.</a:t>
            </a:r>
          </a:p>
          <a:p>
            <a:pPr algn="l"/>
            <a:r>
              <a:rPr lang="en-US" sz="2400" b="0" i="0" dirty="0">
                <a:effectLst/>
              </a:rPr>
              <a:t>We are more focused on higher Sensitivity/Recall score than the accuracy.</a:t>
            </a:r>
          </a:p>
          <a:p>
            <a:pPr algn="l"/>
            <a:r>
              <a:rPr lang="en-US" sz="2400" b="0" i="0" dirty="0">
                <a:effectLst/>
              </a:rPr>
              <a:t>Because we need to care more about churn cases than the not churn cases. The main goal is to retain the customers, who have the possibility to churn. There should not be a problem, if we consider few not churn customers as churn customers and provide them some incentives for retaining them. Hence, the sensitivity score is more important here.</a:t>
            </a:r>
          </a:p>
          <a:p>
            <a:endParaRPr lang="en-US" sz="2400" dirty="0"/>
          </a:p>
        </p:txBody>
      </p:sp>
    </p:spTree>
    <p:extLst>
      <p:ext uri="{BB962C8B-B14F-4D97-AF65-F5344CB8AC3E}">
        <p14:creationId xmlns:p14="http://schemas.microsoft.com/office/powerpoint/2010/main" val="83269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D7711-97EB-2694-671C-18BEB0072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77B283-0BB1-85D8-A25E-39217FA6D631}"/>
              </a:ext>
            </a:extLst>
          </p:cNvPr>
          <p:cNvSpPr>
            <a:spLocks noGrp="1"/>
          </p:cNvSpPr>
          <p:nvPr>
            <p:ph type="title"/>
          </p:nvPr>
        </p:nvSpPr>
        <p:spPr/>
        <p:txBody>
          <a:bodyPr>
            <a:normAutofit/>
          </a:bodyPr>
          <a:lstStyle/>
          <a:p>
            <a:r>
              <a:rPr lang="en-IN" sz="4400" dirty="0">
                <a:latin typeface="+mn-lt"/>
              </a:rPr>
              <a:t>Logistic Regression with PCA</a:t>
            </a:r>
            <a:endParaRPr lang="en-IN" dirty="0">
              <a:latin typeface="+mn-lt"/>
            </a:endParaRPr>
          </a:p>
        </p:txBody>
      </p:sp>
      <p:pic>
        <p:nvPicPr>
          <p:cNvPr id="5" name="Content Placeholder 4">
            <a:extLst>
              <a:ext uri="{FF2B5EF4-FFF2-40B4-BE49-F238E27FC236}">
                <a16:creationId xmlns:a16="http://schemas.microsoft.com/office/drawing/2014/main" id="{B2865E39-BCFA-F1BB-6CE6-705F43800C28}"/>
              </a:ext>
            </a:extLst>
          </p:cNvPr>
          <p:cNvPicPr>
            <a:picLocks noGrp="1" noChangeAspect="1"/>
          </p:cNvPicPr>
          <p:nvPr>
            <p:ph idx="1"/>
          </p:nvPr>
        </p:nvPicPr>
        <p:blipFill>
          <a:blip r:embed="rId2"/>
          <a:stretch>
            <a:fillRect/>
          </a:stretch>
        </p:blipFill>
        <p:spPr>
          <a:xfrm>
            <a:off x="3038048" y="2662844"/>
            <a:ext cx="6115904" cy="2676899"/>
          </a:xfrm>
        </p:spPr>
      </p:pic>
    </p:spTree>
    <p:extLst>
      <p:ext uri="{BB962C8B-B14F-4D97-AF65-F5344CB8AC3E}">
        <p14:creationId xmlns:p14="http://schemas.microsoft.com/office/powerpoint/2010/main" val="667614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63978-CD41-21AB-0869-0B7A48F1CF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AF25AC-4FC2-0D54-FC1C-DDD1E94C1EBD}"/>
              </a:ext>
            </a:extLst>
          </p:cNvPr>
          <p:cNvSpPr>
            <a:spLocks noGrp="1"/>
          </p:cNvSpPr>
          <p:nvPr>
            <p:ph type="title"/>
          </p:nvPr>
        </p:nvSpPr>
        <p:spPr/>
        <p:txBody>
          <a:bodyPr>
            <a:normAutofit/>
          </a:bodyPr>
          <a:lstStyle/>
          <a:p>
            <a:pPr algn="l"/>
            <a:r>
              <a:rPr lang="en-US" i="0" dirty="0">
                <a:effectLst/>
                <a:latin typeface="+mn-lt"/>
              </a:rPr>
              <a:t>Support Vector Machine(SVM) with PCA</a:t>
            </a:r>
          </a:p>
        </p:txBody>
      </p:sp>
      <p:pic>
        <p:nvPicPr>
          <p:cNvPr id="7" name="Content Placeholder 6">
            <a:extLst>
              <a:ext uri="{FF2B5EF4-FFF2-40B4-BE49-F238E27FC236}">
                <a16:creationId xmlns:a16="http://schemas.microsoft.com/office/drawing/2014/main" id="{C51485EB-D0D6-9E4A-18ED-9B258E4C1C7B}"/>
              </a:ext>
            </a:extLst>
          </p:cNvPr>
          <p:cNvPicPr>
            <a:picLocks noGrp="1" noChangeAspect="1"/>
          </p:cNvPicPr>
          <p:nvPr>
            <p:ph idx="1"/>
          </p:nvPr>
        </p:nvPicPr>
        <p:blipFill>
          <a:blip r:embed="rId2"/>
          <a:stretch>
            <a:fillRect/>
          </a:stretch>
        </p:blipFill>
        <p:spPr>
          <a:xfrm>
            <a:off x="4257418" y="2715239"/>
            <a:ext cx="3677163" cy="2572109"/>
          </a:xfrm>
        </p:spPr>
      </p:pic>
    </p:spTree>
    <p:extLst>
      <p:ext uri="{BB962C8B-B14F-4D97-AF65-F5344CB8AC3E}">
        <p14:creationId xmlns:p14="http://schemas.microsoft.com/office/powerpoint/2010/main" val="1849985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ECDD7-D219-8AA6-73A9-0FC50ECDD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74354-DB7C-B900-C317-7EC4E7E9757F}"/>
              </a:ext>
            </a:extLst>
          </p:cNvPr>
          <p:cNvSpPr>
            <a:spLocks noGrp="1"/>
          </p:cNvSpPr>
          <p:nvPr>
            <p:ph type="title"/>
          </p:nvPr>
        </p:nvSpPr>
        <p:spPr/>
        <p:txBody>
          <a:bodyPr>
            <a:normAutofit/>
          </a:bodyPr>
          <a:lstStyle/>
          <a:p>
            <a:pPr algn="l"/>
            <a:r>
              <a:rPr lang="en-IN" i="0" dirty="0">
                <a:effectLst/>
                <a:latin typeface="+mn-lt"/>
              </a:rPr>
              <a:t>Decision tree with PCA</a:t>
            </a:r>
          </a:p>
        </p:txBody>
      </p:sp>
      <p:sp>
        <p:nvSpPr>
          <p:cNvPr id="4" name="Content Placeholder 3">
            <a:extLst>
              <a:ext uri="{FF2B5EF4-FFF2-40B4-BE49-F238E27FC236}">
                <a16:creationId xmlns:a16="http://schemas.microsoft.com/office/drawing/2014/main" id="{3128AB2B-0E7D-69AF-87D7-1B9DD58D428D}"/>
              </a:ext>
            </a:extLst>
          </p:cNvPr>
          <p:cNvSpPr>
            <a:spLocks noGrp="1"/>
          </p:cNvSpPr>
          <p:nvPr>
            <p:ph idx="1"/>
          </p:nvPr>
        </p:nvSpPr>
        <p:spPr>
          <a:xfrm>
            <a:off x="838200" y="1825625"/>
            <a:ext cx="6608975" cy="4351338"/>
          </a:xfrm>
        </p:spPr>
        <p:txBody>
          <a:bodyPr>
            <a:normAutofit/>
          </a:bodyPr>
          <a:lstStyle/>
          <a:p>
            <a:pPr algn="just"/>
            <a:r>
              <a:rPr lang="en-US" sz="2400" b="0" i="0" dirty="0">
                <a:effectLst/>
              </a:rPr>
              <a:t>We saw from the model performance that the Sensitivity has been decreased while evaluating the model on the test set. However, the accuracy and specificity is quite good in the test set.</a:t>
            </a:r>
            <a:endParaRPr lang="en-IN" sz="2400" dirty="0"/>
          </a:p>
        </p:txBody>
      </p:sp>
      <p:pic>
        <p:nvPicPr>
          <p:cNvPr id="6" name="Picture 5">
            <a:extLst>
              <a:ext uri="{FF2B5EF4-FFF2-40B4-BE49-F238E27FC236}">
                <a16:creationId xmlns:a16="http://schemas.microsoft.com/office/drawing/2014/main" id="{EC630436-F3A2-8A87-774C-A17FF71B358A}"/>
              </a:ext>
            </a:extLst>
          </p:cNvPr>
          <p:cNvPicPr>
            <a:picLocks noChangeAspect="1"/>
          </p:cNvPicPr>
          <p:nvPr/>
        </p:nvPicPr>
        <p:blipFill>
          <a:blip r:embed="rId2"/>
          <a:stretch>
            <a:fillRect/>
          </a:stretch>
        </p:blipFill>
        <p:spPr>
          <a:xfrm>
            <a:off x="8239510" y="2126910"/>
            <a:ext cx="3265146" cy="2699614"/>
          </a:xfrm>
          <a:prstGeom prst="rect">
            <a:avLst/>
          </a:prstGeom>
        </p:spPr>
      </p:pic>
    </p:spTree>
    <p:extLst>
      <p:ext uri="{BB962C8B-B14F-4D97-AF65-F5344CB8AC3E}">
        <p14:creationId xmlns:p14="http://schemas.microsoft.com/office/powerpoint/2010/main" val="1983347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F8B82-8848-FB8F-A32D-73D017169A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4DC18-6ABF-9D18-454D-0C35B1AC32C4}"/>
              </a:ext>
            </a:extLst>
          </p:cNvPr>
          <p:cNvSpPr>
            <a:spLocks noGrp="1"/>
          </p:cNvSpPr>
          <p:nvPr>
            <p:ph type="title"/>
          </p:nvPr>
        </p:nvSpPr>
        <p:spPr/>
        <p:txBody>
          <a:bodyPr>
            <a:normAutofit/>
          </a:bodyPr>
          <a:lstStyle/>
          <a:p>
            <a:pPr algn="l"/>
            <a:r>
              <a:rPr lang="en-IN" i="0" dirty="0">
                <a:effectLst/>
                <a:latin typeface="+mn-lt"/>
              </a:rPr>
              <a:t>Random forest with PCA</a:t>
            </a:r>
          </a:p>
        </p:txBody>
      </p:sp>
      <p:sp>
        <p:nvSpPr>
          <p:cNvPr id="4" name="Content Placeholder 3">
            <a:extLst>
              <a:ext uri="{FF2B5EF4-FFF2-40B4-BE49-F238E27FC236}">
                <a16:creationId xmlns:a16="http://schemas.microsoft.com/office/drawing/2014/main" id="{7E68FAD1-D613-B7B4-7094-2B3F2F911384}"/>
              </a:ext>
            </a:extLst>
          </p:cNvPr>
          <p:cNvSpPr>
            <a:spLocks noGrp="1"/>
          </p:cNvSpPr>
          <p:nvPr>
            <p:ph idx="1"/>
          </p:nvPr>
        </p:nvSpPr>
        <p:spPr>
          <a:xfrm>
            <a:off x="838200" y="1825625"/>
            <a:ext cx="6608975" cy="4351338"/>
          </a:xfrm>
        </p:spPr>
        <p:txBody>
          <a:bodyPr>
            <a:normAutofit/>
          </a:bodyPr>
          <a:lstStyle/>
          <a:p>
            <a:pPr algn="just"/>
            <a:r>
              <a:rPr lang="en-US" sz="2400" b="0" i="0" dirty="0">
                <a:effectLst/>
              </a:rPr>
              <a:t>We can see from the model performance that the Sensitivity has been decreased while evaluating the model on the test set. However, the accuracy and specificity is quite good in the test set.</a:t>
            </a:r>
            <a:endParaRPr lang="en-IN" sz="2400" dirty="0"/>
          </a:p>
        </p:txBody>
      </p:sp>
      <p:pic>
        <p:nvPicPr>
          <p:cNvPr id="5" name="Picture 4">
            <a:extLst>
              <a:ext uri="{FF2B5EF4-FFF2-40B4-BE49-F238E27FC236}">
                <a16:creationId xmlns:a16="http://schemas.microsoft.com/office/drawing/2014/main" id="{BEB00F42-79B8-20AD-F764-D24BFAD20C29}"/>
              </a:ext>
            </a:extLst>
          </p:cNvPr>
          <p:cNvPicPr>
            <a:picLocks noChangeAspect="1"/>
          </p:cNvPicPr>
          <p:nvPr/>
        </p:nvPicPr>
        <p:blipFill>
          <a:blip r:embed="rId2"/>
          <a:stretch>
            <a:fillRect/>
          </a:stretch>
        </p:blipFill>
        <p:spPr>
          <a:xfrm>
            <a:off x="8469820" y="2242972"/>
            <a:ext cx="3038899" cy="2372056"/>
          </a:xfrm>
          <a:prstGeom prst="rect">
            <a:avLst/>
          </a:prstGeom>
        </p:spPr>
      </p:pic>
    </p:spTree>
    <p:extLst>
      <p:ext uri="{BB962C8B-B14F-4D97-AF65-F5344CB8AC3E}">
        <p14:creationId xmlns:p14="http://schemas.microsoft.com/office/powerpoint/2010/main" val="2234452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CF200-C011-F034-BE77-219CEA1F93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A4A16-AE4C-A3E3-476A-A9B5D15F414F}"/>
              </a:ext>
            </a:extLst>
          </p:cNvPr>
          <p:cNvSpPr>
            <a:spLocks noGrp="1"/>
          </p:cNvSpPr>
          <p:nvPr>
            <p:ph type="title"/>
          </p:nvPr>
        </p:nvSpPr>
        <p:spPr/>
        <p:txBody>
          <a:bodyPr>
            <a:normAutofit/>
          </a:bodyPr>
          <a:lstStyle/>
          <a:p>
            <a:pPr algn="l"/>
            <a:r>
              <a:rPr lang="en-IN" i="0" dirty="0">
                <a:effectLst/>
                <a:latin typeface="+mn-lt"/>
              </a:rPr>
              <a:t>Final conclusion with PCA</a:t>
            </a:r>
          </a:p>
        </p:txBody>
      </p:sp>
      <p:sp>
        <p:nvSpPr>
          <p:cNvPr id="4" name="Content Placeholder 3">
            <a:extLst>
              <a:ext uri="{FF2B5EF4-FFF2-40B4-BE49-F238E27FC236}">
                <a16:creationId xmlns:a16="http://schemas.microsoft.com/office/drawing/2014/main" id="{C979AA8B-9117-336D-965E-5A1AC06F21F4}"/>
              </a:ext>
            </a:extLst>
          </p:cNvPr>
          <p:cNvSpPr>
            <a:spLocks noGrp="1"/>
          </p:cNvSpPr>
          <p:nvPr>
            <p:ph idx="1"/>
          </p:nvPr>
        </p:nvSpPr>
        <p:spPr>
          <a:xfrm>
            <a:off x="838200" y="1825625"/>
            <a:ext cx="10605940" cy="4351338"/>
          </a:xfrm>
        </p:spPr>
        <p:txBody>
          <a:bodyPr>
            <a:normAutofit/>
          </a:bodyPr>
          <a:lstStyle/>
          <a:p>
            <a:pPr algn="just"/>
            <a:r>
              <a:rPr lang="en-US" sz="2400" b="0" i="0" dirty="0">
                <a:effectLst/>
              </a:rPr>
              <a:t>After trying several models, we can see that for achieving the best sensitivity, which was our ultimate goal, the classic Logistic regression or the SVM models preforms well. For both the models the sensitivity was approx. 81%. Also, we have good accuracy of approx. 85%.</a:t>
            </a:r>
            <a:endParaRPr lang="en-IN" sz="3600" dirty="0"/>
          </a:p>
        </p:txBody>
      </p:sp>
    </p:spTree>
    <p:extLst>
      <p:ext uri="{BB962C8B-B14F-4D97-AF65-F5344CB8AC3E}">
        <p14:creationId xmlns:p14="http://schemas.microsoft.com/office/powerpoint/2010/main" val="4187516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F027A-654B-2986-CF4B-4518FEE9E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E87485-EE56-D353-5AFA-2EC2F239EA5F}"/>
              </a:ext>
            </a:extLst>
          </p:cNvPr>
          <p:cNvSpPr>
            <a:spLocks noGrp="1"/>
          </p:cNvSpPr>
          <p:nvPr>
            <p:ph type="title"/>
          </p:nvPr>
        </p:nvSpPr>
        <p:spPr/>
        <p:txBody>
          <a:bodyPr>
            <a:normAutofit/>
          </a:bodyPr>
          <a:lstStyle/>
          <a:p>
            <a:pPr algn="l"/>
            <a:r>
              <a:rPr lang="en-IN" i="0" dirty="0">
                <a:effectLst/>
                <a:latin typeface="+mn-lt"/>
              </a:rPr>
              <a:t>Final conclusion with PCA</a:t>
            </a:r>
          </a:p>
        </p:txBody>
      </p:sp>
      <p:sp>
        <p:nvSpPr>
          <p:cNvPr id="4" name="Content Placeholder 3">
            <a:extLst>
              <a:ext uri="{FF2B5EF4-FFF2-40B4-BE49-F238E27FC236}">
                <a16:creationId xmlns:a16="http://schemas.microsoft.com/office/drawing/2014/main" id="{5840F2C3-2112-7401-3BDC-0FC731BEFE6A}"/>
              </a:ext>
            </a:extLst>
          </p:cNvPr>
          <p:cNvSpPr>
            <a:spLocks noGrp="1"/>
          </p:cNvSpPr>
          <p:nvPr>
            <p:ph idx="1"/>
          </p:nvPr>
        </p:nvSpPr>
        <p:spPr>
          <a:xfrm>
            <a:off x="838200" y="1825625"/>
            <a:ext cx="10605940" cy="4351338"/>
          </a:xfrm>
        </p:spPr>
        <p:txBody>
          <a:bodyPr>
            <a:normAutofit/>
          </a:bodyPr>
          <a:lstStyle/>
          <a:p>
            <a:pPr algn="just"/>
            <a:r>
              <a:rPr lang="en-US" sz="2400" b="0" i="0" dirty="0">
                <a:effectLst/>
              </a:rPr>
              <a:t>After trying several models, we can see that for achieving the best sensitivity, which was our ultimate goal, the classic Logistic regression or the SVM models preforms well. For both the models the sensitivity was approx. 81%. Also, we have good accuracy of approx. 85%.</a:t>
            </a:r>
            <a:endParaRPr lang="en-IN" sz="3600" dirty="0"/>
          </a:p>
        </p:txBody>
      </p:sp>
    </p:spTree>
    <p:extLst>
      <p:ext uri="{BB962C8B-B14F-4D97-AF65-F5344CB8AC3E}">
        <p14:creationId xmlns:p14="http://schemas.microsoft.com/office/powerpoint/2010/main" val="1321281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B0489-E2AF-EB2C-C873-03319C53D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14443-2433-52B9-D396-FE7C074710F1}"/>
              </a:ext>
            </a:extLst>
          </p:cNvPr>
          <p:cNvSpPr>
            <a:spLocks noGrp="1"/>
          </p:cNvSpPr>
          <p:nvPr>
            <p:ph type="title"/>
          </p:nvPr>
        </p:nvSpPr>
        <p:spPr/>
        <p:txBody>
          <a:bodyPr>
            <a:normAutofit/>
          </a:bodyPr>
          <a:lstStyle/>
          <a:p>
            <a:pPr algn="l"/>
            <a:r>
              <a:rPr lang="en-US" i="0" dirty="0">
                <a:effectLst/>
                <a:latin typeface="+mn-lt"/>
              </a:rPr>
              <a:t>Logistic regression with No PCA</a:t>
            </a:r>
          </a:p>
        </p:txBody>
      </p:sp>
      <p:sp>
        <p:nvSpPr>
          <p:cNvPr id="4" name="Content Placeholder 3">
            <a:extLst>
              <a:ext uri="{FF2B5EF4-FFF2-40B4-BE49-F238E27FC236}">
                <a16:creationId xmlns:a16="http://schemas.microsoft.com/office/drawing/2014/main" id="{AE740140-4649-65E7-DA71-87A0DCF03E0C}"/>
              </a:ext>
            </a:extLst>
          </p:cNvPr>
          <p:cNvSpPr>
            <a:spLocks noGrp="1"/>
          </p:cNvSpPr>
          <p:nvPr>
            <p:ph idx="1"/>
          </p:nvPr>
        </p:nvSpPr>
        <p:spPr>
          <a:xfrm>
            <a:off x="838200" y="1825625"/>
            <a:ext cx="10515600" cy="4351338"/>
          </a:xfrm>
        </p:spPr>
        <p:txBody>
          <a:bodyPr>
            <a:normAutofit/>
          </a:bodyPr>
          <a:lstStyle/>
          <a:p>
            <a:pPr algn="just"/>
            <a:r>
              <a:rPr lang="en-US" sz="2000" b="0" i="0" dirty="0">
                <a:effectLst/>
              </a:rPr>
              <a:t>We can see that the logistic model with no PCA has good sensitivity and accuracy, comparable to the models with PCA. So, we can go for the more simplistic model such as logistic regression with PCA as it explains the important predictor variables as well as the significance of each variable. The model also helps us to identify the variables that should be acted upon for deciding on churned customers. Hence, the model is more relevant in terms of explaining to the business.</a:t>
            </a:r>
            <a:endParaRPr lang="en-IN" sz="3200" dirty="0"/>
          </a:p>
        </p:txBody>
      </p:sp>
      <p:pic>
        <p:nvPicPr>
          <p:cNvPr id="5" name="Picture 4">
            <a:extLst>
              <a:ext uri="{FF2B5EF4-FFF2-40B4-BE49-F238E27FC236}">
                <a16:creationId xmlns:a16="http://schemas.microsoft.com/office/drawing/2014/main" id="{AF326A19-BD8B-7768-D7E1-4E2466CB87DE}"/>
              </a:ext>
            </a:extLst>
          </p:cNvPr>
          <p:cNvPicPr>
            <a:picLocks noChangeAspect="1"/>
          </p:cNvPicPr>
          <p:nvPr/>
        </p:nvPicPr>
        <p:blipFill>
          <a:blip r:embed="rId2"/>
          <a:stretch>
            <a:fillRect/>
          </a:stretch>
        </p:blipFill>
        <p:spPr>
          <a:xfrm>
            <a:off x="3324520" y="3473054"/>
            <a:ext cx="6296904" cy="2838846"/>
          </a:xfrm>
          <a:prstGeom prst="rect">
            <a:avLst/>
          </a:prstGeom>
        </p:spPr>
      </p:pic>
    </p:spTree>
    <p:extLst>
      <p:ext uri="{BB962C8B-B14F-4D97-AF65-F5344CB8AC3E}">
        <p14:creationId xmlns:p14="http://schemas.microsoft.com/office/powerpoint/2010/main" val="2296535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E0C2F-4CC7-D5B8-2AD2-6081C16EE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2381F-FECA-72E6-DA5F-17C1C1EE1CD8}"/>
              </a:ext>
            </a:extLst>
          </p:cNvPr>
          <p:cNvSpPr>
            <a:spLocks noGrp="1"/>
          </p:cNvSpPr>
          <p:nvPr>
            <p:ph type="title"/>
          </p:nvPr>
        </p:nvSpPr>
        <p:spPr/>
        <p:txBody>
          <a:bodyPr>
            <a:normAutofit/>
          </a:bodyPr>
          <a:lstStyle/>
          <a:p>
            <a:pPr algn="l"/>
            <a:r>
              <a:rPr lang="en-US" i="0" dirty="0">
                <a:effectLst/>
                <a:latin typeface="+mn-lt"/>
              </a:rPr>
              <a:t>Recommendations</a:t>
            </a:r>
          </a:p>
        </p:txBody>
      </p:sp>
      <p:sp>
        <p:nvSpPr>
          <p:cNvPr id="4" name="Content Placeholder 3">
            <a:extLst>
              <a:ext uri="{FF2B5EF4-FFF2-40B4-BE49-F238E27FC236}">
                <a16:creationId xmlns:a16="http://schemas.microsoft.com/office/drawing/2014/main" id="{9BC0D673-35EE-3DCD-F852-D81902F94A55}"/>
              </a:ext>
            </a:extLst>
          </p:cNvPr>
          <p:cNvSpPr>
            <a:spLocks noGrp="1"/>
          </p:cNvSpPr>
          <p:nvPr>
            <p:ph idx="1"/>
          </p:nvPr>
        </p:nvSpPr>
        <p:spPr>
          <a:xfrm>
            <a:off x="838200" y="1564849"/>
            <a:ext cx="10515600" cy="4612114"/>
          </a:xfrm>
        </p:spPr>
        <p:txBody>
          <a:bodyPr>
            <a:normAutofit fontScale="55000" lnSpcReduction="20000"/>
          </a:bodyPr>
          <a:lstStyle/>
          <a:p>
            <a:pPr algn="just"/>
            <a:endParaRPr lang="en-US" sz="3200" dirty="0"/>
          </a:p>
          <a:p>
            <a:pPr algn="just">
              <a:buFont typeface="Wingdings" panose="05000000000000000000" pitchFamily="2" charset="2"/>
              <a:buChar char="§"/>
            </a:pPr>
            <a:r>
              <a:rPr lang="en-US" sz="3800" dirty="0"/>
              <a:t>Focus on customers whose usage of incoming local calls and outgoing ISD calls is low during the action phase, particularly in August.</a:t>
            </a:r>
          </a:p>
          <a:p>
            <a:pPr algn="just">
              <a:buFont typeface="Wingdings" panose="05000000000000000000" pitchFamily="2" charset="2"/>
              <a:buChar char="§"/>
            </a:pPr>
            <a:r>
              <a:rPr lang="en-US" sz="3800" dirty="0"/>
              <a:t>Identify customers with reduced outgoing charges in July and incoming charges in August.</a:t>
            </a:r>
          </a:p>
          <a:p>
            <a:pPr algn="just">
              <a:buFont typeface="Wingdings" panose="05000000000000000000" pitchFamily="2" charset="2"/>
              <a:buChar char="§"/>
            </a:pPr>
            <a:r>
              <a:rPr lang="en-US" sz="3800" dirty="0"/>
              <a:t>Customers whose value-based costs have increased during the action phase are more likely to churn compared to others, making them prime candidates for targeted offers.</a:t>
            </a:r>
          </a:p>
          <a:p>
            <a:pPr algn="just">
              <a:buFont typeface="Wingdings" panose="05000000000000000000" pitchFamily="2" charset="2"/>
              <a:buChar char="§"/>
            </a:pPr>
            <a:r>
              <a:rPr lang="en-US" sz="3800" dirty="0"/>
              <a:t>Customers with higher monthly 3G recharges in August are at a greater risk of churning.</a:t>
            </a:r>
          </a:p>
          <a:p>
            <a:pPr algn="just">
              <a:buFont typeface="Wingdings" panose="05000000000000000000" pitchFamily="2" charset="2"/>
              <a:buChar char="§"/>
            </a:pPr>
            <a:r>
              <a:rPr lang="en-US" sz="3800" dirty="0"/>
              <a:t>Customers showing a decline in STD incoming minutes for calls from operator T to fixed lines of T in August are more likely to leave.</a:t>
            </a:r>
          </a:p>
          <a:p>
            <a:pPr algn="just">
              <a:buFont typeface="Wingdings" panose="05000000000000000000" pitchFamily="2" charset="2"/>
              <a:buChar char="§"/>
            </a:pPr>
            <a:r>
              <a:rPr lang="en-US" sz="3800" dirty="0"/>
              <a:t>Customers with decreasing monthly 2G usage in August are also at a higher risk of churning.</a:t>
            </a:r>
          </a:p>
          <a:p>
            <a:pPr algn="just">
              <a:buFont typeface="Wingdings" panose="05000000000000000000" pitchFamily="2" charset="2"/>
              <a:buChar char="§"/>
            </a:pPr>
            <a:r>
              <a:rPr lang="en-US" sz="3800" dirty="0"/>
              <a:t>Customers experiencing a drop in incoming minutes for calls from operator T to fixed lines of T in August are more likely to churn.8)The variable roam_og_mou_8 has a positive coefficient of 0.7135, indicating that customers with increasing roaming outgoing minutes are more likely to churn.</a:t>
            </a:r>
            <a:endParaRPr lang="en-IN" sz="3800" dirty="0"/>
          </a:p>
        </p:txBody>
      </p:sp>
    </p:spTree>
    <p:extLst>
      <p:ext uri="{BB962C8B-B14F-4D97-AF65-F5344CB8AC3E}">
        <p14:creationId xmlns:p14="http://schemas.microsoft.com/office/powerpoint/2010/main" val="5493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3DB6-E14E-11B8-679B-47940FCD7DFD}"/>
              </a:ext>
            </a:extLst>
          </p:cNvPr>
          <p:cNvSpPr>
            <a:spLocks noGrp="1"/>
          </p:cNvSpPr>
          <p:nvPr>
            <p:ph type="title"/>
          </p:nvPr>
        </p:nvSpPr>
        <p:spPr/>
        <p:txBody>
          <a:bodyPr/>
          <a:lstStyle/>
          <a:p>
            <a:r>
              <a:rPr lang="en-IN" dirty="0">
                <a:latin typeface="+mn-lt"/>
              </a:rPr>
              <a:t>Steps Followed</a:t>
            </a:r>
          </a:p>
        </p:txBody>
      </p:sp>
      <p:sp>
        <p:nvSpPr>
          <p:cNvPr id="3" name="Content Placeholder 2">
            <a:extLst>
              <a:ext uri="{FF2B5EF4-FFF2-40B4-BE49-F238E27FC236}">
                <a16:creationId xmlns:a16="http://schemas.microsoft.com/office/drawing/2014/main" id="{A73E96BF-FF68-4D09-0DE5-8BC15043CD17}"/>
              </a:ext>
            </a:extLst>
          </p:cNvPr>
          <p:cNvSpPr>
            <a:spLocks noGrp="1"/>
          </p:cNvSpPr>
          <p:nvPr>
            <p:ph idx="1"/>
          </p:nvPr>
        </p:nvSpPr>
        <p:spPr/>
        <p:txBody>
          <a:bodyPr>
            <a:normAutofit/>
          </a:bodyPr>
          <a:lstStyle/>
          <a:p>
            <a:r>
              <a:rPr lang="en-IN" sz="2400" dirty="0"/>
              <a:t>Reading and Understanding the data</a:t>
            </a:r>
          </a:p>
          <a:p>
            <a:r>
              <a:rPr lang="en-IN" sz="2400" dirty="0"/>
              <a:t>Data Processing</a:t>
            </a:r>
          </a:p>
          <a:p>
            <a:pPr lvl="1"/>
            <a:r>
              <a:rPr lang="en-IN" sz="2000" dirty="0"/>
              <a:t>Handling missing values</a:t>
            </a:r>
          </a:p>
          <a:p>
            <a:pPr lvl="1"/>
            <a:r>
              <a:rPr lang="en-IN" sz="2000" dirty="0"/>
              <a:t>Identifying high value customers</a:t>
            </a:r>
          </a:p>
          <a:p>
            <a:pPr lvl="1"/>
            <a:r>
              <a:rPr lang="en-IN" sz="2000" dirty="0"/>
              <a:t>Tagging churners</a:t>
            </a:r>
          </a:p>
          <a:p>
            <a:pPr lvl="1"/>
            <a:r>
              <a:rPr lang="en-IN" sz="2000" dirty="0"/>
              <a:t>Outlier treatment</a:t>
            </a:r>
          </a:p>
          <a:p>
            <a:pPr lvl="1"/>
            <a:r>
              <a:rPr lang="en-IN" sz="2000" dirty="0"/>
              <a:t>Adding new features</a:t>
            </a:r>
          </a:p>
          <a:p>
            <a:r>
              <a:rPr lang="en-IN" sz="2400" dirty="0"/>
              <a:t>EDA</a:t>
            </a:r>
          </a:p>
          <a:p>
            <a:pPr lvl="1"/>
            <a:r>
              <a:rPr lang="en-IN" sz="2000" dirty="0"/>
              <a:t>Univariate Analysis</a:t>
            </a:r>
          </a:p>
          <a:p>
            <a:pPr lvl="1"/>
            <a:r>
              <a:rPr lang="en-IN" sz="2000" dirty="0"/>
              <a:t>Bivariate Analysis</a:t>
            </a:r>
          </a:p>
          <a:p>
            <a:endParaRPr lang="en-IN" sz="2400" dirty="0"/>
          </a:p>
        </p:txBody>
      </p:sp>
    </p:spTree>
    <p:extLst>
      <p:ext uri="{BB962C8B-B14F-4D97-AF65-F5344CB8AC3E}">
        <p14:creationId xmlns:p14="http://schemas.microsoft.com/office/powerpoint/2010/main" val="404662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3EB0-C106-CC8E-A816-A053220A544B}"/>
              </a:ext>
            </a:extLst>
          </p:cNvPr>
          <p:cNvSpPr>
            <a:spLocks noGrp="1"/>
          </p:cNvSpPr>
          <p:nvPr>
            <p:ph type="title"/>
          </p:nvPr>
        </p:nvSpPr>
        <p:spPr/>
        <p:txBody>
          <a:bodyPr/>
          <a:lstStyle/>
          <a:p>
            <a:r>
              <a:rPr lang="en-IN" dirty="0">
                <a:latin typeface="+mn-lt"/>
              </a:rPr>
              <a:t>Steps Followed (Contd.)</a:t>
            </a:r>
            <a:endParaRPr lang="en-IN" dirty="0"/>
          </a:p>
        </p:txBody>
      </p:sp>
      <p:sp>
        <p:nvSpPr>
          <p:cNvPr id="3" name="Content Placeholder 2">
            <a:extLst>
              <a:ext uri="{FF2B5EF4-FFF2-40B4-BE49-F238E27FC236}">
                <a16:creationId xmlns:a16="http://schemas.microsoft.com/office/drawing/2014/main" id="{91843BF8-13A5-D45E-17A9-8B5A035DD3B1}"/>
              </a:ext>
            </a:extLst>
          </p:cNvPr>
          <p:cNvSpPr>
            <a:spLocks noGrp="1"/>
          </p:cNvSpPr>
          <p:nvPr>
            <p:ph idx="1"/>
          </p:nvPr>
        </p:nvSpPr>
        <p:spPr/>
        <p:txBody>
          <a:bodyPr>
            <a:normAutofit fontScale="92500" lnSpcReduction="20000"/>
          </a:bodyPr>
          <a:lstStyle/>
          <a:p>
            <a:r>
              <a:rPr lang="en-IN" sz="2600" dirty="0"/>
              <a:t>Test-Train Split</a:t>
            </a:r>
          </a:p>
          <a:p>
            <a:r>
              <a:rPr lang="en-IN" sz="2600" dirty="0"/>
              <a:t>Dealing with Data Imbalance</a:t>
            </a:r>
          </a:p>
          <a:p>
            <a:r>
              <a:rPr lang="en-IN" sz="2600" dirty="0"/>
              <a:t>Feature Scaling</a:t>
            </a:r>
          </a:p>
          <a:p>
            <a:r>
              <a:rPr lang="en-IN" sz="2600" dirty="0"/>
              <a:t>Modelling with PCA</a:t>
            </a:r>
          </a:p>
          <a:p>
            <a:pPr lvl="1"/>
            <a:r>
              <a:rPr lang="en-IN" sz="2200" dirty="0"/>
              <a:t>Logistic Regression</a:t>
            </a:r>
          </a:p>
          <a:p>
            <a:pPr lvl="1"/>
            <a:r>
              <a:rPr lang="en-IN" sz="2200" dirty="0"/>
              <a:t>Support Vector Machine(SVM)</a:t>
            </a:r>
          </a:p>
          <a:p>
            <a:pPr lvl="1"/>
            <a:r>
              <a:rPr lang="en-IN" sz="2200" dirty="0"/>
              <a:t>Decision Tree</a:t>
            </a:r>
          </a:p>
          <a:p>
            <a:pPr lvl="1"/>
            <a:r>
              <a:rPr lang="en-IN" sz="2200" dirty="0"/>
              <a:t>Random Forest</a:t>
            </a:r>
          </a:p>
          <a:p>
            <a:r>
              <a:rPr lang="en-IN" sz="2600" dirty="0"/>
              <a:t>Modelling without PCA</a:t>
            </a:r>
          </a:p>
          <a:p>
            <a:pPr lvl="1"/>
            <a:r>
              <a:rPr lang="en-IN" sz="2200" dirty="0"/>
              <a:t>Logistic Regression</a:t>
            </a:r>
          </a:p>
          <a:p>
            <a:r>
              <a:rPr lang="en-IN" sz="2600" dirty="0"/>
              <a:t>Summary</a:t>
            </a:r>
          </a:p>
          <a:p>
            <a:r>
              <a:rPr lang="en-IN" sz="2600" dirty="0" err="1"/>
              <a:t>Recomendations</a:t>
            </a:r>
            <a:endParaRPr lang="en-IN" sz="2600" dirty="0"/>
          </a:p>
          <a:p>
            <a:pPr lvl="1"/>
            <a:endParaRPr lang="en-IN" sz="2000" dirty="0"/>
          </a:p>
          <a:p>
            <a:pPr marL="457200" lvl="1" indent="0">
              <a:buNone/>
            </a:pPr>
            <a:endParaRPr lang="en-IN" sz="2000" dirty="0"/>
          </a:p>
          <a:p>
            <a:endParaRPr lang="en-IN" sz="2400" dirty="0"/>
          </a:p>
          <a:p>
            <a:pPr marL="457200" lvl="1" indent="0">
              <a:buNone/>
            </a:pPr>
            <a:endParaRPr lang="en-IN" sz="2000" dirty="0"/>
          </a:p>
          <a:p>
            <a:pPr marL="457200" lvl="1" indent="0">
              <a:buNone/>
            </a:pPr>
            <a:endParaRPr lang="en-IN" sz="2000" dirty="0"/>
          </a:p>
        </p:txBody>
      </p:sp>
    </p:spTree>
    <p:extLst>
      <p:ext uri="{BB962C8B-B14F-4D97-AF65-F5344CB8AC3E}">
        <p14:creationId xmlns:p14="http://schemas.microsoft.com/office/powerpoint/2010/main" val="395538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E2B-D32E-A229-1AF0-940E2C9FB148}"/>
              </a:ext>
            </a:extLst>
          </p:cNvPr>
          <p:cNvSpPr>
            <a:spLocks noGrp="1"/>
          </p:cNvSpPr>
          <p:nvPr>
            <p:ph type="title"/>
          </p:nvPr>
        </p:nvSpPr>
        <p:spPr/>
        <p:txBody>
          <a:bodyPr/>
          <a:lstStyle/>
          <a:p>
            <a:r>
              <a:rPr lang="en-IN" sz="4400" dirty="0">
                <a:latin typeface="+mn-lt"/>
              </a:rPr>
              <a:t>Reading and Understanding the data</a:t>
            </a:r>
            <a:endParaRPr lang="en-IN" dirty="0">
              <a:latin typeface="+mn-lt"/>
            </a:endParaRPr>
          </a:p>
        </p:txBody>
      </p:sp>
      <p:sp>
        <p:nvSpPr>
          <p:cNvPr id="3" name="Content Placeholder 2">
            <a:extLst>
              <a:ext uri="{FF2B5EF4-FFF2-40B4-BE49-F238E27FC236}">
                <a16:creationId xmlns:a16="http://schemas.microsoft.com/office/drawing/2014/main" id="{5D420447-19BD-FD76-797B-A390068B31C1}"/>
              </a:ext>
            </a:extLst>
          </p:cNvPr>
          <p:cNvSpPr>
            <a:spLocks noGrp="1"/>
          </p:cNvSpPr>
          <p:nvPr>
            <p:ph idx="1"/>
          </p:nvPr>
        </p:nvSpPr>
        <p:spPr/>
        <p:txBody>
          <a:bodyPr>
            <a:normAutofit/>
          </a:bodyPr>
          <a:lstStyle/>
          <a:p>
            <a:pPr algn="just"/>
            <a:r>
              <a:rPr lang="en-IN" sz="2400" dirty="0"/>
              <a:t>The dataset was imported and read using basic python commands such as shape, info and describe.</a:t>
            </a:r>
          </a:p>
          <a:p>
            <a:pPr algn="just"/>
            <a:r>
              <a:rPr lang="en-IN" sz="2400" dirty="0"/>
              <a:t>It was clear that the dataset had 99999 rows and 226 columns.</a:t>
            </a:r>
          </a:p>
          <a:p>
            <a:pPr algn="just"/>
            <a:endParaRPr lang="en-IN" sz="2400" dirty="0"/>
          </a:p>
        </p:txBody>
      </p:sp>
    </p:spTree>
    <p:extLst>
      <p:ext uri="{BB962C8B-B14F-4D97-AF65-F5344CB8AC3E}">
        <p14:creationId xmlns:p14="http://schemas.microsoft.com/office/powerpoint/2010/main" val="3964616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71A4-3C7F-24C8-A865-8F0BE0AB5E92}"/>
              </a:ext>
            </a:extLst>
          </p:cNvPr>
          <p:cNvSpPr>
            <a:spLocks noGrp="1"/>
          </p:cNvSpPr>
          <p:nvPr>
            <p:ph type="title"/>
          </p:nvPr>
        </p:nvSpPr>
        <p:spPr/>
        <p:txBody>
          <a:bodyPr/>
          <a:lstStyle/>
          <a:p>
            <a:r>
              <a:rPr lang="en-IN" sz="4400" dirty="0">
                <a:latin typeface="+mn-lt"/>
              </a:rPr>
              <a:t>Data Processing – </a:t>
            </a:r>
            <a:r>
              <a:rPr lang="en-IN" sz="4400" dirty="0"/>
              <a:t>Handling missing values</a:t>
            </a:r>
            <a:endParaRPr lang="en-IN" dirty="0">
              <a:latin typeface="+mn-lt"/>
            </a:endParaRPr>
          </a:p>
        </p:txBody>
      </p:sp>
      <p:sp>
        <p:nvSpPr>
          <p:cNvPr id="3" name="Content Placeholder 2">
            <a:extLst>
              <a:ext uri="{FF2B5EF4-FFF2-40B4-BE49-F238E27FC236}">
                <a16:creationId xmlns:a16="http://schemas.microsoft.com/office/drawing/2014/main" id="{1AE1F570-6DBE-E88A-321C-4C392406BDA7}"/>
              </a:ext>
            </a:extLst>
          </p:cNvPr>
          <p:cNvSpPr>
            <a:spLocks noGrp="1"/>
          </p:cNvSpPr>
          <p:nvPr>
            <p:ph idx="1"/>
          </p:nvPr>
        </p:nvSpPr>
        <p:spPr/>
        <p:txBody>
          <a:bodyPr>
            <a:normAutofit/>
          </a:bodyPr>
          <a:lstStyle/>
          <a:p>
            <a:r>
              <a:rPr lang="en-IN" sz="2400" dirty="0"/>
              <a:t>The data was checked for missing value percentage in all columns and columns with more than 30% was dropped.</a:t>
            </a:r>
          </a:p>
          <a:p>
            <a:r>
              <a:rPr lang="en-US" sz="2400" dirty="0"/>
              <a:t>Date columns were dropped as the it was not required in our analysis.</a:t>
            </a:r>
          </a:p>
          <a:p>
            <a:r>
              <a:rPr lang="en-US" sz="2400" b="0" i="0" dirty="0" err="1">
                <a:effectLst/>
                <a:latin typeface="system-ui"/>
              </a:rPr>
              <a:t>circle_id</a:t>
            </a:r>
            <a:r>
              <a:rPr lang="en-US" sz="2400" b="0" i="0" dirty="0">
                <a:effectLst/>
                <a:latin typeface="system-ui"/>
              </a:rPr>
              <a:t> column </a:t>
            </a:r>
            <a:r>
              <a:rPr lang="en-US" sz="2400" dirty="0">
                <a:latin typeface="system-ui"/>
              </a:rPr>
              <a:t>is dropped </a:t>
            </a:r>
            <a:r>
              <a:rPr lang="en-US" sz="2400" b="0" i="0" dirty="0">
                <a:effectLst/>
                <a:latin typeface="system-ui"/>
              </a:rPr>
              <a:t>as this column has only one unique value. Hence there will be no impact of this column on the data analysis.</a:t>
            </a:r>
          </a:p>
          <a:p>
            <a:r>
              <a:rPr lang="en-US" sz="2400" dirty="0">
                <a:latin typeface="system-ui"/>
              </a:rPr>
              <a:t>Similarly, we have handled missing values for which MOU are null for respective months.</a:t>
            </a:r>
            <a:endParaRPr lang="en-US" sz="2400" b="0" i="0" dirty="0">
              <a:effectLst/>
              <a:latin typeface="system-ui"/>
            </a:endParaRPr>
          </a:p>
          <a:p>
            <a:endParaRPr lang="en-IN" sz="2400" dirty="0"/>
          </a:p>
        </p:txBody>
      </p:sp>
    </p:spTree>
    <p:extLst>
      <p:ext uri="{BB962C8B-B14F-4D97-AF65-F5344CB8AC3E}">
        <p14:creationId xmlns:p14="http://schemas.microsoft.com/office/powerpoint/2010/main" val="257614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8DC2B-DDCD-8D29-9187-C7ED8E1ED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762B56-B668-EA8D-FC51-70544CB46C14}"/>
              </a:ext>
            </a:extLst>
          </p:cNvPr>
          <p:cNvSpPr>
            <a:spLocks noGrp="1"/>
          </p:cNvSpPr>
          <p:nvPr>
            <p:ph type="title"/>
          </p:nvPr>
        </p:nvSpPr>
        <p:spPr/>
        <p:txBody>
          <a:bodyPr>
            <a:normAutofit/>
          </a:bodyPr>
          <a:lstStyle/>
          <a:p>
            <a:r>
              <a:rPr lang="en-IN" sz="4400" dirty="0">
                <a:latin typeface="+mn-lt"/>
              </a:rPr>
              <a:t>Data Processing – </a:t>
            </a:r>
            <a:r>
              <a:rPr lang="en-IN" sz="4400" dirty="0"/>
              <a:t>Identifying high value customers</a:t>
            </a:r>
            <a:endParaRPr lang="en-IN" dirty="0">
              <a:latin typeface="+mn-lt"/>
            </a:endParaRPr>
          </a:p>
        </p:txBody>
      </p:sp>
      <p:sp>
        <p:nvSpPr>
          <p:cNvPr id="3" name="Content Placeholder 2">
            <a:extLst>
              <a:ext uri="{FF2B5EF4-FFF2-40B4-BE49-F238E27FC236}">
                <a16:creationId xmlns:a16="http://schemas.microsoft.com/office/drawing/2014/main" id="{127EA1FF-BEA7-B317-DA61-628F89D96604}"/>
              </a:ext>
            </a:extLst>
          </p:cNvPr>
          <p:cNvSpPr>
            <a:spLocks noGrp="1"/>
          </p:cNvSpPr>
          <p:nvPr>
            <p:ph idx="1"/>
          </p:nvPr>
        </p:nvSpPr>
        <p:spPr/>
        <p:txBody>
          <a:bodyPr>
            <a:normAutofit/>
          </a:bodyPr>
          <a:lstStyle/>
          <a:p>
            <a:r>
              <a:rPr lang="en-US" sz="2400" dirty="0"/>
              <a:t>Creating column `avg_rech_amt_6_7` by summing up total recharge amount of month 6 and 7. Then taking the average of the sum.</a:t>
            </a:r>
          </a:p>
          <a:p>
            <a:r>
              <a:rPr lang="en-IN" sz="2400" dirty="0"/>
              <a:t>Then Considering customers who have recharged more than or equal to 70</a:t>
            </a:r>
            <a:r>
              <a:rPr lang="en-IN" sz="2400" baseline="30000" dirty="0"/>
              <a:t>th</a:t>
            </a:r>
            <a:r>
              <a:rPr lang="en-IN" sz="2400" dirty="0"/>
              <a:t> percentile.</a:t>
            </a:r>
          </a:p>
          <a:p>
            <a:endParaRPr lang="en-US" sz="2400" dirty="0"/>
          </a:p>
        </p:txBody>
      </p:sp>
    </p:spTree>
    <p:extLst>
      <p:ext uri="{BB962C8B-B14F-4D97-AF65-F5344CB8AC3E}">
        <p14:creationId xmlns:p14="http://schemas.microsoft.com/office/powerpoint/2010/main" val="368159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8ED10-A924-9034-48F3-435EFE85B7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7CD14-C74E-E0B4-BE9F-DEBFF43D5CB3}"/>
              </a:ext>
            </a:extLst>
          </p:cNvPr>
          <p:cNvSpPr>
            <a:spLocks noGrp="1"/>
          </p:cNvSpPr>
          <p:nvPr>
            <p:ph type="title"/>
          </p:nvPr>
        </p:nvSpPr>
        <p:spPr/>
        <p:txBody>
          <a:bodyPr>
            <a:normAutofit/>
          </a:bodyPr>
          <a:lstStyle/>
          <a:p>
            <a:r>
              <a:rPr lang="en-IN" sz="4400" dirty="0">
                <a:latin typeface="+mn-lt"/>
              </a:rPr>
              <a:t>Data Processing – </a:t>
            </a:r>
            <a:r>
              <a:rPr lang="en-IN" sz="4400" dirty="0"/>
              <a:t>Tagging churners</a:t>
            </a:r>
            <a:br>
              <a:rPr lang="en-IN" sz="4400" dirty="0"/>
            </a:br>
            <a:endParaRPr lang="en-IN" dirty="0">
              <a:latin typeface="+mn-lt"/>
            </a:endParaRPr>
          </a:p>
        </p:txBody>
      </p:sp>
      <p:sp>
        <p:nvSpPr>
          <p:cNvPr id="3" name="Content Placeholder 2">
            <a:extLst>
              <a:ext uri="{FF2B5EF4-FFF2-40B4-BE49-F238E27FC236}">
                <a16:creationId xmlns:a16="http://schemas.microsoft.com/office/drawing/2014/main" id="{5B5F0CFC-2456-64F7-CC15-42CB0E75460D}"/>
              </a:ext>
            </a:extLst>
          </p:cNvPr>
          <p:cNvSpPr>
            <a:spLocks noGrp="1"/>
          </p:cNvSpPr>
          <p:nvPr>
            <p:ph idx="1"/>
          </p:nvPr>
        </p:nvSpPr>
        <p:spPr/>
        <p:txBody>
          <a:bodyPr>
            <a:normAutofit/>
          </a:bodyPr>
          <a:lstStyle/>
          <a:p>
            <a:r>
              <a:rPr lang="en-US" sz="2400" b="0" i="0" dirty="0">
                <a:effectLst/>
              </a:rPr>
              <a:t>Tagging the churned customers (churn=1, else 0) based on the fourth month as follows: </a:t>
            </a:r>
          </a:p>
          <a:p>
            <a:pPr lvl="1"/>
            <a:r>
              <a:rPr lang="en-US" sz="2000" b="0" i="0" dirty="0">
                <a:effectLst/>
              </a:rPr>
              <a:t>Those who have not made any calls (either incoming or outgoing) and </a:t>
            </a:r>
          </a:p>
          <a:p>
            <a:pPr lvl="1"/>
            <a:r>
              <a:rPr lang="en-US" sz="2000" b="0" i="0" dirty="0">
                <a:effectLst/>
              </a:rPr>
              <a:t>Those who have not used mobile internet even once in the churn phase</a:t>
            </a:r>
            <a:r>
              <a:rPr lang="en-US" sz="1600" b="0" i="0" dirty="0">
                <a:effectLst/>
              </a:rPr>
              <a:t>.</a:t>
            </a:r>
          </a:p>
          <a:p>
            <a:r>
              <a:rPr lang="en-US" sz="2000" dirty="0"/>
              <a:t>After tagging churners, we need to remove all the attributes corresponding to the churn phase (all attributes having ‘ _9’, etc. in their names).</a:t>
            </a:r>
          </a:p>
        </p:txBody>
      </p:sp>
    </p:spTree>
    <p:extLst>
      <p:ext uri="{BB962C8B-B14F-4D97-AF65-F5344CB8AC3E}">
        <p14:creationId xmlns:p14="http://schemas.microsoft.com/office/powerpoint/2010/main" val="271819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F7FD0-85AD-12E0-40B5-0C65E8DAE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8E749-2A97-AC9E-0C3E-50EF7B1FE9E0}"/>
              </a:ext>
            </a:extLst>
          </p:cNvPr>
          <p:cNvSpPr>
            <a:spLocks noGrp="1"/>
          </p:cNvSpPr>
          <p:nvPr>
            <p:ph type="title"/>
          </p:nvPr>
        </p:nvSpPr>
        <p:spPr/>
        <p:txBody>
          <a:bodyPr>
            <a:normAutofit fontScale="90000"/>
          </a:bodyPr>
          <a:lstStyle/>
          <a:p>
            <a:r>
              <a:rPr lang="en-IN" sz="4400" dirty="0">
                <a:latin typeface="+mn-lt"/>
              </a:rPr>
              <a:t>Data Processing – </a:t>
            </a:r>
            <a:r>
              <a:rPr lang="en-IN" sz="4400" dirty="0"/>
              <a:t>Outlier treatment &amp; Deriving new features</a:t>
            </a:r>
            <a:br>
              <a:rPr lang="en-IN" sz="4400" dirty="0"/>
            </a:br>
            <a:endParaRPr lang="en-IN" dirty="0">
              <a:latin typeface="+mn-lt"/>
            </a:endParaRPr>
          </a:p>
        </p:txBody>
      </p:sp>
      <p:sp>
        <p:nvSpPr>
          <p:cNvPr id="3" name="Content Placeholder 2">
            <a:extLst>
              <a:ext uri="{FF2B5EF4-FFF2-40B4-BE49-F238E27FC236}">
                <a16:creationId xmlns:a16="http://schemas.microsoft.com/office/drawing/2014/main" id="{F9396E54-291D-C106-6379-32FAA114A891}"/>
              </a:ext>
            </a:extLst>
          </p:cNvPr>
          <p:cNvSpPr>
            <a:spLocks noGrp="1"/>
          </p:cNvSpPr>
          <p:nvPr>
            <p:ph idx="1"/>
          </p:nvPr>
        </p:nvSpPr>
        <p:spPr/>
        <p:txBody>
          <a:bodyPr>
            <a:normAutofit/>
          </a:bodyPr>
          <a:lstStyle/>
          <a:p>
            <a:r>
              <a:rPr lang="en-US" dirty="0"/>
              <a:t>On the processed data, outlier treatment was performed.</a:t>
            </a:r>
          </a:p>
          <a:p>
            <a:r>
              <a:rPr lang="en-US" sz="2800" dirty="0"/>
              <a:t>New features were added for </a:t>
            </a:r>
            <a:r>
              <a:rPr lang="en-US" dirty="0"/>
              <a:t>better model building. All the features are mentioned with description on the code.</a:t>
            </a:r>
            <a:endParaRPr lang="en-US" sz="2800" dirty="0"/>
          </a:p>
        </p:txBody>
      </p:sp>
    </p:spTree>
    <p:extLst>
      <p:ext uri="{BB962C8B-B14F-4D97-AF65-F5344CB8AC3E}">
        <p14:creationId xmlns:p14="http://schemas.microsoft.com/office/powerpoint/2010/main" val="2280990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TotalTime>
  <Words>1587</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system-ui</vt:lpstr>
      <vt:lpstr>Wingdings</vt:lpstr>
      <vt:lpstr>Office Theme</vt:lpstr>
      <vt:lpstr>Telecom Churn Case Study</vt:lpstr>
      <vt:lpstr>Problem Statement</vt:lpstr>
      <vt:lpstr>Steps Followed</vt:lpstr>
      <vt:lpstr>Steps Followed (Contd.)</vt:lpstr>
      <vt:lpstr>Reading and Understanding the data</vt:lpstr>
      <vt:lpstr>Data Processing – Handling missing values</vt:lpstr>
      <vt:lpstr>Data Processing – Identifying high value customers</vt:lpstr>
      <vt:lpstr>Data Processing – Tagging churners </vt:lpstr>
      <vt:lpstr>Data Processing – Outlier treatment &amp; Deriving new features </vt:lpstr>
      <vt:lpstr>EDA – Univariate Analysis</vt:lpstr>
      <vt:lpstr>EDA – Univariate Analysis</vt:lpstr>
      <vt:lpstr>EDA – Univariate Analysis</vt:lpstr>
      <vt:lpstr>EDA – Univariate Analysis</vt:lpstr>
      <vt:lpstr>EDA – Univariate Analysis</vt:lpstr>
      <vt:lpstr>EDA – Univariate Analysis</vt:lpstr>
      <vt:lpstr>EDA – Bivariate Analysis</vt:lpstr>
      <vt:lpstr>EDA – Bivariate Analysis</vt:lpstr>
      <vt:lpstr>EDA – Bivariate Analysis</vt:lpstr>
      <vt:lpstr>Model Building</vt:lpstr>
      <vt:lpstr>Model with PCA</vt:lpstr>
      <vt:lpstr>Logistic Regression with PCA</vt:lpstr>
      <vt:lpstr>Support Vector Machine(SVM) with PCA</vt:lpstr>
      <vt:lpstr>Decision tree with PCA</vt:lpstr>
      <vt:lpstr>Random forest with PCA</vt:lpstr>
      <vt:lpstr>Final conclusion with PCA</vt:lpstr>
      <vt:lpstr>Final conclusion with PCA</vt:lpstr>
      <vt:lpstr>Logistic regression with No PCA</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A</dc:creator>
  <cp:lastModifiedBy>Shashank A</cp:lastModifiedBy>
  <cp:revision>5</cp:revision>
  <dcterms:created xsi:type="dcterms:W3CDTF">2024-10-08T17:39:02Z</dcterms:created>
  <dcterms:modified xsi:type="dcterms:W3CDTF">2025-03-18T18:20:52Z</dcterms:modified>
</cp:coreProperties>
</file>