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13"/>
  </p:notes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54207B-73D1-4B90-B97E-2EBF92EF6288}">
          <p14:sldIdLst>
            <p14:sldId id="256"/>
            <p14:sldId id="257"/>
            <p14:sldId id="258"/>
            <p14:sldId id="280"/>
            <p14:sldId id="281"/>
            <p14:sldId id="282"/>
            <p14:sldId id="283"/>
            <p14:sldId id="284"/>
            <p14:sldId id="285"/>
            <p14:sldId id="28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6395" autoAdjust="0"/>
  </p:normalViewPr>
  <p:slideViewPr>
    <p:cSldViewPr snapToGrid="0">
      <p:cViewPr>
        <p:scale>
          <a:sx n="66" d="100"/>
          <a:sy n="66" d="100"/>
        </p:scale>
        <p:origin x="78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6A9E4-0583-4199-BD4C-E05503A76DC3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5CC7C-769F-40BE-A21A-59A4991FE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2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5CC7C-769F-40BE-A21A-59A4991FE77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54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8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0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5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1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1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02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4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5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8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689CB3-0A65-4FA9-ADE5-BAF7B26CF14C}" type="datetimeFigureOut">
              <a:rPr lang="en-IN" smtClean="0"/>
              <a:t>22-01-2023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7BE9A7-53DE-41BF-86FE-78B30709534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99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5D04-4680-2A88-7073-43C28F66E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i="0" dirty="0">
                <a:solidFill>
                  <a:schemeClr val="tx1"/>
                </a:solidFill>
                <a:effectLst/>
                <a:latin typeface="circular"/>
              </a:rPr>
              <a:t>Lead Scoring Case Study</a:t>
            </a:r>
            <a:br>
              <a:rPr lang="en-IN" b="0" i="0" dirty="0">
                <a:solidFill>
                  <a:schemeClr val="tx1"/>
                </a:solidFill>
                <a:effectLst/>
                <a:latin typeface="circular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5543A6-D674-E898-4956-4F01EFA48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545" y="4622229"/>
            <a:ext cx="5034909" cy="976616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i="0" dirty="0">
                <a:solidFill>
                  <a:schemeClr val="tx1"/>
                </a:solidFill>
                <a:effectLst/>
                <a:latin typeface="circular"/>
              </a:rPr>
              <a:t>By: Hritik Yadav</a:t>
            </a:r>
            <a:br>
              <a:rPr lang="en-IN" sz="2800" b="1" i="0" dirty="0">
                <a:solidFill>
                  <a:schemeClr val="tx1"/>
                </a:solidFill>
                <a:effectLst/>
                <a:latin typeface="circular"/>
              </a:rPr>
            </a:br>
            <a:r>
              <a:rPr lang="en-IN" sz="2800" b="1" i="0" dirty="0">
                <a:solidFill>
                  <a:schemeClr val="tx1"/>
                </a:solidFill>
                <a:effectLst/>
                <a:latin typeface="circular"/>
              </a:rPr>
              <a:t>      </a:t>
            </a:r>
            <a:r>
              <a:rPr lang="en-IN" sz="2800" b="1" dirty="0">
                <a:solidFill>
                  <a:schemeClr val="tx1"/>
                </a:solidFill>
                <a:latin typeface="circular"/>
              </a:rPr>
              <a:t>Manisha Rajput</a:t>
            </a:r>
            <a:br>
              <a:rPr lang="en-IN" sz="2800" b="1" dirty="0">
                <a:solidFill>
                  <a:schemeClr val="tx1"/>
                </a:solidFill>
                <a:latin typeface="circular"/>
              </a:rPr>
            </a:br>
            <a:r>
              <a:rPr lang="en-IN" sz="2800" b="1" dirty="0">
                <a:solidFill>
                  <a:schemeClr val="tx1"/>
                </a:solidFill>
                <a:latin typeface="circular"/>
              </a:rPr>
              <a:t>      Pooja </a:t>
            </a:r>
            <a:r>
              <a:rPr lang="en-IN" sz="2800" b="1" dirty="0" err="1">
                <a:solidFill>
                  <a:schemeClr val="tx1"/>
                </a:solidFill>
                <a:latin typeface="circular"/>
              </a:rPr>
              <a:t>Aher</a:t>
            </a:r>
            <a:endParaRPr lang="en-IN" sz="2800" b="1" i="0" dirty="0">
              <a:solidFill>
                <a:schemeClr val="tx1"/>
              </a:solidFill>
              <a:effectLst/>
              <a:latin typeface="circular"/>
            </a:endParaRPr>
          </a:p>
          <a:p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9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AF9E3-F418-D303-2466-68E0F7F9EAD7}"/>
              </a:ext>
            </a:extLst>
          </p:cNvPr>
          <p:cNvSpPr txBox="1"/>
          <p:nvPr/>
        </p:nvSpPr>
        <p:spPr>
          <a:xfrm>
            <a:off x="483363" y="668454"/>
            <a:ext cx="99884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Conclusion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8A9AAEA-5D96-FF48-73C6-BE9A3BC0F4B4}"/>
              </a:ext>
            </a:extLst>
          </p:cNvPr>
          <p:cNvSpPr txBox="1"/>
          <p:nvPr/>
        </p:nvSpPr>
        <p:spPr>
          <a:xfrm>
            <a:off x="483363" y="1785645"/>
            <a:ext cx="10797445" cy="372281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4965" marR="755650" indent="-342900">
              <a:lnSpc>
                <a:spcPts val="1939"/>
              </a:lnSpc>
              <a:spcBef>
                <a:spcPts val="345"/>
              </a:spcBef>
              <a:buFont typeface="Wingdings" panose="05000000000000000000" pitchFamily="2" charset="2"/>
              <a:buChar char="q"/>
              <a:tabLst>
                <a:tab pos="241300" algn="l"/>
                <a:tab pos="241935" algn="l"/>
              </a:tabLst>
            </a:pPr>
            <a:r>
              <a:rPr lang="en-US" sz="2000" spc="-35" dirty="0">
                <a:latin typeface="Calibri"/>
                <a:cs typeface="Calibri"/>
              </a:rPr>
              <a:t>We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have considered</a:t>
            </a:r>
            <a:r>
              <a:rPr lang="en-US" sz="2000" spc="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-5" dirty="0">
                <a:latin typeface="Calibri"/>
                <a:cs typeface="Calibri"/>
              </a:rPr>
              <a:t>optimal</a:t>
            </a:r>
            <a:r>
              <a:rPr lang="en-US" sz="2000" spc="2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cut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off based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on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Sensitivity</a:t>
            </a:r>
            <a:r>
              <a:rPr lang="en-US" sz="2000" dirty="0">
                <a:latin typeface="Calibri"/>
                <a:cs typeface="Calibri"/>
              </a:rPr>
              <a:t> and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Specificity</a:t>
            </a:r>
            <a:r>
              <a:rPr lang="en-US" sz="2000" spc="2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for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calculating</a:t>
            </a:r>
            <a:r>
              <a:rPr lang="en-US" sz="2000" spc="3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final </a:t>
            </a:r>
            <a:r>
              <a:rPr lang="en-US" sz="2000" spc="-39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prediction.</a:t>
            </a:r>
            <a:endParaRPr lang="en-US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q"/>
              <a:tabLst>
                <a:tab pos="241300" algn="l"/>
                <a:tab pos="241935" algn="l"/>
              </a:tabLst>
            </a:pPr>
            <a:r>
              <a:rPr lang="en-US" sz="2000" spc="-25" dirty="0">
                <a:latin typeface="Calibri"/>
                <a:cs typeface="Calibri"/>
              </a:rPr>
              <a:t>Accuracy,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Sensitivity</a:t>
            </a:r>
            <a:r>
              <a:rPr lang="en-US" sz="2000" dirty="0">
                <a:latin typeface="Calibri"/>
                <a:cs typeface="Calibri"/>
              </a:rPr>
              <a:t> and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Specificity</a:t>
            </a:r>
            <a:r>
              <a:rPr lang="en-US" sz="2000" spc="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values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of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test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set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are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around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81%, 79%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and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82%.</a:t>
            </a:r>
          </a:p>
          <a:p>
            <a:pPr marL="354965" indent="-342900">
              <a:lnSpc>
                <a:spcPct val="100000"/>
              </a:lnSpc>
              <a:spcBef>
                <a:spcPts val="785"/>
              </a:spcBef>
              <a:buFont typeface="Wingdings" panose="05000000000000000000" pitchFamily="2" charset="2"/>
              <a:buChar char="q"/>
              <a:tabLst>
                <a:tab pos="241300" algn="l"/>
                <a:tab pos="241935" algn="l"/>
              </a:tabLst>
            </a:pPr>
            <a:r>
              <a:rPr lang="en-US" sz="2000" spc="-5" dirty="0">
                <a:latin typeface="Calibri"/>
                <a:cs typeface="Calibri"/>
              </a:rPr>
              <a:t>The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top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3 </a:t>
            </a:r>
            <a:r>
              <a:rPr lang="en-US" sz="2000" spc="-5" dirty="0">
                <a:latin typeface="Calibri"/>
                <a:cs typeface="Calibri"/>
              </a:rPr>
              <a:t>variables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that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contribute</a:t>
            </a:r>
            <a:r>
              <a:rPr lang="en-US" sz="2000" spc="2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for</a:t>
            </a:r>
            <a:r>
              <a:rPr lang="en-US" sz="2000" spc="-5" dirty="0">
                <a:latin typeface="Calibri"/>
                <a:cs typeface="Calibri"/>
              </a:rPr>
              <a:t> lead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getting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converted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in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 </a:t>
            </a:r>
            <a:r>
              <a:rPr lang="en-US" sz="2000" spc="-5" dirty="0">
                <a:latin typeface="Calibri"/>
                <a:cs typeface="Calibri"/>
              </a:rPr>
              <a:t>model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are:</a:t>
            </a:r>
            <a:endParaRPr lang="en-US" sz="20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780"/>
              </a:spcBef>
              <a:tabLst>
                <a:tab pos="335915" algn="l"/>
              </a:tabLst>
            </a:pPr>
            <a:r>
              <a:rPr lang="en-US" sz="2000" spc="-40" dirty="0">
                <a:latin typeface="Calibri"/>
                <a:cs typeface="Calibri"/>
              </a:rPr>
              <a:t>       - Total</a:t>
            </a:r>
            <a:r>
              <a:rPr lang="en-US" sz="2000" spc="-2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Visits</a:t>
            </a:r>
            <a:endParaRPr lang="en-US" sz="20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790"/>
              </a:spcBef>
              <a:tabLst>
                <a:tab pos="328295" algn="l"/>
              </a:tabLst>
            </a:pPr>
            <a:r>
              <a:rPr lang="en-US" sz="2000" spc="-40" dirty="0">
                <a:latin typeface="Calibri"/>
                <a:cs typeface="Calibri"/>
              </a:rPr>
              <a:t>       - Total</a:t>
            </a:r>
            <a:r>
              <a:rPr lang="en-US" sz="2000" spc="-5" dirty="0">
                <a:latin typeface="Calibri"/>
                <a:cs typeface="Calibri"/>
              </a:rPr>
              <a:t> Time Spent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on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Website</a:t>
            </a:r>
          </a:p>
          <a:p>
            <a:pPr marL="12065">
              <a:lnSpc>
                <a:spcPct val="100000"/>
              </a:lnSpc>
              <a:spcBef>
                <a:spcPts val="790"/>
              </a:spcBef>
              <a:tabLst>
                <a:tab pos="328295" algn="l"/>
              </a:tabLst>
            </a:pPr>
            <a:r>
              <a:rPr lang="en-US" sz="2000" spc="-20" dirty="0">
                <a:latin typeface="Calibri"/>
                <a:cs typeface="Calibri"/>
              </a:rPr>
              <a:t>       </a:t>
            </a:r>
            <a:r>
              <a:rPr lang="en-US" sz="2000" spc="-5" dirty="0">
                <a:latin typeface="Calibri"/>
                <a:cs typeface="Calibri"/>
              </a:rPr>
              <a:t>- Lead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Origin-Lead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Add</a:t>
            </a:r>
            <a:r>
              <a:rPr lang="en-US" sz="2000" spc="-10" dirty="0">
                <a:latin typeface="Calibri"/>
                <a:cs typeface="Calibri"/>
              </a:rPr>
              <a:t> Form</a:t>
            </a:r>
            <a:endParaRPr lang="en-US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80"/>
              </a:spcBef>
              <a:buFont typeface="Wingdings" panose="05000000000000000000" pitchFamily="2" charset="2"/>
              <a:buChar char="q"/>
              <a:tabLst>
                <a:tab pos="241300" algn="l"/>
                <a:tab pos="241935" algn="l"/>
              </a:tabLst>
            </a:pPr>
            <a:r>
              <a:rPr lang="en-US" sz="2000" dirty="0">
                <a:latin typeface="Calibri"/>
                <a:cs typeface="Calibri"/>
              </a:rPr>
              <a:t>In </a:t>
            </a:r>
            <a:r>
              <a:rPr lang="en-US" sz="2000" spc="-5" dirty="0">
                <a:latin typeface="Calibri"/>
                <a:cs typeface="Calibri"/>
              </a:rPr>
              <a:t>business terms,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this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model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has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an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ability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to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go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along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with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the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company’s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requirements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</a:t>
            </a:r>
            <a:r>
              <a:rPr lang="en-US" sz="2000" spc="1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coming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future.</a:t>
            </a:r>
            <a:endParaRPr lang="en-US" sz="20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795"/>
              </a:spcBef>
              <a:buFont typeface="Wingdings" panose="05000000000000000000" pitchFamily="2" charset="2"/>
              <a:buChar char="q"/>
              <a:tabLst>
                <a:tab pos="241300" algn="l"/>
                <a:tab pos="241935" algn="l"/>
              </a:tabLst>
            </a:pPr>
            <a:r>
              <a:rPr lang="en-US" sz="2000" spc="-5" dirty="0">
                <a:latin typeface="Calibri"/>
                <a:cs typeface="Calibri"/>
              </a:rPr>
              <a:t>Hence</a:t>
            </a:r>
            <a:r>
              <a:rPr lang="en-US" sz="2000" spc="20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overall </a:t>
            </a:r>
            <a:r>
              <a:rPr lang="en-US" sz="2000" spc="-5" dirty="0">
                <a:latin typeface="Calibri"/>
                <a:cs typeface="Calibri"/>
              </a:rPr>
              <a:t>this </a:t>
            </a:r>
            <a:r>
              <a:rPr lang="en-US" sz="2000" dirty="0">
                <a:latin typeface="Calibri"/>
                <a:cs typeface="Calibri"/>
              </a:rPr>
              <a:t>model seems</a:t>
            </a:r>
            <a:r>
              <a:rPr lang="en-US" sz="2000" spc="-10" dirty="0">
                <a:latin typeface="Calibri"/>
                <a:cs typeface="Calibri"/>
              </a:rPr>
              <a:t> to </a:t>
            </a:r>
            <a:r>
              <a:rPr lang="en-US" sz="2000" spc="-5" dirty="0">
                <a:latin typeface="Calibri"/>
                <a:cs typeface="Calibri"/>
              </a:rPr>
              <a:t>be </a:t>
            </a:r>
            <a:r>
              <a:rPr lang="en-US" sz="2000" spc="-10" dirty="0">
                <a:latin typeface="Calibri"/>
                <a:cs typeface="Calibri"/>
              </a:rPr>
              <a:t>good.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713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088A7C-B617-6B57-CF80-161A832E8F3D}"/>
              </a:ext>
            </a:extLst>
          </p:cNvPr>
          <p:cNvSpPr txBox="1"/>
          <p:nvPr/>
        </p:nvSpPr>
        <p:spPr>
          <a:xfrm>
            <a:off x="0" y="2497976"/>
            <a:ext cx="12192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5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Thank You!!</a:t>
            </a:r>
            <a:endParaRPr lang="en-IN" sz="11500" b="1" i="0" dirty="0">
              <a:solidFill>
                <a:schemeClr val="accent2">
                  <a:lumMod val="75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772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825EF8-A2CA-A529-727D-5EF993596ACC}"/>
              </a:ext>
            </a:extLst>
          </p:cNvPr>
          <p:cNvSpPr txBox="1"/>
          <p:nvPr/>
        </p:nvSpPr>
        <p:spPr>
          <a:xfrm>
            <a:off x="194838" y="77108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4F22C-1843-9E93-BB22-DF935F4C3EF0}"/>
              </a:ext>
            </a:extLst>
          </p:cNvPr>
          <p:cNvSpPr txBox="1"/>
          <p:nvPr/>
        </p:nvSpPr>
        <p:spPr>
          <a:xfrm>
            <a:off x="291092" y="1821688"/>
            <a:ext cx="106443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lang="en-US" sz="2800" spc="-5" dirty="0">
                <a:latin typeface="Calibri"/>
                <a:cs typeface="Calibri"/>
              </a:rPr>
              <a:t>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online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education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company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/>
              </a:rPr>
              <a:t>named X Education </a:t>
            </a:r>
            <a:r>
              <a:rPr lang="en-US" sz="2800" spc="-15" dirty="0">
                <a:latin typeface="Calibri"/>
                <a:cs typeface="Calibri"/>
              </a:rPr>
              <a:t>wants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to</a:t>
            </a:r>
            <a:r>
              <a:rPr lang="en-US" sz="2800" spc="-5" dirty="0">
                <a:latin typeface="Calibri"/>
                <a:cs typeface="Calibri"/>
              </a:rPr>
              <a:t> know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its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potential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lead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(unpaid</a:t>
            </a:r>
            <a:r>
              <a:rPr lang="en-US" sz="2800" spc="3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customers)</a:t>
            </a:r>
            <a:r>
              <a:rPr lang="en-US" sz="2800" spc="4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which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can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convert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into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paid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customers.</a:t>
            </a:r>
            <a:r>
              <a:rPr lang="en-US" sz="2800" spc="6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The </a:t>
            </a:r>
            <a:r>
              <a:rPr lang="en-US" sz="2800" spc="-62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company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wants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a model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which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assign</a:t>
            </a:r>
            <a:r>
              <a:rPr lang="en-US" sz="2800" spc="2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a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lead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score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to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each </a:t>
            </a:r>
            <a:r>
              <a:rPr lang="en-US" sz="2800" spc="-5" dirty="0">
                <a:latin typeface="Calibri"/>
                <a:cs typeface="Calibri"/>
              </a:rPr>
              <a:t>lead 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based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on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chances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of its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converting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20" dirty="0">
                <a:latin typeface="Calibri"/>
                <a:cs typeface="Calibri"/>
              </a:rPr>
              <a:t>to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paid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45" dirty="0">
                <a:latin typeface="Calibri"/>
                <a:cs typeface="Calibri"/>
              </a:rPr>
              <a:t>customer.</a:t>
            </a:r>
            <a:r>
              <a:rPr lang="en-US" sz="2800" spc="2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Higher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the </a:t>
            </a:r>
            <a:r>
              <a:rPr lang="en-US" sz="2800" spc="-6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lead </a:t>
            </a:r>
            <a:r>
              <a:rPr lang="en-US" sz="2800" spc="-15" dirty="0">
                <a:latin typeface="Calibri"/>
                <a:cs typeface="Calibri"/>
              </a:rPr>
              <a:t>score,</a:t>
            </a:r>
            <a:r>
              <a:rPr lang="en-US" sz="2800" spc="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higher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the</a:t>
            </a:r>
            <a:r>
              <a:rPr lang="en-US" sz="2800" spc="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chance</a:t>
            </a:r>
            <a:r>
              <a:rPr lang="en-US" sz="2800" spc="15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of </a:t>
            </a:r>
            <a:r>
              <a:rPr lang="en-US" sz="2800" spc="-20" dirty="0">
                <a:latin typeface="Calibri"/>
                <a:cs typeface="Calibri"/>
              </a:rPr>
              <a:t>conversion.</a:t>
            </a:r>
          </a:p>
        </p:txBody>
      </p:sp>
    </p:spTree>
    <p:extLst>
      <p:ext uri="{BB962C8B-B14F-4D97-AF65-F5344CB8AC3E}">
        <p14:creationId xmlns:p14="http://schemas.microsoft.com/office/powerpoint/2010/main" val="137385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AF9E3-F418-D303-2466-68E0F7F9EAD7}"/>
              </a:ext>
            </a:extLst>
          </p:cNvPr>
          <p:cNvSpPr txBox="1"/>
          <p:nvPr/>
        </p:nvSpPr>
        <p:spPr>
          <a:xfrm>
            <a:off x="367861" y="660545"/>
            <a:ext cx="99884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Approach for the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F155-C54A-2A8C-CAF0-F70188A916B7}"/>
              </a:ext>
            </a:extLst>
          </p:cNvPr>
          <p:cNvSpPr txBox="1"/>
          <p:nvPr/>
        </p:nvSpPr>
        <p:spPr>
          <a:xfrm>
            <a:off x="367861" y="1706496"/>
            <a:ext cx="11529613" cy="4411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935" algn="l"/>
              </a:tabLst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Reading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lang="en-US" sz="2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935" algn="l"/>
              </a:tabLst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</a:t>
            </a:r>
            <a:r>
              <a:rPr kumimoji="0" lang="en-US" sz="2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cleaning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935" algn="l"/>
              </a:tabLst>
              <a:defRPr/>
            </a:pP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transformation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935" algn="l"/>
              </a:tabLst>
              <a:defRPr/>
            </a:pPr>
            <a:r>
              <a:rPr kumimoji="0" lang="en-US" sz="2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Train-Test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split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feature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scaling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935" algn="l"/>
              </a:tabLst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building</a:t>
            </a: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feature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selection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using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RFE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935" algn="l"/>
              </a:tabLst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Calculating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model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evaluation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metrics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935" algn="l"/>
              </a:tabLst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Plotting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ROC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and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finding</a:t>
            </a:r>
            <a:r>
              <a:rPr kumimoji="0" lang="en-US" sz="24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optimal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cutoff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point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935" algn="l"/>
              </a:tabLst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Calculating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the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precision</a:t>
            </a:r>
            <a:r>
              <a:rPr kumimoji="0" lang="en-US" sz="24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and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recall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metrics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935" algn="l"/>
              </a:tabLst>
              <a:defRPr/>
            </a:pP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Prediction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on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test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49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AF9E3-F418-D303-2466-68E0F7F9EAD7}"/>
              </a:ext>
            </a:extLst>
          </p:cNvPr>
          <p:cNvSpPr txBox="1"/>
          <p:nvPr/>
        </p:nvSpPr>
        <p:spPr>
          <a:xfrm>
            <a:off x="367861" y="660545"/>
            <a:ext cx="99884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Correlation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F155-C54A-2A8C-CAF0-F70188A916B7}"/>
              </a:ext>
            </a:extLst>
          </p:cNvPr>
          <p:cNvSpPr txBox="1"/>
          <p:nvPr/>
        </p:nvSpPr>
        <p:spPr>
          <a:xfrm>
            <a:off x="367861" y="1696871"/>
            <a:ext cx="36651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20" dirty="0">
                <a:latin typeface="Calibri"/>
                <a:cs typeface="Calibri"/>
              </a:rPr>
              <a:t>From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the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lang="en-US" sz="3200" spc="-15" dirty="0">
                <a:latin typeface="Calibri"/>
                <a:cs typeface="Calibri"/>
              </a:rPr>
              <a:t>correlation heat </a:t>
            </a:r>
            <a:r>
              <a:rPr lang="en-US" sz="3200" spc="-10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map, </a:t>
            </a:r>
            <a:r>
              <a:rPr lang="en-US" sz="3200" spc="-15" dirty="0">
                <a:latin typeface="Calibri"/>
                <a:cs typeface="Calibri"/>
              </a:rPr>
              <a:t>we </a:t>
            </a:r>
            <a:r>
              <a:rPr lang="en-US" sz="3200" spc="-10" dirty="0">
                <a:latin typeface="Calibri"/>
                <a:cs typeface="Calibri"/>
              </a:rPr>
              <a:t>can see </a:t>
            </a:r>
            <a:r>
              <a:rPr lang="en-US" sz="3200" spc="-620" dirty="0">
                <a:latin typeface="Calibri"/>
                <a:cs typeface="Calibri"/>
              </a:rPr>
              <a:t> </a:t>
            </a:r>
            <a:r>
              <a:rPr lang="en-US" sz="3200" spc="-10" dirty="0">
                <a:latin typeface="Calibri"/>
                <a:cs typeface="Calibri"/>
              </a:rPr>
              <a:t>that ‘page </a:t>
            </a:r>
            <a:r>
              <a:rPr lang="en-US" sz="3200" spc="-15" dirty="0">
                <a:latin typeface="Calibri"/>
                <a:cs typeface="Calibri"/>
              </a:rPr>
              <a:t>views </a:t>
            </a:r>
            <a:r>
              <a:rPr lang="en-US" sz="3200" spc="-620" dirty="0">
                <a:latin typeface="Calibri"/>
                <a:cs typeface="Calibri"/>
              </a:rPr>
              <a:t> </a:t>
            </a:r>
            <a:r>
              <a:rPr lang="en-US" sz="3200" spc="-10" dirty="0">
                <a:latin typeface="Calibri"/>
                <a:cs typeface="Calibri"/>
              </a:rPr>
              <a:t>per </a:t>
            </a:r>
            <a:r>
              <a:rPr lang="en-US" sz="3200" spc="10" dirty="0">
                <a:latin typeface="Calibri"/>
                <a:cs typeface="Calibri"/>
              </a:rPr>
              <a:t>visit’ </a:t>
            </a:r>
            <a:r>
              <a:rPr lang="en-US" sz="3200" spc="-10" dirty="0">
                <a:latin typeface="Calibri"/>
                <a:cs typeface="Calibri"/>
              </a:rPr>
              <a:t>has</a:t>
            </a:r>
            <a:r>
              <a:rPr lang="en-US" sz="3200" spc="-5" dirty="0">
                <a:latin typeface="Calibri"/>
                <a:cs typeface="Calibri"/>
              </a:rPr>
              <a:t> </a:t>
            </a:r>
            <a:r>
              <a:rPr lang="en-US" sz="3200" spc="-10" dirty="0">
                <a:latin typeface="Calibri"/>
                <a:cs typeface="Calibri"/>
              </a:rPr>
              <a:t>high </a:t>
            </a:r>
            <a:r>
              <a:rPr lang="en-US" sz="3200" spc="-15" dirty="0">
                <a:latin typeface="Calibri"/>
                <a:cs typeface="Calibri"/>
              </a:rPr>
              <a:t>correlation </a:t>
            </a:r>
            <a:r>
              <a:rPr lang="en-US" sz="3200" spc="-5" dirty="0">
                <a:latin typeface="Calibri"/>
                <a:cs typeface="Calibri"/>
              </a:rPr>
              <a:t>with</a:t>
            </a:r>
            <a:r>
              <a:rPr lang="en-US" sz="3200" spc="-20" dirty="0">
                <a:latin typeface="Calibri"/>
                <a:cs typeface="Calibri"/>
              </a:rPr>
              <a:t> </a:t>
            </a:r>
            <a:r>
              <a:rPr lang="en-US" sz="3200" spc="-15" dirty="0">
                <a:latin typeface="Calibri"/>
                <a:cs typeface="Calibri"/>
              </a:rPr>
              <a:t>‘total</a:t>
            </a:r>
            <a:r>
              <a:rPr lang="en-US" sz="3200" spc="-20" dirty="0">
                <a:latin typeface="Calibri"/>
                <a:cs typeface="Calibri"/>
              </a:rPr>
              <a:t> </a:t>
            </a:r>
            <a:r>
              <a:rPr lang="en-US" sz="3200" spc="-10" dirty="0">
                <a:latin typeface="Calibri"/>
                <a:cs typeface="Calibri"/>
              </a:rPr>
              <a:t>visits’.</a:t>
            </a:r>
            <a:endParaRPr lang="en-US" sz="3200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C0693-D2A6-4555-13EC-80CF991A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751" y="818180"/>
            <a:ext cx="7367470" cy="537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1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AF9E3-F418-D303-2466-68E0F7F9EAD7}"/>
              </a:ext>
            </a:extLst>
          </p:cNvPr>
          <p:cNvSpPr txBox="1"/>
          <p:nvPr/>
        </p:nvSpPr>
        <p:spPr>
          <a:xfrm>
            <a:off x="184982" y="660545"/>
            <a:ext cx="10826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Variables Impacting the conversion rate</a:t>
            </a:r>
            <a:endParaRPr lang="en-IN" sz="5400" b="1" i="0" dirty="0">
              <a:solidFill>
                <a:schemeClr val="accent2">
                  <a:lumMod val="75000"/>
                </a:schemeClr>
              </a:solidFill>
              <a:effectLst/>
              <a:latin typeface="+mj-lt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7C83233B-8AB8-ECE4-9E8D-55B4A82C60D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239" y="1618083"/>
            <a:ext cx="4706554" cy="43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0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AF9E3-F418-D303-2466-68E0F7F9EAD7}"/>
              </a:ext>
            </a:extLst>
          </p:cNvPr>
          <p:cNvSpPr txBox="1"/>
          <p:nvPr/>
        </p:nvSpPr>
        <p:spPr>
          <a:xfrm>
            <a:off x="310110" y="567852"/>
            <a:ext cx="99884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Model Building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8A9AAEA-5D96-FF48-73C6-BE9A3BC0F4B4}"/>
              </a:ext>
            </a:extLst>
          </p:cNvPr>
          <p:cNvSpPr txBox="1"/>
          <p:nvPr/>
        </p:nvSpPr>
        <p:spPr>
          <a:xfrm>
            <a:off x="435238" y="1670142"/>
            <a:ext cx="8843516" cy="238193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60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dummy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 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RFE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select 20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 </a:t>
            </a:r>
            <a:r>
              <a:rPr sz="2800" spc="-10" dirty="0">
                <a:latin typeface="Calibri"/>
                <a:cs typeface="Calibri"/>
              </a:rPr>
              <a:t>value.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eliminate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0.05.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After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6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iterations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got</a:t>
            </a:r>
            <a:r>
              <a:rPr sz="2800" spc="-5" dirty="0">
                <a:latin typeface="Calibri"/>
                <a:cs typeface="Calibri"/>
              </a:rPr>
              <a:t> our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 less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0.05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VIF </a:t>
            </a:r>
            <a:r>
              <a:rPr sz="2800" spc="-10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less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92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AF9E3-F418-D303-2466-68E0F7F9EAD7}"/>
              </a:ext>
            </a:extLst>
          </p:cNvPr>
          <p:cNvSpPr txBox="1"/>
          <p:nvPr/>
        </p:nvSpPr>
        <p:spPr>
          <a:xfrm>
            <a:off x="283392" y="593169"/>
            <a:ext cx="116252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Model Evaluation - Sensitivity and Specificity  on Train Data Set</a:t>
            </a:r>
            <a:endParaRPr lang="en-IN" sz="4800" b="1" i="0" dirty="0">
              <a:solidFill>
                <a:schemeClr val="accent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A85CCF0-2170-55AE-202D-F9E977589818}"/>
              </a:ext>
            </a:extLst>
          </p:cNvPr>
          <p:cNvSpPr txBox="1"/>
          <p:nvPr/>
        </p:nvSpPr>
        <p:spPr>
          <a:xfrm>
            <a:off x="377486" y="2162829"/>
            <a:ext cx="8843516" cy="8307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lang="en-US" sz="2800" spc="-60" dirty="0">
                <a:latin typeface="Calibri"/>
                <a:cs typeface="Calibri"/>
              </a:rPr>
              <a:t>The graph depicts an optimal cut off of 0.37 based on Accuracy,  Sensitivity and Specificity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BD6A4-3A9D-910E-9960-BBF408D5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6" y="2992013"/>
            <a:ext cx="4646901" cy="3272818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3A34F763-0FC5-159C-42BF-532F51BAC6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7615" y="3233609"/>
            <a:ext cx="3354482" cy="249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9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AF9E3-F418-D303-2466-68E0F7F9EAD7}"/>
              </a:ext>
            </a:extLst>
          </p:cNvPr>
          <p:cNvSpPr txBox="1"/>
          <p:nvPr/>
        </p:nvSpPr>
        <p:spPr>
          <a:xfrm>
            <a:off x="283392" y="593169"/>
            <a:ext cx="116252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Model Evaluation - Precision and Recall on  Train Dataset</a:t>
            </a:r>
            <a:endParaRPr lang="en-IN" sz="4800" b="1" i="0" dirty="0">
              <a:solidFill>
                <a:schemeClr val="accent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A85CCF0-2170-55AE-202D-F9E977589818}"/>
              </a:ext>
            </a:extLst>
          </p:cNvPr>
          <p:cNvSpPr txBox="1"/>
          <p:nvPr/>
        </p:nvSpPr>
        <p:spPr>
          <a:xfrm>
            <a:off x="377486" y="2162829"/>
            <a:ext cx="8843516" cy="8307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lang="en-US" sz="2800" spc="-60" dirty="0">
                <a:latin typeface="Calibri"/>
                <a:cs typeface="Calibri"/>
              </a:rPr>
              <a:t>The graph depicts an optimal cut off of 0.37 based on Accuracy,  Sensitivity and Specificity</a:t>
            </a:r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D64F7F82-BD4F-0782-DF66-0B35A45A00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0707" y="4040916"/>
            <a:ext cx="2085394" cy="654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6DBA8-F275-27B0-E661-75F9D36EB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86" y="2988626"/>
            <a:ext cx="4723809" cy="31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4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CAF9E3-F418-D303-2466-68E0F7F9EAD7}"/>
              </a:ext>
            </a:extLst>
          </p:cNvPr>
          <p:cNvSpPr txBox="1"/>
          <p:nvPr/>
        </p:nvSpPr>
        <p:spPr>
          <a:xfrm>
            <a:off x="283392" y="593169"/>
            <a:ext cx="116252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</a:rPr>
              <a:t>Model Evaluation – Sensitivity and Specificity  on Test Dataset</a:t>
            </a:r>
            <a:endParaRPr lang="en-IN" sz="4800" b="1" i="0" dirty="0">
              <a:solidFill>
                <a:schemeClr val="accent2">
                  <a:lumMod val="75000"/>
                </a:schemeClr>
              </a:solidFill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A4054-A335-93C4-72D8-B32C5931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4" y="2778940"/>
            <a:ext cx="3162452" cy="130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015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355</TotalTime>
  <Words>379</Words>
  <Application>Microsoft Office PowerPoint</Application>
  <PresentationFormat>Widescreen</PresentationFormat>
  <Paragraphs>35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circular</vt:lpstr>
      <vt:lpstr>Helvetica Neue</vt:lpstr>
      <vt:lpstr>Wingdings</vt:lpstr>
      <vt:lpstr>Retrospect</vt:lpstr>
      <vt:lpstr>Lead Scoring Case Study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Assignment</dc:title>
  <dc:creator>Hritik</dc:creator>
  <cp:lastModifiedBy>Hritik</cp:lastModifiedBy>
  <cp:revision>13</cp:revision>
  <dcterms:created xsi:type="dcterms:W3CDTF">2022-10-01T05:44:20Z</dcterms:created>
  <dcterms:modified xsi:type="dcterms:W3CDTF">2023-01-22T10:59:59Z</dcterms:modified>
</cp:coreProperties>
</file>