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7"/>
  </p:notesMasterIdLst>
  <p:sldIdLst>
    <p:sldId id="256" r:id="rId2"/>
    <p:sldId id="274" r:id="rId3"/>
    <p:sldId id="257" r:id="rId4"/>
    <p:sldId id="258" r:id="rId5"/>
    <p:sldId id="259" r:id="rId6"/>
    <p:sldId id="260" r:id="rId7"/>
    <p:sldId id="261" r:id="rId8"/>
    <p:sldId id="264" r:id="rId9"/>
    <p:sldId id="262" r:id="rId10"/>
    <p:sldId id="266" r:id="rId11"/>
    <p:sldId id="263" r:id="rId12"/>
    <p:sldId id="265" r:id="rId13"/>
    <p:sldId id="276" r:id="rId14"/>
    <p:sldId id="267" r:id="rId15"/>
    <p:sldId id="277" r:id="rId16"/>
    <p:sldId id="279" r:id="rId17"/>
    <p:sldId id="268" r:id="rId18"/>
    <p:sldId id="278" r:id="rId19"/>
    <p:sldId id="269" r:id="rId20"/>
    <p:sldId id="275" r:id="rId21"/>
    <p:sldId id="280" r:id="rId22"/>
    <p:sldId id="281" r:id="rId23"/>
    <p:sldId id="270" r:id="rId24"/>
    <p:sldId id="273"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60"/>
  </p:normalViewPr>
  <p:slideViewPr>
    <p:cSldViewPr snapToGrid="0">
      <p:cViewPr varScale="1">
        <p:scale>
          <a:sx n="87" d="100"/>
          <a:sy n="87" d="100"/>
        </p:scale>
        <p:origin x="50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8CAF1-F5D1-4D05-A2B9-ADBEC17D3FB1}" type="datetimeFigureOut">
              <a:rPr lang="en-IN" smtClean="0"/>
              <a:t>19-08-2020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19838-DAEA-4B9A-97B5-3C6BA5199CC5}" type="slidenum">
              <a:rPr lang="en-IN" smtClean="0"/>
              <a:t>‹#›</a:t>
            </a:fld>
            <a:endParaRPr lang="en-IN"/>
          </a:p>
        </p:txBody>
      </p:sp>
    </p:spTree>
    <p:extLst>
      <p:ext uri="{BB962C8B-B14F-4D97-AF65-F5344CB8AC3E}">
        <p14:creationId xmlns:p14="http://schemas.microsoft.com/office/powerpoint/2010/main" val="1293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8/19/2020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8/19/2020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81DB-12CE-4ACE-BE62-F7398BC2A678}"/>
              </a:ext>
            </a:extLst>
          </p:cNvPr>
          <p:cNvSpPr>
            <a:spLocks noGrp="1"/>
          </p:cNvSpPr>
          <p:nvPr>
            <p:ph type="ctrTitle"/>
          </p:nvPr>
        </p:nvSpPr>
        <p:spPr/>
        <p:txBody>
          <a:bodyPr/>
          <a:lstStyle/>
          <a:p>
            <a:r>
              <a:rPr lang="en-IN" dirty="0"/>
              <a:t>Twitter Sentiment Analysis</a:t>
            </a:r>
          </a:p>
        </p:txBody>
      </p:sp>
    </p:spTree>
    <p:extLst>
      <p:ext uri="{BB962C8B-B14F-4D97-AF65-F5344CB8AC3E}">
        <p14:creationId xmlns:p14="http://schemas.microsoft.com/office/powerpoint/2010/main" val="2842773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2DFD-645C-45B1-81B4-E10DB89B1660}"/>
              </a:ext>
            </a:extLst>
          </p:cNvPr>
          <p:cNvSpPr>
            <a:spLocks noGrp="1"/>
          </p:cNvSpPr>
          <p:nvPr>
            <p:ph type="title"/>
          </p:nvPr>
        </p:nvSpPr>
        <p:spPr/>
        <p:txBody>
          <a:bodyPr/>
          <a:lstStyle/>
          <a:p>
            <a:r>
              <a:rPr lang="en-IN" dirty="0"/>
              <a:t>Requirements</a:t>
            </a:r>
          </a:p>
        </p:txBody>
      </p:sp>
      <p:graphicFrame>
        <p:nvGraphicFramePr>
          <p:cNvPr id="4" name="Table 4">
            <a:extLst>
              <a:ext uri="{FF2B5EF4-FFF2-40B4-BE49-F238E27FC236}">
                <a16:creationId xmlns:a16="http://schemas.microsoft.com/office/drawing/2014/main" id="{14C9D849-A566-449D-B8EF-3151BEFBFFF5}"/>
              </a:ext>
            </a:extLst>
          </p:cNvPr>
          <p:cNvGraphicFramePr>
            <a:graphicFrameLocks noGrp="1"/>
          </p:cNvGraphicFramePr>
          <p:nvPr>
            <p:extLst>
              <p:ext uri="{D42A27DB-BD31-4B8C-83A1-F6EECF244321}">
                <p14:modId xmlns:p14="http://schemas.microsoft.com/office/powerpoint/2010/main" val="4208858031"/>
              </p:ext>
            </p:extLst>
          </p:nvPr>
        </p:nvGraphicFramePr>
        <p:xfrm>
          <a:off x="1495669" y="2180491"/>
          <a:ext cx="8128000" cy="369980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99981628"/>
                    </a:ext>
                  </a:extLst>
                </a:gridCol>
                <a:gridCol w="4064000">
                  <a:extLst>
                    <a:ext uri="{9D8B030D-6E8A-4147-A177-3AD203B41FA5}">
                      <a16:colId xmlns:a16="http://schemas.microsoft.com/office/drawing/2014/main" val="1496234549"/>
                    </a:ext>
                  </a:extLst>
                </a:gridCol>
              </a:tblGrid>
              <a:tr h="615462">
                <a:tc>
                  <a:txBody>
                    <a:bodyPr/>
                    <a:lstStyle/>
                    <a:p>
                      <a:r>
                        <a:rPr lang="en-IN" dirty="0"/>
                        <a:t>HARDWARE</a:t>
                      </a:r>
                    </a:p>
                  </a:txBody>
                  <a:tcPr/>
                </a:tc>
                <a:tc>
                  <a:txBody>
                    <a:bodyPr/>
                    <a:lstStyle/>
                    <a:p>
                      <a:r>
                        <a:rPr lang="en-IN" dirty="0"/>
                        <a:t>SOFTWARE</a:t>
                      </a:r>
                    </a:p>
                  </a:txBody>
                  <a:tcPr/>
                </a:tc>
                <a:extLst>
                  <a:ext uri="{0D108BD9-81ED-4DB2-BD59-A6C34878D82A}">
                    <a16:rowId xmlns:a16="http://schemas.microsoft.com/office/drawing/2014/main" val="827051731"/>
                  </a:ext>
                </a:extLst>
              </a:tr>
              <a:tr h="615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Windows or Ubuntu</a:t>
                      </a:r>
                      <a:endParaRPr lang="en-IN" dirty="0"/>
                    </a:p>
                  </a:txBody>
                  <a:tcPr/>
                </a:tc>
                <a:tc>
                  <a:txBody>
                    <a:bodyPr/>
                    <a:lstStyle/>
                    <a:p>
                      <a:r>
                        <a:rPr lang="en-US" dirty="0"/>
                        <a:t>Python 3.0 or above </a:t>
                      </a:r>
                    </a:p>
                  </a:txBody>
                  <a:tcPr/>
                </a:tc>
                <a:extLst>
                  <a:ext uri="{0D108BD9-81ED-4DB2-BD59-A6C34878D82A}">
                    <a16:rowId xmlns:a16="http://schemas.microsoft.com/office/drawing/2014/main" val="3957067385"/>
                  </a:ext>
                </a:extLst>
              </a:tr>
              <a:tr h="615462">
                <a:tc>
                  <a:txBody>
                    <a:bodyPr/>
                    <a:lstStyle/>
                    <a:p>
                      <a:pPr rtl="0"/>
                      <a:r>
                        <a:rPr lang="en-US" sz="1800" b="0" i="0" u="none" strike="noStrike" kern="1200" dirty="0">
                          <a:solidFill>
                            <a:schemeClr val="dk1"/>
                          </a:solidFill>
                          <a:effectLst/>
                          <a:latin typeface="+mn-lt"/>
                          <a:ea typeface="+mn-ea"/>
                          <a:cs typeface="+mn-cs"/>
                        </a:rPr>
                        <a:t>Keyboard or mouse or compatible pointing devices</a:t>
                      </a:r>
                      <a:endParaRPr lang="en-US" b="0" dirty="0">
                        <a:effectLst/>
                      </a:endParaRPr>
                    </a:p>
                    <a:p>
                      <a:endParaRPr lang="en-IN" dirty="0"/>
                    </a:p>
                  </a:txBody>
                  <a:tcPr/>
                </a:tc>
                <a:tc>
                  <a:txBody>
                    <a:bodyPr/>
                    <a:lstStyle/>
                    <a:p>
                      <a:pPr rtl="0"/>
                      <a:r>
                        <a:rPr lang="en-US" sz="1800" b="0" i="0" u="none" strike="noStrike" kern="1200" dirty="0">
                          <a:solidFill>
                            <a:schemeClr val="dk1"/>
                          </a:solidFill>
                          <a:effectLst/>
                          <a:latin typeface="+mn-lt"/>
                          <a:ea typeface="+mn-ea"/>
                          <a:cs typeface="+mn-cs"/>
                        </a:rPr>
                        <a:t>Anaconda Framework and </a:t>
                      </a:r>
                      <a:r>
                        <a:rPr lang="en-US" sz="1800" b="0" i="0" u="none" strike="noStrike" kern="1200" dirty="0" err="1">
                          <a:solidFill>
                            <a:schemeClr val="dk1"/>
                          </a:solidFill>
                          <a:effectLst/>
                          <a:latin typeface="+mn-lt"/>
                          <a:ea typeface="+mn-ea"/>
                          <a:cs typeface="+mn-cs"/>
                        </a:rPr>
                        <a:t>Jupyter</a:t>
                      </a:r>
                      <a:r>
                        <a:rPr lang="en-US" sz="1800" b="0" i="0" u="none" strike="noStrike" kern="1200" dirty="0">
                          <a:solidFill>
                            <a:schemeClr val="dk1"/>
                          </a:solidFill>
                          <a:effectLst/>
                          <a:latin typeface="+mn-lt"/>
                          <a:ea typeface="+mn-ea"/>
                          <a:cs typeface="+mn-cs"/>
                        </a:rPr>
                        <a:t> Notebook</a:t>
                      </a:r>
                      <a:endParaRPr lang="en-US" b="0" dirty="0">
                        <a:effectLst/>
                      </a:endParaRPr>
                    </a:p>
                  </a:txBody>
                  <a:tcPr/>
                </a:tc>
                <a:extLst>
                  <a:ext uri="{0D108BD9-81ED-4DB2-BD59-A6C34878D82A}">
                    <a16:rowId xmlns:a16="http://schemas.microsoft.com/office/drawing/2014/main" val="3582875166"/>
                  </a:ext>
                </a:extLst>
              </a:tr>
              <a:tr h="615462">
                <a:tc>
                  <a:txBody>
                    <a:bodyPr/>
                    <a:lstStyle/>
                    <a:p>
                      <a:pPr rtl="0"/>
                      <a:r>
                        <a:rPr lang="en-US" sz="1800" b="0" i="0" u="none" strike="noStrike" kern="1200" dirty="0">
                          <a:solidFill>
                            <a:schemeClr val="dk1"/>
                          </a:solidFill>
                          <a:effectLst/>
                          <a:latin typeface="+mn-lt"/>
                          <a:ea typeface="+mn-ea"/>
                          <a:cs typeface="+mn-cs"/>
                        </a:rPr>
                        <a:t>Nvidia 940 MX or above</a:t>
                      </a:r>
                      <a:endParaRPr lang="en-US" b="0" dirty="0">
                        <a:effectLst/>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Libraries: Scikit-learn Library</a:t>
                      </a:r>
                    </a:p>
                    <a:p>
                      <a:endParaRPr lang="en-IN" dirty="0"/>
                    </a:p>
                  </a:txBody>
                  <a:tcPr/>
                </a:tc>
                <a:extLst>
                  <a:ext uri="{0D108BD9-81ED-4DB2-BD59-A6C34878D82A}">
                    <a16:rowId xmlns:a16="http://schemas.microsoft.com/office/drawing/2014/main" val="4173707579"/>
                  </a:ext>
                </a:extLst>
              </a:tr>
              <a:tr h="615462">
                <a:tc>
                  <a:txBody>
                    <a:bodyPr/>
                    <a:lstStyle/>
                    <a:p>
                      <a:pPr rtl="0"/>
                      <a:r>
                        <a:rPr lang="en-IN" sz="1800" b="0" i="0" u="none" strike="noStrike" kern="1200" dirty="0">
                          <a:solidFill>
                            <a:schemeClr val="dk1"/>
                          </a:solidFill>
                          <a:effectLst/>
                          <a:latin typeface="+mn-lt"/>
                          <a:ea typeface="+mn-ea"/>
                          <a:cs typeface="+mn-cs"/>
                        </a:rPr>
                        <a:t>RAM: 8GB or above</a:t>
                      </a:r>
                      <a:endParaRPr lang="en-IN" b="0" dirty="0">
                        <a:effectLst/>
                      </a:endParaRPr>
                    </a:p>
                    <a:p>
                      <a:pPr rtl="0"/>
                      <a:r>
                        <a:rPr lang="en-IN" sz="1800" b="0" i="0" u="none" strike="noStrike" kern="1200" dirty="0">
                          <a:solidFill>
                            <a:schemeClr val="dk1"/>
                          </a:solidFill>
                          <a:effectLst/>
                          <a:latin typeface="+mn-lt"/>
                          <a:ea typeface="+mn-ea"/>
                          <a:cs typeface="+mn-cs"/>
                        </a:rPr>
                        <a:t>Hard disk: 20 GB or above</a:t>
                      </a:r>
                      <a:endParaRPr lang="en-IN" b="0" dirty="0">
                        <a:effectLst/>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Twitter API</a:t>
                      </a:r>
                    </a:p>
                    <a:p>
                      <a:endParaRPr lang="en-IN" dirty="0"/>
                    </a:p>
                  </a:txBody>
                  <a:tcPr/>
                </a:tc>
                <a:extLst>
                  <a:ext uri="{0D108BD9-81ED-4DB2-BD59-A6C34878D82A}">
                    <a16:rowId xmlns:a16="http://schemas.microsoft.com/office/drawing/2014/main" val="55912876"/>
                  </a:ext>
                </a:extLst>
              </a:tr>
            </a:tbl>
          </a:graphicData>
        </a:graphic>
      </p:graphicFrame>
    </p:spTree>
    <p:extLst>
      <p:ext uri="{BB962C8B-B14F-4D97-AF65-F5344CB8AC3E}">
        <p14:creationId xmlns:p14="http://schemas.microsoft.com/office/powerpoint/2010/main" val="342892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D629-98A4-4098-B4A0-2DB078E12A97}"/>
              </a:ext>
            </a:extLst>
          </p:cNvPr>
          <p:cNvSpPr>
            <a:spLocks noGrp="1"/>
          </p:cNvSpPr>
          <p:nvPr>
            <p:ph type="title"/>
          </p:nvPr>
        </p:nvSpPr>
        <p:spPr/>
        <p:txBody>
          <a:bodyPr/>
          <a:lstStyle/>
          <a:p>
            <a:r>
              <a:rPr lang="en-IN" dirty="0"/>
              <a:t>Design</a:t>
            </a:r>
          </a:p>
        </p:txBody>
      </p:sp>
      <p:pic>
        <p:nvPicPr>
          <p:cNvPr id="5" name="Content Placeholder 4">
            <a:extLst>
              <a:ext uri="{FF2B5EF4-FFF2-40B4-BE49-F238E27FC236}">
                <a16:creationId xmlns:a16="http://schemas.microsoft.com/office/drawing/2014/main" id="{4C2CC985-E2FD-4464-AD6F-48FD8C5AE0F9}"/>
              </a:ext>
            </a:extLst>
          </p:cNvPr>
          <p:cNvPicPr>
            <a:picLocks noGrp="1" noChangeAspect="1"/>
          </p:cNvPicPr>
          <p:nvPr>
            <p:ph idx="1"/>
          </p:nvPr>
        </p:nvPicPr>
        <p:blipFill>
          <a:blip r:embed="rId2"/>
          <a:stretch>
            <a:fillRect/>
          </a:stretch>
        </p:blipFill>
        <p:spPr>
          <a:xfrm>
            <a:off x="3372296" y="1844012"/>
            <a:ext cx="4374259" cy="4320914"/>
          </a:xfrm>
        </p:spPr>
      </p:pic>
    </p:spTree>
    <p:extLst>
      <p:ext uri="{BB962C8B-B14F-4D97-AF65-F5344CB8AC3E}">
        <p14:creationId xmlns:p14="http://schemas.microsoft.com/office/powerpoint/2010/main" val="183815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D8F5-58D7-454C-AF48-C5B2CC728AE1}"/>
              </a:ext>
            </a:extLst>
          </p:cNvPr>
          <p:cNvSpPr>
            <a:spLocks noGrp="1"/>
          </p:cNvSpPr>
          <p:nvPr>
            <p:ph type="title"/>
          </p:nvPr>
        </p:nvSpPr>
        <p:spPr/>
        <p:txBody>
          <a:bodyPr/>
          <a:lstStyle/>
          <a:p>
            <a:r>
              <a:rPr lang="en-IN" dirty="0"/>
              <a:t>Approach</a:t>
            </a:r>
          </a:p>
        </p:txBody>
      </p:sp>
      <p:pic>
        <p:nvPicPr>
          <p:cNvPr id="5" name="Content Placeholder 4">
            <a:extLst>
              <a:ext uri="{FF2B5EF4-FFF2-40B4-BE49-F238E27FC236}">
                <a16:creationId xmlns:a16="http://schemas.microsoft.com/office/drawing/2014/main" id="{30B28916-6FE7-4809-9231-84A43A61655B}"/>
              </a:ext>
            </a:extLst>
          </p:cNvPr>
          <p:cNvPicPr>
            <a:picLocks noGrp="1" noChangeAspect="1"/>
          </p:cNvPicPr>
          <p:nvPr>
            <p:ph idx="1"/>
          </p:nvPr>
        </p:nvPicPr>
        <p:blipFill>
          <a:blip r:embed="rId2"/>
          <a:stretch>
            <a:fillRect/>
          </a:stretch>
        </p:blipFill>
        <p:spPr>
          <a:xfrm>
            <a:off x="5293608" y="1828800"/>
            <a:ext cx="5560837" cy="4351338"/>
          </a:xfrm>
        </p:spPr>
      </p:pic>
      <p:sp>
        <p:nvSpPr>
          <p:cNvPr id="6" name="TextBox 5">
            <a:extLst>
              <a:ext uri="{FF2B5EF4-FFF2-40B4-BE49-F238E27FC236}">
                <a16:creationId xmlns:a16="http://schemas.microsoft.com/office/drawing/2014/main" id="{D1BD2A34-91AD-4815-8BC8-B251463F29A9}"/>
              </a:ext>
            </a:extLst>
          </p:cNvPr>
          <p:cNvSpPr txBox="1"/>
          <p:nvPr/>
        </p:nvSpPr>
        <p:spPr>
          <a:xfrm>
            <a:off x="800100" y="1932821"/>
            <a:ext cx="4493508" cy="3693319"/>
          </a:xfrm>
          <a:prstGeom prst="rect">
            <a:avLst/>
          </a:prstGeom>
          <a:noFill/>
        </p:spPr>
        <p:txBody>
          <a:bodyPr wrap="square" rtlCol="0">
            <a:spAutoFit/>
          </a:bodyPr>
          <a:lstStyle/>
          <a:p>
            <a:r>
              <a:rPr lang="en-US" dirty="0"/>
              <a:t>In the training process, our model learns to associate text to the corresponding output based on the test samples used for training. The feature extractor transfers the text input into a feature vector and are fed into the machine learning algorithm to generate a model.</a:t>
            </a:r>
          </a:p>
          <a:p>
            <a:endParaRPr lang="en-US" dirty="0"/>
          </a:p>
          <a:p>
            <a:r>
              <a:rPr lang="en-US" dirty="0"/>
              <a:t>In the prediction process, the feature extractor is used to transform unseen text inputs into feature vectors. These feature vectors are then fed into the model, which generates predicted tags.</a:t>
            </a:r>
            <a:endParaRPr lang="en-IN" dirty="0"/>
          </a:p>
        </p:txBody>
      </p:sp>
    </p:spTree>
    <p:extLst>
      <p:ext uri="{BB962C8B-B14F-4D97-AF65-F5344CB8AC3E}">
        <p14:creationId xmlns:p14="http://schemas.microsoft.com/office/powerpoint/2010/main" val="423472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E6B-5980-4C69-9CD5-4BC8376586EB}"/>
              </a:ext>
            </a:extLst>
          </p:cNvPr>
          <p:cNvSpPr>
            <a:spLocks noGrp="1"/>
          </p:cNvSpPr>
          <p:nvPr>
            <p:ph type="title"/>
          </p:nvPr>
        </p:nvSpPr>
        <p:spPr>
          <a:xfrm>
            <a:off x="1261872" y="313005"/>
            <a:ext cx="8682228" cy="969475"/>
          </a:xfrm>
        </p:spPr>
        <p:txBody>
          <a:bodyPr>
            <a:normAutofit/>
          </a:bodyPr>
          <a:lstStyle/>
          <a:p>
            <a:r>
              <a:rPr lang="en-IN" sz="2400" b="1" dirty="0">
                <a:solidFill>
                  <a:schemeClr val="bg2">
                    <a:lumMod val="25000"/>
                  </a:schemeClr>
                </a:solidFill>
                <a:latin typeface="Candara" panose="020E0502030303020204" pitchFamily="34" charset="0"/>
              </a:rPr>
              <a:t>DATA PRE-PROCESSING</a:t>
            </a:r>
          </a:p>
        </p:txBody>
      </p:sp>
      <p:sp>
        <p:nvSpPr>
          <p:cNvPr id="4" name="Rectangle: Rounded Corners 3">
            <a:extLst>
              <a:ext uri="{FF2B5EF4-FFF2-40B4-BE49-F238E27FC236}">
                <a16:creationId xmlns:a16="http://schemas.microsoft.com/office/drawing/2014/main" id="{AC129A6E-A4DA-440A-93CF-BF3CF61EDCB2}"/>
              </a:ext>
            </a:extLst>
          </p:cNvPr>
          <p:cNvSpPr/>
          <p:nvPr/>
        </p:nvSpPr>
        <p:spPr>
          <a:xfrm>
            <a:off x="2908143" y="2640142"/>
            <a:ext cx="5495192" cy="553916"/>
          </a:xfrm>
          <a:prstGeom prst="roundRect">
            <a:avLst/>
          </a:prstGeom>
          <a:solidFill>
            <a:srgbClr val="353537"/>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TOKENIZATION</a:t>
            </a:r>
          </a:p>
        </p:txBody>
      </p:sp>
      <p:sp>
        <p:nvSpPr>
          <p:cNvPr id="5" name="Rectangle: Rounded Corners 4">
            <a:extLst>
              <a:ext uri="{FF2B5EF4-FFF2-40B4-BE49-F238E27FC236}">
                <a16:creationId xmlns:a16="http://schemas.microsoft.com/office/drawing/2014/main" id="{B50B7CC7-7D4B-45AA-8FB1-F1FF8B21321C}"/>
              </a:ext>
            </a:extLst>
          </p:cNvPr>
          <p:cNvSpPr/>
          <p:nvPr/>
        </p:nvSpPr>
        <p:spPr>
          <a:xfrm>
            <a:off x="2908143" y="1601751"/>
            <a:ext cx="5495192" cy="553916"/>
          </a:xfrm>
          <a:prstGeom prst="roundRect">
            <a:avLst/>
          </a:prstGeom>
          <a:solidFill>
            <a:srgbClr val="353537"/>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REMOVING PUNCTUATIONS</a:t>
            </a:r>
          </a:p>
        </p:txBody>
      </p:sp>
      <p:cxnSp>
        <p:nvCxnSpPr>
          <p:cNvPr id="8" name="Straight Arrow Connector 7">
            <a:extLst>
              <a:ext uri="{FF2B5EF4-FFF2-40B4-BE49-F238E27FC236}">
                <a16:creationId xmlns:a16="http://schemas.microsoft.com/office/drawing/2014/main" id="{377E1A84-A383-4F89-9AFD-51A80AC24881}"/>
              </a:ext>
            </a:extLst>
          </p:cNvPr>
          <p:cNvCxnSpPr>
            <a:cxnSpLocks/>
            <a:stCxn id="5" idx="2"/>
            <a:endCxn id="4" idx="0"/>
          </p:cNvCxnSpPr>
          <p:nvPr/>
        </p:nvCxnSpPr>
        <p:spPr>
          <a:xfrm>
            <a:off x="5655739" y="2155667"/>
            <a:ext cx="0" cy="48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17DE1FB-7A10-4607-9453-AF0A4216A4B1}"/>
              </a:ext>
            </a:extLst>
          </p:cNvPr>
          <p:cNvCxnSpPr>
            <a:cxnSpLocks/>
            <a:stCxn id="4" idx="2"/>
            <a:endCxn id="15" idx="0"/>
          </p:cNvCxnSpPr>
          <p:nvPr/>
        </p:nvCxnSpPr>
        <p:spPr>
          <a:xfrm>
            <a:off x="5655739" y="3194058"/>
            <a:ext cx="0" cy="42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CAA1921D-0C49-4811-A06E-7F6A28306414}"/>
              </a:ext>
            </a:extLst>
          </p:cNvPr>
          <p:cNvSpPr/>
          <p:nvPr/>
        </p:nvSpPr>
        <p:spPr>
          <a:xfrm>
            <a:off x="2908143" y="3622429"/>
            <a:ext cx="5495192" cy="553916"/>
          </a:xfrm>
          <a:prstGeom prst="roundRect">
            <a:avLst/>
          </a:prstGeom>
          <a:solidFill>
            <a:srgbClr val="353537"/>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STEMMING &amp; LEMMATIZATION</a:t>
            </a:r>
          </a:p>
        </p:txBody>
      </p:sp>
      <p:sp>
        <p:nvSpPr>
          <p:cNvPr id="16" name="Rectangle: Rounded Corners 15">
            <a:extLst>
              <a:ext uri="{FF2B5EF4-FFF2-40B4-BE49-F238E27FC236}">
                <a16:creationId xmlns:a16="http://schemas.microsoft.com/office/drawing/2014/main" id="{9F156CCD-929B-4B58-A0EC-33682817E704}"/>
              </a:ext>
            </a:extLst>
          </p:cNvPr>
          <p:cNvSpPr/>
          <p:nvPr/>
        </p:nvSpPr>
        <p:spPr>
          <a:xfrm>
            <a:off x="2908143" y="5575519"/>
            <a:ext cx="5495192" cy="553916"/>
          </a:xfrm>
          <a:prstGeom prst="roundRect">
            <a:avLst/>
          </a:prstGeom>
          <a:solidFill>
            <a:srgbClr val="353537"/>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TFIDF TRANSFORMER</a:t>
            </a:r>
          </a:p>
        </p:txBody>
      </p:sp>
      <p:cxnSp>
        <p:nvCxnSpPr>
          <p:cNvPr id="23" name="Straight Arrow Connector 22">
            <a:extLst>
              <a:ext uri="{FF2B5EF4-FFF2-40B4-BE49-F238E27FC236}">
                <a16:creationId xmlns:a16="http://schemas.microsoft.com/office/drawing/2014/main" id="{9EBC30F8-949F-4C1E-9C17-947866CA421D}"/>
              </a:ext>
            </a:extLst>
          </p:cNvPr>
          <p:cNvCxnSpPr>
            <a:cxnSpLocks/>
            <a:stCxn id="15" idx="2"/>
            <a:endCxn id="28" idx="0"/>
          </p:cNvCxnSpPr>
          <p:nvPr/>
        </p:nvCxnSpPr>
        <p:spPr>
          <a:xfrm>
            <a:off x="5655739" y="4176345"/>
            <a:ext cx="0" cy="42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FBA0CB1-66FA-4E01-ADED-27A5466EDEA4}"/>
              </a:ext>
            </a:extLst>
          </p:cNvPr>
          <p:cNvSpPr/>
          <p:nvPr/>
        </p:nvSpPr>
        <p:spPr>
          <a:xfrm>
            <a:off x="2908143" y="4598974"/>
            <a:ext cx="5495192" cy="553916"/>
          </a:xfrm>
          <a:prstGeom prst="roundRect">
            <a:avLst/>
          </a:prstGeom>
          <a:solidFill>
            <a:srgbClr val="353537"/>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COUNT VECTORIZER</a:t>
            </a:r>
          </a:p>
        </p:txBody>
      </p:sp>
      <p:cxnSp>
        <p:nvCxnSpPr>
          <p:cNvPr id="37" name="Straight Arrow Connector 36">
            <a:extLst>
              <a:ext uri="{FF2B5EF4-FFF2-40B4-BE49-F238E27FC236}">
                <a16:creationId xmlns:a16="http://schemas.microsoft.com/office/drawing/2014/main" id="{D68171CF-26B4-4397-87E2-4A3861D66953}"/>
              </a:ext>
            </a:extLst>
          </p:cNvPr>
          <p:cNvCxnSpPr>
            <a:stCxn id="28" idx="2"/>
            <a:endCxn id="16" idx="0"/>
          </p:cNvCxnSpPr>
          <p:nvPr/>
        </p:nvCxnSpPr>
        <p:spPr>
          <a:xfrm>
            <a:off x="5655739" y="5152890"/>
            <a:ext cx="0" cy="42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68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A926-9E5C-4392-B528-EDAE877CEA50}"/>
              </a:ext>
            </a:extLst>
          </p:cNvPr>
          <p:cNvSpPr>
            <a:spLocks noGrp="1"/>
          </p:cNvSpPr>
          <p:nvPr>
            <p:ph type="title"/>
          </p:nvPr>
        </p:nvSpPr>
        <p:spPr/>
        <p:txBody>
          <a:bodyPr/>
          <a:lstStyle/>
          <a:p>
            <a:r>
              <a:rPr lang="en-IN" dirty="0"/>
              <a:t>Implemented Methods</a:t>
            </a:r>
          </a:p>
        </p:txBody>
      </p:sp>
      <p:sp>
        <p:nvSpPr>
          <p:cNvPr id="5" name="TextBox 4">
            <a:extLst>
              <a:ext uri="{FF2B5EF4-FFF2-40B4-BE49-F238E27FC236}">
                <a16:creationId xmlns:a16="http://schemas.microsoft.com/office/drawing/2014/main" id="{6C32A9AD-2C7D-4C16-98D2-308FA6A64476}"/>
              </a:ext>
            </a:extLst>
          </p:cNvPr>
          <p:cNvSpPr txBox="1"/>
          <p:nvPr/>
        </p:nvSpPr>
        <p:spPr>
          <a:xfrm>
            <a:off x="1261872" y="1846357"/>
            <a:ext cx="1789059" cy="400110"/>
          </a:xfrm>
          <a:prstGeom prst="rect">
            <a:avLst/>
          </a:prstGeom>
          <a:noFill/>
        </p:spPr>
        <p:txBody>
          <a:bodyPr wrap="square">
            <a:spAutoFit/>
          </a:bodyPr>
          <a:lstStyle/>
          <a:p>
            <a:r>
              <a:rPr lang="en-IN" sz="2000" b="1" dirty="0">
                <a:solidFill>
                  <a:schemeClr val="bg2">
                    <a:lumMod val="25000"/>
                  </a:schemeClr>
                </a:solidFill>
                <a:latin typeface="Candara" panose="020E0502030303020204" pitchFamily="34" charset="0"/>
              </a:rPr>
              <a:t>Decision trees</a:t>
            </a:r>
          </a:p>
        </p:txBody>
      </p:sp>
      <p:sp>
        <p:nvSpPr>
          <p:cNvPr id="9" name="Oval 8">
            <a:extLst>
              <a:ext uri="{FF2B5EF4-FFF2-40B4-BE49-F238E27FC236}">
                <a16:creationId xmlns:a16="http://schemas.microsoft.com/office/drawing/2014/main" id="{A9E073C0-AC34-49D5-99E4-446017B5B21D}"/>
              </a:ext>
            </a:extLst>
          </p:cNvPr>
          <p:cNvSpPr/>
          <p:nvPr/>
        </p:nvSpPr>
        <p:spPr>
          <a:xfrm>
            <a:off x="8613532" y="2347547"/>
            <a:ext cx="560512" cy="560512"/>
          </a:xfrm>
          <a:prstGeom prst="ellipse">
            <a:avLst/>
          </a:prstGeom>
          <a:solidFill>
            <a:schemeClr val="accent3"/>
          </a:solidFill>
          <a:ln>
            <a:solidFill>
              <a:schemeClr val="accent3"/>
            </a:solidFill>
          </a:ln>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90C234B-F1DD-40E0-8570-C5FE4B1D1C9E}"/>
              </a:ext>
            </a:extLst>
          </p:cNvPr>
          <p:cNvSpPr/>
          <p:nvPr/>
        </p:nvSpPr>
        <p:spPr>
          <a:xfrm>
            <a:off x="9011382" y="4864341"/>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1837B6A-B49C-4246-A460-D35FD6EF4997}"/>
              </a:ext>
            </a:extLst>
          </p:cNvPr>
          <p:cNvSpPr/>
          <p:nvPr/>
        </p:nvSpPr>
        <p:spPr>
          <a:xfrm>
            <a:off x="9387255" y="3560884"/>
            <a:ext cx="405907" cy="405907"/>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5FB1A05-D8A4-490E-9FD9-F6E4443B61FE}"/>
              </a:ext>
            </a:extLst>
          </p:cNvPr>
          <p:cNvSpPr/>
          <p:nvPr/>
        </p:nvSpPr>
        <p:spPr>
          <a:xfrm>
            <a:off x="8006863" y="3578469"/>
            <a:ext cx="386862" cy="386862"/>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33474AD-AE92-4918-868F-CD63CBB0920D}"/>
              </a:ext>
            </a:extLst>
          </p:cNvPr>
          <p:cNvSpPr/>
          <p:nvPr/>
        </p:nvSpPr>
        <p:spPr>
          <a:xfrm>
            <a:off x="9893544" y="4864341"/>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948CECFC-F2D3-4B5D-80B9-0A32AEB97585}"/>
              </a:ext>
            </a:extLst>
          </p:cNvPr>
          <p:cNvCxnSpPr>
            <a:cxnSpLocks/>
            <a:stCxn id="9" idx="4"/>
            <a:endCxn id="12" idx="7"/>
          </p:cNvCxnSpPr>
          <p:nvPr/>
        </p:nvCxnSpPr>
        <p:spPr>
          <a:xfrm flipH="1">
            <a:off x="8337070" y="2908059"/>
            <a:ext cx="556718" cy="7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029110-753D-40B5-9143-B9D9111FDC1D}"/>
              </a:ext>
            </a:extLst>
          </p:cNvPr>
          <p:cNvCxnSpPr>
            <a:cxnSpLocks/>
            <a:stCxn id="9" idx="4"/>
            <a:endCxn id="11" idx="1"/>
          </p:cNvCxnSpPr>
          <p:nvPr/>
        </p:nvCxnSpPr>
        <p:spPr>
          <a:xfrm>
            <a:off x="8893788" y="2908059"/>
            <a:ext cx="552911" cy="71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E7609-11D2-4948-9C6E-55A137393AFC}"/>
              </a:ext>
            </a:extLst>
          </p:cNvPr>
          <p:cNvCxnSpPr>
            <a:stCxn id="11" idx="4"/>
            <a:endCxn id="10" idx="0"/>
          </p:cNvCxnSpPr>
          <p:nvPr/>
        </p:nvCxnSpPr>
        <p:spPr>
          <a:xfrm flipH="1">
            <a:off x="9168546" y="3966791"/>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E9D928-9F51-47E8-AD16-53607B2895A3}"/>
              </a:ext>
            </a:extLst>
          </p:cNvPr>
          <p:cNvCxnSpPr>
            <a:stCxn id="11" idx="4"/>
            <a:endCxn id="13" idx="0"/>
          </p:cNvCxnSpPr>
          <p:nvPr/>
        </p:nvCxnSpPr>
        <p:spPr>
          <a:xfrm>
            <a:off x="9590209" y="3966791"/>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F9F331D-5345-4236-8ED7-3468DF3C25EB}"/>
              </a:ext>
            </a:extLst>
          </p:cNvPr>
          <p:cNvSpPr/>
          <p:nvPr/>
        </p:nvSpPr>
        <p:spPr>
          <a:xfrm>
            <a:off x="7606628" y="4864341"/>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2F739B4-34F9-4E84-8F51-57E82FCA5338}"/>
              </a:ext>
            </a:extLst>
          </p:cNvPr>
          <p:cNvSpPr/>
          <p:nvPr/>
        </p:nvSpPr>
        <p:spPr>
          <a:xfrm>
            <a:off x="8488790" y="4864341"/>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89BF5169-5810-44EF-9CF2-4764450BFDDF}"/>
              </a:ext>
            </a:extLst>
          </p:cNvPr>
          <p:cNvCxnSpPr>
            <a:endCxn id="26" idx="0"/>
          </p:cNvCxnSpPr>
          <p:nvPr/>
        </p:nvCxnSpPr>
        <p:spPr>
          <a:xfrm flipH="1">
            <a:off x="7763792" y="3966791"/>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760BB3A-9B1B-47C7-A25B-7064589D05DF}"/>
              </a:ext>
            </a:extLst>
          </p:cNvPr>
          <p:cNvCxnSpPr>
            <a:endCxn id="27" idx="0"/>
          </p:cNvCxnSpPr>
          <p:nvPr/>
        </p:nvCxnSpPr>
        <p:spPr>
          <a:xfrm>
            <a:off x="8185455" y="3966791"/>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C989B9D-F7D3-4E74-A434-2B07A9A71963}"/>
              </a:ext>
            </a:extLst>
          </p:cNvPr>
          <p:cNvSpPr txBox="1"/>
          <p:nvPr/>
        </p:nvSpPr>
        <p:spPr>
          <a:xfrm>
            <a:off x="1345223" y="2488223"/>
            <a:ext cx="543547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Decision trees perform classification without requiring much computation.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Decision trees are able to handle both continuous and categorical variables.</a:t>
            </a:r>
            <a:endParaRPr lang="en-IN" dirty="0"/>
          </a:p>
        </p:txBody>
      </p:sp>
    </p:spTree>
    <p:extLst>
      <p:ext uri="{BB962C8B-B14F-4D97-AF65-F5344CB8AC3E}">
        <p14:creationId xmlns:p14="http://schemas.microsoft.com/office/powerpoint/2010/main" val="199778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06FF0-7877-48D9-B1F9-6761F6E45E49}"/>
              </a:ext>
            </a:extLst>
          </p:cNvPr>
          <p:cNvSpPr>
            <a:spLocks noGrp="1"/>
          </p:cNvSpPr>
          <p:nvPr>
            <p:ph idx="1"/>
          </p:nvPr>
        </p:nvSpPr>
        <p:spPr>
          <a:xfrm>
            <a:off x="1261872" y="2092569"/>
            <a:ext cx="5169933" cy="4087568"/>
          </a:xfrm>
        </p:spPr>
        <p:txBody>
          <a:bodyPr/>
          <a:lstStyle/>
          <a:p>
            <a:r>
              <a:rPr lang="en-US" dirty="0"/>
              <a:t>K-nearest neighbors (KNN) algorithm is a type of supervised ML algorithm which can be used for both classification as well as regression predictive problems.</a:t>
            </a:r>
          </a:p>
          <a:p>
            <a:endParaRPr lang="en-US" dirty="0"/>
          </a:p>
          <a:p>
            <a:r>
              <a:rPr lang="en-US" dirty="0"/>
              <a:t>K-nearest neighbors (KNN) algorithm uses ‘feature similarity’ to predict the values of new datapoints which further means that the new data point will be assigned a value based on how closely it matches the points in the training set.</a:t>
            </a:r>
            <a:endParaRPr lang="en-IN" dirty="0"/>
          </a:p>
        </p:txBody>
      </p:sp>
      <p:pic>
        <p:nvPicPr>
          <p:cNvPr id="4" name="Picture 3">
            <a:extLst>
              <a:ext uri="{FF2B5EF4-FFF2-40B4-BE49-F238E27FC236}">
                <a16:creationId xmlns:a16="http://schemas.microsoft.com/office/drawing/2014/main" id="{F05E4042-13EC-484E-84FE-7989DB184CC7}"/>
              </a:ext>
            </a:extLst>
          </p:cNvPr>
          <p:cNvPicPr>
            <a:picLocks noChangeAspect="1"/>
          </p:cNvPicPr>
          <p:nvPr/>
        </p:nvPicPr>
        <p:blipFill>
          <a:blip r:embed="rId2"/>
          <a:stretch>
            <a:fillRect/>
          </a:stretch>
        </p:blipFill>
        <p:spPr>
          <a:xfrm>
            <a:off x="1187782" y="1038758"/>
            <a:ext cx="2694666" cy="542591"/>
          </a:xfrm>
          <a:prstGeom prst="rect">
            <a:avLst/>
          </a:prstGeom>
        </p:spPr>
      </p:pic>
      <p:sp>
        <p:nvSpPr>
          <p:cNvPr id="7" name="Rectangle 6">
            <a:extLst>
              <a:ext uri="{FF2B5EF4-FFF2-40B4-BE49-F238E27FC236}">
                <a16:creationId xmlns:a16="http://schemas.microsoft.com/office/drawing/2014/main" id="{05901A81-3153-4ACF-A6F2-4B5F9FD8A442}"/>
              </a:ext>
            </a:extLst>
          </p:cNvPr>
          <p:cNvSpPr/>
          <p:nvPr/>
        </p:nvSpPr>
        <p:spPr>
          <a:xfrm>
            <a:off x="7123059" y="2338754"/>
            <a:ext cx="3323492" cy="307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85AAF7CB-CBCB-4FAA-A9FD-1D961B1AC7AD}"/>
              </a:ext>
            </a:extLst>
          </p:cNvPr>
          <p:cNvSpPr/>
          <p:nvPr/>
        </p:nvSpPr>
        <p:spPr>
          <a:xfrm>
            <a:off x="7367953" y="2816470"/>
            <a:ext cx="203981" cy="175846"/>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4C92062-03D5-4F6D-8092-D1DCC946DCD0}"/>
              </a:ext>
            </a:extLst>
          </p:cNvPr>
          <p:cNvSpPr/>
          <p:nvPr/>
        </p:nvSpPr>
        <p:spPr>
          <a:xfrm>
            <a:off x="8731405" y="3802673"/>
            <a:ext cx="193430" cy="19343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7B8898BA-0FEC-469E-AC64-5A532CDE6DCA}"/>
              </a:ext>
            </a:extLst>
          </p:cNvPr>
          <p:cNvSpPr/>
          <p:nvPr/>
        </p:nvSpPr>
        <p:spPr>
          <a:xfrm>
            <a:off x="9939704" y="4308229"/>
            <a:ext cx="237393" cy="237393"/>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37E19BC7-45D7-4B7A-AD88-264AF6FB0783}"/>
              </a:ext>
            </a:extLst>
          </p:cNvPr>
          <p:cNvSpPr/>
          <p:nvPr/>
        </p:nvSpPr>
        <p:spPr>
          <a:xfrm>
            <a:off x="8027962" y="3018693"/>
            <a:ext cx="203981" cy="175846"/>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0A90F26C-FC0E-4E75-97CA-A271B31FCB23}"/>
              </a:ext>
            </a:extLst>
          </p:cNvPr>
          <p:cNvSpPr/>
          <p:nvPr/>
        </p:nvSpPr>
        <p:spPr>
          <a:xfrm>
            <a:off x="8822845" y="3097824"/>
            <a:ext cx="203981" cy="175846"/>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FD4D09EA-CDD7-4DCC-A0CD-3FE7F3C86633}"/>
              </a:ext>
            </a:extLst>
          </p:cNvPr>
          <p:cNvSpPr/>
          <p:nvPr/>
        </p:nvSpPr>
        <p:spPr>
          <a:xfrm>
            <a:off x="8027962" y="3974122"/>
            <a:ext cx="203981" cy="175846"/>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4F2BE029-A15D-4B01-A622-A954983F9044}"/>
              </a:ext>
            </a:extLst>
          </p:cNvPr>
          <p:cNvSpPr/>
          <p:nvPr/>
        </p:nvSpPr>
        <p:spPr>
          <a:xfrm>
            <a:off x="8526780" y="2488223"/>
            <a:ext cx="203981" cy="175846"/>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5" name="Diamond 14">
            <a:extLst>
              <a:ext uri="{FF2B5EF4-FFF2-40B4-BE49-F238E27FC236}">
                <a16:creationId xmlns:a16="http://schemas.microsoft.com/office/drawing/2014/main" id="{34EDA2AF-9FD6-4AF2-9513-D9A57E38E13A}"/>
              </a:ext>
            </a:extLst>
          </p:cNvPr>
          <p:cNvSpPr/>
          <p:nvPr/>
        </p:nvSpPr>
        <p:spPr>
          <a:xfrm>
            <a:off x="9280924" y="3877407"/>
            <a:ext cx="237393" cy="237393"/>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id="{F685B2E1-E603-4719-BF54-E9F7464BBCBA}"/>
              </a:ext>
            </a:extLst>
          </p:cNvPr>
          <p:cNvSpPr/>
          <p:nvPr/>
        </p:nvSpPr>
        <p:spPr>
          <a:xfrm>
            <a:off x="9280923" y="4589582"/>
            <a:ext cx="237393" cy="237393"/>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8" name="Diamond 17">
            <a:extLst>
              <a:ext uri="{FF2B5EF4-FFF2-40B4-BE49-F238E27FC236}">
                <a16:creationId xmlns:a16="http://schemas.microsoft.com/office/drawing/2014/main" id="{7B824702-A3F4-491D-BCFC-F2648A43538C}"/>
              </a:ext>
            </a:extLst>
          </p:cNvPr>
          <p:cNvSpPr/>
          <p:nvPr/>
        </p:nvSpPr>
        <p:spPr>
          <a:xfrm>
            <a:off x="9710310" y="4932482"/>
            <a:ext cx="237393" cy="237393"/>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59D7E98D-C1AC-4200-B93A-0A386B85DDF2}"/>
              </a:ext>
            </a:extLst>
          </p:cNvPr>
          <p:cNvCxnSpPr>
            <a:stCxn id="13" idx="5"/>
            <a:endCxn id="9" idx="2"/>
          </p:cNvCxnSpPr>
          <p:nvPr/>
        </p:nvCxnSpPr>
        <p:spPr>
          <a:xfrm flipV="1">
            <a:off x="8180948" y="3899388"/>
            <a:ext cx="550457" cy="162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9BA4CB-907F-45CC-90E6-6892481BD520}"/>
              </a:ext>
            </a:extLst>
          </p:cNvPr>
          <p:cNvCxnSpPr>
            <a:stCxn id="12" idx="3"/>
            <a:endCxn id="9" idx="0"/>
          </p:cNvCxnSpPr>
          <p:nvPr/>
        </p:nvCxnSpPr>
        <p:spPr>
          <a:xfrm flipH="1">
            <a:off x="8828120" y="3273670"/>
            <a:ext cx="96716" cy="52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4E4A9A8-9363-4FA8-AB1A-BFDF91677E59}"/>
              </a:ext>
            </a:extLst>
          </p:cNvPr>
          <p:cNvCxnSpPr>
            <a:cxnSpLocks/>
            <a:stCxn id="15" idx="1"/>
            <a:endCxn id="9" idx="6"/>
          </p:cNvCxnSpPr>
          <p:nvPr/>
        </p:nvCxnSpPr>
        <p:spPr>
          <a:xfrm flipH="1" flipV="1">
            <a:off x="8924835" y="3899388"/>
            <a:ext cx="356089" cy="967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65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1A079-7A74-4C4D-B621-50F4BDB0E9CC}"/>
              </a:ext>
            </a:extLst>
          </p:cNvPr>
          <p:cNvSpPr>
            <a:spLocks noGrp="1"/>
          </p:cNvSpPr>
          <p:nvPr>
            <p:ph idx="1"/>
          </p:nvPr>
        </p:nvSpPr>
        <p:spPr>
          <a:xfrm>
            <a:off x="750861" y="1828800"/>
            <a:ext cx="4834128" cy="4351337"/>
          </a:xfrm>
        </p:spPr>
        <p:txBody>
          <a:bodyPr>
            <a:normAutofit/>
          </a:bodyPr>
          <a:lstStyle/>
          <a:p>
            <a:r>
              <a:rPr lang="en-US" dirty="0"/>
              <a:t>Random forest, like its name implies, consists of a large number of individual decision trees that operate as an ensemble.</a:t>
            </a:r>
          </a:p>
          <a:p>
            <a:r>
              <a:rPr lang="en-US" dirty="0"/>
              <a:t>Each individual tree in the random forest spits out a class prediction and the class with the most votes becomes our model’s prediction.</a:t>
            </a:r>
          </a:p>
          <a:p>
            <a:r>
              <a:rPr lang="en-US" dirty="0"/>
              <a:t>The fundamental concept behind random forest is a simple but powerful one : A large number of relatively uncorrelated models (trees) operating as a committee will outperform any of the individual constituent models.</a:t>
            </a:r>
            <a:endParaRPr lang="en-IN" dirty="0"/>
          </a:p>
        </p:txBody>
      </p:sp>
      <p:sp>
        <p:nvSpPr>
          <p:cNvPr id="4" name="TextBox 3">
            <a:extLst>
              <a:ext uri="{FF2B5EF4-FFF2-40B4-BE49-F238E27FC236}">
                <a16:creationId xmlns:a16="http://schemas.microsoft.com/office/drawing/2014/main" id="{11F215E9-9978-4A49-BEB8-AC78739C20E8}"/>
              </a:ext>
            </a:extLst>
          </p:cNvPr>
          <p:cNvSpPr txBox="1"/>
          <p:nvPr/>
        </p:nvSpPr>
        <p:spPr>
          <a:xfrm>
            <a:off x="750861" y="1230923"/>
            <a:ext cx="2923266" cy="369332"/>
          </a:xfrm>
          <a:prstGeom prst="rect">
            <a:avLst/>
          </a:prstGeom>
          <a:noFill/>
        </p:spPr>
        <p:txBody>
          <a:bodyPr wrap="square" rtlCol="0">
            <a:spAutoFit/>
          </a:bodyPr>
          <a:lstStyle/>
          <a:p>
            <a:r>
              <a:rPr lang="en-IN" sz="1800" b="1" dirty="0">
                <a:solidFill>
                  <a:schemeClr val="bg2">
                    <a:lumMod val="25000"/>
                  </a:schemeClr>
                </a:solidFill>
                <a:latin typeface="Candara" panose="020E0502030303020204" pitchFamily="34" charset="0"/>
              </a:rPr>
              <a:t>Random Forest Classifier</a:t>
            </a:r>
          </a:p>
        </p:txBody>
      </p:sp>
      <p:sp>
        <p:nvSpPr>
          <p:cNvPr id="5" name="Oval 4">
            <a:extLst>
              <a:ext uri="{FF2B5EF4-FFF2-40B4-BE49-F238E27FC236}">
                <a16:creationId xmlns:a16="http://schemas.microsoft.com/office/drawing/2014/main" id="{1D0FF06C-24A1-424C-B8A2-66AE98C09898}"/>
              </a:ext>
            </a:extLst>
          </p:cNvPr>
          <p:cNvSpPr/>
          <p:nvPr/>
        </p:nvSpPr>
        <p:spPr>
          <a:xfrm>
            <a:off x="6680182" y="3521313"/>
            <a:ext cx="560512" cy="560512"/>
          </a:xfrm>
          <a:prstGeom prst="ellipse">
            <a:avLst/>
          </a:prstGeom>
          <a:solidFill>
            <a:schemeClr val="accent3"/>
          </a:solidFill>
          <a:ln>
            <a:solidFill>
              <a:schemeClr val="accent3"/>
            </a:solidFill>
          </a:ln>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6B3BCA3-0C73-4496-83BE-CB12235CB6C0}"/>
              </a:ext>
            </a:extLst>
          </p:cNvPr>
          <p:cNvSpPr/>
          <p:nvPr/>
        </p:nvSpPr>
        <p:spPr>
          <a:xfrm>
            <a:off x="7078032"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86E1EEC-5128-4E5E-B865-7BE0A50CF3BC}"/>
              </a:ext>
            </a:extLst>
          </p:cNvPr>
          <p:cNvSpPr/>
          <p:nvPr/>
        </p:nvSpPr>
        <p:spPr>
          <a:xfrm>
            <a:off x="7453905" y="4734650"/>
            <a:ext cx="405907" cy="405907"/>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62FBB0D-B6B4-4AA4-B5E7-E5B2FD6EBD6B}"/>
              </a:ext>
            </a:extLst>
          </p:cNvPr>
          <p:cNvSpPr/>
          <p:nvPr/>
        </p:nvSpPr>
        <p:spPr>
          <a:xfrm>
            <a:off x="6073513" y="4752235"/>
            <a:ext cx="386862" cy="386862"/>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143E582-2C43-40BA-9987-5270DB49B8BE}"/>
              </a:ext>
            </a:extLst>
          </p:cNvPr>
          <p:cNvSpPr/>
          <p:nvPr/>
        </p:nvSpPr>
        <p:spPr>
          <a:xfrm>
            <a:off x="7960194"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24F97677-3F0E-4E6F-A29C-14E666475792}"/>
              </a:ext>
            </a:extLst>
          </p:cNvPr>
          <p:cNvCxnSpPr>
            <a:cxnSpLocks/>
            <a:stCxn id="5" idx="4"/>
            <a:endCxn id="8" idx="7"/>
          </p:cNvCxnSpPr>
          <p:nvPr/>
        </p:nvCxnSpPr>
        <p:spPr>
          <a:xfrm flipH="1">
            <a:off x="6403720" y="4081825"/>
            <a:ext cx="556718" cy="7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F7D383-CF7B-48B0-8E23-5466895A4EC0}"/>
              </a:ext>
            </a:extLst>
          </p:cNvPr>
          <p:cNvCxnSpPr>
            <a:cxnSpLocks/>
            <a:stCxn id="5" idx="4"/>
            <a:endCxn id="7" idx="1"/>
          </p:cNvCxnSpPr>
          <p:nvPr/>
        </p:nvCxnSpPr>
        <p:spPr>
          <a:xfrm>
            <a:off x="6960438" y="4081825"/>
            <a:ext cx="552911" cy="71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FAFBED-E62C-45CB-AEFA-55F1246A3B82}"/>
              </a:ext>
            </a:extLst>
          </p:cNvPr>
          <p:cNvCxnSpPr>
            <a:stCxn id="7" idx="4"/>
            <a:endCxn id="6" idx="0"/>
          </p:cNvCxnSpPr>
          <p:nvPr/>
        </p:nvCxnSpPr>
        <p:spPr>
          <a:xfrm flipH="1">
            <a:off x="7235196" y="5140557"/>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647D5E1-3995-4CA5-A58C-026225277356}"/>
              </a:ext>
            </a:extLst>
          </p:cNvPr>
          <p:cNvCxnSpPr>
            <a:stCxn id="7" idx="4"/>
            <a:endCxn id="9" idx="0"/>
          </p:cNvCxnSpPr>
          <p:nvPr/>
        </p:nvCxnSpPr>
        <p:spPr>
          <a:xfrm>
            <a:off x="7656859" y="5140557"/>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0B6F4B3-F3AE-4260-BBAA-69790DCD7174}"/>
              </a:ext>
            </a:extLst>
          </p:cNvPr>
          <p:cNvSpPr/>
          <p:nvPr/>
        </p:nvSpPr>
        <p:spPr>
          <a:xfrm>
            <a:off x="5673278"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80AA4CB-425D-49B3-A66A-C66ACAF042C6}"/>
              </a:ext>
            </a:extLst>
          </p:cNvPr>
          <p:cNvSpPr/>
          <p:nvPr/>
        </p:nvSpPr>
        <p:spPr>
          <a:xfrm>
            <a:off x="6555440"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04966951-4FE4-4B21-84F1-D6DCD14AE977}"/>
              </a:ext>
            </a:extLst>
          </p:cNvPr>
          <p:cNvCxnSpPr>
            <a:endCxn id="14" idx="0"/>
          </p:cNvCxnSpPr>
          <p:nvPr/>
        </p:nvCxnSpPr>
        <p:spPr>
          <a:xfrm flipH="1">
            <a:off x="5830442" y="5140557"/>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E970D2-2D4A-418E-B987-BB6E6DE6C792}"/>
              </a:ext>
            </a:extLst>
          </p:cNvPr>
          <p:cNvCxnSpPr>
            <a:endCxn id="15" idx="0"/>
          </p:cNvCxnSpPr>
          <p:nvPr/>
        </p:nvCxnSpPr>
        <p:spPr>
          <a:xfrm>
            <a:off x="6252105" y="5140557"/>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9C2720B-5E62-4FBE-8E6C-3B5711C4DAF3}"/>
              </a:ext>
            </a:extLst>
          </p:cNvPr>
          <p:cNvSpPr/>
          <p:nvPr/>
        </p:nvSpPr>
        <p:spPr>
          <a:xfrm>
            <a:off x="10291166" y="3521313"/>
            <a:ext cx="560512" cy="560512"/>
          </a:xfrm>
          <a:prstGeom prst="ellipse">
            <a:avLst/>
          </a:prstGeom>
          <a:solidFill>
            <a:schemeClr val="accent3"/>
          </a:solidFill>
          <a:ln>
            <a:solidFill>
              <a:schemeClr val="accent3"/>
            </a:solidFill>
          </a:ln>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A1CD18B9-C941-40B4-8388-F53CE9A8B341}"/>
              </a:ext>
            </a:extLst>
          </p:cNvPr>
          <p:cNvSpPr/>
          <p:nvPr/>
        </p:nvSpPr>
        <p:spPr>
          <a:xfrm>
            <a:off x="10689016"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9C63E06B-E068-48B1-B0BD-C0426C2674C2}"/>
              </a:ext>
            </a:extLst>
          </p:cNvPr>
          <p:cNvSpPr/>
          <p:nvPr/>
        </p:nvSpPr>
        <p:spPr>
          <a:xfrm>
            <a:off x="11064889" y="4734650"/>
            <a:ext cx="405907" cy="405907"/>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581360BE-7F9E-4BCE-BDDB-BAB346639754}"/>
              </a:ext>
            </a:extLst>
          </p:cNvPr>
          <p:cNvSpPr/>
          <p:nvPr/>
        </p:nvSpPr>
        <p:spPr>
          <a:xfrm>
            <a:off x="9684497" y="4752235"/>
            <a:ext cx="386862" cy="386862"/>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A20E3F0-AEDB-4211-B04B-0061C5621A3B}"/>
              </a:ext>
            </a:extLst>
          </p:cNvPr>
          <p:cNvSpPr/>
          <p:nvPr/>
        </p:nvSpPr>
        <p:spPr>
          <a:xfrm>
            <a:off x="11571178"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9A3FF13E-EE9A-40A5-BA7D-867AA1E9B480}"/>
              </a:ext>
            </a:extLst>
          </p:cNvPr>
          <p:cNvCxnSpPr>
            <a:cxnSpLocks/>
            <a:stCxn id="21" idx="4"/>
            <a:endCxn id="24" idx="7"/>
          </p:cNvCxnSpPr>
          <p:nvPr/>
        </p:nvCxnSpPr>
        <p:spPr>
          <a:xfrm flipH="1">
            <a:off x="10014704" y="4081825"/>
            <a:ext cx="556718" cy="7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62BE31-C89E-479F-A308-EE5085B99B7A}"/>
              </a:ext>
            </a:extLst>
          </p:cNvPr>
          <p:cNvCxnSpPr>
            <a:cxnSpLocks/>
            <a:stCxn id="21" idx="4"/>
            <a:endCxn id="23" idx="1"/>
          </p:cNvCxnSpPr>
          <p:nvPr/>
        </p:nvCxnSpPr>
        <p:spPr>
          <a:xfrm>
            <a:off x="10571422" y="4081825"/>
            <a:ext cx="552911" cy="71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C927609-0493-4A5E-8DC9-C1BE09F8436D}"/>
              </a:ext>
            </a:extLst>
          </p:cNvPr>
          <p:cNvCxnSpPr>
            <a:stCxn id="23" idx="4"/>
            <a:endCxn id="22" idx="0"/>
          </p:cNvCxnSpPr>
          <p:nvPr/>
        </p:nvCxnSpPr>
        <p:spPr>
          <a:xfrm flipH="1">
            <a:off x="10846180" y="5140557"/>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C6E060-382D-45CB-892E-E79298863D19}"/>
              </a:ext>
            </a:extLst>
          </p:cNvPr>
          <p:cNvCxnSpPr>
            <a:stCxn id="23" idx="4"/>
            <a:endCxn id="25" idx="0"/>
          </p:cNvCxnSpPr>
          <p:nvPr/>
        </p:nvCxnSpPr>
        <p:spPr>
          <a:xfrm>
            <a:off x="11267843" y="5140557"/>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4F4EC2DF-D90E-42F5-9DC0-56CA1304246B}"/>
              </a:ext>
            </a:extLst>
          </p:cNvPr>
          <p:cNvSpPr/>
          <p:nvPr/>
        </p:nvSpPr>
        <p:spPr>
          <a:xfrm>
            <a:off x="9284262"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9250C234-8A1B-41FF-8145-8A37660FFFE5}"/>
              </a:ext>
            </a:extLst>
          </p:cNvPr>
          <p:cNvSpPr/>
          <p:nvPr/>
        </p:nvSpPr>
        <p:spPr>
          <a:xfrm>
            <a:off x="10166424" y="6038107"/>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32" name="Straight Arrow Connector 31">
            <a:extLst>
              <a:ext uri="{FF2B5EF4-FFF2-40B4-BE49-F238E27FC236}">
                <a16:creationId xmlns:a16="http://schemas.microsoft.com/office/drawing/2014/main" id="{03267317-17F7-4F7E-A815-331F6AE58D84}"/>
              </a:ext>
            </a:extLst>
          </p:cNvPr>
          <p:cNvCxnSpPr>
            <a:endCxn id="30" idx="0"/>
          </p:cNvCxnSpPr>
          <p:nvPr/>
        </p:nvCxnSpPr>
        <p:spPr>
          <a:xfrm flipH="1">
            <a:off x="9441426" y="5140557"/>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E74CCA-F2FE-4C24-A75B-20555A9C337C}"/>
              </a:ext>
            </a:extLst>
          </p:cNvPr>
          <p:cNvCxnSpPr>
            <a:endCxn id="31" idx="0"/>
          </p:cNvCxnSpPr>
          <p:nvPr/>
        </p:nvCxnSpPr>
        <p:spPr>
          <a:xfrm>
            <a:off x="9863089" y="5140557"/>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03F4DB3-1145-459C-8FBC-8660B726DE59}"/>
              </a:ext>
            </a:extLst>
          </p:cNvPr>
          <p:cNvSpPr/>
          <p:nvPr/>
        </p:nvSpPr>
        <p:spPr>
          <a:xfrm>
            <a:off x="8630103" y="152764"/>
            <a:ext cx="560512" cy="560512"/>
          </a:xfrm>
          <a:prstGeom prst="ellipse">
            <a:avLst/>
          </a:prstGeom>
          <a:solidFill>
            <a:schemeClr val="accent3"/>
          </a:solidFill>
          <a:ln>
            <a:solidFill>
              <a:schemeClr val="accent3"/>
            </a:solidFill>
          </a:ln>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E6BAA8EC-5530-48D6-83F9-EDDE3F233232}"/>
              </a:ext>
            </a:extLst>
          </p:cNvPr>
          <p:cNvSpPr/>
          <p:nvPr/>
        </p:nvSpPr>
        <p:spPr>
          <a:xfrm>
            <a:off x="9027953" y="2669558"/>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74609C06-79C1-467B-AEAC-D152CF8CE4E3}"/>
              </a:ext>
            </a:extLst>
          </p:cNvPr>
          <p:cNvSpPr/>
          <p:nvPr/>
        </p:nvSpPr>
        <p:spPr>
          <a:xfrm>
            <a:off x="9403826" y="1366101"/>
            <a:ext cx="405907" cy="405907"/>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219ECAE8-C8DF-4767-8B57-172CB87C5DB7}"/>
              </a:ext>
            </a:extLst>
          </p:cNvPr>
          <p:cNvSpPr/>
          <p:nvPr/>
        </p:nvSpPr>
        <p:spPr>
          <a:xfrm>
            <a:off x="8023434" y="1383686"/>
            <a:ext cx="386862" cy="386862"/>
          </a:xfrm>
          <a:prstGeom prst="ellipse">
            <a:avLst/>
          </a:prstGeom>
          <a:solidFill>
            <a:schemeClr val="accent3">
              <a:lumMod val="75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60205801-A50A-4B3D-8F91-F6A8392FF184}"/>
              </a:ext>
            </a:extLst>
          </p:cNvPr>
          <p:cNvSpPr/>
          <p:nvPr/>
        </p:nvSpPr>
        <p:spPr>
          <a:xfrm>
            <a:off x="9910115" y="2669558"/>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68" name="Straight Arrow Connector 67">
            <a:extLst>
              <a:ext uri="{FF2B5EF4-FFF2-40B4-BE49-F238E27FC236}">
                <a16:creationId xmlns:a16="http://schemas.microsoft.com/office/drawing/2014/main" id="{BB419D5B-F1AC-4554-8660-28648332713C}"/>
              </a:ext>
            </a:extLst>
          </p:cNvPr>
          <p:cNvCxnSpPr>
            <a:cxnSpLocks/>
            <a:stCxn id="63" idx="4"/>
            <a:endCxn id="66" idx="7"/>
          </p:cNvCxnSpPr>
          <p:nvPr/>
        </p:nvCxnSpPr>
        <p:spPr>
          <a:xfrm flipH="1">
            <a:off x="8353641" y="713276"/>
            <a:ext cx="556718" cy="7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8330DF9-1E4C-4E97-B2B1-AB3EC48D54EF}"/>
              </a:ext>
            </a:extLst>
          </p:cNvPr>
          <p:cNvCxnSpPr>
            <a:cxnSpLocks/>
            <a:stCxn id="63" idx="4"/>
            <a:endCxn id="65" idx="1"/>
          </p:cNvCxnSpPr>
          <p:nvPr/>
        </p:nvCxnSpPr>
        <p:spPr>
          <a:xfrm>
            <a:off x="8910359" y="713276"/>
            <a:ext cx="552911" cy="71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6488D9-8718-4BDA-A680-0F74BA9BF18C}"/>
              </a:ext>
            </a:extLst>
          </p:cNvPr>
          <p:cNvCxnSpPr>
            <a:stCxn id="65" idx="4"/>
            <a:endCxn id="64" idx="0"/>
          </p:cNvCxnSpPr>
          <p:nvPr/>
        </p:nvCxnSpPr>
        <p:spPr>
          <a:xfrm flipH="1">
            <a:off x="9185117" y="1772008"/>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685EACE-A4F2-419A-BF71-559D408B40D2}"/>
              </a:ext>
            </a:extLst>
          </p:cNvPr>
          <p:cNvCxnSpPr>
            <a:stCxn id="65" idx="4"/>
            <a:endCxn id="67" idx="0"/>
          </p:cNvCxnSpPr>
          <p:nvPr/>
        </p:nvCxnSpPr>
        <p:spPr>
          <a:xfrm>
            <a:off x="9606780" y="1772008"/>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0FC3CA4A-1D62-46CB-867A-987DC9EB65CA}"/>
              </a:ext>
            </a:extLst>
          </p:cNvPr>
          <p:cNvSpPr/>
          <p:nvPr/>
        </p:nvSpPr>
        <p:spPr>
          <a:xfrm>
            <a:off x="7623199" y="2669558"/>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A968890B-BED0-45C6-9CB9-107448B0E7CE}"/>
              </a:ext>
            </a:extLst>
          </p:cNvPr>
          <p:cNvSpPr/>
          <p:nvPr/>
        </p:nvSpPr>
        <p:spPr>
          <a:xfrm>
            <a:off x="8505361" y="2669558"/>
            <a:ext cx="314327" cy="314327"/>
          </a:xfrm>
          <a:prstGeom prst="ellipse">
            <a:avLst/>
          </a:prstGeom>
          <a:solidFill>
            <a:schemeClr val="accent3">
              <a:lumMod val="50000"/>
            </a:schemeClr>
          </a:solidFill>
          <a:scene3d>
            <a:camera prst="orthographicFront">
              <a:rot lat="0" lon="0" rev="0"/>
            </a:camera>
            <a:lightRig rig="brightRoom" dir="tl"/>
          </a:scene3d>
          <a:sp3d contourW="9525" prstMaterial="flat">
            <a:bevelT/>
            <a:contourClr>
              <a:schemeClr val="accent4">
                <a:shade val="35000"/>
                <a:satMod val="130000"/>
              </a:schemeClr>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74" name="Straight Arrow Connector 73">
            <a:extLst>
              <a:ext uri="{FF2B5EF4-FFF2-40B4-BE49-F238E27FC236}">
                <a16:creationId xmlns:a16="http://schemas.microsoft.com/office/drawing/2014/main" id="{3D52D00F-90F7-44E2-B828-EDDFD4D50793}"/>
              </a:ext>
            </a:extLst>
          </p:cNvPr>
          <p:cNvCxnSpPr>
            <a:endCxn id="72" idx="0"/>
          </p:cNvCxnSpPr>
          <p:nvPr/>
        </p:nvCxnSpPr>
        <p:spPr>
          <a:xfrm flipH="1">
            <a:off x="7780363" y="1772008"/>
            <a:ext cx="421663"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FE63DD5-45C7-4285-BE8D-A88F0AC0C316}"/>
              </a:ext>
            </a:extLst>
          </p:cNvPr>
          <p:cNvCxnSpPr>
            <a:endCxn id="73" idx="0"/>
          </p:cNvCxnSpPr>
          <p:nvPr/>
        </p:nvCxnSpPr>
        <p:spPr>
          <a:xfrm>
            <a:off x="8202026" y="1772008"/>
            <a:ext cx="460499" cy="8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7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C2F6-7C89-4D91-B798-E209287E1BE6}"/>
              </a:ext>
            </a:extLst>
          </p:cNvPr>
          <p:cNvSpPr>
            <a:spLocks noGrp="1"/>
          </p:cNvSpPr>
          <p:nvPr>
            <p:ph type="title"/>
          </p:nvPr>
        </p:nvSpPr>
        <p:spPr/>
        <p:txBody>
          <a:bodyPr/>
          <a:lstStyle/>
          <a:p>
            <a:r>
              <a:rPr lang="en-IN" dirty="0"/>
              <a:t>Code Snippets</a:t>
            </a:r>
          </a:p>
        </p:txBody>
      </p:sp>
      <p:pic>
        <p:nvPicPr>
          <p:cNvPr id="6" name="Content Placeholder 9">
            <a:extLst>
              <a:ext uri="{FF2B5EF4-FFF2-40B4-BE49-F238E27FC236}">
                <a16:creationId xmlns:a16="http://schemas.microsoft.com/office/drawing/2014/main" id="{B2E2DCFC-A22C-48EB-8F6D-463798C5FC78}"/>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t="29082"/>
          <a:stretch/>
        </p:blipFill>
        <p:spPr>
          <a:xfrm>
            <a:off x="1261872" y="2354068"/>
            <a:ext cx="6798535" cy="2712571"/>
          </a:xfrm>
          <a:prstGeom prst="rect">
            <a:avLst/>
          </a:prstGeom>
        </p:spPr>
      </p:pic>
      <p:sp>
        <p:nvSpPr>
          <p:cNvPr id="11" name="TextBox 10">
            <a:extLst>
              <a:ext uri="{FF2B5EF4-FFF2-40B4-BE49-F238E27FC236}">
                <a16:creationId xmlns:a16="http://schemas.microsoft.com/office/drawing/2014/main" id="{396F2B5E-FF42-4341-BDB5-B6801C74A154}"/>
              </a:ext>
            </a:extLst>
          </p:cNvPr>
          <p:cNvSpPr txBox="1"/>
          <p:nvPr/>
        </p:nvSpPr>
        <p:spPr>
          <a:xfrm>
            <a:off x="1261872" y="1838029"/>
            <a:ext cx="6101860" cy="369332"/>
          </a:xfrm>
          <a:prstGeom prst="rect">
            <a:avLst/>
          </a:prstGeom>
          <a:noFill/>
        </p:spPr>
        <p:txBody>
          <a:bodyPr wrap="square">
            <a:spAutoFit/>
          </a:bodyPr>
          <a:lstStyle/>
          <a:p>
            <a:r>
              <a:rPr lang="en-IN" sz="1800" b="1" dirty="0">
                <a:solidFill>
                  <a:schemeClr val="bg2">
                    <a:lumMod val="25000"/>
                  </a:schemeClr>
                </a:solidFill>
                <a:latin typeface="Candara" panose="020E0502030303020204" pitchFamily="34" charset="0"/>
              </a:rPr>
              <a:t>Scraping the web</a:t>
            </a:r>
          </a:p>
        </p:txBody>
      </p:sp>
    </p:spTree>
    <p:extLst>
      <p:ext uri="{BB962C8B-B14F-4D97-AF65-F5344CB8AC3E}">
        <p14:creationId xmlns:p14="http://schemas.microsoft.com/office/powerpoint/2010/main" val="150912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5A7D58-34DC-456A-94AD-FFCECC317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732" y="2849848"/>
            <a:ext cx="6905566" cy="2688166"/>
          </a:xfrm>
          <a:prstGeom prst="rect">
            <a:avLst/>
          </a:prstGeom>
        </p:spPr>
      </p:pic>
      <p:pic>
        <p:nvPicPr>
          <p:cNvPr id="7" name="Picture 6">
            <a:extLst>
              <a:ext uri="{FF2B5EF4-FFF2-40B4-BE49-F238E27FC236}">
                <a16:creationId xmlns:a16="http://schemas.microsoft.com/office/drawing/2014/main" id="{9C3BE762-9B12-4244-A496-895B255D4DA2}"/>
              </a:ext>
            </a:extLst>
          </p:cNvPr>
          <p:cNvPicPr>
            <a:picLocks noChangeAspect="1"/>
          </p:cNvPicPr>
          <p:nvPr/>
        </p:nvPicPr>
        <p:blipFill rotWithShape="1">
          <a:blip r:embed="rId3">
            <a:extLst>
              <a:ext uri="{28A0092B-C50C-407E-A947-70E740481C1C}">
                <a14:useLocalDpi xmlns:a14="http://schemas.microsoft.com/office/drawing/2010/main" val="0"/>
              </a:ext>
            </a:extLst>
          </a:blip>
          <a:srcRect l="-9571" t="-3193" r="10586" b="3193"/>
          <a:stretch/>
        </p:blipFill>
        <p:spPr>
          <a:xfrm>
            <a:off x="465021" y="1049108"/>
            <a:ext cx="7920880" cy="838417"/>
          </a:xfrm>
          <a:prstGeom prst="rect">
            <a:avLst/>
          </a:prstGeom>
        </p:spPr>
      </p:pic>
      <p:sp>
        <p:nvSpPr>
          <p:cNvPr id="11" name="TextBox 10">
            <a:extLst>
              <a:ext uri="{FF2B5EF4-FFF2-40B4-BE49-F238E27FC236}">
                <a16:creationId xmlns:a16="http://schemas.microsoft.com/office/drawing/2014/main" id="{708500CA-F19A-4AAB-ABE6-F25F57BF2B80}"/>
              </a:ext>
            </a:extLst>
          </p:cNvPr>
          <p:cNvSpPr txBox="1"/>
          <p:nvPr/>
        </p:nvSpPr>
        <p:spPr>
          <a:xfrm>
            <a:off x="1139732" y="649587"/>
            <a:ext cx="6101860" cy="369332"/>
          </a:xfrm>
          <a:prstGeom prst="rect">
            <a:avLst/>
          </a:prstGeom>
          <a:noFill/>
        </p:spPr>
        <p:txBody>
          <a:bodyPr wrap="square">
            <a:spAutoFit/>
          </a:bodyPr>
          <a:lstStyle/>
          <a:p>
            <a:r>
              <a:rPr lang="en-IN" b="1" dirty="0">
                <a:solidFill>
                  <a:schemeClr val="bg2">
                    <a:lumMod val="25000"/>
                  </a:schemeClr>
                </a:solidFill>
                <a:latin typeface="Candara" panose="020E0502030303020204" pitchFamily="34" charset="0"/>
              </a:rPr>
              <a:t>Data pre-processor</a:t>
            </a:r>
            <a:endParaRPr lang="en-IN" sz="1800" b="1" dirty="0">
              <a:solidFill>
                <a:schemeClr val="bg2">
                  <a:lumMod val="25000"/>
                </a:schemeClr>
              </a:solidFill>
              <a:latin typeface="Candara" panose="020E0502030303020204" pitchFamily="34" charset="0"/>
            </a:endParaRPr>
          </a:p>
        </p:txBody>
      </p:sp>
    </p:spTree>
    <p:extLst>
      <p:ext uri="{BB962C8B-B14F-4D97-AF65-F5344CB8AC3E}">
        <p14:creationId xmlns:p14="http://schemas.microsoft.com/office/powerpoint/2010/main" val="275354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B1D2-D0C7-4093-9707-BBFCC3D575B0}"/>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88419D2B-D4D4-4046-B9A0-77281705FD04}"/>
              </a:ext>
            </a:extLst>
          </p:cNvPr>
          <p:cNvSpPr>
            <a:spLocks noGrp="1"/>
          </p:cNvSpPr>
          <p:nvPr>
            <p:ph idx="1"/>
          </p:nvPr>
        </p:nvSpPr>
        <p:spPr>
          <a:xfrm>
            <a:off x="1261872" y="2558562"/>
            <a:ext cx="8595360" cy="3621575"/>
          </a:xfrm>
        </p:spPr>
        <p:txBody>
          <a:bodyPr/>
          <a:lstStyle/>
          <a:p>
            <a:r>
              <a:rPr lang="en-IN" sz="2000" dirty="0"/>
              <a:t>Accuracy achieved = 94.19%</a:t>
            </a:r>
          </a:p>
          <a:p>
            <a:r>
              <a:rPr lang="en-IN" sz="2000" dirty="0"/>
              <a:t>Confusion matrix</a:t>
            </a:r>
          </a:p>
          <a:p>
            <a:pPr marL="274320" lvl="1" indent="0">
              <a:buNone/>
            </a:pPr>
            <a:r>
              <a:rPr kumimoji="0" lang="en-US" altLang="en-US" sz="2000" b="0" i="0" u="none" strike="noStrike" cap="none" normalizeH="0" baseline="0" dirty="0">
                <a:ln>
                  <a:noFill/>
                </a:ln>
                <a:solidFill>
                  <a:srgbClr val="000000"/>
                </a:solidFill>
                <a:effectLst/>
                <a:latin typeface="Courier New" panose="02070309020205020404" pitchFamily="49" charset="0"/>
              </a:rPr>
              <a:t>[[5760 177]</a:t>
            </a:r>
          </a:p>
          <a:p>
            <a:pPr marL="274320" lvl="1" indent="0">
              <a:buNone/>
            </a:pPr>
            <a:r>
              <a:rPr kumimoji="0" lang="en-US" altLang="en-US" sz="2000" b="0" i="0" u="none" strike="noStrike" cap="none" normalizeH="0" baseline="0" dirty="0">
                <a:ln>
                  <a:noFill/>
                </a:ln>
                <a:solidFill>
                  <a:srgbClr val="000000"/>
                </a:solidFill>
                <a:effectLst/>
                <a:latin typeface="Courier New" panose="02070309020205020404" pitchFamily="49" charset="0"/>
              </a:rPr>
              <a:t>[ 194 262]]</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lang="en-IN" dirty="0"/>
          </a:p>
        </p:txBody>
      </p:sp>
      <p:sp>
        <p:nvSpPr>
          <p:cNvPr id="4" name="TextBox 3">
            <a:extLst>
              <a:ext uri="{FF2B5EF4-FFF2-40B4-BE49-F238E27FC236}">
                <a16:creationId xmlns:a16="http://schemas.microsoft.com/office/drawing/2014/main" id="{A146B2D1-943D-4648-9723-3A3DEFCCDA4B}"/>
              </a:ext>
            </a:extLst>
          </p:cNvPr>
          <p:cNvSpPr txBox="1"/>
          <p:nvPr/>
        </p:nvSpPr>
        <p:spPr>
          <a:xfrm>
            <a:off x="1261872" y="1784210"/>
            <a:ext cx="1885775" cy="400110"/>
          </a:xfrm>
          <a:prstGeom prst="rect">
            <a:avLst/>
          </a:prstGeom>
          <a:noFill/>
        </p:spPr>
        <p:txBody>
          <a:bodyPr wrap="square" rtlCol="0">
            <a:spAutoFit/>
          </a:bodyPr>
          <a:lstStyle/>
          <a:p>
            <a:r>
              <a:rPr lang="en-IN" sz="2000" b="1" dirty="0">
                <a:solidFill>
                  <a:schemeClr val="bg2">
                    <a:lumMod val="25000"/>
                  </a:schemeClr>
                </a:solidFill>
                <a:latin typeface="Candara" panose="020E0502030303020204" pitchFamily="34" charset="0"/>
              </a:rPr>
              <a:t>DECISION TREE</a:t>
            </a:r>
          </a:p>
        </p:txBody>
      </p:sp>
      <p:pic>
        <p:nvPicPr>
          <p:cNvPr id="8" name="Picture 7">
            <a:extLst>
              <a:ext uri="{FF2B5EF4-FFF2-40B4-BE49-F238E27FC236}">
                <a16:creationId xmlns:a16="http://schemas.microsoft.com/office/drawing/2014/main" id="{4D9F3373-77C1-4610-8B56-8BE40535DD02}"/>
              </a:ext>
            </a:extLst>
          </p:cNvPr>
          <p:cNvPicPr>
            <a:picLocks noChangeAspect="1"/>
          </p:cNvPicPr>
          <p:nvPr/>
        </p:nvPicPr>
        <p:blipFill>
          <a:blip r:embed="rId2"/>
          <a:stretch>
            <a:fillRect/>
          </a:stretch>
        </p:blipFill>
        <p:spPr>
          <a:xfrm>
            <a:off x="5484190" y="2065564"/>
            <a:ext cx="4818705" cy="3621574"/>
          </a:xfrm>
          <a:prstGeom prst="rect">
            <a:avLst/>
          </a:prstGeom>
        </p:spPr>
      </p:pic>
    </p:spTree>
    <p:extLst>
      <p:ext uri="{BB962C8B-B14F-4D97-AF65-F5344CB8AC3E}">
        <p14:creationId xmlns:p14="http://schemas.microsoft.com/office/powerpoint/2010/main" val="355414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CD217-D0C8-4DE2-B52C-654C6F9F7994}"/>
              </a:ext>
            </a:extLst>
          </p:cNvPr>
          <p:cNvSpPr>
            <a:spLocks noGrp="1"/>
          </p:cNvSpPr>
          <p:nvPr>
            <p:ph idx="1"/>
          </p:nvPr>
        </p:nvSpPr>
        <p:spPr>
          <a:xfrm>
            <a:off x="3143426" y="444011"/>
            <a:ext cx="4549843" cy="923192"/>
          </a:xfrm>
        </p:spPr>
        <p:txBody>
          <a:bodyPr/>
          <a:lstStyle/>
          <a:p>
            <a:pPr marL="0" indent="0" algn="ctr">
              <a:buNone/>
            </a:pPr>
            <a:r>
              <a:rPr lang="en-US" dirty="0"/>
              <a:t>RNS INSTITUTE OF TECHNOLOGY</a:t>
            </a:r>
          </a:p>
          <a:p>
            <a:pPr marL="0" indent="0" algn="ctr">
              <a:lnSpc>
                <a:spcPct val="100000"/>
              </a:lnSpc>
              <a:buNone/>
            </a:pPr>
            <a:r>
              <a:rPr lang="en-US" dirty="0"/>
              <a:t>BENGALURU - 98</a:t>
            </a:r>
          </a:p>
        </p:txBody>
      </p:sp>
      <p:sp>
        <p:nvSpPr>
          <p:cNvPr id="4" name="TextBox 3">
            <a:extLst>
              <a:ext uri="{FF2B5EF4-FFF2-40B4-BE49-F238E27FC236}">
                <a16:creationId xmlns:a16="http://schemas.microsoft.com/office/drawing/2014/main" id="{F491B3A1-302A-4E77-A0FB-14B82CB6931E}"/>
              </a:ext>
            </a:extLst>
          </p:cNvPr>
          <p:cNvSpPr txBox="1"/>
          <p:nvPr/>
        </p:nvSpPr>
        <p:spPr>
          <a:xfrm>
            <a:off x="1501910" y="1466116"/>
            <a:ext cx="7832874" cy="369332"/>
          </a:xfrm>
          <a:prstGeom prst="rect">
            <a:avLst/>
          </a:prstGeom>
          <a:noFill/>
        </p:spPr>
        <p:txBody>
          <a:bodyPr wrap="square" rtlCol="0">
            <a:spAutoFit/>
          </a:bodyPr>
          <a:lstStyle/>
          <a:p>
            <a:r>
              <a:rPr lang="en-US" b="1" dirty="0"/>
              <a:t>DEPARTMENT OF INFORMATION SCIENCE &amp; ENGINEERING</a:t>
            </a:r>
          </a:p>
        </p:txBody>
      </p:sp>
      <p:sp>
        <p:nvSpPr>
          <p:cNvPr id="5" name="TextBox 4">
            <a:extLst>
              <a:ext uri="{FF2B5EF4-FFF2-40B4-BE49-F238E27FC236}">
                <a16:creationId xmlns:a16="http://schemas.microsoft.com/office/drawing/2014/main" id="{8D0BF0D1-F995-4B0B-A7DD-6337BCB69ECA}"/>
              </a:ext>
            </a:extLst>
          </p:cNvPr>
          <p:cNvSpPr txBox="1"/>
          <p:nvPr/>
        </p:nvSpPr>
        <p:spPr>
          <a:xfrm>
            <a:off x="3874241" y="2625437"/>
            <a:ext cx="3088211" cy="369332"/>
          </a:xfrm>
          <a:prstGeom prst="rect">
            <a:avLst/>
          </a:prstGeom>
          <a:noFill/>
        </p:spPr>
        <p:txBody>
          <a:bodyPr wrap="square" rtlCol="0">
            <a:spAutoFit/>
          </a:bodyPr>
          <a:lstStyle/>
          <a:p>
            <a:r>
              <a:rPr lang="en-IN" dirty="0"/>
              <a:t>Presentation on Internship</a:t>
            </a:r>
          </a:p>
        </p:txBody>
      </p:sp>
      <p:pic>
        <p:nvPicPr>
          <p:cNvPr id="7" name="Picture 6">
            <a:extLst>
              <a:ext uri="{FF2B5EF4-FFF2-40B4-BE49-F238E27FC236}">
                <a16:creationId xmlns:a16="http://schemas.microsoft.com/office/drawing/2014/main" id="{E4D21107-1521-42DE-954B-D896058966EB}"/>
              </a:ext>
            </a:extLst>
          </p:cNvPr>
          <p:cNvPicPr>
            <a:picLocks noChangeAspect="1"/>
          </p:cNvPicPr>
          <p:nvPr/>
        </p:nvPicPr>
        <p:blipFill>
          <a:blip r:embed="rId2"/>
          <a:stretch>
            <a:fillRect/>
          </a:stretch>
        </p:blipFill>
        <p:spPr>
          <a:xfrm>
            <a:off x="9173597" y="189265"/>
            <a:ext cx="1658256" cy="1353429"/>
          </a:xfrm>
          <a:prstGeom prst="rect">
            <a:avLst/>
          </a:prstGeom>
        </p:spPr>
      </p:pic>
      <p:pic>
        <p:nvPicPr>
          <p:cNvPr id="9" name="Picture 8">
            <a:extLst>
              <a:ext uri="{FF2B5EF4-FFF2-40B4-BE49-F238E27FC236}">
                <a16:creationId xmlns:a16="http://schemas.microsoft.com/office/drawing/2014/main" id="{0C66D136-0748-4ADA-A407-2158C6D7D341}"/>
              </a:ext>
            </a:extLst>
          </p:cNvPr>
          <p:cNvPicPr>
            <a:picLocks noChangeAspect="1"/>
          </p:cNvPicPr>
          <p:nvPr/>
        </p:nvPicPr>
        <p:blipFill>
          <a:blip r:embed="rId3"/>
          <a:stretch>
            <a:fillRect/>
          </a:stretch>
        </p:blipFill>
        <p:spPr>
          <a:xfrm>
            <a:off x="21582" y="189265"/>
            <a:ext cx="1438781" cy="1432684"/>
          </a:xfrm>
          <a:prstGeom prst="rect">
            <a:avLst/>
          </a:prstGeom>
        </p:spPr>
      </p:pic>
      <p:sp>
        <p:nvSpPr>
          <p:cNvPr id="10" name="TextBox 9">
            <a:extLst>
              <a:ext uri="{FF2B5EF4-FFF2-40B4-BE49-F238E27FC236}">
                <a16:creationId xmlns:a16="http://schemas.microsoft.com/office/drawing/2014/main" id="{1F7E0618-9580-49B6-AF94-ACA2848AEE55}"/>
              </a:ext>
            </a:extLst>
          </p:cNvPr>
          <p:cNvSpPr txBox="1"/>
          <p:nvPr/>
        </p:nvSpPr>
        <p:spPr>
          <a:xfrm>
            <a:off x="1619014" y="3182046"/>
            <a:ext cx="7660212" cy="584775"/>
          </a:xfrm>
          <a:prstGeom prst="rect">
            <a:avLst/>
          </a:prstGeom>
          <a:noFill/>
        </p:spPr>
        <p:txBody>
          <a:bodyPr wrap="square" rtlCol="0">
            <a:spAutoFit/>
          </a:bodyPr>
          <a:lstStyle/>
          <a:p>
            <a:pPr algn="ctr"/>
            <a:r>
              <a:rPr lang="en-IN" sz="3200" b="1" dirty="0">
                <a:solidFill>
                  <a:schemeClr val="bg2">
                    <a:lumMod val="25000"/>
                  </a:schemeClr>
                </a:solidFill>
              </a:rPr>
              <a:t>TWITTER SENTIMENT ANALYSIS</a:t>
            </a:r>
          </a:p>
        </p:txBody>
      </p:sp>
      <p:sp>
        <p:nvSpPr>
          <p:cNvPr id="11" name="TextBox 10">
            <a:extLst>
              <a:ext uri="{FF2B5EF4-FFF2-40B4-BE49-F238E27FC236}">
                <a16:creationId xmlns:a16="http://schemas.microsoft.com/office/drawing/2014/main" id="{E2C0F788-698B-49B1-BEC2-B8955FC4448A}"/>
              </a:ext>
            </a:extLst>
          </p:cNvPr>
          <p:cNvSpPr txBox="1"/>
          <p:nvPr/>
        </p:nvSpPr>
        <p:spPr>
          <a:xfrm>
            <a:off x="4239121" y="4341367"/>
            <a:ext cx="2358450" cy="646331"/>
          </a:xfrm>
          <a:prstGeom prst="rect">
            <a:avLst/>
          </a:prstGeom>
          <a:noFill/>
        </p:spPr>
        <p:txBody>
          <a:bodyPr wrap="square" rtlCol="0">
            <a:spAutoFit/>
          </a:bodyPr>
          <a:lstStyle/>
          <a:p>
            <a:pPr algn="ctr"/>
            <a:r>
              <a:rPr lang="en-IN" b="1" dirty="0">
                <a:solidFill>
                  <a:schemeClr val="accent2">
                    <a:lumMod val="50000"/>
                  </a:schemeClr>
                </a:solidFill>
              </a:rPr>
              <a:t>Catherine Winslet</a:t>
            </a:r>
          </a:p>
          <a:p>
            <a:pPr algn="ctr"/>
            <a:r>
              <a:rPr lang="en-IN" b="1" dirty="0">
                <a:solidFill>
                  <a:schemeClr val="accent2">
                    <a:lumMod val="50000"/>
                  </a:schemeClr>
                </a:solidFill>
              </a:rPr>
              <a:t>1RN16IS024</a:t>
            </a:r>
          </a:p>
        </p:txBody>
      </p:sp>
      <p:sp>
        <p:nvSpPr>
          <p:cNvPr id="13" name="TextBox 12">
            <a:extLst>
              <a:ext uri="{FF2B5EF4-FFF2-40B4-BE49-F238E27FC236}">
                <a16:creationId xmlns:a16="http://schemas.microsoft.com/office/drawing/2014/main" id="{3EB1941E-D175-4E19-975E-25B35462DF1B}"/>
              </a:ext>
            </a:extLst>
          </p:cNvPr>
          <p:cNvSpPr txBox="1"/>
          <p:nvPr/>
        </p:nvSpPr>
        <p:spPr>
          <a:xfrm>
            <a:off x="3485504" y="5391884"/>
            <a:ext cx="3865684" cy="923330"/>
          </a:xfrm>
          <a:prstGeom prst="rect">
            <a:avLst/>
          </a:prstGeom>
          <a:noFill/>
        </p:spPr>
        <p:txBody>
          <a:bodyPr wrap="square">
            <a:spAutoFit/>
          </a:bodyPr>
          <a:lstStyle/>
          <a:p>
            <a:pPr algn="ctr"/>
            <a:r>
              <a:rPr lang="en-US" dirty="0"/>
              <a:t>Under the guidance of</a:t>
            </a:r>
          </a:p>
          <a:p>
            <a:pPr algn="ctr"/>
            <a:r>
              <a:rPr lang="en-US" b="1" dirty="0"/>
              <a:t>Mrs. </a:t>
            </a:r>
            <a:r>
              <a:rPr lang="en-US" b="1" dirty="0" err="1"/>
              <a:t>Vanishri</a:t>
            </a:r>
            <a:r>
              <a:rPr lang="en-US" b="1" dirty="0"/>
              <a:t> V S</a:t>
            </a:r>
          </a:p>
          <a:p>
            <a:pPr algn="ctr"/>
            <a:r>
              <a:rPr lang="en-US" dirty="0"/>
              <a:t>Asst. Prof, Dept. of  ISE, RNSIT</a:t>
            </a:r>
          </a:p>
        </p:txBody>
      </p:sp>
    </p:spTree>
    <p:extLst>
      <p:ext uri="{BB962C8B-B14F-4D97-AF65-F5344CB8AC3E}">
        <p14:creationId xmlns:p14="http://schemas.microsoft.com/office/powerpoint/2010/main" val="96243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D95CE-5538-456A-A536-A757425754AF}"/>
              </a:ext>
            </a:extLst>
          </p:cNvPr>
          <p:cNvSpPr>
            <a:spLocks noGrp="1"/>
          </p:cNvSpPr>
          <p:nvPr>
            <p:ph idx="1"/>
          </p:nvPr>
        </p:nvSpPr>
        <p:spPr>
          <a:xfrm>
            <a:off x="1261872" y="2259623"/>
            <a:ext cx="4250905" cy="3920514"/>
          </a:xfrm>
        </p:spPr>
        <p:txBody>
          <a:bodyPr/>
          <a:lstStyle/>
          <a:p>
            <a:r>
              <a:rPr lang="en-IN" sz="2000" dirty="0"/>
              <a:t>Accuracy achieved = 94.19%</a:t>
            </a:r>
          </a:p>
          <a:p>
            <a:r>
              <a:rPr lang="en-IN" sz="2000" dirty="0"/>
              <a:t>Confusion matrix</a:t>
            </a:r>
          </a:p>
          <a:p>
            <a:pPr marL="274320" lvl="1" indent="0">
              <a:buNone/>
            </a:pPr>
            <a:r>
              <a:rPr kumimoji="0" lang="en-US" altLang="en-US" sz="1800" b="0" i="0" u="none" strike="noStrike" cap="none" normalizeH="0" baseline="0" dirty="0">
                <a:ln>
                  <a:noFill/>
                </a:ln>
                <a:solidFill>
                  <a:srgbClr val="000000"/>
                </a:solidFill>
                <a:effectLst/>
                <a:latin typeface="Courier New" panose="02070309020205020404" pitchFamily="49" charset="0"/>
              </a:rPr>
              <a:t>[[5937 0]</a:t>
            </a:r>
          </a:p>
          <a:p>
            <a:pPr marL="274320" lvl="1" indent="0">
              <a:buNone/>
            </a:pPr>
            <a:r>
              <a:rPr kumimoji="0" lang="en-US" altLang="en-US" sz="1800" b="0" i="0" u="none" strike="noStrike" cap="none" normalizeH="0" baseline="0" dirty="0">
                <a:ln>
                  <a:noFill/>
                </a:ln>
                <a:solidFill>
                  <a:srgbClr val="000000"/>
                </a:solidFill>
                <a:effectLst/>
                <a:latin typeface="Courier New" panose="02070309020205020404" pitchFamily="49" charset="0"/>
              </a:rPr>
              <a:t>[ 401 55]]</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1"/>
            <a:endParaRPr lang="en-IN" sz="1800" dirty="0"/>
          </a:p>
          <a:p>
            <a:endParaRPr lang="en-IN" dirty="0"/>
          </a:p>
        </p:txBody>
      </p:sp>
      <p:sp>
        <p:nvSpPr>
          <p:cNvPr id="5" name="TextBox 4">
            <a:extLst>
              <a:ext uri="{FF2B5EF4-FFF2-40B4-BE49-F238E27FC236}">
                <a16:creationId xmlns:a16="http://schemas.microsoft.com/office/drawing/2014/main" id="{56E994BD-5482-4D13-8A21-FA9F00A232AA}"/>
              </a:ext>
            </a:extLst>
          </p:cNvPr>
          <p:cNvSpPr txBox="1"/>
          <p:nvPr/>
        </p:nvSpPr>
        <p:spPr>
          <a:xfrm>
            <a:off x="1261872" y="1151766"/>
            <a:ext cx="2971801" cy="400110"/>
          </a:xfrm>
          <a:prstGeom prst="rect">
            <a:avLst/>
          </a:prstGeom>
          <a:noFill/>
        </p:spPr>
        <p:txBody>
          <a:bodyPr wrap="square">
            <a:spAutoFit/>
          </a:bodyPr>
          <a:lstStyle/>
          <a:p>
            <a:r>
              <a:rPr lang="en-IN" sz="2000" b="1" dirty="0">
                <a:solidFill>
                  <a:schemeClr val="bg2">
                    <a:lumMod val="25000"/>
                  </a:schemeClr>
                </a:solidFill>
                <a:latin typeface="Candara" panose="020E0502030303020204" pitchFamily="34" charset="0"/>
              </a:rPr>
              <a:t>K NEAREST NEIGHBOURS</a:t>
            </a:r>
          </a:p>
        </p:txBody>
      </p:sp>
      <p:pic>
        <p:nvPicPr>
          <p:cNvPr id="9" name="Picture 8">
            <a:extLst>
              <a:ext uri="{FF2B5EF4-FFF2-40B4-BE49-F238E27FC236}">
                <a16:creationId xmlns:a16="http://schemas.microsoft.com/office/drawing/2014/main" id="{6A5255A6-440F-480B-90DB-E1C40B582E20}"/>
              </a:ext>
            </a:extLst>
          </p:cNvPr>
          <p:cNvPicPr>
            <a:picLocks noChangeAspect="1"/>
          </p:cNvPicPr>
          <p:nvPr/>
        </p:nvPicPr>
        <p:blipFill>
          <a:blip r:embed="rId2"/>
          <a:stretch>
            <a:fillRect/>
          </a:stretch>
        </p:blipFill>
        <p:spPr>
          <a:xfrm>
            <a:off x="992599" y="4030872"/>
            <a:ext cx="4016088" cy="2453853"/>
          </a:xfrm>
          <a:prstGeom prst="rect">
            <a:avLst/>
          </a:prstGeom>
        </p:spPr>
      </p:pic>
      <p:pic>
        <p:nvPicPr>
          <p:cNvPr id="11" name="Picture 10">
            <a:extLst>
              <a:ext uri="{FF2B5EF4-FFF2-40B4-BE49-F238E27FC236}">
                <a16:creationId xmlns:a16="http://schemas.microsoft.com/office/drawing/2014/main" id="{AE40B8CE-70E2-4396-85BD-5EB5E3A49662}"/>
              </a:ext>
            </a:extLst>
          </p:cNvPr>
          <p:cNvPicPr>
            <a:picLocks noChangeAspect="1"/>
          </p:cNvPicPr>
          <p:nvPr/>
        </p:nvPicPr>
        <p:blipFill>
          <a:blip r:embed="rId3"/>
          <a:stretch>
            <a:fillRect/>
          </a:stretch>
        </p:blipFill>
        <p:spPr>
          <a:xfrm>
            <a:off x="5342794" y="1821301"/>
            <a:ext cx="5372961" cy="3920514"/>
          </a:xfrm>
          <a:prstGeom prst="rect">
            <a:avLst/>
          </a:prstGeom>
        </p:spPr>
      </p:pic>
    </p:spTree>
    <p:extLst>
      <p:ext uri="{BB962C8B-B14F-4D97-AF65-F5344CB8AC3E}">
        <p14:creationId xmlns:p14="http://schemas.microsoft.com/office/powerpoint/2010/main" val="185017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A82A8-7D48-458B-AD87-518326D9D756}"/>
              </a:ext>
            </a:extLst>
          </p:cNvPr>
          <p:cNvSpPr>
            <a:spLocks noGrp="1"/>
          </p:cNvSpPr>
          <p:nvPr>
            <p:ph idx="1"/>
          </p:nvPr>
        </p:nvSpPr>
        <p:spPr/>
        <p:txBody>
          <a:bodyPr/>
          <a:lstStyle/>
          <a:p>
            <a:r>
              <a:rPr lang="en-IN" dirty="0"/>
              <a:t>Accuracy Score : 95.9%</a:t>
            </a:r>
          </a:p>
          <a:p>
            <a:r>
              <a:rPr lang="en-IN" dirty="0"/>
              <a:t>Confusion matrix:</a:t>
            </a:r>
          </a:p>
          <a:p>
            <a:pPr marL="0" indent="0">
              <a:buNone/>
            </a:pPr>
            <a:r>
              <a:rPr kumimoji="0" lang="en-US" altLang="en-US" sz="1800" b="0" i="0" u="none" strike="noStrike" cap="none" normalizeH="0" baseline="0" dirty="0">
                <a:ln>
                  <a:noFill/>
                </a:ln>
                <a:solidFill>
                  <a:srgbClr val="000000"/>
                </a:solidFill>
                <a:effectLst/>
                <a:latin typeface="Courier New" panose="02070309020205020404" pitchFamily="49" charset="0"/>
              </a:rPr>
              <a:t>	[[5910, 27]</a:t>
            </a:r>
          </a:p>
          <a:p>
            <a:pPr marL="0" indent="0">
              <a:buNone/>
            </a:pPr>
            <a:r>
              <a:rPr lang="en-US" altLang="en-US" dirty="0">
                <a:solidFill>
                  <a:srgbClr val="000000"/>
                </a:solidFill>
                <a:latin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rPr>
              <a:t>[ 233, 223]]</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24DFD168-5EA9-4CC5-91CE-4EA8CE102AE8}"/>
              </a:ext>
            </a:extLst>
          </p:cNvPr>
          <p:cNvSpPr txBox="1"/>
          <p:nvPr/>
        </p:nvSpPr>
        <p:spPr>
          <a:xfrm>
            <a:off x="1261872" y="1116595"/>
            <a:ext cx="6101860" cy="400110"/>
          </a:xfrm>
          <a:prstGeom prst="rect">
            <a:avLst/>
          </a:prstGeom>
          <a:noFill/>
        </p:spPr>
        <p:txBody>
          <a:bodyPr wrap="square">
            <a:spAutoFit/>
          </a:bodyPr>
          <a:lstStyle/>
          <a:p>
            <a:r>
              <a:rPr lang="en-IN" sz="2000" b="1" dirty="0">
                <a:solidFill>
                  <a:schemeClr val="bg2">
                    <a:lumMod val="25000"/>
                  </a:schemeClr>
                </a:solidFill>
                <a:latin typeface="Candara" panose="020E0502030303020204" pitchFamily="34" charset="0"/>
              </a:rPr>
              <a:t>RANDOM FOREST CLASSIFIER</a:t>
            </a:r>
          </a:p>
        </p:txBody>
      </p:sp>
      <p:pic>
        <p:nvPicPr>
          <p:cNvPr id="8" name="Picture 7">
            <a:extLst>
              <a:ext uri="{FF2B5EF4-FFF2-40B4-BE49-F238E27FC236}">
                <a16:creationId xmlns:a16="http://schemas.microsoft.com/office/drawing/2014/main" id="{790ADA56-9CE2-4C23-9AA8-4168778DAB24}"/>
              </a:ext>
            </a:extLst>
          </p:cNvPr>
          <p:cNvPicPr>
            <a:picLocks noChangeAspect="1"/>
          </p:cNvPicPr>
          <p:nvPr/>
        </p:nvPicPr>
        <p:blipFill>
          <a:blip r:embed="rId2"/>
          <a:stretch>
            <a:fillRect/>
          </a:stretch>
        </p:blipFill>
        <p:spPr>
          <a:xfrm>
            <a:off x="5424111" y="2280317"/>
            <a:ext cx="5232166" cy="3786146"/>
          </a:xfrm>
          <a:prstGeom prst="rect">
            <a:avLst/>
          </a:prstGeom>
        </p:spPr>
      </p:pic>
    </p:spTree>
    <p:extLst>
      <p:ext uri="{BB962C8B-B14F-4D97-AF65-F5344CB8AC3E}">
        <p14:creationId xmlns:p14="http://schemas.microsoft.com/office/powerpoint/2010/main" val="117524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7961AE-CC30-4272-ADA8-BB921FF49782}"/>
              </a:ext>
            </a:extLst>
          </p:cNvPr>
          <p:cNvPicPr>
            <a:picLocks noGrp="1" noChangeAspect="1"/>
          </p:cNvPicPr>
          <p:nvPr>
            <p:ph idx="1"/>
          </p:nvPr>
        </p:nvPicPr>
        <p:blipFill>
          <a:blip r:embed="rId2"/>
          <a:stretch>
            <a:fillRect/>
          </a:stretch>
        </p:blipFill>
        <p:spPr>
          <a:xfrm>
            <a:off x="558963" y="1107832"/>
            <a:ext cx="10315993" cy="5287408"/>
          </a:xfrm>
        </p:spPr>
      </p:pic>
    </p:spTree>
    <p:extLst>
      <p:ext uri="{BB962C8B-B14F-4D97-AF65-F5344CB8AC3E}">
        <p14:creationId xmlns:p14="http://schemas.microsoft.com/office/powerpoint/2010/main" val="228398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99B0-6ED2-47BD-BF59-02F66A83C89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B5D4CC9-8962-49C2-835A-B1B52D67D023}"/>
              </a:ext>
            </a:extLst>
          </p:cNvPr>
          <p:cNvSpPr>
            <a:spLocks noGrp="1"/>
          </p:cNvSpPr>
          <p:nvPr>
            <p:ph idx="1"/>
          </p:nvPr>
        </p:nvSpPr>
        <p:spPr/>
        <p:txBody>
          <a:bodyPr/>
          <a:lstStyle/>
          <a:p>
            <a:r>
              <a:rPr lang="en-US" dirty="0"/>
              <a:t>Sentiment analysis helps businesses process huge amounts of data in an efficient and cost-effective way.</a:t>
            </a:r>
          </a:p>
          <a:p>
            <a:r>
              <a:rPr lang="en-US" dirty="0"/>
              <a:t>Consistent criteria It’s estimated that people only agree around 60-65% of the time when determining the sentiment of a particular text. Tagging text by sentiment is highly subjective, influenced by personal experiences, thoughts, and beliefs.</a:t>
            </a:r>
          </a:p>
          <a:p>
            <a:endParaRPr lang="en-IN" dirty="0"/>
          </a:p>
        </p:txBody>
      </p:sp>
    </p:spTree>
    <p:extLst>
      <p:ext uri="{BB962C8B-B14F-4D97-AF65-F5344CB8AC3E}">
        <p14:creationId xmlns:p14="http://schemas.microsoft.com/office/powerpoint/2010/main" val="178737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C2F8-155F-4B0D-B2A2-4B836C88A160}"/>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FDE01248-C7DC-42EE-A495-702E83AA269E}"/>
              </a:ext>
            </a:extLst>
          </p:cNvPr>
          <p:cNvSpPr>
            <a:spLocks noGrp="1"/>
          </p:cNvSpPr>
          <p:nvPr>
            <p:ph idx="1"/>
          </p:nvPr>
        </p:nvSpPr>
        <p:spPr>
          <a:xfrm>
            <a:off x="1261872" y="2083777"/>
            <a:ext cx="8595360" cy="4096360"/>
          </a:xfrm>
        </p:spPr>
        <p:txBody>
          <a:bodyPr/>
          <a:lstStyle/>
          <a:p>
            <a:r>
              <a:rPr lang="en-US" dirty="0"/>
              <a:t>One of the downsides of using lexicons is that people express emotions in different ways. Some may express sarcasm and irony in the statements.</a:t>
            </a:r>
          </a:p>
          <a:p>
            <a:r>
              <a:rPr lang="en-IN" dirty="0"/>
              <a:t>Multilingual sentiment analysis.</a:t>
            </a:r>
          </a:p>
          <a:p>
            <a:r>
              <a:rPr lang="en-IN" dirty="0"/>
              <a:t>Making the model automatic. </a:t>
            </a:r>
            <a:r>
              <a:rPr lang="en-US" dirty="0"/>
              <a:t>Automatic methods, contrary to rule-based systems, don't rely on manually crafted rules, but on machine learning techniques. A sentiment analysis task is usually modeled as a classification problem, whereby a classifier is fed a text and returns a category</a:t>
            </a:r>
          </a:p>
          <a:p>
            <a:r>
              <a:rPr lang="en-US" dirty="0"/>
              <a:t>Can take emoticons into account to predict better.</a:t>
            </a:r>
          </a:p>
          <a:p>
            <a:r>
              <a:rPr lang="en-US" dirty="0"/>
              <a:t>Apart from the positive and negative category, the model could be developed to learn to classify neutral tweets.</a:t>
            </a:r>
            <a:endParaRPr lang="en-IN" dirty="0"/>
          </a:p>
        </p:txBody>
      </p:sp>
    </p:spTree>
    <p:extLst>
      <p:ext uri="{BB962C8B-B14F-4D97-AF65-F5344CB8AC3E}">
        <p14:creationId xmlns:p14="http://schemas.microsoft.com/office/powerpoint/2010/main" val="266619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60FA-A716-4E3F-93CB-5572FF2662EA}"/>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06843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A498-AC08-4CE4-9F8A-8773AB95DDD1}"/>
              </a:ext>
            </a:extLst>
          </p:cNvPr>
          <p:cNvSpPr>
            <a:spLocks noGrp="1"/>
          </p:cNvSpPr>
          <p:nvPr>
            <p:ph type="title"/>
          </p:nvPr>
        </p:nvSpPr>
        <p:spPr>
          <a:xfrm>
            <a:off x="1261872" y="365760"/>
            <a:ext cx="9692640" cy="1084971"/>
          </a:xfrm>
        </p:spPr>
        <p:txBody>
          <a:bodyPr/>
          <a:lstStyle/>
          <a:p>
            <a:r>
              <a:rPr lang="en-IN" dirty="0"/>
              <a:t>Agenda</a:t>
            </a:r>
          </a:p>
        </p:txBody>
      </p:sp>
      <p:sp>
        <p:nvSpPr>
          <p:cNvPr id="3" name="Content Placeholder 2">
            <a:extLst>
              <a:ext uri="{FF2B5EF4-FFF2-40B4-BE49-F238E27FC236}">
                <a16:creationId xmlns:a16="http://schemas.microsoft.com/office/drawing/2014/main" id="{7BF17C4F-5412-4B81-AD74-35F8AE7398D6}"/>
              </a:ext>
            </a:extLst>
          </p:cNvPr>
          <p:cNvSpPr>
            <a:spLocks noGrp="1"/>
          </p:cNvSpPr>
          <p:nvPr>
            <p:ph idx="1"/>
          </p:nvPr>
        </p:nvSpPr>
        <p:spPr/>
        <p:txBody>
          <a:bodyPr>
            <a:normAutofit fontScale="92500" lnSpcReduction="10000"/>
          </a:bodyPr>
          <a:lstStyle/>
          <a:p>
            <a:r>
              <a:rPr lang="en-US" dirty="0"/>
              <a:t>Abstract</a:t>
            </a:r>
          </a:p>
          <a:p>
            <a:r>
              <a:rPr lang="en-US" dirty="0"/>
              <a:t>About the Company</a:t>
            </a:r>
          </a:p>
          <a:p>
            <a:r>
              <a:rPr lang="en-US" dirty="0"/>
              <a:t>Introduction</a:t>
            </a:r>
          </a:p>
          <a:p>
            <a:r>
              <a:rPr lang="en-US" dirty="0"/>
              <a:t>Literature Survey</a:t>
            </a:r>
          </a:p>
          <a:p>
            <a:r>
              <a:rPr lang="en-US" dirty="0"/>
              <a:t>Requirements</a:t>
            </a:r>
          </a:p>
          <a:p>
            <a:r>
              <a:rPr lang="en-US" dirty="0"/>
              <a:t>Design</a:t>
            </a:r>
          </a:p>
          <a:p>
            <a:r>
              <a:rPr lang="en-US" dirty="0"/>
              <a:t>Approach</a:t>
            </a:r>
          </a:p>
          <a:p>
            <a:r>
              <a:rPr lang="en-US" dirty="0"/>
              <a:t>Implemented Method</a:t>
            </a:r>
          </a:p>
          <a:p>
            <a:r>
              <a:rPr lang="en-US" dirty="0"/>
              <a:t>Conclusion and Future Enhancements</a:t>
            </a:r>
          </a:p>
          <a:p>
            <a:r>
              <a:rPr lang="en-US" dirty="0"/>
              <a:t>References</a:t>
            </a:r>
          </a:p>
          <a:p>
            <a:endParaRPr lang="en-IN" dirty="0"/>
          </a:p>
        </p:txBody>
      </p:sp>
    </p:spTree>
    <p:extLst>
      <p:ext uri="{BB962C8B-B14F-4D97-AF65-F5344CB8AC3E}">
        <p14:creationId xmlns:p14="http://schemas.microsoft.com/office/powerpoint/2010/main" val="192112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3C3E-19A7-421E-B764-1EDDC9A0A9E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E4C552D-AD82-4773-A0B2-B08EEDBC5B1D}"/>
              </a:ext>
            </a:extLst>
          </p:cNvPr>
          <p:cNvSpPr>
            <a:spLocks noGrp="1"/>
          </p:cNvSpPr>
          <p:nvPr>
            <p:ph idx="1"/>
          </p:nvPr>
        </p:nvSpPr>
        <p:spPr>
          <a:xfrm>
            <a:off x="1261872" y="1951892"/>
            <a:ext cx="8595360" cy="4228245"/>
          </a:xfrm>
        </p:spPr>
        <p:txBody>
          <a:bodyPr/>
          <a:lstStyle/>
          <a:p>
            <a:r>
              <a:rPr lang="en-US" dirty="0"/>
              <a:t>In today’s day and age, brands of all shapes and sizes have meaningful interactions with customers, leads, and even competition on social networks like Facebook, Twitter, and Instagram.</a:t>
            </a:r>
            <a:endParaRPr lang="en-IN" dirty="0"/>
          </a:p>
          <a:p>
            <a:r>
              <a:rPr lang="en-US" dirty="0"/>
              <a:t>Sentiment analysis is a machine learning technique that detects polarity (e.g. a positive or negative opinion) within text, whether a whole document, paragraph, sentence, or clause.</a:t>
            </a:r>
          </a:p>
        </p:txBody>
      </p:sp>
    </p:spTree>
    <p:extLst>
      <p:ext uri="{BB962C8B-B14F-4D97-AF65-F5344CB8AC3E}">
        <p14:creationId xmlns:p14="http://schemas.microsoft.com/office/powerpoint/2010/main" val="36751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BD1E-EC8A-4D4C-B8A5-A7662958412F}"/>
              </a:ext>
            </a:extLst>
          </p:cNvPr>
          <p:cNvSpPr>
            <a:spLocks noGrp="1"/>
          </p:cNvSpPr>
          <p:nvPr>
            <p:ph type="title"/>
          </p:nvPr>
        </p:nvSpPr>
        <p:spPr/>
        <p:txBody>
          <a:bodyPr/>
          <a:lstStyle/>
          <a:p>
            <a:r>
              <a:rPr lang="en-IN" dirty="0"/>
              <a:t>Company</a:t>
            </a:r>
          </a:p>
        </p:txBody>
      </p:sp>
      <p:sp>
        <p:nvSpPr>
          <p:cNvPr id="3" name="Content Placeholder 2">
            <a:extLst>
              <a:ext uri="{FF2B5EF4-FFF2-40B4-BE49-F238E27FC236}">
                <a16:creationId xmlns:a16="http://schemas.microsoft.com/office/drawing/2014/main" id="{47AE3F10-3965-491C-8B77-EE57B6A30332}"/>
              </a:ext>
            </a:extLst>
          </p:cNvPr>
          <p:cNvSpPr>
            <a:spLocks noGrp="1"/>
          </p:cNvSpPr>
          <p:nvPr>
            <p:ph idx="1"/>
          </p:nvPr>
        </p:nvSpPr>
        <p:spPr>
          <a:xfrm>
            <a:off x="1261872" y="2092569"/>
            <a:ext cx="8595360" cy="4087568"/>
          </a:xfrm>
        </p:spPr>
        <p:txBody>
          <a:bodyPr/>
          <a:lstStyle/>
          <a:p>
            <a:r>
              <a:rPr lang="en-US" dirty="0"/>
              <a:t>Vision Digital India in association with Imperial Group inspired to provide digital, analytical and app developing skills in the present generation to meet the corporate needs. </a:t>
            </a:r>
          </a:p>
          <a:p>
            <a:r>
              <a:rPr lang="en-US" dirty="0"/>
              <a:t>Vision Digital India’s vision is to offer first in its kind of most innovative programs on Digital Marketing and started this journey with the interaction of college students across India on topic “Digital Marketing –Future”</a:t>
            </a:r>
          </a:p>
          <a:p>
            <a:r>
              <a:rPr lang="en-US" dirty="0"/>
              <a:t>This company provide the best information to the Students, encouraging them to learn, understand and perform better and always strive our best to provide the strategic development programs as per the latest trends in Digital Marketing.</a:t>
            </a:r>
          </a:p>
        </p:txBody>
      </p:sp>
    </p:spTree>
    <p:extLst>
      <p:ext uri="{BB962C8B-B14F-4D97-AF65-F5344CB8AC3E}">
        <p14:creationId xmlns:p14="http://schemas.microsoft.com/office/powerpoint/2010/main" val="151412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C258-1FB3-48EE-8D90-5F022B23EF3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22B565-F009-4B09-ACF0-6D96E3567E52}"/>
              </a:ext>
            </a:extLst>
          </p:cNvPr>
          <p:cNvSpPr>
            <a:spLocks noGrp="1"/>
          </p:cNvSpPr>
          <p:nvPr>
            <p:ph idx="1"/>
          </p:nvPr>
        </p:nvSpPr>
        <p:spPr/>
        <p:txBody>
          <a:bodyPr/>
          <a:lstStyle/>
          <a:p>
            <a:r>
              <a:rPr lang="en-US" dirty="0"/>
              <a:t>Sentiment analysis is the interpretation and classification of emotions (positive, negative and neutral) within text data using text analysis techniques. Sentiment analysis tools allow businesses to identify customer sentiment toward products, brands or services in online feedback.</a:t>
            </a:r>
            <a:endParaRPr lang="en-IN" dirty="0"/>
          </a:p>
        </p:txBody>
      </p:sp>
      <p:pic>
        <p:nvPicPr>
          <p:cNvPr id="5" name="Picture 4">
            <a:extLst>
              <a:ext uri="{FF2B5EF4-FFF2-40B4-BE49-F238E27FC236}">
                <a16:creationId xmlns:a16="http://schemas.microsoft.com/office/drawing/2014/main" id="{5AFAD1A9-AF26-447E-9DE6-46A5D401BF0F}"/>
              </a:ext>
            </a:extLst>
          </p:cNvPr>
          <p:cNvPicPr>
            <a:picLocks noChangeAspect="1"/>
          </p:cNvPicPr>
          <p:nvPr/>
        </p:nvPicPr>
        <p:blipFill>
          <a:blip r:embed="rId2"/>
          <a:stretch>
            <a:fillRect/>
          </a:stretch>
        </p:blipFill>
        <p:spPr>
          <a:xfrm>
            <a:off x="2163218" y="3429079"/>
            <a:ext cx="6370872" cy="2751058"/>
          </a:xfrm>
          <a:prstGeom prst="rect">
            <a:avLst/>
          </a:prstGeom>
        </p:spPr>
      </p:pic>
    </p:spTree>
    <p:extLst>
      <p:ext uri="{BB962C8B-B14F-4D97-AF65-F5344CB8AC3E}">
        <p14:creationId xmlns:p14="http://schemas.microsoft.com/office/powerpoint/2010/main" val="304060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51F2-4F26-4521-8131-21BE20D5EE2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C7D3653-C1B9-4CD4-8FE7-73A245E6D869}"/>
              </a:ext>
            </a:extLst>
          </p:cNvPr>
          <p:cNvSpPr>
            <a:spLocks noGrp="1"/>
          </p:cNvSpPr>
          <p:nvPr>
            <p:ph idx="1"/>
          </p:nvPr>
        </p:nvSpPr>
        <p:spPr>
          <a:xfrm>
            <a:off x="1261872" y="2198077"/>
            <a:ext cx="8595360" cy="3982060"/>
          </a:xfrm>
        </p:spPr>
        <p:txBody>
          <a:bodyPr>
            <a:normAutofit/>
          </a:bodyPr>
          <a:lstStyle/>
          <a:p>
            <a:r>
              <a:rPr lang="en-US" sz="1800" dirty="0">
                <a:cs typeface="Times New Roman" panose="02020603050405020304" pitchFamily="18" charset="0"/>
              </a:rPr>
              <a:t>A digital journalism company is working with the twitter audience to get coverage for a certain event as the people are expressing their feelings on twitter with the hashtag of the event. But for the company, it is difficult to manually categorize tweets and emotions behind them. Our Goal is to build a system which filters the tweets based on the hashtags of that event, classify them and provide us a general analysis of what the people are feeling about that event.</a:t>
            </a:r>
          </a:p>
          <a:p>
            <a:endParaRPr lang="en-IN" dirty="0"/>
          </a:p>
        </p:txBody>
      </p:sp>
    </p:spTree>
    <p:extLst>
      <p:ext uri="{BB962C8B-B14F-4D97-AF65-F5344CB8AC3E}">
        <p14:creationId xmlns:p14="http://schemas.microsoft.com/office/powerpoint/2010/main" val="360638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C2BA-7FC1-427A-AD34-B3C576FE130A}"/>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6864DF0-D338-4471-AE37-4CB46A236EE0}"/>
              </a:ext>
            </a:extLst>
          </p:cNvPr>
          <p:cNvSpPr>
            <a:spLocks noGrp="1"/>
          </p:cNvSpPr>
          <p:nvPr>
            <p:ph idx="1"/>
          </p:nvPr>
        </p:nvSpPr>
        <p:spPr>
          <a:xfrm>
            <a:off x="1261872" y="2189285"/>
            <a:ext cx="8595360" cy="3990852"/>
          </a:xfrm>
        </p:spPr>
        <p:txBody>
          <a:bodyPr>
            <a:normAutofit lnSpcReduction="10000"/>
          </a:bodyPr>
          <a:lstStyle/>
          <a:p>
            <a:r>
              <a:rPr lang="en-US" dirty="0"/>
              <a:t>This type of sentiment analysis aims at detecting emotions, like happiness, frustration, anger, sadness, and so on. Many emotion detection systems use lexicons (i.e. lists of words and the emotions they convey) or complex machine learning algorithms.</a:t>
            </a:r>
          </a:p>
          <a:p>
            <a:r>
              <a:rPr lang="en-US" dirty="0"/>
              <a:t>It’s estimated that 80% of the world’s data is unstructured, in other words it’s unorganized. Huge volumes of text data (emails, support tickets, chats, social media conversations, surveys, articles, documents, </a:t>
            </a:r>
            <a:r>
              <a:rPr lang="en-US" dirty="0" err="1"/>
              <a:t>etc</a:t>
            </a:r>
            <a:r>
              <a:rPr lang="en-US" dirty="0"/>
              <a:t>), is created every day but it’s hard to analyze, understand, and sort through, not to mention time-consuming and expensive.</a:t>
            </a:r>
          </a:p>
          <a:p>
            <a:r>
              <a:rPr lang="en-US" dirty="0"/>
              <a:t>Understanding people’s emotions is essential for businesses since customers are able to express their thoughts and feelings more openly than ever before. By automatically analyzing customer feedback, from survey responses to social media conversations, brands are able to listen attentively to their customers, and tailor products and services to meet their needs.</a:t>
            </a:r>
          </a:p>
          <a:p>
            <a:endParaRPr lang="en-IN" dirty="0"/>
          </a:p>
        </p:txBody>
      </p:sp>
    </p:spTree>
    <p:extLst>
      <p:ext uri="{BB962C8B-B14F-4D97-AF65-F5344CB8AC3E}">
        <p14:creationId xmlns:p14="http://schemas.microsoft.com/office/powerpoint/2010/main" val="338876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FA66-A6C8-4D1B-99E2-53C2D978255B}"/>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BA707AB3-B5AD-4F6B-9663-324747625039}"/>
              </a:ext>
            </a:extLst>
          </p:cNvPr>
          <p:cNvSpPr>
            <a:spLocks noGrp="1"/>
          </p:cNvSpPr>
          <p:nvPr>
            <p:ph idx="1"/>
          </p:nvPr>
        </p:nvSpPr>
        <p:spPr/>
        <p:txBody>
          <a:bodyPr>
            <a:normAutofit fontScale="92500" lnSpcReduction="10000"/>
          </a:bodyPr>
          <a:lstStyle/>
          <a:p>
            <a:r>
              <a:rPr lang="en-US" sz="1800" dirty="0">
                <a:cs typeface="Times New Roman" panose="02020603050405020304" pitchFamily="18" charset="0"/>
              </a:rPr>
              <a:t>Hassan </a:t>
            </a:r>
            <a:r>
              <a:rPr lang="en-US" sz="1800" dirty="0" err="1">
                <a:cs typeface="Times New Roman" panose="02020603050405020304" pitchFamily="18" charset="0"/>
              </a:rPr>
              <a:t>Saif</a:t>
            </a:r>
            <a:r>
              <a:rPr lang="en-US" sz="1800" dirty="0">
                <a:cs typeface="Times New Roman" panose="02020603050405020304" pitchFamily="18" charset="0"/>
              </a:rPr>
              <a:t>, </a:t>
            </a:r>
            <a:r>
              <a:rPr lang="en-US" sz="1800" dirty="0" err="1">
                <a:cs typeface="Times New Roman" panose="02020603050405020304" pitchFamily="18" charset="0"/>
              </a:rPr>
              <a:t>Yulan</a:t>
            </a:r>
            <a:r>
              <a:rPr lang="en-US" sz="1800" dirty="0">
                <a:cs typeface="Times New Roman" panose="02020603050405020304" pitchFamily="18" charset="0"/>
              </a:rPr>
              <a:t> He and Harith Alani, Knowledge Media Institute, The Open University, United Kingdom in a paper </a:t>
            </a:r>
            <a:r>
              <a:rPr lang="en-US" sz="1800" b="1" i="1" dirty="0">
                <a:cs typeface="Times New Roman" panose="02020603050405020304" pitchFamily="18" charset="0"/>
              </a:rPr>
              <a:t>Semantic Sentiment Analysis of Twitter in Nov 2012</a:t>
            </a:r>
            <a:r>
              <a:rPr lang="en-US" sz="1800" dirty="0">
                <a:cs typeface="Times New Roman" panose="02020603050405020304" pitchFamily="18" charset="0"/>
              </a:rPr>
              <a:t> they have introduce a novel approach of adding semantics as additional features into the training set for sentiment analysis. For each extracted entity (e.g. iPhone) from tweets, we add its semantic concept (e.g. “Apple product”) as an additional feature, and measure the correlation of the representative concept with negative/positive sentiment. </a:t>
            </a:r>
          </a:p>
          <a:p>
            <a:pPr marL="0" indent="0">
              <a:buNone/>
            </a:pPr>
            <a:endParaRPr lang="en-US" sz="1800" dirty="0">
              <a:cs typeface="Times New Roman" panose="02020603050405020304" pitchFamily="18" charset="0"/>
            </a:endParaRPr>
          </a:p>
          <a:p>
            <a:r>
              <a:rPr lang="en-IN" sz="1800" dirty="0" err="1">
                <a:cs typeface="Times New Roman" panose="02020603050405020304" pitchFamily="18" charset="0"/>
              </a:rPr>
              <a:t>Subhabrata</a:t>
            </a:r>
            <a:r>
              <a:rPr lang="en-IN" sz="1800" dirty="0">
                <a:cs typeface="Times New Roman" panose="02020603050405020304" pitchFamily="18" charset="0"/>
              </a:rPr>
              <a:t> Mukherjee1, Akshat Malu1, </a:t>
            </a:r>
            <a:r>
              <a:rPr lang="en-IN" sz="1800" dirty="0" err="1">
                <a:cs typeface="Times New Roman" panose="02020603050405020304" pitchFamily="18" charset="0"/>
              </a:rPr>
              <a:t>Balamurali</a:t>
            </a:r>
            <a:r>
              <a:rPr lang="en-IN" sz="1800" dirty="0">
                <a:cs typeface="Times New Roman" panose="02020603050405020304" pitchFamily="18" charset="0"/>
              </a:rPr>
              <a:t> A.R.12, PushpakBhattacharyya1,1Dept. of Computer Science and Engineering, IIT Bombay,2IITB-Monash Research Academy, IIT Bombay on a paper </a:t>
            </a:r>
            <a:r>
              <a:rPr lang="en-IN" sz="1800" b="1" i="1" dirty="0">
                <a:cs typeface="Times New Roman" panose="02020603050405020304" pitchFamily="18" charset="0"/>
              </a:rPr>
              <a:t>on </a:t>
            </a:r>
            <a:r>
              <a:rPr lang="en-IN" sz="1800" b="1" i="1" dirty="0" err="1">
                <a:cs typeface="Times New Roman" panose="02020603050405020304" pitchFamily="18" charset="0"/>
              </a:rPr>
              <a:t>TwiSent</a:t>
            </a:r>
            <a:r>
              <a:rPr lang="en-IN" sz="1800" b="1" i="1" dirty="0">
                <a:cs typeface="Times New Roman" panose="02020603050405020304" pitchFamily="18" charset="0"/>
              </a:rPr>
              <a:t>: A Multistage System for Analysing Sentiment in Twitter in Feb 2013</a:t>
            </a:r>
            <a:r>
              <a:rPr lang="en-IN" sz="1800" dirty="0">
                <a:cs typeface="Times New Roman" panose="02020603050405020304" pitchFamily="18" charset="0"/>
              </a:rPr>
              <a:t> they have presented </a:t>
            </a:r>
            <a:r>
              <a:rPr lang="en-IN" sz="1800" dirty="0" err="1">
                <a:cs typeface="Times New Roman" panose="02020603050405020304" pitchFamily="18" charset="0"/>
              </a:rPr>
              <a:t>TwiSent</a:t>
            </a:r>
            <a:r>
              <a:rPr lang="en-IN" sz="1800" dirty="0">
                <a:cs typeface="Times New Roman" panose="02020603050405020304" pitchFamily="18" charset="0"/>
              </a:rPr>
              <a:t>, a sentiment analysis system for Twitter. Based on the topic searched, </a:t>
            </a:r>
            <a:r>
              <a:rPr lang="en-IN" sz="1800" dirty="0" err="1">
                <a:cs typeface="Times New Roman" panose="02020603050405020304" pitchFamily="18" charset="0"/>
              </a:rPr>
              <a:t>TwiSent</a:t>
            </a:r>
            <a:r>
              <a:rPr lang="en-IN" sz="1800" dirty="0">
                <a:cs typeface="Times New Roman" panose="02020603050405020304" pitchFamily="18" charset="0"/>
              </a:rPr>
              <a:t> collects tweets pertaining to it and categorizes them into the different polarity classes positive, negative and objective. However, analysing micro-blog posts have many inherent challenges compared to the other text genres.</a:t>
            </a:r>
            <a:endParaRPr lang="en-US" sz="1800" dirty="0">
              <a:cs typeface="Times New Roman" panose="02020603050405020304" pitchFamily="18" charset="0"/>
            </a:endParaRPr>
          </a:p>
        </p:txBody>
      </p:sp>
    </p:spTree>
    <p:extLst>
      <p:ext uri="{BB962C8B-B14F-4D97-AF65-F5344CB8AC3E}">
        <p14:creationId xmlns:p14="http://schemas.microsoft.com/office/powerpoint/2010/main" val="40517129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0</TotalTime>
  <Words>1361</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Candara</vt:lpstr>
      <vt:lpstr>Century Schoolbook</vt:lpstr>
      <vt:lpstr>Courier New</vt:lpstr>
      <vt:lpstr>Wingdings 2</vt:lpstr>
      <vt:lpstr>View</vt:lpstr>
      <vt:lpstr>Twitter Sentiment Analysis</vt:lpstr>
      <vt:lpstr>PowerPoint Presentation</vt:lpstr>
      <vt:lpstr>Agenda</vt:lpstr>
      <vt:lpstr>Abstract</vt:lpstr>
      <vt:lpstr>Company</vt:lpstr>
      <vt:lpstr>Introduction</vt:lpstr>
      <vt:lpstr>Problem Statement</vt:lpstr>
      <vt:lpstr>Objective</vt:lpstr>
      <vt:lpstr>Literature Survey</vt:lpstr>
      <vt:lpstr>Requirements</vt:lpstr>
      <vt:lpstr>Design</vt:lpstr>
      <vt:lpstr>Approach</vt:lpstr>
      <vt:lpstr>DATA PRE-PROCESSING</vt:lpstr>
      <vt:lpstr>Implemented Methods</vt:lpstr>
      <vt:lpstr>PowerPoint Presentation</vt:lpstr>
      <vt:lpstr>PowerPoint Presentation</vt:lpstr>
      <vt:lpstr>Code Snippets</vt:lpstr>
      <vt:lpstr>PowerPoint Presentation</vt:lpstr>
      <vt:lpstr>Results</vt:lpstr>
      <vt:lpstr>PowerPoint Presentation</vt:lpstr>
      <vt:lpstr>PowerPoint Presentation</vt:lpstr>
      <vt:lpstr>PowerPoint Presentation</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cathrine winslet</dc:creator>
  <cp:lastModifiedBy>cathrine winslet</cp:lastModifiedBy>
  <cp:revision>22</cp:revision>
  <dcterms:created xsi:type="dcterms:W3CDTF">2020-08-18T18:58:55Z</dcterms:created>
  <dcterms:modified xsi:type="dcterms:W3CDTF">2020-08-19T08:14:42Z</dcterms:modified>
</cp:coreProperties>
</file>