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76" r:id="rId3"/>
    <p:sldId id="257" r:id="rId4"/>
    <p:sldId id="258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F4DC5A8B-C5BF-4730-82FC-46AAF71780D4}"/>
    <pc:docChg chg="modSld">
      <pc:chgData name="Sherif Khattab" userId="c83b1e15-36f3-4f46-aceb-05aac24c545e" providerId="ADAL" clId="{F4DC5A8B-C5BF-4730-82FC-46AAF71780D4}" dt="2023-11-01T18:17:26.280" v="10" actId="20577"/>
      <pc:docMkLst>
        <pc:docMk/>
      </pc:docMkLst>
      <pc:sldChg chg="modSp mod">
        <pc:chgData name="Sherif Khattab" userId="c83b1e15-36f3-4f46-aceb-05aac24c545e" providerId="ADAL" clId="{F4DC5A8B-C5BF-4730-82FC-46AAF71780D4}" dt="2023-11-01T18:17:26.280" v="10" actId="20577"/>
        <pc:sldMkLst>
          <pc:docMk/>
          <pc:sldMk cId="1845323539" sldId="256"/>
        </pc:sldMkLst>
        <pc:spChg chg="mod">
          <ac:chgData name="Sherif Khattab" userId="c83b1e15-36f3-4f46-aceb-05aac24c545e" providerId="ADAL" clId="{F4DC5A8B-C5BF-4730-82FC-46AAF71780D4}" dt="2023-11-01T18:16:31.896" v="2" actId="20577"/>
          <ac:spMkLst>
            <pc:docMk/>
            <pc:sldMk cId="1845323539" sldId="256"/>
            <ac:spMk id="2" creationId="{00000000-0000-0000-0000-000000000000}"/>
          </ac:spMkLst>
        </pc:spChg>
        <pc:spChg chg="mod">
          <ac:chgData name="Sherif Khattab" userId="c83b1e15-36f3-4f46-aceb-05aac24c545e" providerId="ADAL" clId="{F4DC5A8B-C5BF-4730-82FC-46AAF71780D4}" dt="2023-11-01T18:17:26.280" v="10" actId="20577"/>
          <ac:spMkLst>
            <pc:docMk/>
            <pc:sldMk cId="184532353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11/1/2023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 0445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08030" y="4050833"/>
            <a:ext cx="14345728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5 </a:t>
            </a:r>
            <a:r>
              <a:rPr lang="mr-IN" sz="3600" dirty="0"/>
              <a:t>–</a:t>
            </a:r>
            <a:r>
              <a:rPr lang="en-US" sz="3600" dirty="0"/>
              <a:t> Backtracking </a:t>
            </a:r>
            <a:r>
              <a:rPr lang="en-US" sz="3600"/>
              <a:t>and Explicit Stack</a:t>
            </a:r>
            <a:endParaRPr lang="en-US" sz="3600" dirty="0"/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106960" cy="3807144"/>
          </a:xfrm>
        </p:spPr>
        <p:txBody>
          <a:bodyPr>
            <a:normAutofit/>
          </a:bodyPr>
          <a:lstStyle/>
          <a:p>
            <a:r>
              <a:rPr lang="en-US" dirty="0" err="1"/>
              <a:t>Robo</a:t>
            </a:r>
            <a:r>
              <a:rPr lang="en-US" dirty="0"/>
              <a:t>-rat is placed in the maze.  </a:t>
            </a:r>
          </a:p>
          <a:p>
            <a:r>
              <a:rPr lang="en-US" dirty="0"/>
              <a:t>A battery is placed in a different location in the maze.  </a:t>
            </a:r>
          </a:p>
          <a:p>
            <a:r>
              <a:rPr lang="en-US" dirty="0" err="1"/>
              <a:t>Robo</a:t>
            </a:r>
            <a:r>
              <a:rPr lang="en-US" dirty="0"/>
              <a:t>-rat needs to search to find the battery.  </a:t>
            </a:r>
          </a:p>
          <a:p>
            <a:r>
              <a:rPr lang="en-US" dirty="0"/>
              <a:t>In the below picture, the starting location of </a:t>
            </a:r>
            <a:r>
              <a:rPr lang="en-US" dirty="0" err="1"/>
              <a:t>Robo</a:t>
            </a:r>
            <a:r>
              <a:rPr lang="en-US" dirty="0"/>
              <a:t>-rat is the star and the battery is the double circle.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:Maze1.jpg">
            <a:extLst>
              <a:ext uri="{FF2B5EF4-FFF2-40B4-BE49-F238E27FC236}">
                <a16:creationId xmlns:a16="http://schemas.microsoft.com/office/drawing/2014/main" id="{E1869C0D-83C7-8145-BE40-2F4D9764F5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23" y="2999513"/>
            <a:ext cx="5478145" cy="331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can </a:t>
            </a:r>
            <a:r>
              <a:rPr lang="en-US" dirty="0" err="1"/>
              <a:t>Robo</a:t>
            </a:r>
            <a:r>
              <a:rPr lang="en-US" dirty="0"/>
              <a:t>-rat go from here?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 has four choices for direction: north, south, east, and west.  </a:t>
            </a:r>
          </a:p>
          <a:p>
            <a:r>
              <a:rPr lang="en-US" dirty="0"/>
              <a:t>Suppose </a:t>
            </a:r>
            <a:r>
              <a:rPr lang="en-US" dirty="0" err="1"/>
              <a:t>Robo</a:t>
            </a:r>
            <a:r>
              <a:rPr lang="en-US" dirty="0"/>
              <a:t>-rat chooses to go west.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:Maze2.jpg">
            <a:extLst>
              <a:ext uri="{FF2B5EF4-FFF2-40B4-BE49-F238E27FC236}">
                <a16:creationId xmlns:a16="http://schemas.microsoft.com/office/drawing/2014/main" id="{7AFB4E15-D9D7-564A-B069-3C500E295E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01" y="2447853"/>
            <a:ext cx="5478145" cy="331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</a:t>
            </a:r>
            <a:r>
              <a:rPr lang="en-US" dirty="0" err="1"/>
              <a:t>Robo</a:t>
            </a:r>
            <a:r>
              <a:rPr lang="en-US" dirty="0"/>
              <a:t>-rat go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anything prevent him from going back east?  </a:t>
            </a:r>
          </a:p>
          <a:p>
            <a:pPr lvl="1"/>
            <a:r>
              <a:rPr lang="en-US" dirty="0"/>
              <a:t>Clearly, he needs to mark the positions that he visits so he doesn’t visit them again.  </a:t>
            </a:r>
          </a:p>
          <a:p>
            <a:r>
              <a:rPr lang="en-US" dirty="0"/>
              <a:t>But there were four directions he could have chosen at the first step; how can he get back to them?</a:t>
            </a:r>
          </a:p>
          <a:p>
            <a:pPr lvl="1"/>
            <a:r>
              <a:rPr lang="en-US" dirty="0"/>
              <a:t>Recursion is useful here</a:t>
            </a:r>
          </a:p>
          <a:p>
            <a:r>
              <a:rPr lang="en-US" dirty="0"/>
              <a:t>To search the maze, </a:t>
            </a:r>
            <a:r>
              <a:rPr lang="en-US" dirty="0" err="1"/>
              <a:t>Robo</a:t>
            </a:r>
            <a:r>
              <a:rPr lang="en-US" dirty="0"/>
              <a:t>-rat can recursively search each of the four directions.  </a:t>
            </a:r>
          </a:p>
          <a:p>
            <a:pPr lvl="1"/>
            <a:r>
              <a:rPr lang="en-US" dirty="0"/>
              <a:t>If he is unsuccessful in one direction, eventually that recursive call will return. </a:t>
            </a:r>
          </a:p>
          <a:p>
            <a:pPr lvl="1"/>
            <a:r>
              <a:rPr lang="en-US" dirty="0"/>
              <a:t>The next recursive call is made and off </a:t>
            </a:r>
            <a:r>
              <a:rPr lang="en-US" dirty="0" err="1"/>
              <a:t>Robo</a:t>
            </a:r>
            <a:r>
              <a:rPr lang="en-US" dirty="0"/>
              <a:t>-rat goes again searching the next direction.  </a:t>
            </a:r>
          </a:p>
          <a:p>
            <a:pPr lvl="1"/>
            <a:r>
              <a:rPr lang="en-US" dirty="0"/>
              <a:t>The backtracking that is needed is accomplished naturally by the recursion.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D503-6A91-4D40-9FD3-392B4CE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5" y="851942"/>
            <a:ext cx="9143471" cy="5057970"/>
          </a:xfrm>
        </p:spPr>
        <p:txBody>
          <a:bodyPr/>
          <a:lstStyle/>
          <a:p>
            <a:r>
              <a:rPr lang="en-US" dirty="0"/>
              <a:t>Assume that there are primitive operations that allow you to:</a:t>
            </a:r>
          </a:p>
          <a:p>
            <a:pPr lvl="1"/>
            <a:r>
              <a:rPr lang="en-US" dirty="0"/>
              <a:t>mark the square </a:t>
            </a:r>
            <a:r>
              <a:rPr lang="en-US" dirty="0" err="1"/>
              <a:t>Robo</a:t>
            </a:r>
            <a:r>
              <a:rPr lang="en-US" dirty="0"/>
              <a:t>-rat is in, </a:t>
            </a:r>
          </a:p>
          <a:p>
            <a:pPr lvl="1"/>
            <a:r>
              <a:rPr lang="en-US" dirty="0"/>
              <a:t>check to see if a neighbor square is free to visit (not market and doesn’t have a wall)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Robo</a:t>
            </a:r>
            <a:r>
              <a:rPr lang="en-US" dirty="0"/>
              <a:t>-rat to a neighbor square, </a:t>
            </a:r>
          </a:p>
          <a:p>
            <a:r>
              <a:rPr lang="en-US" dirty="0"/>
              <a:t>At the end, </a:t>
            </a:r>
            <a:r>
              <a:rPr lang="en-US" dirty="0" err="1"/>
              <a:t>Robo</a:t>
            </a:r>
            <a:r>
              <a:rPr lang="en-US" dirty="0"/>
              <a:t>-rat should be in the same square as the battery (if a path to the battery exists).</a:t>
            </a:r>
          </a:p>
          <a:p>
            <a:r>
              <a:rPr lang="en-US" b="1" dirty="0"/>
              <a:t>Identify the problem</a:t>
            </a:r>
            <a:endParaRPr lang="en-US" dirty="0"/>
          </a:p>
          <a:p>
            <a:r>
              <a:rPr lang="en-US" b="1" dirty="0"/>
              <a:t>Identify the smaller problems</a:t>
            </a:r>
          </a:p>
          <a:p>
            <a:r>
              <a:rPr lang="en-US" b="1" dirty="0"/>
              <a:t>Identify how the answers are composed</a:t>
            </a:r>
            <a:endParaRPr lang="en-US" dirty="0"/>
          </a:p>
          <a:p>
            <a:r>
              <a:rPr lang="en-US" b="1" dirty="0"/>
              <a:t>Identify the base cases</a:t>
            </a:r>
            <a:endParaRPr lang="en-US" dirty="0"/>
          </a:p>
          <a:p>
            <a:r>
              <a:rPr lang="en-US" b="1" dirty="0"/>
              <a:t>Compose the recursive definition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83C3-282F-1147-BDF2-23CC95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3018-25D7-E54F-9E04-6851026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</p:spPr>
        <p:txBody>
          <a:bodyPr>
            <a:normAutofit/>
          </a:bodyPr>
          <a:lstStyle/>
          <a:p>
            <a:r>
              <a:rPr lang="en-US" dirty="0"/>
              <a:t>Iterative Maze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22DC-A368-E147-AB9A-82D19BF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250559" cy="50579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convert recursion to iteration using an explicit stack.</a:t>
            </a:r>
          </a:p>
          <a:p>
            <a:r>
              <a:rPr lang="en-US" dirty="0"/>
              <a:t>Define the contents of the stack frame: the row and the column of the square to visit.</a:t>
            </a:r>
          </a:p>
          <a:p>
            <a:r>
              <a:rPr lang="en-US" dirty="0"/>
              <a:t>The general algorithm is as follows:</a:t>
            </a:r>
          </a:p>
          <a:p>
            <a:pPr marL="0" lvl="0" indent="0">
              <a:buNone/>
            </a:pPr>
            <a:r>
              <a:rPr lang="en-US" b="1" dirty="0"/>
              <a:t>Put the first frame on the stack (starting positing)</a:t>
            </a:r>
          </a:p>
          <a:p>
            <a:pPr marL="0" lvl="0" indent="0">
              <a:buNone/>
            </a:pPr>
            <a:r>
              <a:rPr lang="en-US" b="1" dirty="0"/>
              <a:t>While the stack is not empty</a:t>
            </a:r>
          </a:p>
          <a:p>
            <a:pPr marL="457200" lvl="1" indent="0">
              <a:buNone/>
            </a:pPr>
            <a:r>
              <a:rPr lang="en-US" b="1" dirty="0"/>
              <a:t>Take the top frame from the stack.</a:t>
            </a:r>
          </a:p>
          <a:p>
            <a:pPr marL="457200" lvl="1" indent="0">
              <a:buNone/>
            </a:pPr>
            <a:r>
              <a:rPr lang="en-US" b="1" dirty="0"/>
              <a:t>Do the computation indicated by the section.</a:t>
            </a:r>
          </a:p>
          <a:p>
            <a:pPr marL="457200" lvl="1" indent="0">
              <a:buNone/>
            </a:pPr>
            <a:r>
              <a:rPr lang="en-US" b="1" dirty="0"/>
              <a:t>If the computation is finished (reached the batter), place the returned value (True) in a variable </a:t>
            </a:r>
            <a:r>
              <a:rPr lang="en-US" sz="1400" b="1" dirty="0"/>
              <a:t>*result*.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If a recursive call is needed (we will need four recursive calls (why?))</a:t>
            </a:r>
          </a:p>
          <a:p>
            <a:pPr marL="914400" lvl="2" indent="0">
              <a:buNone/>
            </a:pPr>
            <a:r>
              <a:rPr lang="en-US" b="1" dirty="0"/>
              <a:t>Put the current frame on the stack with the status set to indicate the state of the computation.</a:t>
            </a:r>
          </a:p>
          <a:p>
            <a:pPr marL="914400" lvl="2" indent="0">
              <a:buNone/>
            </a:pPr>
            <a:r>
              <a:rPr lang="en-US" b="1" dirty="0"/>
              <a:t>Put a start frame on the stack for the recursive call</a:t>
            </a:r>
          </a:p>
          <a:p>
            <a:pPr marL="0" lvl="0" indent="0">
              <a:buNone/>
            </a:pPr>
            <a:r>
              <a:rPr lang="en-US" b="1" dirty="0"/>
              <a:t>Return </a:t>
            </a:r>
            <a:r>
              <a:rPr lang="en-US" sz="1600" b="1" dirty="0"/>
              <a:t>*result*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The iterative version does not need to keep a status.  It just needs to keep the next location to check on a stack that is managed by us.</a:t>
            </a:r>
          </a:p>
          <a:p>
            <a:r>
              <a:rPr lang="en-US" dirty="0"/>
              <a:t>Anytime a square is placed on the stack as a potential direction, it will be marked as scheduled.  </a:t>
            </a:r>
            <a:r>
              <a:rPr lang="en-US" dirty="0" err="1"/>
              <a:t>Robo</a:t>
            </a:r>
            <a:r>
              <a:rPr lang="en-US" dirty="0"/>
              <a:t>-rat will not visit a scheduled square until he finally takes it off of the stack.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06A-2DF6-E544-ADD5-E910080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9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1530</TotalTime>
  <Words>535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CS 0445 Data Structures </vt:lpstr>
      <vt:lpstr>Maze</vt:lpstr>
      <vt:lpstr>Where can Robo-rat go from here?  </vt:lpstr>
      <vt:lpstr>Where does Robo-rat go now?</vt:lpstr>
      <vt:lpstr>Recursive Design</vt:lpstr>
      <vt:lpstr>Iterative Maze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Sherif Khattab</cp:lastModifiedBy>
  <cp:revision>186</cp:revision>
  <dcterms:created xsi:type="dcterms:W3CDTF">2018-01-02T22:56:00Z</dcterms:created>
  <dcterms:modified xsi:type="dcterms:W3CDTF">2023-11-01T18:17:32Z</dcterms:modified>
</cp:coreProperties>
</file>