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erebri Bold" charset="1" panose="00000800000000000000"/>
      <p:regular r:id="rId16"/>
    </p:embeddedFont>
    <p:embeddedFont>
      <p:font typeface="Cerebri" charset="1" panose="00000500000000000000"/>
      <p:regular r:id="rId17"/>
    </p:embeddedFont>
    <p:embeddedFont>
      <p:font typeface="Intro Rust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3580" y="306459"/>
            <a:ext cx="11925642" cy="9674081"/>
          </a:xfrm>
          <a:custGeom>
            <a:avLst/>
            <a:gdLst/>
            <a:ahLst/>
            <a:cxnLst/>
            <a:rect r="r" b="b" t="t" l="l"/>
            <a:pathLst>
              <a:path h="9674081" w="11925642">
                <a:moveTo>
                  <a:pt x="0" y="0"/>
                </a:moveTo>
                <a:lnTo>
                  <a:pt x="11925642" y="0"/>
                </a:lnTo>
                <a:lnTo>
                  <a:pt x="11925642" y="9674082"/>
                </a:lnTo>
                <a:lnTo>
                  <a:pt x="0" y="967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46227" y="3471082"/>
            <a:ext cx="7386539" cy="3325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5"/>
              </a:lnSpc>
            </a:pPr>
            <a:r>
              <a:rPr lang="en-US" b="true" sz="7160" spc="143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BUBBLE SORT</a:t>
            </a:r>
          </a:p>
          <a:p>
            <a:pPr algn="ctr">
              <a:lnSpc>
                <a:spcPts val="8735"/>
              </a:lnSpc>
            </a:pPr>
            <a:r>
              <a:rPr lang="en-US" b="true" sz="7160" spc="143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VS</a:t>
            </a:r>
          </a:p>
          <a:p>
            <a:pPr algn="ctr" marL="0" indent="0" lvl="0">
              <a:lnSpc>
                <a:spcPts val="8735"/>
              </a:lnSpc>
            </a:pPr>
            <a:r>
              <a:rPr lang="en-US" b="true" sz="7160" spc="143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MERGE SORT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55507" y="5329645"/>
            <a:ext cx="4650895" cy="4650895"/>
          </a:xfrm>
          <a:custGeom>
            <a:avLst/>
            <a:gdLst/>
            <a:ahLst/>
            <a:cxnLst/>
            <a:rect r="r" b="b" t="t" l="l"/>
            <a:pathLst>
              <a:path h="4650895" w="4650895">
                <a:moveTo>
                  <a:pt x="0" y="0"/>
                </a:moveTo>
                <a:lnTo>
                  <a:pt x="4650895" y="0"/>
                </a:lnTo>
                <a:lnTo>
                  <a:pt x="4650895" y="4650896"/>
                </a:lnTo>
                <a:lnTo>
                  <a:pt x="0" y="4650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55507" y="306459"/>
            <a:ext cx="4651209" cy="4651209"/>
          </a:xfrm>
          <a:custGeom>
            <a:avLst/>
            <a:gdLst/>
            <a:ahLst/>
            <a:cxnLst/>
            <a:rect r="r" b="b" t="t" l="l"/>
            <a:pathLst>
              <a:path h="4651209" w="4651209">
                <a:moveTo>
                  <a:pt x="0" y="0"/>
                </a:moveTo>
                <a:lnTo>
                  <a:pt x="4651208" y="0"/>
                </a:lnTo>
                <a:lnTo>
                  <a:pt x="4651208" y="4651209"/>
                </a:lnTo>
                <a:lnTo>
                  <a:pt x="0" y="4651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8262428"/>
            <a:ext cx="2791885" cy="1274115"/>
          </a:xfrm>
          <a:custGeom>
            <a:avLst/>
            <a:gdLst/>
            <a:ahLst/>
            <a:cxnLst/>
            <a:rect r="r" b="b" t="t" l="l"/>
            <a:pathLst>
              <a:path h="1274115" w="2791885">
                <a:moveTo>
                  <a:pt x="0" y="0"/>
                </a:moveTo>
                <a:lnTo>
                  <a:pt x="2791885" y="0"/>
                </a:lnTo>
                <a:lnTo>
                  <a:pt x="2791885" y="1274115"/>
                </a:lnTo>
                <a:lnTo>
                  <a:pt x="0" y="1274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88347" y="1756541"/>
            <a:ext cx="1751046" cy="1751046"/>
          </a:xfrm>
          <a:custGeom>
            <a:avLst/>
            <a:gdLst/>
            <a:ahLst/>
            <a:cxnLst/>
            <a:rect r="r" b="b" t="t" l="l"/>
            <a:pathLst>
              <a:path h="1751046" w="1751046">
                <a:moveTo>
                  <a:pt x="0" y="0"/>
                </a:moveTo>
                <a:lnTo>
                  <a:pt x="1751047" y="0"/>
                </a:lnTo>
                <a:lnTo>
                  <a:pt x="1751047" y="1751046"/>
                </a:lnTo>
                <a:lnTo>
                  <a:pt x="0" y="17510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88347" y="6685429"/>
            <a:ext cx="1999307" cy="1939328"/>
          </a:xfrm>
          <a:custGeom>
            <a:avLst/>
            <a:gdLst/>
            <a:ahLst/>
            <a:cxnLst/>
            <a:rect r="r" b="b" t="t" l="l"/>
            <a:pathLst>
              <a:path h="1939328" w="1999307">
                <a:moveTo>
                  <a:pt x="0" y="0"/>
                </a:moveTo>
                <a:lnTo>
                  <a:pt x="1999308" y="0"/>
                </a:lnTo>
                <a:lnTo>
                  <a:pt x="1999308" y="1939328"/>
                </a:lnTo>
                <a:lnTo>
                  <a:pt x="0" y="19393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4113770"/>
            <a:ext cx="1994786" cy="4056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5"/>
              </a:lnSpc>
            </a:pPr>
            <a:r>
              <a:rPr lang="en-US" b="true" sz="2635" spc="52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PREPARED</a:t>
            </a:r>
          </a:p>
          <a:p>
            <a:pPr algn="l" marL="0" indent="0" lvl="0">
              <a:lnSpc>
                <a:spcPts val="3215"/>
              </a:lnSpc>
            </a:pPr>
            <a:r>
              <a:rPr lang="en-US" b="true" sz="2635" spc="52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BY:</a:t>
            </a:r>
          </a:p>
          <a:p>
            <a:pPr algn="l" marL="0" indent="0" lvl="0">
              <a:lnSpc>
                <a:spcPts val="3215"/>
              </a:lnSpc>
            </a:pPr>
            <a:r>
              <a:rPr lang="en-US" b="true" sz="2635" spc="52" u="none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HARITH</a:t>
            </a:r>
          </a:p>
          <a:p>
            <a:pPr algn="l" marL="0" indent="0" lvl="0">
              <a:lnSpc>
                <a:spcPts val="3215"/>
              </a:lnSpc>
            </a:pPr>
            <a:r>
              <a:rPr lang="en-US" b="true" sz="2635" spc="52" u="none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(24003426)</a:t>
            </a:r>
          </a:p>
          <a:p>
            <a:pPr algn="l" marL="0" indent="0" lvl="0">
              <a:lnSpc>
                <a:spcPts val="3215"/>
              </a:lnSpc>
            </a:pPr>
            <a:r>
              <a:rPr lang="en-US" b="true" sz="2635" spc="52" u="none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EMIR</a:t>
            </a:r>
          </a:p>
          <a:p>
            <a:pPr algn="l" marL="0" indent="0" lvl="0">
              <a:lnSpc>
                <a:spcPts val="3215"/>
              </a:lnSpc>
            </a:pPr>
            <a:r>
              <a:rPr lang="en-US" b="true" sz="2635" spc="52" u="none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(24003510)</a:t>
            </a:r>
          </a:p>
          <a:p>
            <a:pPr algn="l" marL="0" indent="0" lvl="0">
              <a:lnSpc>
                <a:spcPts val="3215"/>
              </a:lnSpc>
            </a:pPr>
            <a:r>
              <a:rPr lang="en-US" b="true" sz="2635" spc="52" u="none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IDRIS</a:t>
            </a:r>
          </a:p>
          <a:p>
            <a:pPr algn="l" marL="0" indent="0" lvl="0">
              <a:lnSpc>
                <a:spcPts val="3215"/>
              </a:lnSpc>
            </a:pPr>
            <a:r>
              <a:rPr lang="en-US" b="true" sz="2635" spc="52" u="none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24003318</a:t>
            </a:r>
          </a:p>
          <a:p>
            <a:pPr algn="l" marL="0" indent="0" lvl="0">
              <a:lnSpc>
                <a:spcPts val="3215"/>
              </a:lnSpc>
            </a:pPr>
            <a:r>
              <a:rPr lang="en-US" b="true" sz="2635" spc="52" u="none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ZAKWAN</a:t>
            </a:r>
          </a:p>
          <a:p>
            <a:pPr algn="l" marL="0" indent="0" lvl="0">
              <a:lnSpc>
                <a:spcPts val="3215"/>
              </a:lnSpc>
            </a:pPr>
            <a:r>
              <a:rPr lang="en-US" b="true" sz="2635" spc="52" u="none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(24003466)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01204" y="400704"/>
            <a:ext cx="9485592" cy="9485592"/>
          </a:xfrm>
          <a:custGeom>
            <a:avLst/>
            <a:gdLst/>
            <a:ahLst/>
            <a:cxnLst/>
            <a:rect r="r" b="b" t="t" l="l"/>
            <a:pathLst>
              <a:path h="9485592" w="9485592">
                <a:moveTo>
                  <a:pt x="0" y="0"/>
                </a:moveTo>
                <a:lnTo>
                  <a:pt x="9485592" y="0"/>
                </a:lnTo>
                <a:lnTo>
                  <a:pt x="9485592" y="9485592"/>
                </a:lnTo>
                <a:lnTo>
                  <a:pt x="0" y="9485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86584" y="4773706"/>
            <a:ext cx="5991744" cy="1548260"/>
            <a:chOff x="0" y="0"/>
            <a:chExt cx="7988992" cy="206434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592440"/>
              <a:ext cx="7988992" cy="4719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7625"/>
              <a:ext cx="7988992" cy="1078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1"/>
                </a:lnSpc>
              </a:pPr>
              <a:r>
                <a:rPr lang="en-US" b="true" sz="5550" spc="277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THANK YOU!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77045" y="-2153141"/>
            <a:ext cx="4748038" cy="6926846"/>
          </a:xfrm>
          <a:custGeom>
            <a:avLst/>
            <a:gdLst/>
            <a:ahLst/>
            <a:cxnLst/>
            <a:rect r="r" b="b" t="t" l="l"/>
            <a:pathLst>
              <a:path h="6926846" w="4748038">
                <a:moveTo>
                  <a:pt x="0" y="0"/>
                </a:moveTo>
                <a:lnTo>
                  <a:pt x="4748038" y="0"/>
                </a:lnTo>
                <a:lnTo>
                  <a:pt x="4748038" y="6926847"/>
                </a:lnTo>
                <a:lnTo>
                  <a:pt x="0" y="6926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39962" y="4952131"/>
            <a:ext cx="4748038" cy="6926846"/>
          </a:xfrm>
          <a:custGeom>
            <a:avLst/>
            <a:gdLst/>
            <a:ahLst/>
            <a:cxnLst/>
            <a:rect r="r" b="b" t="t" l="l"/>
            <a:pathLst>
              <a:path h="6926846" w="4748038">
                <a:moveTo>
                  <a:pt x="0" y="0"/>
                </a:moveTo>
                <a:lnTo>
                  <a:pt x="4748038" y="0"/>
                </a:lnTo>
                <a:lnTo>
                  <a:pt x="4748038" y="6926846"/>
                </a:lnTo>
                <a:lnTo>
                  <a:pt x="0" y="6926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31002" y="5831305"/>
            <a:ext cx="6255951" cy="6255951"/>
          </a:xfrm>
          <a:custGeom>
            <a:avLst/>
            <a:gdLst/>
            <a:ahLst/>
            <a:cxnLst/>
            <a:rect r="r" b="b" t="t" l="l"/>
            <a:pathLst>
              <a:path h="6255951" w="6255951">
                <a:moveTo>
                  <a:pt x="0" y="0"/>
                </a:moveTo>
                <a:lnTo>
                  <a:pt x="6255951" y="0"/>
                </a:lnTo>
                <a:lnTo>
                  <a:pt x="6255951" y="6255950"/>
                </a:lnTo>
                <a:lnTo>
                  <a:pt x="0" y="62559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47006" y="-2099275"/>
            <a:ext cx="6255951" cy="6255951"/>
          </a:xfrm>
          <a:custGeom>
            <a:avLst/>
            <a:gdLst/>
            <a:ahLst/>
            <a:cxnLst/>
            <a:rect r="r" b="b" t="t" l="l"/>
            <a:pathLst>
              <a:path h="6255951" w="6255951">
                <a:moveTo>
                  <a:pt x="0" y="0"/>
                </a:moveTo>
                <a:lnTo>
                  <a:pt x="6255951" y="0"/>
                </a:lnTo>
                <a:lnTo>
                  <a:pt x="6255951" y="6255950"/>
                </a:lnTo>
                <a:lnTo>
                  <a:pt x="0" y="62559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85654" y="885154"/>
            <a:ext cx="8516691" cy="8516691"/>
          </a:xfrm>
          <a:custGeom>
            <a:avLst/>
            <a:gdLst/>
            <a:ahLst/>
            <a:cxnLst/>
            <a:rect r="r" b="b" t="t" l="l"/>
            <a:pathLst>
              <a:path h="8516691" w="8516691">
                <a:moveTo>
                  <a:pt x="0" y="0"/>
                </a:moveTo>
                <a:lnTo>
                  <a:pt x="8516692" y="0"/>
                </a:lnTo>
                <a:lnTo>
                  <a:pt x="8516692" y="8516692"/>
                </a:lnTo>
                <a:lnTo>
                  <a:pt x="0" y="8516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06531" y="3566227"/>
            <a:ext cx="6274938" cy="3154546"/>
            <a:chOff x="0" y="0"/>
            <a:chExt cx="8366584" cy="420606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168519"/>
              <a:ext cx="8366584" cy="3037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80670" indent="-140335" lvl="1">
                <a:lnSpc>
                  <a:spcPts val="3808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INTRODUCTION TO SORTING ALGORITHMS</a:t>
              </a:r>
            </a:p>
            <a:p>
              <a:pPr algn="l" marL="280670" indent="-140335" lvl="1">
                <a:lnSpc>
                  <a:spcPts val="3808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BUBBLE SORT</a:t>
              </a:r>
            </a:p>
            <a:p>
              <a:pPr algn="l" marL="280670" indent="-140335" lvl="1">
                <a:lnSpc>
                  <a:spcPts val="3808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MERGE SORT</a:t>
              </a:r>
            </a:p>
            <a:p>
              <a:pPr algn="l" marL="280670" indent="-140335" lvl="1">
                <a:lnSpc>
                  <a:spcPts val="3808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APP INTERFACE SCREENSHOTS</a:t>
              </a:r>
            </a:p>
            <a:p>
              <a:pPr algn="l" marL="280670" indent="-140335" lvl="1">
                <a:lnSpc>
                  <a:spcPts val="3808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SIDE BY SIDE COMPARISONS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7748764" cy="923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b="true" sz="4499" spc="89" u="none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TODAY'S AGENDA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893851" y="5823748"/>
            <a:ext cx="5123531" cy="5482378"/>
          </a:xfrm>
          <a:custGeom>
            <a:avLst/>
            <a:gdLst/>
            <a:ahLst/>
            <a:cxnLst/>
            <a:rect r="r" b="b" t="t" l="l"/>
            <a:pathLst>
              <a:path h="5482378" w="5123531">
                <a:moveTo>
                  <a:pt x="0" y="0"/>
                </a:moveTo>
                <a:lnTo>
                  <a:pt x="5123531" y="0"/>
                </a:lnTo>
                <a:lnTo>
                  <a:pt x="5123531" y="5482378"/>
                </a:lnTo>
                <a:lnTo>
                  <a:pt x="0" y="54823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58320" y="-731284"/>
            <a:ext cx="5123531" cy="5482378"/>
          </a:xfrm>
          <a:custGeom>
            <a:avLst/>
            <a:gdLst/>
            <a:ahLst/>
            <a:cxnLst/>
            <a:rect r="r" b="b" t="t" l="l"/>
            <a:pathLst>
              <a:path h="5482378" w="5123531">
                <a:moveTo>
                  <a:pt x="0" y="0"/>
                </a:moveTo>
                <a:lnTo>
                  <a:pt x="5123531" y="0"/>
                </a:lnTo>
                <a:lnTo>
                  <a:pt x="5123531" y="5482378"/>
                </a:lnTo>
                <a:lnTo>
                  <a:pt x="0" y="54823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085520" y="885154"/>
            <a:ext cx="7315200" cy="3883706"/>
          </a:xfrm>
          <a:custGeom>
            <a:avLst/>
            <a:gdLst/>
            <a:ahLst/>
            <a:cxnLst/>
            <a:rect r="r" b="b" t="t" l="l"/>
            <a:pathLst>
              <a:path h="3883706" w="7315200">
                <a:moveTo>
                  <a:pt x="0" y="0"/>
                </a:moveTo>
                <a:lnTo>
                  <a:pt x="7315200" y="0"/>
                </a:lnTo>
                <a:lnTo>
                  <a:pt x="7315200" y="3883707"/>
                </a:lnTo>
                <a:lnTo>
                  <a:pt x="0" y="38837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58320" y="5518139"/>
            <a:ext cx="7315200" cy="3883706"/>
          </a:xfrm>
          <a:custGeom>
            <a:avLst/>
            <a:gdLst/>
            <a:ahLst/>
            <a:cxnLst/>
            <a:rect r="r" b="b" t="t" l="l"/>
            <a:pathLst>
              <a:path h="3883706" w="7315200">
                <a:moveTo>
                  <a:pt x="0" y="0"/>
                </a:moveTo>
                <a:lnTo>
                  <a:pt x="7315200" y="0"/>
                </a:lnTo>
                <a:lnTo>
                  <a:pt x="7315200" y="3883707"/>
                </a:lnTo>
                <a:lnTo>
                  <a:pt x="0" y="38837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19921" y="5535207"/>
            <a:ext cx="5785728" cy="6494185"/>
          </a:xfrm>
          <a:custGeom>
            <a:avLst/>
            <a:gdLst/>
            <a:ahLst/>
            <a:cxnLst/>
            <a:rect r="r" b="b" t="t" l="l"/>
            <a:pathLst>
              <a:path h="6494185" w="5785728">
                <a:moveTo>
                  <a:pt x="0" y="0"/>
                </a:moveTo>
                <a:lnTo>
                  <a:pt x="5785728" y="0"/>
                </a:lnTo>
                <a:lnTo>
                  <a:pt x="5785728" y="6494185"/>
                </a:lnTo>
                <a:lnTo>
                  <a:pt x="0" y="6494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10719" y="-2218392"/>
            <a:ext cx="5785728" cy="6494185"/>
          </a:xfrm>
          <a:custGeom>
            <a:avLst/>
            <a:gdLst/>
            <a:ahLst/>
            <a:cxnLst/>
            <a:rect r="r" b="b" t="t" l="l"/>
            <a:pathLst>
              <a:path h="6494185" w="5785728">
                <a:moveTo>
                  <a:pt x="0" y="0"/>
                </a:moveTo>
                <a:lnTo>
                  <a:pt x="5785728" y="0"/>
                </a:lnTo>
                <a:lnTo>
                  <a:pt x="5785728" y="6494184"/>
                </a:lnTo>
                <a:lnTo>
                  <a:pt x="0" y="6494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10719" y="5759503"/>
            <a:ext cx="6123528" cy="6045592"/>
          </a:xfrm>
          <a:custGeom>
            <a:avLst/>
            <a:gdLst/>
            <a:ahLst/>
            <a:cxnLst/>
            <a:rect r="r" b="b" t="t" l="l"/>
            <a:pathLst>
              <a:path h="6045592" w="6123528">
                <a:moveTo>
                  <a:pt x="0" y="0"/>
                </a:moveTo>
                <a:lnTo>
                  <a:pt x="6123528" y="0"/>
                </a:lnTo>
                <a:lnTo>
                  <a:pt x="6123528" y="6045592"/>
                </a:lnTo>
                <a:lnTo>
                  <a:pt x="0" y="6045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83560" y="-1393774"/>
            <a:ext cx="6123528" cy="6045592"/>
          </a:xfrm>
          <a:custGeom>
            <a:avLst/>
            <a:gdLst/>
            <a:ahLst/>
            <a:cxnLst/>
            <a:rect r="r" b="b" t="t" l="l"/>
            <a:pathLst>
              <a:path h="6045592" w="6123528">
                <a:moveTo>
                  <a:pt x="0" y="0"/>
                </a:moveTo>
                <a:lnTo>
                  <a:pt x="6123528" y="0"/>
                </a:lnTo>
                <a:lnTo>
                  <a:pt x="6123528" y="6045592"/>
                </a:lnTo>
                <a:lnTo>
                  <a:pt x="0" y="6045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560189" y="2769847"/>
            <a:ext cx="8138191" cy="3522210"/>
            <a:chOff x="0" y="0"/>
            <a:chExt cx="10850922" cy="469628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935195"/>
              <a:ext cx="10850922" cy="3761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9285" indent="-219642" lvl="1">
                <a:lnSpc>
                  <a:spcPts val="325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34" spc="40">
                  <a:solidFill>
                    <a:srgbClr val="F5F5EF"/>
                  </a:solidFill>
                  <a:latin typeface="Cerebri"/>
                  <a:ea typeface="Cerebri"/>
                  <a:cs typeface="Cerebri"/>
                  <a:sym typeface="Cerebri"/>
                </a:rPr>
                <a:t>Algorithms are step-by-step procedures used </a:t>
              </a:r>
              <a:r>
                <a:rPr lang="en-US" sz="2034" spc="40" u="none">
                  <a:solidFill>
                    <a:srgbClr val="F5F5EF"/>
                  </a:solidFill>
                  <a:latin typeface="Cerebri"/>
                  <a:ea typeface="Cerebri"/>
                  <a:cs typeface="Cerebri"/>
                  <a:sym typeface="Cerebri"/>
                </a:rPr>
                <a:t>to solve problems or perform tasks.</a:t>
              </a:r>
            </a:p>
            <a:p>
              <a:pPr algn="l" marL="439285" indent="-219642" lvl="1">
                <a:lnSpc>
                  <a:spcPts val="325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34" spc="40" u="none">
                  <a:solidFill>
                    <a:srgbClr val="F5F5EF"/>
                  </a:solidFill>
                  <a:latin typeface="Cerebri"/>
                  <a:ea typeface="Cerebri"/>
                  <a:cs typeface="Cerebri"/>
                  <a:sym typeface="Cerebri"/>
                </a:rPr>
                <a:t>Sorting algorithms arrange data in a specific order (e.g., ascending or descending).</a:t>
              </a:r>
            </a:p>
            <a:p>
              <a:pPr algn="l" marL="439285" indent="-219642" lvl="1">
                <a:lnSpc>
                  <a:spcPts val="325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34" spc="40" u="none">
                  <a:solidFill>
                    <a:srgbClr val="F5F5EF"/>
                  </a:solidFill>
                  <a:latin typeface="Cerebri"/>
                  <a:ea typeface="Cerebri"/>
                  <a:cs typeface="Cerebri"/>
                  <a:sym typeface="Cerebri"/>
                </a:rPr>
                <a:t>Sorting is fundamental in searching, data processing, and optimization tasks.</a:t>
              </a:r>
              <a:r>
                <a:rPr lang="en-US" sz="2034" spc="40" u="none">
                  <a:solidFill>
                    <a:srgbClr val="F5F5EF"/>
                  </a:solidFill>
                  <a:latin typeface="Cerebri"/>
                  <a:ea typeface="Cerebri"/>
                  <a:cs typeface="Cerebri"/>
                  <a:sym typeface="Cerebri"/>
                </a:rPr>
                <a:t>    </a:t>
              </a:r>
            </a:p>
            <a:p>
              <a:pPr algn="l" marL="0" indent="0" lvl="0">
                <a:lnSpc>
                  <a:spcPts val="3255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33350"/>
              <a:ext cx="1089361" cy="8080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425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046458" y="1967623"/>
            <a:ext cx="6180265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4499" spc="89">
                <a:solidFill>
                  <a:srgbClr val="F5F5EF"/>
                </a:solidFill>
                <a:latin typeface="Cerebri Bold"/>
                <a:ea typeface="Cerebri Bold"/>
                <a:cs typeface="Cerebri Bold"/>
                <a:sym typeface="Cerebri Bold"/>
              </a:rPr>
              <a:t>INTRODUCTION TO </a:t>
            </a:r>
          </a:p>
          <a:p>
            <a:pPr algn="l" marL="0" indent="0" lvl="0">
              <a:lnSpc>
                <a:spcPts val="5399"/>
              </a:lnSpc>
            </a:pPr>
            <a:r>
              <a:rPr lang="en-US" b="true" sz="4499" spc="89">
                <a:solidFill>
                  <a:srgbClr val="F5F5EF"/>
                </a:solidFill>
                <a:latin typeface="Cerebri Bold"/>
                <a:ea typeface="Cerebri Bold"/>
                <a:cs typeface="Cerebri Bold"/>
                <a:sym typeface="Cerebri Bold"/>
              </a:rPr>
              <a:t>ALGORITHMS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46458" y="7580736"/>
            <a:ext cx="8109155" cy="120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55"/>
              </a:lnSpc>
              <a:spcBef>
                <a:spcPct val="0"/>
              </a:spcBef>
            </a:pPr>
            <a:r>
              <a:rPr lang="en-US" sz="2034" spc="40" strike="noStrike" u="none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 This project compares two sorting algorithms:</a:t>
            </a:r>
          </a:p>
          <a:p>
            <a:pPr algn="l" marL="439285" indent="-219642" lvl="1">
              <a:lnSpc>
                <a:spcPts val="3255"/>
              </a:lnSpc>
              <a:buFont typeface="Arial"/>
              <a:buChar char="•"/>
            </a:pPr>
            <a:r>
              <a:rPr lang="en-US" sz="2034" spc="40" strike="noStrike" u="none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Bubble Sort – simple, intuitive, but less efficient</a:t>
            </a:r>
          </a:p>
          <a:p>
            <a:pPr algn="l" marL="439285" indent="-219642" lvl="1">
              <a:lnSpc>
                <a:spcPts val="3255"/>
              </a:lnSpc>
              <a:buFont typeface="Arial"/>
              <a:buChar char="•"/>
            </a:pPr>
            <a:r>
              <a:rPr lang="en-US" sz="2034" spc="40" strike="noStrike" u="none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Merge Sort – more complex, but highly efficient for large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46458" y="5944466"/>
            <a:ext cx="5381476" cy="1611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55"/>
              </a:lnSpc>
              <a:spcBef>
                <a:spcPct val="0"/>
              </a:spcBef>
            </a:pPr>
            <a:r>
              <a:rPr lang="en-US" sz="2034" spc="40" strike="noStrike" u="none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Choosing the right sorting algorithm affects:</a:t>
            </a:r>
          </a:p>
          <a:p>
            <a:pPr algn="l" marL="439285" indent="-219642" lvl="1">
              <a:lnSpc>
                <a:spcPts val="3255"/>
              </a:lnSpc>
              <a:buAutoNum type="arabicPeriod" startAt="1"/>
            </a:pPr>
            <a:r>
              <a:rPr lang="en-US" sz="2034" spc="40" strike="noStrike" u="none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Efficiency (speed)</a:t>
            </a:r>
          </a:p>
          <a:p>
            <a:pPr algn="l" marL="439285" indent="-219642" lvl="1">
              <a:lnSpc>
                <a:spcPts val="3255"/>
              </a:lnSpc>
              <a:buAutoNum type="arabicPeriod" startAt="1"/>
            </a:pPr>
            <a:r>
              <a:rPr lang="en-US" sz="2034" spc="40" strike="noStrike" u="none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Memory usage</a:t>
            </a:r>
          </a:p>
          <a:p>
            <a:pPr algn="l" marL="439285" indent="-219642" lvl="1">
              <a:lnSpc>
                <a:spcPts val="3255"/>
              </a:lnSpc>
              <a:buAutoNum type="arabicPeriod" startAt="1"/>
            </a:pPr>
            <a:r>
              <a:rPr lang="en-US" sz="2034" spc="40" strike="noStrike" u="none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Scalability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47362" y="346862"/>
            <a:ext cx="9593275" cy="9593275"/>
          </a:xfrm>
          <a:custGeom>
            <a:avLst/>
            <a:gdLst/>
            <a:ahLst/>
            <a:cxnLst/>
            <a:rect r="r" b="b" t="t" l="l"/>
            <a:pathLst>
              <a:path h="9593275" w="9593275">
                <a:moveTo>
                  <a:pt x="0" y="0"/>
                </a:moveTo>
                <a:lnTo>
                  <a:pt x="9593276" y="0"/>
                </a:lnTo>
                <a:lnTo>
                  <a:pt x="9593276" y="9593276"/>
                </a:lnTo>
                <a:lnTo>
                  <a:pt x="0" y="9593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0928" y="1626787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44772" y="1399514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0928" y="5370773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44772" y="5143500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416608" y="2129031"/>
            <a:ext cx="5454785" cy="6028938"/>
            <a:chOff x="0" y="0"/>
            <a:chExt cx="7273047" cy="803858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178044"/>
              <a:ext cx="7021130" cy="6860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A S</a:t>
              </a: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IMPLE COMPARISON-BASED SORTING ALGORITHM</a:t>
              </a:r>
            </a:p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REPEATEDLY COMPARES AND SWAPS ADJACENT ELEMENTS IF THEY ARE IN THE WRONG ORDER</a:t>
              </a:r>
            </a:p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PR</a:t>
              </a: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OCESS REPEATS UNTIL THE LIST IS SORTED</a:t>
              </a:r>
            </a:p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BEST CASE TIME COMPLEXITY: O(N) (ALREADY SORTED)</a:t>
              </a:r>
            </a:p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WORST/AVERAGE CASE: O(N²) (MANY SWAPS NEEDED)</a:t>
              </a:r>
            </a:p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SPACE COM</a:t>
              </a: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PLEXITY: O(1) – IN-PLACE SORTING</a:t>
              </a:r>
            </a:p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EASY TO IMPLEMENT, BUT INEFFICIENT FOR LARGE DATASETS</a:t>
              </a:r>
            </a:p>
            <a:p>
              <a:pPr algn="l">
                <a:lnSpc>
                  <a:spcPts val="255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7273047" cy="923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534"/>
                </a:lnSpc>
              </a:pPr>
              <a:r>
                <a:rPr lang="en-US" b="true" sz="4499" spc="89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BUBBLE SORT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71993" y="-1871993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6007" y="-1871993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871993" y="8415007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16007" y="8415007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3991" y="0"/>
            <a:ext cx="16675309" cy="9379861"/>
          </a:xfrm>
          <a:custGeom>
            <a:avLst/>
            <a:gdLst/>
            <a:ahLst/>
            <a:cxnLst/>
            <a:rect r="r" b="b" t="t" l="l"/>
            <a:pathLst>
              <a:path h="9379861" w="16675309">
                <a:moveTo>
                  <a:pt x="0" y="0"/>
                </a:moveTo>
                <a:lnTo>
                  <a:pt x="16675309" y="0"/>
                </a:lnTo>
                <a:lnTo>
                  <a:pt x="16675309" y="9379861"/>
                </a:lnTo>
                <a:lnTo>
                  <a:pt x="0" y="93798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47362" y="346862"/>
            <a:ext cx="9593275" cy="9593275"/>
          </a:xfrm>
          <a:custGeom>
            <a:avLst/>
            <a:gdLst/>
            <a:ahLst/>
            <a:cxnLst/>
            <a:rect r="r" b="b" t="t" l="l"/>
            <a:pathLst>
              <a:path h="9593275" w="9593275">
                <a:moveTo>
                  <a:pt x="0" y="0"/>
                </a:moveTo>
                <a:lnTo>
                  <a:pt x="9593276" y="0"/>
                </a:lnTo>
                <a:lnTo>
                  <a:pt x="9593276" y="9593276"/>
                </a:lnTo>
                <a:lnTo>
                  <a:pt x="0" y="9593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0928" y="1626787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44772" y="1399514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0928" y="5370773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44772" y="5143500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416608" y="2290956"/>
            <a:ext cx="5454785" cy="5705088"/>
            <a:chOff x="0" y="0"/>
            <a:chExt cx="7273047" cy="760678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178044"/>
              <a:ext cx="7021130" cy="64287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A D</a:t>
              </a: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IVIDE AND CONQUER ALGORITHM</a:t>
              </a:r>
            </a:p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RECURSIVELY DIVIDES THE LIST INTO HALVES, SORTS THEM, THEN MERGES THEM BACK</a:t>
              </a:r>
            </a:p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ALWAYS FOLLOWS THE SAME RECURSIVE STRUCTURE</a:t>
              </a:r>
            </a:p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TIME COMPLEXITY (ALL CASES): O(N LOG N)</a:t>
              </a:r>
            </a:p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SPACE COM</a:t>
              </a: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PLEXITY: O(N) – USES ADDITIONAL MEMORY FOR MERGING</a:t>
              </a:r>
            </a:p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STABLE AND EFFICIENT, ESPECIALLY FOR LARGE DATASETS</a:t>
              </a:r>
            </a:p>
            <a:p>
              <a:pPr algn="l" marL="367031" indent="-183515" lvl="1">
                <a:lnSpc>
                  <a:spcPts val="2550"/>
                </a:lnSpc>
                <a:buFont typeface="Arial"/>
                <a:buChar char="•"/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PERFORMS WELL EVEN WITH UNSORTED OR LARGE INPUTS</a:t>
              </a:r>
            </a:p>
            <a:p>
              <a:pPr algn="l">
                <a:lnSpc>
                  <a:spcPts val="255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7273047" cy="923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534"/>
                </a:lnSpc>
              </a:pPr>
              <a:r>
                <a:rPr lang="en-US" b="true" sz="4499" spc="89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MERGE SORT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42835" y="0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7" y="0"/>
                </a:lnTo>
                <a:lnTo>
                  <a:pt x="3743987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705876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6" y="0"/>
                </a:lnTo>
                <a:lnTo>
                  <a:pt x="3743986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835" y="6543014"/>
            <a:ext cx="3743986" cy="3743986"/>
          </a:xfrm>
          <a:custGeom>
            <a:avLst/>
            <a:gdLst/>
            <a:ahLst/>
            <a:cxnLst/>
            <a:rect r="r" b="b" t="t" l="l"/>
            <a:pathLst>
              <a:path h="3743986" w="3743986">
                <a:moveTo>
                  <a:pt x="0" y="0"/>
                </a:moveTo>
                <a:lnTo>
                  <a:pt x="3743987" y="0"/>
                </a:lnTo>
                <a:lnTo>
                  <a:pt x="3743987" y="3743986"/>
                </a:lnTo>
                <a:lnTo>
                  <a:pt x="0" y="3743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54890" y="1625283"/>
            <a:ext cx="7578221" cy="8207052"/>
          </a:xfrm>
          <a:custGeom>
            <a:avLst/>
            <a:gdLst/>
            <a:ahLst/>
            <a:cxnLst/>
            <a:rect r="r" b="b" t="t" l="l"/>
            <a:pathLst>
              <a:path h="8207052" w="7578221">
                <a:moveTo>
                  <a:pt x="0" y="0"/>
                </a:moveTo>
                <a:lnTo>
                  <a:pt x="7578220" y="0"/>
                </a:lnTo>
                <a:lnTo>
                  <a:pt x="7578220" y="8207052"/>
                </a:lnTo>
                <a:lnTo>
                  <a:pt x="0" y="82070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8287" t="-2396" r="-29068" b="-5215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472382" y="591634"/>
            <a:ext cx="7343236" cy="1583582"/>
            <a:chOff x="0" y="0"/>
            <a:chExt cx="9790982" cy="211144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570211"/>
              <a:ext cx="9451852" cy="541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2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9790982" cy="1245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451"/>
                </a:lnSpc>
              </a:pPr>
              <a:r>
                <a:rPr lang="en-US" b="true" sz="6057" spc="121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MERGE SORT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9513915" y="4708889"/>
            <a:ext cx="7454922" cy="1239609"/>
            <a:chOff x="0" y="0"/>
            <a:chExt cx="9939896" cy="16528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61311" cy="1652813"/>
            </a:xfrm>
            <a:custGeom>
              <a:avLst/>
              <a:gdLst/>
              <a:ahLst/>
              <a:cxnLst/>
              <a:rect r="r" b="b" t="t" l="l"/>
              <a:pathLst>
                <a:path h="1652813" w="2261311">
                  <a:moveTo>
                    <a:pt x="0" y="0"/>
                  </a:moveTo>
                  <a:lnTo>
                    <a:pt x="2261311" y="0"/>
                  </a:lnTo>
                  <a:lnTo>
                    <a:pt x="2261311" y="1652813"/>
                  </a:lnTo>
                  <a:lnTo>
                    <a:pt x="0" y="1652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559528" y="0"/>
              <a:ext cx="2261311" cy="1652813"/>
            </a:xfrm>
            <a:custGeom>
              <a:avLst/>
              <a:gdLst/>
              <a:ahLst/>
              <a:cxnLst/>
              <a:rect r="r" b="b" t="t" l="l"/>
              <a:pathLst>
                <a:path h="1652813" w="2261311">
                  <a:moveTo>
                    <a:pt x="0" y="0"/>
                  </a:moveTo>
                  <a:lnTo>
                    <a:pt x="2261311" y="0"/>
                  </a:lnTo>
                  <a:lnTo>
                    <a:pt x="2261311" y="1652813"/>
                  </a:lnTo>
                  <a:lnTo>
                    <a:pt x="0" y="1652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119057" y="0"/>
              <a:ext cx="2261311" cy="1652813"/>
            </a:xfrm>
            <a:custGeom>
              <a:avLst/>
              <a:gdLst/>
              <a:ahLst/>
              <a:cxnLst/>
              <a:rect r="r" b="b" t="t" l="l"/>
              <a:pathLst>
                <a:path h="1652813" w="2261311">
                  <a:moveTo>
                    <a:pt x="0" y="0"/>
                  </a:moveTo>
                  <a:lnTo>
                    <a:pt x="2261311" y="0"/>
                  </a:lnTo>
                  <a:lnTo>
                    <a:pt x="2261311" y="1652813"/>
                  </a:lnTo>
                  <a:lnTo>
                    <a:pt x="0" y="1652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678585" y="0"/>
              <a:ext cx="2261311" cy="1652813"/>
            </a:xfrm>
            <a:custGeom>
              <a:avLst/>
              <a:gdLst/>
              <a:ahLst/>
              <a:cxnLst/>
              <a:rect r="r" b="b" t="t" l="l"/>
              <a:pathLst>
                <a:path h="1652813" w="2261311">
                  <a:moveTo>
                    <a:pt x="0" y="0"/>
                  </a:moveTo>
                  <a:lnTo>
                    <a:pt x="2261311" y="0"/>
                  </a:lnTo>
                  <a:lnTo>
                    <a:pt x="2261311" y="1652813"/>
                  </a:lnTo>
                  <a:lnTo>
                    <a:pt x="0" y="1652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691473" y="1601233"/>
            <a:ext cx="6542059" cy="8451735"/>
          </a:xfrm>
          <a:custGeom>
            <a:avLst/>
            <a:gdLst/>
            <a:ahLst/>
            <a:cxnLst/>
            <a:rect r="r" b="b" t="t" l="l"/>
            <a:pathLst>
              <a:path h="8451735" w="6542059">
                <a:moveTo>
                  <a:pt x="0" y="0"/>
                </a:moveTo>
                <a:lnTo>
                  <a:pt x="6542058" y="0"/>
                </a:lnTo>
                <a:lnTo>
                  <a:pt x="6542058" y="8451735"/>
                </a:lnTo>
                <a:lnTo>
                  <a:pt x="0" y="84517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5400000">
            <a:off x="765936" y="4708889"/>
            <a:ext cx="7454922" cy="1239609"/>
            <a:chOff x="0" y="0"/>
            <a:chExt cx="9939896" cy="16528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61311" cy="1652813"/>
            </a:xfrm>
            <a:custGeom>
              <a:avLst/>
              <a:gdLst/>
              <a:ahLst/>
              <a:cxnLst/>
              <a:rect r="r" b="b" t="t" l="l"/>
              <a:pathLst>
                <a:path h="1652813" w="2261311">
                  <a:moveTo>
                    <a:pt x="0" y="0"/>
                  </a:moveTo>
                  <a:lnTo>
                    <a:pt x="2261311" y="0"/>
                  </a:lnTo>
                  <a:lnTo>
                    <a:pt x="2261311" y="1652813"/>
                  </a:lnTo>
                  <a:lnTo>
                    <a:pt x="0" y="1652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59528" y="0"/>
              <a:ext cx="2261311" cy="1652813"/>
            </a:xfrm>
            <a:custGeom>
              <a:avLst/>
              <a:gdLst/>
              <a:ahLst/>
              <a:cxnLst/>
              <a:rect r="r" b="b" t="t" l="l"/>
              <a:pathLst>
                <a:path h="1652813" w="2261311">
                  <a:moveTo>
                    <a:pt x="0" y="0"/>
                  </a:moveTo>
                  <a:lnTo>
                    <a:pt x="2261311" y="0"/>
                  </a:lnTo>
                  <a:lnTo>
                    <a:pt x="2261311" y="1652813"/>
                  </a:lnTo>
                  <a:lnTo>
                    <a:pt x="0" y="1652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119057" y="0"/>
              <a:ext cx="2261311" cy="1652813"/>
            </a:xfrm>
            <a:custGeom>
              <a:avLst/>
              <a:gdLst/>
              <a:ahLst/>
              <a:cxnLst/>
              <a:rect r="r" b="b" t="t" l="l"/>
              <a:pathLst>
                <a:path h="1652813" w="2261311">
                  <a:moveTo>
                    <a:pt x="0" y="0"/>
                  </a:moveTo>
                  <a:lnTo>
                    <a:pt x="2261311" y="0"/>
                  </a:lnTo>
                  <a:lnTo>
                    <a:pt x="2261311" y="1652813"/>
                  </a:lnTo>
                  <a:lnTo>
                    <a:pt x="0" y="1652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678585" y="0"/>
              <a:ext cx="2261311" cy="1652813"/>
            </a:xfrm>
            <a:custGeom>
              <a:avLst/>
              <a:gdLst/>
              <a:ahLst/>
              <a:cxnLst/>
              <a:rect r="r" b="b" t="t" l="l"/>
              <a:pathLst>
                <a:path h="1652813" w="2261311">
                  <a:moveTo>
                    <a:pt x="0" y="0"/>
                  </a:moveTo>
                  <a:lnTo>
                    <a:pt x="2261311" y="0"/>
                  </a:lnTo>
                  <a:lnTo>
                    <a:pt x="2261311" y="1652813"/>
                  </a:lnTo>
                  <a:lnTo>
                    <a:pt x="0" y="1652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873593" y="526096"/>
            <a:ext cx="10137887" cy="833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39"/>
              </a:lnSpc>
              <a:spcBef>
                <a:spcPct val="0"/>
              </a:spcBef>
            </a:pPr>
            <a:r>
              <a:rPr lang="en-US" b="true" sz="4399" spc="87">
                <a:solidFill>
                  <a:srgbClr val="8CB9C4"/>
                </a:solidFill>
                <a:latin typeface="Cerebri Bold"/>
                <a:ea typeface="Cerebri Bold"/>
                <a:cs typeface="Cerebri Bold"/>
                <a:sym typeface="Cerebri Bold"/>
              </a:rPr>
              <a:t>WEBSITE SCREENSHOT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43921" y="-795960"/>
            <a:ext cx="1226959" cy="4114800"/>
          </a:xfrm>
          <a:custGeom>
            <a:avLst/>
            <a:gdLst/>
            <a:ahLst/>
            <a:cxnLst/>
            <a:rect r="r" b="b" t="t" l="l"/>
            <a:pathLst>
              <a:path h="4114800" w="1226959">
                <a:moveTo>
                  <a:pt x="0" y="0"/>
                </a:moveTo>
                <a:lnTo>
                  <a:pt x="1226958" y="0"/>
                </a:lnTo>
                <a:lnTo>
                  <a:pt x="12269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617121" y="-795960"/>
            <a:ext cx="1226959" cy="4114800"/>
          </a:xfrm>
          <a:custGeom>
            <a:avLst/>
            <a:gdLst/>
            <a:ahLst/>
            <a:cxnLst/>
            <a:rect r="r" b="b" t="t" l="l"/>
            <a:pathLst>
              <a:path h="4114800" w="1226959">
                <a:moveTo>
                  <a:pt x="0" y="0"/>
                </a:moveTo>
                <a:lnTo>
                  <a:pt x="1226958" y="0"/>
                </a:lnTo>
                <a:lnTo>
                  <a:pt x="12269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34208" y="1874920"/>
            <a:ext cx="12419585" cy="7653569"/>
          </a:xfrm>
          <a:custGeom>
            <a:avLst/>
            <a:gdLst/>
            <a:ahLst/>
            <a:cxnLst/>
            <a:rect r="r" b="b" t="t" l="l"/>
            <a:pathLst>
              <a:path h="7653569" w="12419585">
                <a:moveTo>
                  <a:pt x="0" y="0"/>
                </a:moveTo>
                <a:lnTo>
                  <a:pt x="12419584" y="0"/>
                </a:lnTo>
                <a:lnTo>
                  <a:pt x="12419584" y="7653569"/>
                </a:lnTo>
                <a:lnTo>
                  <a:pt x="0" y="7653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27076" y="959498"/>
            <a:ext cx="13433847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1D242C"/>
                </a:solidFill>
                <a:latin typeface="Intro Rust"/>
                <a:ea typeface="Intro Rust"/>
                <a:cs typeface="Intro Rust"/>
                <a:sym typeface="Intro Rust"/>
              </a:rPr>
              <a:t>SIDE-BY-SIDE COMPARISONS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512391" y="2590794"/>
            <a:ext cx="5454785" cy="1171188"/>
            <a:chOff x="0" y="0"/>
            <a:chExt cx="7273047" cy="156158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78044"/>
              <a:ext cx="7021130" cy="383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5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9050"/>
              <a:ext cx="7273047" cy="923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534"/>
                </a:lnSpc>
              </a:pPr>
              <a:r>
                <a:rPr lang="en-US" b="true" sz="4499" spc="89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MERGE SORT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286118" y="2590794"/>
            <a:ext cx="5454785" cy="1171188"/>
            <a:chOff x="0" y="0"/>
            <a:chExt cx="7273047" cy="156158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178044"/>
              <a:ext cx="7021130" cy="383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5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19050"/>
              <a:ext cx="7273047" cy="923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534"/>
                </a:lnSpc>
              </a:pPr>
              <a:r>
                <a:rPr lang="en-US" b="true" sz="4499" spc="89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BUBBLE SORT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60670" y="3277248"/>
            <a:ext cx="6449326" cy="3333911"/>
            <a:chOff x="0" y="0"/>
            <a:chExt cx="8599101" cy="444521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567575"/>
              <a:ext cx="8301254" cy="2877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96089" indent="-248045" lvl="1">
                <a:lnSpc>
                  <a:spcPts val="3446"/>
                </a:lnSpc>
                <a:buFont typeface="Arial"/>
                <a:buChar char="•"/>
              </a:pPr>
              <a:r>
                <a:rPr lang="en-US" sz="2297" spc="275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TIME COMPLEXITY:O(N^2)</a:t>
              </a:r>
            </a:p>
            <a:p>
              <a:pPr algn="l" marL="496089" indent="-248045" lvl="1">
                <a:lnSpc>
                  <a:spcPts val="3446"/>
                </a:lnSpc>
                <a:buFont typeface="Arial"/>
                <a:buChar char="•"/>
              </a:pPr>
              <a:r>
                <a:rPr lang="en-US" sz="2297" spc="275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SPACE COMPLEXITY:O(1)</a:t>
              </a:r>
            </a:p>
            <a:p>
              <a:pPr algn="l" marL="496089" indent="-248045" lvl="1">
                <a:lnSpc>
                  <a:spcPts val="3446"/>
                </a:lnSpc>
                <a:buFont typeface="Arial"/>
                <a:buChar char="•"/>
              </a:pPr>
              <a:r>
                <a:rPr lang="en-US" sz="2297" spc="275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STABILITY:STABLE</a:t>
              </a:r>
            </a:p>
            <a:p>
              <a:pPr algn="l" marL="496089" indent="-248045" lvl="1">
                <a:lnSpc>
                  <a:spcPts val="3446"/>
                </a:lnSpc>
                <a:buFont typeface="Arial"/>
                <a:buChar char="•"/>
              </a:pPr>
              <a:r>
                <a:rPr lang="en-US" sz="2297" spc="275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EASE OF CODING:EASY</a:t>
              </a:r>
            </a:p>
            <a:p>
              <a:pPr algn="l" marL="496089" indent="-248045" lvl="1">
                <a:lnSpc>
                  <a:spcPts val="3446"/>
                </a:lnSpc>
                <a:buFont typeface="Arial"/>
                <a:buChar char="•"/>
              </a:pPr>
              <a:r>
                <a:rPr lang="en-US" sz="2297" spc="275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USE CASE:SMALL DATASET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8599101" cy="1241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481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144000" y="4349910"/>
            <a:ext cx="5454785" cy="69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34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9512391" y="3257682"/>
            <a:ext cx="5830413" cy="3771636"/>
            <a:chOff x="0" y="0"/>
            <a:chExt cx="7773883" cy="5028848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567575"/>
              <a:ext cx="7504620" cy="3461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96089" indent="-248045" lvl="1">
                <a:lnSpc>
                  <a:spcPts val="3446"/>
                </a:lnSpc>
                <a:buFont typeface="Arial"/>
                <a:buChar char="•"/>
              </a:pPr>
              <a:r>
                <a:rPr lang="en-US" sz="2297" spc="275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TIME COMPLEXITY:            O(N LOG N)</a:t>
              </a:r>
            </a:p>
            <a:p>
              <a:pPr algn="l" marL="496089" indent="-248045" lvl="1">
                <a:lnSpc>
                  <a:spcPts val="3446"/>
                </a:lnSpc>
                <a:buFont typeface="Arial"/>
                <a:buChar char="•"/>
              </a:pPr>
              <a:r>
                <a:rPr lang="en-US" sz="2297" spc="275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SPACE COMPLEXITY:O(N)</a:t>
              </a:r>
            </a:p>
            <a:p>
              <a:pPr algn="l" marL="496089" indent="-248045" lvl="1">
                <a:lnSpc>
                  <a:spcPts val="3446"/>
                </a:lnSpc>
                <a:buFont typeface="Arial"/>
                <a:buChar char="•"/>
              </a:pPr>
              <a:r>
                <a:rPr lang="en-US" sz="2297" spc="275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STABILITY:STABLE</a:t>
              </a:r>
            </a:p>
            <a:p>
              <a:pPr algn="l" marL="496089" indent="-248045" lvl="1">
                <a:lnSpc>
                  <a:spcPts val="3446"/>
                </a:lnSpc>
                <a:buFont typeface="Arial"/>
                <a:buChar char="•"/>
              </a:pPr>
              <a:r>
                <a:rPr lang="en-US" sz="2297" spc="275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EASE OF CODING:MODERATE</a:t>
              </a:r>
            </a:p>
            <a:p>
              <a:pPr algn="l" marL="496089" indent="-248045" lvl="1">
                <a:lnSpc>
                  <a:spcPts val="3446"/>
                </a:lnSpc>
                <a:buFont typeface="Arial"/>
                <a:buChar char="•"/>
              </a:pPr>
              <a:r>
                <a:rPr lang="en-US" sz="2297" spc="275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USE CASE:LARGE DATASET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19050"/>
              <a:ext cx="7773883" cy="1241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481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DAGt5rGPtZE</dc:identifier>
  <dcterms:modified xsi:type="dcterms:W3CDTF">2011-08-01T06:04:30Z</dcterms:modified>
  <cp:revision>1</cp:revision>
  <dc:title>intro to computer science</dc:title>
</cp:coreProperties>
</file>