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8"/>
  </p:notesMasterIdLst>
  <p:sldIdLst>
    <p:sldId id="256" r:id="rId2"/>
    <p:sldId id="275" r:id="rId3"/>
    <p:sldId id="277" r:id="rId4"/>
    <p:sldId id="278" r:id="rId5"/>
    <p:sldId id="279" r:id="rId6"/>
    <p:sldId id="276" r:id="rId7"/>
  </p:sldIdLst>
  <p:sldSz cx="9144000" cy="6858000" type="screen4x3"/>
  <p:notesSz cx="6797675" cy="987425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84">
          <p15:clr>
            <a:srgbClr val="A4A3A4"/>
          </p15:clr>
        </p15:guide>
        <p15:guide id="2" pos="2880">
          <p15:clr>
            <a:srgbClr val="A4A3A4"/>
          </p15:clr>
        </p15:guide>
      </p15:sldGuideLst>
    </p:ext>
    <p:ext uri="{505F2C04-C923-438B-8C0F-E0CD2BADF298}">
      <wppc:fontMiss xmlns:wppc="http://www.wps.cn/officeDocument/PresentationCustomData" xmlns=""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1498" y="62"/>
      </p:cViewPr>
      <p:guideLst>
        <p:guide orient="horz" pos="2184"/>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1" y="0"/>
            <a:ext cx="2946443" cy="49405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4" name="Google Shape;4;n"/>
          <p:cNvSpPr txBox="1">
            <a:spLocks noGrp="1"/>
          </p:cNvSpPr>
          <p:nvPr>
            <p:ph type="dt" idx="10"/>
          </p:nvPr>
        </p:nvSpPr>
        <p:spPr>
          <a:xfrm>
            <a:off x="3849664" y="0"/>
            <a:ext cx="2946443" cy="49405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5" name="Google Shape;5;n"/>
          <p:cNvSpPr>
            <a:spLocks noGrp="1" noRot="1" noChangeAspect="1"/>
          </p:cNvSpPr>
          <p:nvPr>
            <p:ph type="sldImg" idx="3"/>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1" y="9378514"/>
            <a:ext cx="2946443" cy="49405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8" name="Google Shape;8;n"/>
          <p:cNvSpPr txBox="1">
            <a:spLocks noGrp="1"/>
          </p:cNvSpPr>
          <p:nvPr>
            <p:ph type="sldNum" idx="12"/>
          </p:nvPr>
        </p:nvSpPr>
        <p:spPr>
          <a:xfrm>
            <a:off x="3849664" y="9378514"/>
            <a:ext cx="2946443" cy="49405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pPr marL="0" marR="0" lvl="0" indent="0" algn="r" rtl="0">
                <a:lnSpc>
                  <a:spcPct val="100000"/>
                </a:lnSpc>
                <a:spcBef>
                  <a:spcPts val="0"/>
                </a:spcBef>
                <a:spcAft>
                  <a:spcPts val="0"/>
                </a:spcAft>
                <a:buClr>
                  <a:srgbClr val="000000"/>
                </a:buClr>
                <a:buSzPts val="1200"/>
                <a:buFont typeface="Arial" panose="020B0604020202020204"/>
                <a:buNone/>
              </a:pPr>
              <a:t>‹#›</a:t>
            </a:fld>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
        <p:cNvGrpSpPr/>
        <p:nvPr/>
      </p:nvGrpSpPr>
      <p:grpSpPr>
        <a:xfrm>
          <a:off x="0" y="0"/>
          <a:ext cx="0" cy="0"/>
          <a:chOff x="0" y="0"/>
          <a:chExt cx="0" cy="0"/>
        </a:xfrm>
      </p:grpSpPr>
      <p:sp>
        <p:nvSpPr>
          <p:cNvPr id="19" name="Google Shape;19;p1: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0" name="Google Shape;20;p1: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0: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200"/>
              <a:buFont typeface="Calibri" panose="020F0502020204030204"/>
              <a:buNone/>
            </a:pPr>
            <a:endParaRPr/>
          </a:p>
        </p:txBody>
      </p:sp>
      <p:sp>
        <p:nvSpPr>
          <p:cNvPr id="163" name="Google Shape;163;p20: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0: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200"/>
              <a:buFont typeface="Calibri" panose="020F0502020204030204"/>
              <a:buNone/>
            </a:pPr>
            <a:endParaRPr/>
          </a:p>
        </p:txBody>
      </p:sp>
      <p:sp>
        <p:nvSpPr>
          <p:cNvPr id="163" name="Google Shape;163;p20: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0: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200"/>
              <a:buFont typeface="Calibri" panose="020F0502020204030204"/>
              <a:buNone/>
            </a:pPr>
            <a:endParaRPr/>
          </a:p>
        </p:txBody>
      </p:sp>
      <p:sp>
        <p:nvSpPr>
          <p:cNvPr id="163" name="Google Shape;163;p20: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0: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200"/>
              <a:buFont typeface="Calibri" panose="020F0502020204030204"/>
              <a:buNone/>
            </a:pPr>
            <a:endParaRPr/>
          </a:p>
        </p:txBody>
      </p:sp>
      <p:sp>
        <p:nvSpPr>
          <p:cNvPr id="163" name="Google Shape;163;p20: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21: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70" name="Google Shape;170;p21: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
        <p:cNvGrpSpPr/>
        <p:nvPr/>
      </p:nvGrpSpPr>
      <p:grpSpPr>
        <a:xfrm>
          <a:off x="0" y="0"/>
          <a:ext cx="0" cy="0"/>
          <a:chOff x="0" y="0"/>
          <a:chExt cx="0" cy="0"/>
        </a:xfrm>
      </p:grpSpPr>
      <p:sp>
        <p:nvSpPr>
          <p:cNvPr id="14" name="Google Shape;14;p23"/>
          <p:cNvSpPr txBox="1"/>
          <p:nvPr/>
        </p:nvSpPr>
        <p:spPr>
          <a:xfrm>
            <a:off x="0" y="152400"/>
            <a:ext cx="1447800" cy="120032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pic>
        <p:nvPicPr>
          <p:cNvPr id="15" name="Google Shape;15;p23" descr="https://lh4.googleusercontent.com/proxy/YA9Xoqs7jhpeuwrEjwhdi_EVSCDwUdpr72V-2YHZ2lz2y1FaqityK8c8RlZRTvUDEw3Y2TekyGNi07wcREil5Ez3ii80dA-DE8G6HAQjEmJVz8W32Wy2uaDAWwuZs6uPZtJp2zrUJ_Qps2T1CUmSpuPR8dk2XA=w128-h144-k-no"/>
          <p:cNvPicPr preferRelativeResize="0"/>
          <p:nvPr/>
        </p:nvPicPr>
        <p:blipFill rotWithShape="1">
          <a:blip r:embed="rId2"/>
          <a:srcRect/>
          <a:stretch>
            <a:fillRect/>
          </a:stretch>
        </p:blipFill>
        <p:spPr>
          <a:xfrm>
            <a:off x="179696" y="152400"/>
            <a:ext cx="868725" cy="972000"/>
          </a:xfrm>
          <a:prstGeom prst="rect">
            <a:avLst/>
          </a:prstGeom>
          <a:noFill/>
          <a:ln>
            <a:noFill/>
          </a:ln>
        </p:spPr>
      </p:pic>
      <p:pic>
        <p:nvPicPr>
          <p:cNvPr id="16" name="Google Shape;16;p23"/>
          <p:cNvPicPr preferRelativeResize="0"/>
          <p:nvPr/>
        </p:nvPicPr>
        <p:blipFill rotWithShape="1">
          <a:blip r:embed="rId3"/>
          <a:srcRect/>
          <a:stretch>
            <a:fillRect/>
          </a:stretch>
        </p:blipFill>
        <p:spPr>
          <a:xfrm>
            <a:off x="7530152" y="1676400"/>
            <a:ext cx="1600200" cy="5050808"/>
          </a:xfrm>
          <a:prstGeom prst="rect">
            <a:avLst/>
          </a:prstGeom>
          <a:noFill/>
          <a:ln>
            <a:noFill/>
          </a:ln>
        </p:spPr>
      </p:pic>
      <p:pic>
        <p:nvPicPr>
          <p:cNvPr id="17" name="Google Shape;17;p23"/>
          <p:cNvPicPr preferRelativeResize="0"/>
          <p:nvPr/>
        </p:nvPicPr>
        <p:blipFill rotWithShape="1">
          <a:blip r:embed="rId4"/>
          <a:srcRect/>
          <a:stretch>
            <a:fillRect/>
          </a:stretch>
        </p:blipFill>
        <p:spPr>
          <a:xfrm>
            <a:off x="1219200" y="152400"/>
            <a:ext cx="7924800" cy="1074537"/>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22"/>
          <p:cNvPicPr preferRelativeResize="0"/>
          <p:nvPr/>
        </p:nvPicPr>
        <p:blipFill rotWithShape="1">
          <a:blip r:embed="rId3"/>
          <a:srcRect/>
          <a:stretch>
            <a:fillRect/>
          </a:stretch>
        </p:blipFill>
        <p:spPr>
          <a:xfrm>
            <a:off x="1" y="-13648"/>
            <a:ext cx="9144000" cy="6934200"/>
          </a:xfrm>
          <a:prstGeom prst="rect">
            <a:avLst/>
          </a:prstGeom>
          <a:noFill/>
          <a:ln>
            <a:noFill/>
          </a:ln>
        </p:spPr>
      </p:pic>
      <p:sp>
        <p:nvSpPr>
          <p:cNvPr id="11" name="Google Shape;11;p22"/>
          <p:cNvSpPr txBox="1"/>
          <p:nvPr/>
        </p:nvSpPr>
        <p:spPr>
          <a:xfrm>
            <a:off x="0" y="152400"/>
            <a:ext cx="1524000" cy="120032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pic>
        <p:nvPicPr>
          <p:cNvPr id="12" name="Google Shape;12;p22" descr="https://lh4.googleusercontent.com/proxy/YA9Xoqs7jhpeuwrEjwhdi_EVSCDwUdpr72V-2YHZ2lz2y1FaqityK8c8RlZRTvUDEw3Y2TekyGNi07wcREil5Ez3ii80dA-DE8G6HAQjEmJVz8W32Wy2uaDAWwuZs6uPZtJp2zrUJ_Qps2T1CUmSpuPR8dk2XA=w128-h144-k-no"/>
          <p:cNvPicPr preferRelativeResize="0"/>
          <p:nvPr/>
        </p:nvPicPr>
        <p:blipFill rotWithShape="1">
          <a:blip r:embed="rId4"/>
          <a:srcRect/>
          <a:stretch>
            <a:fillRect/>
          </a:stretch>
        </p:blipFill>
        <p:spPr>
          <a:xfrm>
            <a:off x="312760" y="152400"/>
            <a:ext cx="868725" cy="972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
        <p:cNvGrpSpPr/>
        <p:nvPr/>
      </p:nvGrpSpPr>
      <p:grpSpPr>
        <a:xfrm>
          <a:off x="0" y="0"/>
          <a:ext cx="0" cy="0"/>
          <a:chOff x="0" y="0"/>
          <a:chExt cx="0" cy="0"/>
        </a:xfrm>
      </p:grpSpPr>
      <p:sp>
        <p:nvSpPr>
          <p:cNvPr id="22" name="Google Shape;22;p1"/>
          <p:cNvSpPr/>
          <p:nvPr/>
        </p:nvSpPr>
        <p:spPr>
          <a:xfrm>
            <a:off x="421500" y="1540250"/>
            <a:ext cx="8301000" cy="1323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000"/>
              <a:buFont typeface="Arial" panose="020B0604020202020204"/>
              <a:buNone/>
            </a:pPr>
            <a:r>
              <a:rPr lang="en-US" sz="28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Department of Computer Science &amp; Engineering</a:t>
            </a:r>
          </a:p>
          <a:p>
            <a:pPr marL="0" marR="0" lvl="0" indent="0" algn="ctr" rtl="0">
              <a:lnSpc>
                <a:spcPct val="100000"/>
              </a:lnSpc>
              <a:spcBef>
                <a:spcPts val="0"/>
              </a:spcBef>
              <a:spcAft>
                <a:spcPts val="0"/>
              </a:spcAft>
              <a:buClr>
                <a:srgbClr val="000000"/>
              </a:buClr>
              <a:buSzPts val="4000"/>
              <a:buFont typeface="Arial" panose="020B0604020202020204"/>
              <a:buNone/>
            </a:pPr>
            <a:endParaRPr lang="en-US" sz="32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endParaRPr>
          </a:p>
          <a:p>
            <a:pPr marL="0" marR="0" lvl="0" indent="0" algn="ctr" rtl="0">
              <a:lnSpc>
                <a:spcPct val="100000"/>
              </a:lnSpc>
              <a:spcBef>
                <a:spcPts val="0"/>
              </a:spcBef>
              <a:spcAft>
                <a:spcPts val="0"/>
              </a:spcAft>
              <a:buClr>
                <a:srgbClr val="000000"/>
              </a:buClr>
              <a:buSzPts val="4000"/>
              <a:buFont typeface="Arial" panose="020B0604020202020204"/>
              <a:buNone/>
            </a:pPr>
            <a:r>
              <a:rPr lang="en-US" sz="32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UE17CS355 – Web Tech II Laboratory</a:t>
            </a:r>
          </a:p>
          <a:p>
            <a:pPr marL="0" marR="0" lvl="0" indent="0" algn="ctr" rtl="0">
              <a:lnSpc>
                <a:spcPct val="100000"/>
              </a:lnSpc>
              <a:spcBef>
                <a:spcPts val="0"/>
              </a:spcBef>
              <a:spcAft>
                <a:spcPts val="0"/>
              </a:spcAft>
              <a:buClr>
                <a:srgbClr val="000000"/>
              </a:buClr>
              <a:buSzPts val="4000"/>
              <a:buFont typeface="Arial" panose="020B0604020202020204"/>
              <a:buNone/>
            </a:pPr>
            <a:endParaRPr lang="en-US" sz="4000" dirty="0">
              <a:solidFill>
                <a:srgbClr val="FF0000"/>
              </a:solidFill>
              <a:latin typeface="Trebuchet MS" panose="020B0603020202020204"/>
              <a:ea typeface="Trebuchet MS" panose="020B0603020202020204"/>
              <a:cs typeface="Trebuchet MS" panose="020B0603020202020204"/>
              <a:sym typeface="Trebuchet MS" panose="020B0603020202020204"/>
            </a:endParaRPr>
          </a:p>
          <a:p>
            <a:pPr marL="0" marR="0" lvl="0" indent="0" algn="ctr" rtl="0">
              <a:lnSpc>
                <a:spcPct val="100000"/>
              </a:lnSpc>
              <a:spcBef>
                <a:spcPts val="0"/>
              </a:spcBef>
              <a:spcAft>
                <a:spcPts val="0"/>
              </a:spcAft>
              <a:buClr>
                <a:srgbClr val="000000"/>
              </a:buClr>
              <a:buSzPts val="4000"/>
              <a:buFont typeface="Arial" panose="020B0604020202020204"/>
              <a:buNone/>
            </a:pPr>
            <a:r>
              <a:rPr lang="en-US" sz="40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Project Evaluation</a:t>
            </a:r>
            <a:endParaRPr sz="40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endParaRPr>
          </a:p>
        </p:txBody>
      </p:sp>
      <p:sp>
        <p:nvSpPr>
          <p:cNvPr id="23" name="Google Shape;23;p1"/>
          <p:cNvSpPr txBox="1"/>
          <p:nvPr/>
        </p:nvSpPr>
        <p:spPr>
          <a:xfrm>
            <a:off x="342900" y="4631763"/>
            <a:ext cx="8458200" cy="137197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dirty="0">
                <a:solidFill>
                  <a:srgbClr val="0070C0"/>
                </a:solidFill>
                <a:latin typeface="Trebuchet MS" panose="020B0603020202020204"/>
                <a:ea typeface="Trebuchet MS" panose="020B0603020202020204"/>
                <a:cs typeface="Trebuchet MS" panose="020B0603020202020204"/>
                <a:sym typeface="Trebuchet MS" panose="020B0603020202020204"/>
              </a:rPr>
              <a:t>Project Title     :  </a:t>
            </a:r>
            <a:r>
              <a:rPr lang="en-US" sz="2000" dirty="0" err="1">
                <a:solidFill>
                  <a:srgbClr val="0070C0"/>
                </a:solidFill>
                <a:latin typeface="Trebuchet MS" panose="020B0603020202020204"/>
                <a:ea typeface="Trebuchet MS" panose="020B0603020202020204"/>
                <a:cs typeface="Trebuchet MS" panose="020B0603020202020204"/>
                <a:sym typeface="Trebuchet MS" panose="020B0603020202020204"/>
              </a:rPr>
              <a:t>Blogstop</a:t>
            </a:r>
            <a:endParaRPr sz="2000" dirty="0">
              <a:solidFill>
                <a:srgbClr val="0070C0"/>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spcBef>
                <a:spcPts val="0"/>
              </a:spcBef>
              <a:spcAft>
                <a:spcPts val="0"/>
              </a:spcAft>
              <a:buNone/>
            </a:pPr>
            <a:r>
              <a:rPr lang="en-US" sz="2000" dirty="0">
                <a:solidFill>
                  <a:srgbClr val="0070C0"/>
                </a:solidFill>
                <a:latin typeface="Trebuchet MS" panose="020B0603020202020204"/>
                <a:ea typeface="Trebuchet MS" panose="020B0603020202020204"/>
                <a:cs typeface="Trebuchet MS" panose="020B0603020202020204"/>
                <a:sym typeface="Trebuchet MS" panose="020B0603020202020204"/>
              </a:rPr>
              <a:t>Project Team 	:  PES1201700226 – </a:t>
            </a:r>
            <a:r>
              <a:rPr lang="en-US" sz="2000" dirty="0" err="1">
                <a:solidFill>
                  <a:srgbClr val="0070C0"/>
                </a:solidFill>
                <a:latin typeface="Trebuchet MS" panose="020B0603020202020204"/>
                <a:ea typeface="Trebuchet MS" panose="020B0603020202020204"/>
                <a:cs typeface="Trebuchet MS" panose="020B0603020202020204"/>
                <a:sym typeface="Trebuchet MS" panose="020B0603020202020204"/>
              </a:rPr>
              <a:t>Sparsha</a:t>
            </a:r>
            <a:r>
              <a:rPr lang="en-US" sz="2000" dirty="0">
                <a:solidFill>
                  <a:srgbClr val="0070C0"/>
                </a:solidFill>
                <a:latin typeface="Trebuchet MS" panose="020B0603020202020204"/>
                <a:ea typeface="Trebuchet MS" panose="020B0603020202020204"/>
                <a:cs typeface="Trebuchet MS" panose="020B0603020202020204"/>
                <a:sym typeface="Trebuchet MS" panose="020B0603020202020204"/>
              </a:rPr>
              <a:t> P</a:t>
            </a:r>
          </a:p>
          <a:p>
            <a:pPr lvl="0"/>
            <a:r>
              <a:rPr lang="en-US" sz="2000" b="0" i="0" u="none" strike="noStrike" cap="none" dirty="0">
                <a:solidFill>
                  <a:srgbClr val="0070C0"/>
                </a:solidFill>
                <a:latin typeface="Trebuchet MS" panose="020B0603020202020204"/>
                <a:ea typeface="Trebuchet MS" panose="020B0603020202020204"/>
                <a:cs typeface="Trebuchet MS" panose="020B0603020202020204"/>
                <a:sym typeface="Trebuchet MS" panose="020B0603020202020204"/>
              </a:rPr>
              <a:t>		   </a:t>
            </a:r>
            <a:r>
              <a:rPr lang="en-US" sz="2000" dirty="0">
                <a:solidFill>
                  <a:srgbClr val="0070C0"/>
                </a:solidFill>
                <a:latin typeface="Trebuchet MS" panose="020B0603020202020204"/>
                <a:ea typeface="Trebuchet MS" panose="020B0603020202020204"/>
                <a:cs typeface="Trebuchet MS" panose="020B0603020202020204"/>
                <a:sym typeface="Trebuchet MS" panose="020B0603020202020204"/>
              </a:rPr>
              <a:t>PES1201700183 – Vishal Sathyanarayana</a:t>
            </a:r>
          </a:p>
          <a:p>
            <a:pPr lvl="0"/>
            <a:r>
              <a:rPr lang="en-US" sz="2000" dirty="0">
                <a:solidFill>
                  <a:srgbClr val="0070C0"/>
                </a:solidFill>
                <a:latin typeface="Trebuchet MS" panose="020B0603020202020204"/>
                <a:ea typeface="Trebuchet MS" panose="020B0603020202020204"/>
                <a:cs typeface="Trebuchet MS" panose="020B0603020202020204"/>
                <a:sym typeface="Trebuchet MS" panose="020B0603020202020204"/>
              </a:rPr>
              <a:t>		   PES1201700125 – </a:t>
            </a:r>
            <a:r>
              <a:rPr lang="en-US" sz="2000" dirty="0" err="1">
                <a:solidFill>
                  <a:srgbClr val="0070C0"/>
                </a:solidFill>
                <a:latin typeface="Trebuchet MS" panose="020B0603020202020204"/>
                <a:ea typeface="Trebuchet MS" panose="020B0603020202020204"/>
                <a:cs typeface="Trebuchet MS" panose="020B0603020202020204"/>
                <a:sym typeface="Trebuchet MS" panose="020B0603020202020204"/>
              </a:rPr>
              <a:t>Hritvik</a:t>
            </a:r>
            <a:r>
              <a:rPr lang="en-US" sz="2000" dirty="0">
                <a:solidFill>
                  <a:srgbClr val="0070C0"/>
                </a:solidFill>
                <a:latin typeface="Trebuchet MS" panose="020B0603020202020204"/>
                <a:ea typeface="Trebuchet MS" panose="020B0603020202020204"/>
                <a:cs typeface="Trebuchet MS" panose="020B0603020202020204"/>
                <a:sym typeface="Trebuchet MS" panose="020B0603020202020204"/>
              </a:rPr>
              <a:t> Patel</a:t>
            </a:r>
          </a:p>
          <a:p>
            <a:r>
              <a:rPr lang="en-US" sz="2000" dirty="0">
                <a:solidFill>
                  <a:srgbClr val="0070C0"/>
                </a:solidFill>
                <a:latin typeface="Trebuchet MS" panose="020B0603020202020204"/>
                <a:ea typeface="Trebuchet MS" panose="020B0603020202020204"/>
                <a:cs typeface="Trebuchet MS" panose="020B0603020202020204"/>
                <a:sym typeface="Trebuchet MS" panose="020B0603020202020204"/>
              </a:rPr>
              <a:t>		   PES1201701802 – Bhargavi </a:t>
            </a:r>
            <a:r>
              <a:rPr lang="en-US" sz="2000" dirty="0" err="1">
                <a:solidFill>
                  <a:srgbClr val="0070C0"/>
                </a:solidFill>
                <a:latin typeface="Trebuchet MS" panose="020B0603020202020204"/>
                <a:ea typeface="Trebuchet MS" panose="020B0603020202020204"/>
                <a:cs typeface="Trebuchet MS" panose="020B0603020202020204"/>
                <a:sym typeface="Trebuchet MS" panose="020B0603020202020204"/>
              </a:rPr>
              <a:t>Priyash</a:t>
            </a:r>
            <a:r>
              <a:rPr lang="en-US" sz="2000" dirty="0">
                <a:solidFill>
                  <a:srgbClr val="0070C0"/>
                </a:solidFill>
                <a:latin typeface="Trebuchet MS" panose="020B0603020202020204"/>
                <a:ea typeface="Trebuchet MS" panose="020B0603020202020204"/>
                <a:cs typeface="Trebuchet MS" panose="020B0603020202020204"/>
                <a:sym typeface="Trebuchet MS" panose="020B0603020202020204"/>
              </a:rPr>
              <a:t> Kumar</a:t>
            </a:r>
          </a:p>
          <a:p>
            <a:pPr lvl="0"/>
            <a:endParaRPr lang="en-US" sz="2000" dirty="0">
              <a:solidFill>
                <a:srgbClr val="0070C0"/>
              </a:solidFill>
              <a:latin typeface="Trebuchet MS" panose="020B0603020202020204"/>
              <a:ea typeface="Trebuchet MS" panose="020B0603020202020204"/>
              <a:cs typeface="Trebuchet MS" panose="020B0603020202020204"/>
              <a:sym typeface="Trebuchet MS" panose="020B0603020202020204"/>
            </a:endParaRPr>
          </a:p>
          <a:p>
            <a:pPr lvl="0"/>
            <a:endParaRPr lang="en-US" sz="2000" b="0" i="0" u="none" strike="noStrike" cap="none" dirty="0">
              <a:solidFill>
                <a:srgbClr val="0070C0"/>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0"/>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66" name="Google Shape;166;p20"/>
          <p:cNvSpPr txBox="1"/>
          <p:nvPr/>
        </p:nvSpPr>
        <p:spPr>
          <a:xfrm>
            <a:off x="2667000" y="1143000"/>
            <a:ext cx="6477000" cy="461665"/>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FF0000"/>
              </a:buClr>
              <a:buSzPts val="2400"/>
              <a:buFont typeface="Trebuchet MS" panose="020B0603020202020204"/>
              <a:buNone/>
            </a:pPr>
            <a:r>
              <a:rPr lang="en-US" sz="24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Project Description</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 name="TextBox 1">
            <a:extLst>
              <a:ext uri="{FF2B5EF4-FFF2-40B4-BE49-F238E27FC236}">
                <a16:creationId xmlns:a16="http://schemas.microsoft.com/office/drawing/2014/main" id="{1B35FD3D-FED0-44AD-917C-85914F65EBEC}"/>
              </a:ext>
            </a:extLst>
          </p:cNvPr>
          <p:cNvSpPr txBox="1"/>
          <p:nvPr/>
        </p:nvSpPr>
        <p:spPr>
          <a:xfrm>
            <a:off x="367645" y="1932495"/>
            <a:ext cx="7909089" cy="2862322"/>
          </a:xfrm>
          <a:prstGeom prst="rect">
            <a:avLst/>
          </a:prstGeom>
          <a:noFill/>
        </p:spPr>
        <p:txBody>
          <a:bodyPr wrap="square" rtlCol="0">
            <a:spAutoFit/>
          </a:bodyPr>
          <a:lstStyle/>
          <a:p>
            <a:r>
              <a:rPr lang="en-IN" sz="2000" dirty="0"/>
              <a:t>The main objective of Blogspot is to provide users with an interactive blogging experience. It manages all information about the blog itself, its categories while also providing features such as like and comment to express your opinion freely and anonymously. </a:t>
            </a:r>
          </a:p>
          <a:p>
            <a:endParaRPr lang="en-IN" sz="2000" dirty="0"/>
          </a:p>
          <a:p>
            <a:r>
              <a:rPr lang="en-IN" sz="2000" dirty="0"/>
              <a:t>We also have intelligence functionalities such as sentiment analysis and automatic tagging to improve user experience. The user can access his blog statistics which show with the help of graphs how well his posts are being received by the community.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0"/>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66" name="Google Shape;166;p20"/>
          <p:cNvSpPr txBox="1"/>
          <p:nvPr/>
        </p:nvSpPr>
        <p:spPr>
          <a:xfrm>
            <a:off x="2667000" y="1143000"/>
            <a:ext cx="6477000" cy="461665"/>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FF0000"/>
              </a:buClr>
              <a:buSzPts val="2400"/>
              <a:buFont typeface="Trebuchet MS" panose="020B0603020202020204"/>
              <a:buNone/>
            </a:pPr>
            <a:r>
              <a:rPr lang="en-US" sz="24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Technologies Used</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5" name="TextBox 4">
            <a:extLst>
              <a:ext uri="{FF2B5EF4-FFF2-40B4-BE49-F238E27FC236}">
                <a16:creationId xmlns:a16="http://schemas.microsoft.com/office/drawing/2014/main" id="{8BAAB84E-F236-4D9F-B22B-A6B9E84D649D}"/>
              </a:ext>
            </a:extLst>
          </p:cNvPr>
          <p:cNvSpPr txBox="1"/>
          <p:nvPr/>
        </p:nvSpPr>
        <p:spPr>
          <a:xfrm>
            <a:off x="617455" y="2055813"/>
            <a:ext cx="7909089" cy="3785652"/>
          </a:xfrm>
          <a:prstGeom prst="rect">
            <a:avLst/>
          </a:prstGeom>
          <a:noFill/>
        </p:spPr>
        <p:txBody>
          <a:bodyPr wrap="square" rtlCol="0">
            <a:spAutoFit/>
          </a:bodyPr>
          <a:lstStyle/>
          <a:p>
            <a:pPr marL="342900" indent="-342900">
              <a:buFont typeface="Arial" panose="020B0604020202020204" pitchFamily="34" charset="0"/>
              <a:buChar char="•"/>
            </a:pPr>
            <a:r>
              <a:rPr lang="en-IN" sz="2000" b="1" dirty="0"/>
              <a:t>Front end</a:t>
            </a:r>
          </a:p>
          <a:p>
            <a:r>
              <a:rPr lang="en-IN" sz="2000" b="1" dirty="0"/>
              <a:t>	</a:t>
            </a:r>
            <a:r>
              <a:rPr lang="en-IN" sz="2000" dirty="0"/>
              <a:t>1. HTML</a:t>
            </a:r>
          </a:p>
          <a:p>
            <a:r>
              <a:rPr lang="en-IN" sz="2000" dirty="0"/>
              <a:t>	2. </a:t>
            </a:r>
            <a:r>
              <a:rPr lang="en-IN" sz="2000" dirty="0" err="1"/>
              <a:t>Javascript</a:t>
            </a:r>
            <a:endParaRPr lang="en-IN" sz="2000" dirty="0"/>
          </a:p>
          <a:p>
            <a:r>
              <a:rPr lang="en-IN" sz="2000" b="1" dirty="0"/>
              <a:t>	</a:t>
            </a:r>
            <a:r>
              <a:rPr lang="en-IN" sz="2000" dirty="0"/>
              <a:t>3.  CSS and bootstrap</a:t>
            </a:r>
          </a:p>
          <a:p>
            <a:r>
              <a:rPr lang="en-IN" sz="2000" b="1" dirty="0"/>
              <a:t>	</a:t>
            </a:r>
            <a:r>
              <a:rPr lang="en-IN" sz="2000" dirty="0"/>
              <a:t>4. AngularJS</a:t>
            </a:r>
          </a:p>
          <a:p>
            <a:r>
              <a:rPr lang="en-IN" sz="2000" dirty="0"/>
              <a:t>	5. </a:t>
            </a:r>
            <a:r>
              <a:rPr lang="en-IN" sz="2000" dirty="0" err="1"/>
              <a:t>chartJS</a:t>
            </a:r>
            <a:endParaRPr lang="en-IN" sz="2000" dirty="0"/>
          </a:p>
          <a:p>
            <a:endParaRPr lang="en-IN" sz="2000" b="1" dirty="0"/>
          </a:p>
          <a:p>
            <a:pPr marL="342900" indent="-342900">
              <a:buFont typeface="Arial" panose="020B0604020202020204" pitchFamily="34" charset="0"/>
              <a:buChar char="•"/>
            </a:pPr>
            <a:r>
              <a:rPr lang="en-IN" sz="2000" b="1" dirty="0"/>
              <a:t>Back end</a:t>
            </a:r>
          </a:p>
          <a:p>
            <a:pPr lvl="1"/>
            <a:r>
              <a:rPr lang="en-IN" sz="2000" b="1" dirty="0"/>
              <a:t>	</a:t>
            </a:r>
            <a:r>
              <a:rPr lang="en-IN" sz="2000" dirty="0"/>
              <a:t>1. Flask</a:t>
            </a:r>
          </a:p>
          <a:p>
            <a:pPr lvl="1"/>
            <a:r>
              <a:rPr lang="en-IN" sz="2000" b="1" dirty="0"/>
              <a:t>	</a:t>
            </a:r>
            <a:r>
              <a:rPr lang="en-IN" sz="2000" dirty="0"/>
              <a:t>2. Php</a:t>
            </a:r>
          </a:p>
          <a:p>
            <a:pPr lvl="1"/>
            <a:r>
              <a:rPr lang="en-IN" sz="2000" b="1" dirty="0"/>
              <a:t>	</a:t>
            </a:r>
            <a:r>
              <a:rPr lang="en-IN" sz="2000" dirty="0"/>
              <a:t>3. sqlite3 for database</a:t>
            </a:r>
            <a:r>
              <a:rPr lang="en-IN" sz="2000" b="1" dirty="0"/>
              <a:t>	</a:t>
            </a:r>
          </a:p>
          <a:p>
            <a:pPr marL="342900" indent="-342900">
              <a:buFont typeface="Arial" panose="020B0604020202020204" pitchFamily="34" charset="0"/>
              <a:buChar char="•"/>
            </a:pPr>
            <a:endParaRPr lang="en-IN" sz="20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0"/>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66" name="Google Shape;166;p20"/>
          <p:cNvSpPr txBox="1"/>
          <p:nvPr/>
        </p:nvSpPr>
        <p:spPr>
          <a:xfrm>
            <a:off x="2667000" y="1143000"/>
            <a:ext cx="6477000" cy="461665"/>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FF0000"/>
              </a:buClr>
              <a:buSzPts val="2400"/>
              <a:buFont typeface="Trebuchet MS" panose="020B0603020202020204"/>
              <a:buNone/>
            </a:pPr>
            <a:r>
              <a:rPr lang="en-US" sz="24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Techniques Implemented</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5" name="TextBox 4">
            <a:extLst>
              <a:ext uri="{FF2B5EF4-FFF2-40B4-BE49-F238E27FC236}">
                <a16:creationId xmlns:a16="http://schemas.microsoft.com/office/drawing/2014/main" id="{4867822D-B495-4D95-9C6C-16FA7E7BA6B0}"/>
              </a:ext>
            </a:extLst>
          </p:cNvPr>
          <p:cNvSpPr txBox="1"/>
          <p:nvPr/>
        </p:nvSpPr>
        <p:spPr>
          <a:xfrm>
            <a:off x="617455" y="2055813"/>
            <a:ext cx="7909089" cy="1938992"/>
          </a:xfrm>
          <a:prstGeom prst="rect">
            <a:avLst/>
          </a:prstGeom>
          <a:noFill/>
        </p:spPr>
        <p:txBody>
          <a:bodyPr wrap="square" rtlCol="0">
            <a:spAutoFit/>
          </a:bodyPr>
          <a:lstStyle/>
          <a:p>
            <a:pPr marL="342900" indent="-342900">
              <a:buFont typeface="Arial" panose="020B0604020202020204" pitchFamily="34" charset="0"/>
              <a:buChar char="•"/>
            </a:pPr>
            <a:r>
              <a:rPr lang="en-IN" sz="2000" dirty="0"/>
              <a:t>Submission throttling</a:t>
            </a:r>
          </a:p>
          <a:p>
            <a:pPr marL="342900" indent="-342900">
              <a:buFont typeface="Arial" panose="020B0604020202020204" pitchFamily="34" charset="0"/>
              <a:buChar char="•"/>
            </a:pPr>
            <a:r>
              <a:rPr lang="en-IN" sz="2000" dirty="0"/>
              <a:t>Restful API</a:t>
            </a:r>
          </a:p>
          <a:p>
            <a:pPr marL="342900" indent="-342900">
              <a:buFont typeface="Arial" panose="020B0604020202020204" pitchFamily="34" charset="0"/>
              <a:buChar char="•"/>
            </a:pPr>
            <a:r>
              <a:rPr lang="en-IN" sz="2000" dirty="0"/>
              <a:t>RSS/XML</a:t>
            </a:r>
          </a:p>
          <a:p>
            <a:pPr marL="342900" indent="-342900">
              <a:buFont typeface="Arial" panose="020B0604020202020204" pitchFamily="34" charset="0"/>
              <a:buChar char="•"/>
            </a:pPr>
            <a:r>
              <a:rPr lang="en-IN" sz="2000" dirty="0"/>
              <a:t>Periodic Refresh</a:t>
            </a:r>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endParaRPr lang="en-IN" sz="20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0"/>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66" name="Google Shape;166;p20"/>
          <p:cNvSpPr txBox="1"/>
          <p:nvPr/>
        </p:nvSpPr>
        <p:spPr>
          <a:xfrm>
            <a:off x="2667000" y="1143000"/>
            <a:ext cx="6477000" cy="461665"/>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FF0000"/>
              </a:buClr>
              <a:buSzPts val="2400"/>
              <a:buFont typeface="Trebuchet MS" panose="020B0603020202020204"/>
              <a:buNone/>
            </a:pPr>
            <a:r>
              <a:rPr lang="en-US" sz="24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Intelligent Functionality</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5" name="TextBox 4">
            <a:extLst>
              <a:ext uri="{FF2B5EF4-FFF2-40B4-BE49-F238E27FC236}">
                <a16:creationId xmlns:a16="http://schemas.microsoft.com/office/drawing/2014/main" id="{EC1D874E-EEDD-43FF-BB93-EE47D9D7BE2C}"/>
              </a:ext>
            </a:extLst>
          </p:cNvPr>
          <p:cNvSpPr txBox="1"/>
          <p:nvPr/>
        </p:nvSpPr>
        <p:spPr>
          <a:xfrm>
            <a:off x="367645" y="1932494"/>
            <a:ext cx="8201320" cy="4093428"/>
          </a:xfrm>
          <a:prstGeom prst="rect">
            <a:avLst/>
          </a:prstGeom>
          <a:noFill/>
        </p:spPr>
        <p:txBody>
          <a:bodyPr wrap="square" rtlCol="0">
            <a:spAutoFit/>
          </a:bodyPr>
          <a:lstStyle/>
          <a:p>
            <a:pPr marL="342900" indent="-342900">
              <a:buFont typeface="Arial" panose="020B0604020202020204" pitchFamily="34" charset="0"/>
              <a:buChar char="•"/>
            </a:pPr>
            <a:r>
              <a:rPr lang="en-IN" sz="2000" b="1" dirty="0"/>
              <a:t>Sentiment Analysis</a:t>
            </a:r>
          </a:p>
          <a:p>
            <a:r>
              <a:rPr lang="en-IN" sz="2000" b="1" dirty="0"/>
              <a:t>	</a:t>
            </a:r>
            <a:r>
              <a:rPr lang="en-IN" sz="2000" dirty="0"/>
              <a:t>We have made use of an ensemble learning technique – </a:t>
            </a:r>
            <a:r>
              <a:rPr lang="en-IN" sz="2000" dirty="0" err="1"/>
              <a:t>RandomForestClassifier</a:t>
            </a:r>
            <a:r>
              <a:rPr lang="en-IN" sz="2000" dirty="0"/>
              <a:t> and the NLTK python module which helps in classifying a bunch of reviews as either positive (encouraging) review or negative reviews.</a:t>
            </a:r>
            <a:endParaRPr lang="en-IN" sz="2000" b="1" dirty="0"/>
          </a:p>
          <a:p>
            <a:pPr marL="342900" indent="-342900">
              <a:buFont typeface="Arial" panose="020B0604020202020204" pitchFamily="34" charset="0"/>
              <a:buChar char="•"/>
            </a:pPr>
            <a:r>
              <a:rPr lang="en-IN" sz="2000" b="1" dirty="0"/>
              <a:t>Automatic Tagging</a:t>
            </a:r>
          </a:p>
          <a:p>
            <a:r>
              <a:rPr lang="en-IN" sz="2000" b="1" dirty="0"/>
              <a:t>	</a:t>
            </a:r>
            <a:r>
              <a:rPr lang="en-IN" sz="2000" dirty="0"/>
              <a:t>We have the </a:t>
            </a:r>
            <a:r>
              <a:rPr lang="en-IN" sz="2000" dirty="0" err="1"/>
              <a:t>Gensim</a:t>
            </a:r>
            <a:r>
              <a:rPr lang="en-IN" sz="2000" dirty="0"/>
              <a:t> module which creates a custom corpus. This corpus is used to train the machine learning model in </a:t>
            </a:r>
            <a:r>
              <a:rPr lang="en-IN" sz="2000" dirty="0" err="1"/>
              <a:t>Gensim</a:t>
            </a:r>
            <a:r>
              <a:rPr lang="en-IN" sz="2000" dirty="0"/>
              <a:t> which determines how similar the document is.</a:t>
            </a:r>
          </a:p>
          <a:p>
            <a:pPr marL="342900" indent="-342900">
              <a:buFont typeface="Arial" panose="020B0604020202020204" pitchFamily="34" charset="0"/>
              <a:buChar char="•"/>
            </a:pPr>
            <a:r>
              <a:rPr lang="en-IN" sz="2000" b="1" dirty="0"/>
              <a:t>Blog Analysis</a:t>
            </a:r>
          </a:p>
          <a:p>
            <a:r>
              <a:rPr lang="en-IN" sz="2000" dirty="0"/>
              <a:t>	Visual representation of positive reviews vs negative reviews and a line graph to track trends on how often you post.</a:t>
            </a:r>
          </a:p>
          <a:p>
            <a:r>
              <a:rPr lang="en-IN" sz="2000" b="1" dirty="0"/>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1"/>
          <p:cNvSpPr/>
          <p:nvPr/>
        </p:nvSpPr>
        <p:spPr>
          <a:xfrm>
            <a:off x="1619753" y="3352800"/>
            <a:ext cx="3734400" cy="708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4000"/>
              <a:buFont typeface="Arial" panose="020B0604020202020204"/>
              <a:buNone/>
            </a:pPr>
            <a:r>
              <a:rPr lang="en-US" sz="4000" b="0" i="0" u="none" strike="noStrike" cap="none">
                <a:solidFill>
                  <a:srgbClr val="FF0000"/>
                </a:solidFill>
                <a:latin typeface="Trebuchet MS" panose="020B0603020202020204"/>
                <a:ea typeface="Trebuchet MS" panose="020B0603020202020204"/>
                <a:cs typeface="Trebuchet MS" panose="020B0603020202020204"/>
                <a:sym typeface="Trebuchet MS" panose="020B0603020202020204"/>
              </a:rPr>
              <a:t>Thank You</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TotalTime>
  <Words>290</Words>
  <Application>Microsoft Office PowerPoint</Application>
  <PresentationFormat>On-screen Show (4:3)</PresentationFormat>
  <Paragraphs>40</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Trebuchet MS</vt:lpstr>
      <vt:lpstr>Default Design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VJ</dc:creator>
  <cp:lastModifiedBy>Vishal Sathyanarayana</cp:lastModifiedBy>
  <cp:revision>54</cp:revision>
  <dcterms:created xsi:type="dcterms:W3CDTF">2020-04-04T14:48:00Z</dcterms:created>
  <dcterms:modified xsi:type="dcterms:W3CDTF">2020-04-15T12:57:46Z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1033-11.2.0.9255</vt:lpwstr>
  </property>
</Properties>
</file>