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8" name="bg object 23"/>
          <p:cNvSpPr/>
          <p:nvPr/>
        </p:nvSpPr>
        <p:spPr>
          <a:xfrm>
            <a:off x="1523995" y="1581146"/>
            <a:ext cx="7619986" cy="36600"/>
          </a:xfrm>
          <a:prstGeom prst="rect">
            <a:avLst/>
          </a:prstGeom>
          <a:solidFill>
            <a:srgbClr val="33CCCC"/>
          </a:solidFill>
          <a:ln w="12700">
            <a:miter lim="400000"/>
          </a:ln>
        </p:spPr>
        <p:txBody>
          <a:bodyPr lIns="45719" rIns="45719"/>
          <a:lstStyle/>
          <a:p>
            <a:endParaRPr/>
          </a:p>
        </p:txBody>
      </p:sp>
      <p:sp>
        <p:nvSpPr>
          <p:cNvPr id="19" name="Title Text"/>
          <p:cNvSpPr txBox="1">
            <a:spLocks noGrp="1"/>
          </p:cNvSpPr>
          <p:nvPr>
            <p:ph type="title"/>
          </p:nvPr>
        </p:nvSpPr>
        <p:spPr>
          <a:xfrm>
            <a:off x="75816" y="1156205"/>
            <a:ext cx="8992366" cy="391160"/>
          </a:xfrm>
          <a:prstGeom prst="rect">
            <a:avLst/>
          </a:prstGeom>
        </p:spPr>
        <p:txBody>
          <a:bodyPr>
            <a:normAutofit/>
          </a:bodyPr>
          <a:lstStyle/>
          <a:p>
            <a:r>
              <a:t>Title Text</a:t>
            </a:r>
          </a:p>
        </p:txBody>
      </p:sp>
      <p:sp>
        <p:nvSpPr>
          <p:cNvPr id="20" name="Body Level One…"/>
          <p:cNvSpPr txBox="1">
            <a:spLocks noGrp="1"/>
          </p:cNvSpPr>
          <p:nvPr>
            <p:ph type="body" sz="quarter" idx="1"/>
          </p:nvPr>
        </p:nvSpPr>
        <p:spPr>
          <a:xfrm>
            <a:off x="1371600" y="3840479"/>
            <a:ext cx="64008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bg object 23"/>
          <p:cNvSpPr/>
          <p:nvPr/>
        </p:nvSpPr>
        <p:spPr>
          <a:xfrm>
            <a:off x="1523995" y="1581146"/>
            <a:ext cx="7619986" cy="36600"/>
          </a:xfrm>
          <a:prstGeom prst="rect">
            <a:avLst/>
          </a:prstGeom>
          <a:solidFill>
            <a:srgbClr val="33CCCC"/>
          </a:solidFill>
          <a:ln w="12700">
            <a:miter lim="400000"/>
          </a:ln>
        </p:spPr>
        <p:txBody>
          <a:bodyPr lIns="45719" rIns="45719"/>
          <a:lstStyle/>
          <a:p>
            <a:endParaRPr/>
          </a:p>
        </p:txBody>
      </p:sp>
      <p:sp>
        <p:nvSpPr>
          <p:cNvPr id="29" name="Title Text"/>
          <p:cNvSpPr txBox="1">
            <a:spLocks noGrp="1"/>
          </p:cNvSpPr>
          <p:nvPr>
            <p:ph type="title"/>
          </p:nvPr>
        </p:nvSpPr>
        <p:spPr>
          <a:xfrm>
            <a:off x="2372392" y="1156205"/>
            <a:ext cx="6689726" cy="391160"/>
          </a:xfrm>
          <a:prstGeom prst="rect">
            <a:avLst/>
          </a:prstGeom>
        </p:spPr>
        <p:txBody>
          <a:bodyPr>
            <a:normAutofit/>
          </a:bodyPr>
          <a:lstStyle/>
          <a:p>
            <a:r>
              <a:t>Title Text</a:t>
            </a:r>
          </a:p>
        </p:txBody>
      </p:sp>
      <p:sp>
        <p:nvSpPr>
          <p:cNvPr id="30" name="Body Level One…"/>
          <p:cNvSpPr txBox="1">
            <a:spLocks noGrp="1"/>
          </p:cNvSpPr>
          <p:nvPr>
            <p:ph type="body" idx="1"/>
          </p:nvPr>
        </p:nvSpPr>
        <p:spPr>
          <a:xfrm>
            <a:off x="163549" y="1523241"/>
            <a:ext cx="7131685" cy="46259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372392" y="1156205"/>
            <a:ext cx="6689726" cy="391160"/>
          </a:xfrm>
          <a:prstGeom prst="rect">
            <a:avLst/>
          </a:prstGeom>
        </p:spPr>
        <p:txBody>
          <a:bodyPr>
            <a:normAutofit/>
          </a:bodyPr>
          <a:lstStyle/>
          <a:p>
            <a:r>
              <a:t>Title Text</a:t>
            </a:r>
          </a:p>
        </p:txBody>
      </p:sp>
      <p:sp>
        <p:nvSpPr>
          <p:cNvPr id="39" name="Body Level One…"/>
          <p:cNvSpPr txBox="1">
            <a:spLocks noGrp="1"/>
          </p:cNvSpPr>
          <p:nvPr>
            <p:ph type="body" idx="1"/>
          </p:nvPr>
        </p:nvSpPr>
        <p:spPr>
          <a:xfrm>
            <a:off x="163549" y="1523241"/>
            <a:ext cx="7131685" cy="46259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372392" y="1156205"/>
            <a:ext cx="6689726" cy="391160"/>
          </a:xfrm>
          <a:prstGeom prst="rect">
            <a:avLst/>
          </a:prstGeom>
        </p:spPr>
        <p:txBody>
          <a:bodyPr>
            <a:normAutofit/>
          </a:bodyPr>
          <a:lstStyle/>
          <a:p>
            <a:r>
              <a:t>Title Text</a:t>
            </a:r>
          </a:p>
        </p:txBody>
      </p:sp>
      <p:sp>
        <p:nvSpPr>
          <p:cNvPr id="48" name="Body Level One…"/>
          <p:cNvSpPr txBox="1">
            <a:spLocks noGrp="1"/>
          </p:cNvSpPr>
          <p:nvPr>
            <p:ph type="body" sz="half" idx="1"/>
          </p:nvPr>
        </p:nvSpPr>
        <p:spPr>
          <a:xfrm>
            <a:off x="457200" y="1577339"/>
            <a:ext cx="397764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Title Text"/>
          <p:cNvSpPr txBox="1">
            <a:spLocks noGrp="1"/>
          </p:cNvSpPr>
          <p:nvPr>
            <p:ph type="title"/>
          </p:nvPr>
        </p:nvSpPr>
        <p:spPr>
          <a:xfrm>
            <a:off x="2372392" y="1156205"/>
            <a:ext cx="6689726" cy="391160"/>
          </a:xfrm>
          <a:prstGeom prst="rect">
            <a:avLst/>
          </a:prstGeom>
        </p:spPr>
        <p:txBody>
          <a:bodyPr>
            <a:normAutofit/>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0" y="-1"/>
            <a:ext cx="9143980" cy="6857988"/>
          </a:xfrm>
          <a:prstGeom prst="rect">
            <a:avLst/>
          </a:prstGeom>
          <a:blipFill>
            <a:blip r:embed="rId8"/>
            <a:stretch>
              <a:fillRect/>
            </a:stretch>
          </a:blipFill>
          <a:ln w="12700">
            <a:miter lim="400000"/>
          </a:ln>
        </p:spPr>
        <p:txBody>
          <a:bodyPr lIns="45719" rIns="45719"/>
          <a:lstStyle/>
          <a:p>
            <a:endParaRPr/>
          </a:p>
        </p:txBody>
      </p:sp>
      <p:sp>
        <p:nvSpPr>
          <p:cNvPr id="3" name="bg object 17"/>
          <p:cNvSpPr/>
          <p:nvPr/>
        </p:nvSpPr>
        <p:spPr>
          <a:xfrm>
            <a:off x="0" y="152398"/>
            <a:ext cx="1447797" cy="1200329"/>
          </a:xfrm>
          <a:prstGeom prst="rect">
            <a:avLst/>
          </a:prstGeom>
          <a:solidFill>
            <a:srgbClr val="FFFFFF"/>
          </a:solidFill>
          <a:ln w="12700">
            <a:miter lim="400000"/>
          </a:ln>
        </p:spPr>
        <p:txBody>
          <a:bodyPr lIns="45719" rIns="45719"/>
          <a:lstStyle/>
          <a:p>
            <a:endParaRPr/>
          </a:p>
        </p:txBody>
      </p:sp>
      <p:sp>
        <p:nvSpPr>
          <p:cNvPr id="4" name="bg object 18"/>
          <p:cNvSpPr/>
          <p:nvPr/>
        </p:nvSpPr>
        <p:spPr>
          <a:xfrm>
            <a:off x="179695" y="138751"/>
            <a:ext cx="868722" cy="972000"/>
          </a:xfrm>
          <a:prstGeom prst="rect">
            <a:avLst/>
          </a:prstGeom>
          <a:blipFill>
            <a:blip r:embed="rId9"/>
            <a:stretch>
              <a:fillRect/>
            </a:stretch>
          </a:blipFill>
          <a:ln w="12700">
            <a:miter lim="400000"/>
          </a:ln>
        </p:spPr>
        <p:txBody>
          <a:bodyPr lIns="45719" rIns="45719"/>
          <a:lstStyle/>
          <a:p>
            <a:endParaRPr/>
          </a:p>
        </p:txBody>
      </p:sp>
      <p:sp>
        <p:nvSpPr>
          <p:cNvPr id="5" name="bg object 19"/>
          <p:cNvSpPr/>
          <p:nvPr/>
        </p:nvSpPr>
        <p:spPr>
          <a:xfrm>
            <a:off x="2702618" y="103495"/>
            <a:ext cx="3240970" cy="991876"/>
          </a:xfrm>
          <a:prstGeom prst="rect">
            <a:avLst/>
          </a:prstGeom>
          <a:blipFill>
            <a:blip r:embed="rId10"/>
            <a:stretch>
              <a:fillRect/>
            </a:stretch>
          </a:blipFill>
          <a:ln w="12700">
            <a:miter lim="400000"/>
          </a:ln>
        </p:spPr>
        <p:txBody>
          <a:bodyPr lIns="45719" rIns="45719"/>
          <a:lstStyle/>
          <a:p>
            <a:endParaRPr/>
          </a:p>
        </p:txBody>
      </p:sp>
      <p:sp>
        <p:nvSpPr>
          <p:cNvPr id="6" name="bg object 20"/>
          <p:cNvSpPr/>
          <p:nvPr/>
        </p:nvSpPr>
        <p:spPr>
          <a:xfrm>
            <a:off x="5923788" y="112054"/>
            <a:ext cx="3220194" cy="995086"/>
          </a:xfrm>
          <a:prstGeom prst="rect">
            <a:avLst/>
          </a:prstGeom>
          <a:blipFill>
            <a:blip r:embed="rId11"/>
            <a:stretch>
              <a:fillRect/>
            </a:stretch>
          </a:blipFill>
          <a:ln w="12700">
            <a:miter lim="400000"/>
          </a:ln>
        </p:spPr>
        <p:txBody>
          <a:bodyPr lIns="45719" rIns="45719"/>
          <a:lstStyle/>
          <a:p>
            <a:endParaRPr/>
          </a:p>
        </p:txBody>
      </p:sp>
      <p:sp>
        <p:nvSpPr>
          <p:cNvPr id="7" name="bg object 21"/>
          <p:cNvSpPr/>
          <p:nvPr/>
        </p:nvSpPr>
        <p:spPr>
          <a:xfrm>
            <a:off x="1219196" y="102153"/>
            <a:ext cx="1619997" cy="990000"/>
          </a:xfrm>
          <a:prstGeom prst="rect">
            <a:avLst/>
          </a:prstGeom>
          <a:blipFill>
            <a:blip r:embed="rId12"/>
            <a:stretch>
              <a:fillRect/>
            </a:stretch>
          </a:blipFill>
          <a:ln w="12700">
            <a:miter lim="400000"/>
          </a:ln>
        </p:spPr>
        <p:txBody>
          <a:bodyPr lIns="45719" rIns="45719"/>
          <a:lstStyle/>
          <a:p>
            <a:endParaRPr/>
          </a:p>
        </p:txBody>
      </p:sp>
      <p:sp>
        <p:nvSpPr>
          <p:cNvPr id="8" name="bg object 22"/>
          <p:cNvSpPr/>
          <p:nvPr/>
        </p:nvSpPr>
        <p:spPr>
          <a:xfrm>
            <a:off x="7530134" y="1600196"/>
            <a:ext cx="1600197" cy="5126990"/>
          </a:xfrm>
          <a:prstGeom prst="rect">
            <a:avLst/>
          </a:prstGeom>
          <a:blipFill>
            <a:blip r:embed="rId13"/>
            <a:stretch>
              <a:fillRect/>
            </a:stretch>
          </a:blipFill>
          <a:ln w="12700">
            <a:miter lim="400000"/>
          </a:ln>
        </p:spPr>
        <p:txBody>
          <a:bodyPr lIns="45719" rIns="45719"/>
          <a:lstStyle/>
          <a:p>
            <a:endParaRPr/>
          </a:p>
        </p:txBody>
      </p:sp>
      <p:sp>
        <p:nvSpPr>
          <p:cNvPr id="9" name="Title Text"/>
          <p:cNvSpPr txBox="1">
            <a:spLocks noGrp="1"/>
          </p:cNvSpPr>
          <p:nvPr>
            <p:ph type="title"/>
          </p:nvPr>
        </p:nvSpPr>
        <p:spPr>
          <a:xfrm>
            <a:off x="457200" y="274637"/>
            <a:ext cx="8229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10"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8798053" y="6415182"/>
            <a:ext cx="246508" cy="187388"/>
          </a:xfrm>
          <a:prstGeom prst="rect">
            <a:avLst/>
          </a:prstGeom>
          <a:ln w="12700">
            <a:miter lim="400000"/>
          </a:ln>
        </p:spPr>
        <p:txBody>
          <a:bodyPr wrap="none" lIns="0" tIns="0" rIns="0" bIns="0">
            <a:spAutoFit/>
          </a:bodyPr>
          <a:lstStyle>
            <a:lvl1pPr indent="50165">
              <a:lnSpc>
                <a:spcPts val="1500"/>
              </a:lnSpc>
              <a:defRPr sz="1300">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FF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33CC"/>
          </a:solidFill>
          <a:uFillTx/>
          <a:latin typeface="Trebuchet MS"/>
          <a:ea typeface="Trebuchet MS"/>
          <a:cs typeface="Trebuchet MS"/>
          <a:sym typeface="Trebuchet MS"/>
        </a:defRPr>
      </a:lvl9pPr>
    </p:bodyStyle>
    <p:otherStyle>
      <a:lvl1pPr marL="0" marR="0" indent="50165"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4572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9144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13716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18288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22860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27432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32004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3657600" algn="l" defTabSz="914400" rtl="0" latinLnBrk="0">
        <a:lnSpc>
          <a:spcPts val="15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bgfons.com/uploads/crowd/?C=D;O=A" TargetMode="External"/><Relationship Id="rId2" Type="http://schemas.openxmlformats.org/officeDocument/2006/relationships/hyperlink" Target="https://zpascal.net/cvpr2016/Zhang_Single-Image_Crowd_Counting_CVPR_2016_paper.pdf" TargetMode="External"/><Relationship Id="rId1" Type="http://schemas.openxmlformats.org/officeDocument/2006/relationships/slideLayout" Target="../slideLayouts/slideLayout2.xml"/><Relationship Id="rId4" Type="http://schemas.openxmlformats.org/officeDocument/2006/relationships/hyperlink" Target="https://towardsdatascience.com/guide-to-coding-a-%20custom-convolutional-neural-network-in-tensorflow-bec694e36ad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object 2"/>
          <p:cNvGrpSpPr/>
          <p:nvPr/>
        </p:nvGrpSpPr>
        <p:grpSpPr>
          <a:xfrm>
            <a:off x="-1" y="-1"/>
            <a:ext cx="9143983" cy="6857987"/>
            <a:chOff x="0" y="0"/>
            <a:chExt cx="9143981" cy="6857986"/>
          </a:xfrm>
        </p:grpSpPr>
        <p:sp>
          <p:nvSpPr>
            <p:cNvPr id="73" name="object 3"/>
            <p:cNvSpPr/>
            <p:nvPr/>
          </p:nvSpPr>
          <p:spPr>
            <a:xfrm>
              <a:off x="0" y="-1"/>
              <a:ext cx="9143980" cy="6857987"/>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74" name="object 4"/>
            <p:cNvSpPr/>
            <p:nvPr/>
          </p:nvSpPr>
          <p:spPr>
            <a:xfrm>
              <a:off x="-1" y="152398"/>
              <a:ext cx="1447798" cy="1200328"/>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75" name="object 5"/>
            <p:cNvSpPr/>
            <p:nvPr/>
          </p:nvSpPr>
          <p:spPr>
            <a:xfrm>
              <a:off x="179694" y="138751"/>
              <a:ext cx="868723" cy="971999"/>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endParaRPr/>
            </a:p>
          </p:txBody>
        </p:sp>
        <p:sp>
          <p:nvSpPr>
            <p:cNvPr id="76" name="object 6"/>
            <p:cNvSpPr/>
            <p:nvPr/>
          </p:nvSpPr>
          <p:spPr>
            <a:xfrm>
              <a:off x="2702618" y="103494"/>
              <a:ext cx="3240970" cy="991878"/>
            </a:xfrm>
            <a:prstGeom prst="rect">
              <a:avLst/>
            </a:prstGeom>
            <a:blipFill rotWithShape="1">
              <a:blip r:embed="rId4"/>
              <a:srcRect/>
              <a:stretch>
                <a:fillRect/>
              </a:stretch>
            </a:blipFill>
            <a:ln w="12700" cap="flat">
              <a:noFill/>
              <a:miter lim="400000"/>
            </a:ln>
            <a:effectLst/>
          </p:spPr>
          <p:txBody>
            <a:bodyPr wrap="square" lIns="45719" tIns="45719" rIns="45719" bIns="45719" numCol="1" anchor="t">
              <a:noAutofit/>
            </a:bodyPr>
            <a:lstStyle/>
            <a:p>
              <a:endParaRPr/>
            </a:p>
          </p:txBody>
        </p:sp>
        <p:sp>
          <p:nvSpPr>
            <p:cNvPr id="77" name="object 7"/>
            <p:cNvSpPr/>
            <p:nvPr/>
          </p:nvSpPr>
          <p:spPr>
            <a:xfrm>
              <a:off x="5923788" y="112054"/>
              <a:ext cx="3220194" cy="995086"/>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endParaRPr/>
            </a:p>
          </p:txBody>
        </p:sp>
        <p:sp>
          <p:nvSpPr>
            <p:cNvPr id="78" name="object 8"/>
            <p:cNvSpPr/>
            <p:nvPr/>
          </p:nvSpPr>
          <p:spPr>
            <a:xfrm>
              <a:off x="1219196" y="102153"/>
              <a:ext cx="1619997" cy="989999"/>
            </a:xfrm>
            <a:prstGeom prst="rect">
              <a:avLst/>
            </a:prstGeom>
            <a:blipFill rotWithShape="1">
              <a:blip r:embed="rId6"/>
              <a:srcRect/>
              <a:stretch>
                <a:fillRect/>
              </a:stretch>
            </a:blipFill>
            <a:ln w="12700" cap="flat">
              <a:noFill/>
              <a:miter lim="400000"/>
            </a:ln>
            <a:effectLst/>
          </p:spPr>
          <p:txBody>
            <a:bodyPr wrap="square" lIns="45719" tIns="45719" rIns="45719" bIns="45719" numCol="1" anchor="t">
              <a:noAutofit/>
            </a:bodyPr>
            <a:lstStyle/>
            <a:p>
              <a:endParaRPr/>
            </a:p>
          </p:txBody>
        </p:sp>
        <p:sp>
          <p:nvSpPr>
            <p:cNvPr id="79" name="object 9"/>
            <p:cNvSpPr/>
            <p:nvPr/>
          </p:nvSpPr>
          <p:spPr>
            <a:xfrm>
              <a:off x="7530134" y="1600196"/>
              <a:ext cx="1600197" cy="5126990"/>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endParaRPr/>
            </a:p>
          </p:txBody>
        </p:sp>
      </p:grpSp>
      <p:sp>
        <p:nvSpPr>
          <p:cNvPr id="81" name="object 10"/>
          <p:cNvSpPr txBox="1">
            <a:spLocks noGrp="1"/>
          </p:cNvSpPr>
          <p:nvPr>
            <p:ph type="title"/>
          </p:nvPr>
        </p:nvSpPr>
        <p:spPr>
          <a:xfrm>
            <a:off x="484424" y="2741847"/>
            <a:ext cx="5659755" cy="964565"/>
          </a:xfrm>
          <a:prstGeom prst="rect">
            <a:avLst/>
          </a:prstGeom>
        </p:spPr>
        <p:txBody>
          <a:bodyPr/>
          <a:lstStyle/>
          <a:p>
            <a:pPr indent="96519">
              <a:spcBef>
                <a:spcPts val="100"/>
              </a:spcBef>
              <a:defRPr sz="3600" spc="-100"/>
            </a:pPr>
            <a:r>
              <a:t>Project Presentation</a:t>
            </a:r>
          </a:p>
          <a:p>
            <a:pPr indent="12700">
              <a:defRPr sz="2500" spc="-100"/>
            </a:pPr>
            <a:r>
              <a:t>(Final - ESA)</a:t>
            </a:r>
          </a:p>
        </p:txBody>
      </p:sp>
      <p:sp>
        <p:nvSpPr>
          <p:cNvPr id="82" name="object 14"/>
          <p:cNvSpPr txBox="1">
            <a:spLocks noGrp="1"/>
          </p:cNvSpPr>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indent="38100"/>
          </a:lstStyle>
          <a:p>
            <a:fld id="{86CB4B4D-7CA3-9044-876B-883B54F8677D}" type="slidenum">
              <a:t>1</a:t>
            </a:fld>
            <a:endParaRPr/>
          </a:p>
        </p:txBody>
      </p:sp>
      <p:sp>
        <p:nvSpPr>
          <p:cNvPr id="83" name="object 11"/>
          <p:cNvSpPr txBox="1"/>
          <p:nvPr/>
        </p:nvSpPr>
        <p:spPr>
          <a:xfrm>
            <a:off x="484424" y="4289843"/>
            <a:ext cx="1597661" cy="29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spcBef>
                <a:spcPts val="100"/>
              </a:spcBef>
              <a:defRPr sz="2000" spc="-4">
                <a:solidFill>
                  <a:srgbClr val="0033CC"/>
                </a:solidFill>
                <a:latin typeface="Trebuchet MS"/>
                <a:ea typeface="Trebuchet MS"/>
                <a:cs typeface="Trebuchet MS"/>
                <a:sym typeface="Trebuchet MS"/>
              </a:defRPr>
            </a:lvl1pPr>
          </a:lstStyle>
          <a:p>
            <a:r>
              <a:t>Project Title</a:t>
            </a:r>
          </a:p>
        </p:txBody>
      </p:sp>
      <p:sp>
        <p:nvSpPr>
          <p:cNvPr id="84" name="object 12"/>
          <p:cNvSpPr txBox="1"/>
          <p:nvPr/>
        </p:nvSpPr>
        <p:spPr>
          <a:xfrm>
            <a:off x="2307711" y="4289843"/>
            <a:ext cx="3988435"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3334">
              <a:spcBef>
                <a:spcPts val="100"/>
              </a:spcBef>
              <a:tabLst>
                <a:tab pos="254000" algn="l"/>
              </a:tabLst>
              <a:defRPr sz="2000">
                <a:solidFill>
                  <a:srgbClr val="0033CC"/>
                </a:solidFill>
                <a:latin typeface="Trebuchet MS"/>
                <a:ea typeface="Trebuchet MS"/>
                <a:cs typeface="Trebuchet MS"/>
                <a:sym typeface="Trebuchet MS"/>
              </a:defRPr>
            </a:pPr>
            <a:r>
              <a:t>:	Stampede detection using MCNN</a:t>
            </a:r>
          </a:p>
        </p:txBody>
      </p:sp>
      <p:sp>
        <p:nvSpPr>
          <p:cNvPr id="85" name="object 13"/>
          <p:cNvSpPr txBox="1"/>
          <p:nvPr/>
        </p:nvSpPr>
        <p:spPr>
          <a:xfrm>
            <a:off x="484424" y="5204242"/>
            <a:ext cx="7910194" cy="148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734059" indent="12700">
              <a:spcBef>
                <a:spcPts val="100"/>
              </a:spcBef>
              <a:tabLst>
                <a:tab pos="1828800" algn="l"/>
                <a:tab pos="2082800" algn="l"/>
              </a:tabLst>
              <a:defRPr sz="2000" spc="-4">
                <a:solidFill>
                  <a:srgbClr val="0033CC"/>
                </a:solidFill>
                <a:latin typeface="Trebuchet MS"/>
                <a:ea typeface="Trebuchet MS"/>
                <a:cs typeface="Trebuchet MS"/>
                <a:sym typeface="Trebuchet MS"/>
              </a:defRPr>
            </a:pPr>
            <a:r>
              <a:t>Project Team	</a:t>
            </a:r>
            <a:r>
              <a:rPr spc="0"/>
              <a:t>:	</a:t>
            </a:r>
            <a:r>
              <a:t>Hritvik Patel         PES1201700125</a:t>
            </a:r>
          </a:p>
          <a:p>
            <a:pPr marR="734059" lvl="4">
              <a:spcBef>
                <a:spcPts val="100"/>
              </a:spcBef>
              <a:tabLst>
                <a:tab pos="1828800" algn="l"/>
                <a:tab pos="2082800" algn="l"/>
              </a:tabLst>
              <a:defRPr sz="2000" spc="-4">
                <a:solidFill>
                  <a:srgbClr val="0033CC"/>
                </a:solidFill>
                <a:latin typeface="Trebuchet MS"/>
                <a:ea typeface="Trebuchet MS"/>
                <a:cs typeface="Trebuchet MS"/>
                <a:sym typeface="Trebuchet MS"/>
              </a:defRPr>
            </a:pPr>
            <a:r>
              <a:t>   Shreyas BS            PES1201700956</a:t>
            </a:r>
          </a:p>
          <a:p>
            <a:pPr marR="734059" lvl="4">
              <a:spcBef>
                <a:spcPts val="100"/>
              </a:spcBef>
              <a:tabLst>
                <a:tab pos="1828800" algn="l"/>
                <a:tab pos="2082800" algn="l"/>
              </a:tabLst>
              <a:defRPr sz="2000" spc="-4">
                <a:solidFill>
                  <a:srgbClr val="0033CC"/>
                </a:solidFill>
                <a:latin typeface="Trebuchet MS"/>
                <a:ea typeface="Trebuchet MS"/>
                <a:cs typeface="Trebuchet MS"/>
                <a:sym typeface="Trebuchet MS"/>
              </a:defRPr>
            </a:pPr>
            <a:r>
              <a:t>   Archana P             PES1201701543</a:t>
            </a:r>
          </a:p>
          <a:p>
            <a:pPr>
              <a:defRPr sz="2000">
                <a:latin typeface="Trebuchet MS"/>
                <a:ea typeface="Trebuchet MS"/>
                <a:cs typeface="Trebuchet MS"/>
                <a:sym typeface="Trebuchet MS"/>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object 2"/>
          <p:cNvSpPr txBox="1">
            <a:spLocks noGrp="1"/>
          </p:cNvSpPr>
          <p:nvPr>
            <p:ph type="title"/>
          </p:nvPr>
        </p:nvSpPr>
        <p:spPr>
          <a:xfrm>
            <a:off x="6005651" y="1156205"/>
            <a:ext cx="3056468" cy="391160"/>
          </a:xfrm>
          <a:prstGeom prst="rect">
            <a:avLst/>
          </a:prstGeom>
        </p:spPr>
        <p:txBody>
          <a:bodyPr/>
          <a:lstStyle>
            <a:lvl1pPr indent="12700">
              <a:spcBef>
                <a:spcPts val="100"/>
              </a:spcBef>
              <a:defRPr spc="-100"/>
            </a:lvl1pPr>
          </a:lstStyle>
          <a:p>
            <a:r>
              <a:t>References</a:t>
            </a:r>
          </a:p>
        </p:txBody>
      </p:sp>
      <p:sp>
        <p:nvSpPr>
          <p:cNvPr id="120" name="object 4"/>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 name="TextBox 1">
            <a:extLst>
              <a:ext uri="{FF2B5EF4-FFF2-40B4-BE49-F238E27FC236}">
                <a16:creationId xmlns:a16="http://schemas.microsoft.com/office/drawing/2014/main" id="{7460D186-F6DD-4676-AA87-4091B886F4AE}"/>
              </a:ext>
            </a:extLst>
          </p:cNvPr>
          <p:cNvSpPr txBox="1"/>
          <p:nvPr/>
        </p:nvSpPr>
        <p:spPr>
          <a:xfrm>
            <a:off x="661182" y="1896126"/>
            <a:ext cx="8131126"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r>
              <a:rPr lang="en-IN" dirty="0">
                <a:hlinkClick r:id="rId2"/>
              </a:rPr>
              <a:t>https://zpascal.net/cvpr2016/Zhang_Single-Image_Crowd_Counting_CVPR_2016_paper.pdf</a:t>
            </a:r>
            <a:endParaRPr lang="en-IN" dirty="0"/>
          </a:p>
          <a:p>
            <a:pPr marL="342900" indent="-342900">
              <a:buFont typeface="+mj-lt"/>
              <a:buAutoNum type="arabicPeriod"/>
            </a:pPr>
            <a:r>
              <a:rPr lang="en-US" u="sng" dirty="0"/>
              <a:t>https://www.kaggle.com/danaelisanicolas/high-density- crowd-counting/data</a:t>
            </a:r>
          </a:p>
          <a:p>
            <a:pPr marL="342900" indent="-342900">
              <a:buFont typeface="+mj-lt"/>
              <a:buAutoNum type="arabicPeriod"/>
            </a:pPr>
            <a:r>
              <a:rPr lang="en-IN" dirty="0">
                <a:hlinkClick r:id="rId3"/>
              </a:rPr>
              <a:t>https://bgfons.com/uploads/crowd/?C=D;O=A</a:t>
            </a:r>
            <a:endParaRPr lang="en-IN" dirty="0"/>
          </a:p>
          <a:p>
            <a:pPr marL="342900" indent="-342900">
              <a:buFont typeface="+mj-lt"/>
              <a:buAutoNum type="arabicPeriod"/>
            </a:pPr>
            <a:r>
              <a:rPr lang="en-US" dirty="0">
                <a:hlinkClick r:id="rId4"/>
              </a:rPr>
              <a:t>https://towardsdatascience.com/guide-to-coding-a- custom-convolutional-neural-network-in-tensorflow-bec694e36ad3</a:t>
            </a:r>
            <a:endParaRPr lang="en-US" dirty="0"/>
          </a:p>
          <a:p>
            <a:pPr marL="342900" indent="-342900">
              <a:buFont typeface="+mj-lt"/>
              <a:buAutoNum type="arabicPeriod"/>
            </a:pPr>
            <a:r>
              <a:rPr lang="en-US" u="sng" dirty="0">
                <a:latin typeface="Trebuchet MS"/>
                <a:ea typeface="Trebuchet MS"/>
                <a:cs typeface="Trebuchet MS"/>
                <a:sym typeface="Trebuchet MS"/>
              </a:rPr>
              <a:t>https://towardsdatascience.com/deep-autoencoders-using- </a:t>
            </a:r>
            <a:br>
              <a:rPr lang="en-US" u="sng" dirty="0">
                <a:latin typeface="Trebuchet MS"/>
                <a:ea typeface="Trebuchet MS"/>
                <a:cs typeface="Trebuchet MS"/>
                <a:sym typeface="Trebuchet MS"/>
              </a:rPr>
            </a:br>
            <a:r>
              <a:rPr lang="en-US" u="sng" dirty="0">
                <a:latin typeface="Trebuchet MS"/>
                <a:ea typeface="Trebuchet MS"/>
                <a:cs typeface="Trebuchet MS"/>
                <a:sym typeface="Trebuchet MS"/>
              </a:rPr>
              <a:t>tensorflow-c68f075fd1a3 </a:t>
            </a:r>
            <a:br>
              <a:rPr lang="en-US" dirty="0"/>
            </a:br>
            <a:endParaRPr lang="en-IN" dirty="0"/>
          </a:p>
          <a:p>
            <a:pPr marL="342900" indent="-342900">
              <a:buFont typeface="+mj-lt"/>
              <a:buAutoNum type="arabicPeriod"/>
            </a:pPr>
            <a:endParaRPr lang="en-IN" dirty="0"/>
          </a:p>
          <a:p>
            <a:pPr marL="342900" indent="-342900">
              <a:buFont typeface="+mj-lt"/>
              <a:buAutoNum type="arabicPeriod"/>
            </a:pPr>
            <a:endParaRPr kumimoji="0" lang="en-IN"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bject 2"/>
          <p:cNvSpPr txBox="1">
            <a:spLocks noGrp="1"/>
          </p:cNvSpPr>
          <p:nvPr>
            <p:ph type="title"/>
          </p:nvPr>
        </p:nvSpPr>
        <p:spPr>
          <a:xfrm>
            <a:off x="3113855" y="3357872"/>
            <a:ext cx="2388236" cy="635001"/>
          </a:xfrm>
          <a:prstGeom prst="rect">
            <a:avLst/>
          </a:prstGeom>
        </p:spPr>
        <p:txBody>
          <a:bodyPr/>
          <a:lstStyle>
            <a:lvl1pPr indent="12700">
              <a:spcBef>
                <a:spcPts val="100"/>
              </a:spcBef>
              <a:defRPr sz="4000" spc="-100"/>
            </a:lvl1pPr>
          </a:lstStyle>
          <a:p>
            <a:r>
              <a:t>Thank You</a:t>
            </a:r>
          </a:p>
        </p:txBody>
      </p:sp>
      <p:sp>
        <p:nvSpPr>
          <p:cNvPr id="124" name="object 3"/>
          <p:cNvSpPr txBox="1">
            <a:spLocks noGrp="1"/>
          </p:cNvSpPr>
          <p:nvPr>
            <p:ph type="sldNum" sz="quarter" idx="4294967295"/>
          </p:nvPr>
        </p:nvSpPr>
        <p:spPr>
          <a:xfrm>
            <a:off x="8798053" y="6415182"/>
            <a:ext cx="234254"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2"/>
          <p:cNvSpPr txBox="1">
            <a:spLocks noGrp="1"/>
          </p:cNvSpPr>
          <p:nvPr>
            <p:ph type="title"/>
          </p:nvPr>
        </p:nvSpPr>
        <p:spPr>
          <a:xfrm>
            <a:off x="4150658" y="1185558"/>
            <a:ext cx="4900585" cy="391161"/>
          </a:xfrm>
          <a:prstGeom prst="rect">
            <a:avLst/>
          </a:prstGeom>
        </p:spPr>
        <p:txBody>
          <a:bodyPr/>
          <a:lstStyle>
            <a:lvl1pPr indent="12700">
              <a:spcBef>
                <a:spcPts val="100"/>
              </a:spcBef>
              <a:defRPr spc="-100"/>
            </a:lvl1pPr>
          </a:lstStyle>
          <a:p>
            <a:r>
              <a:t>Project Abstract and Scope</a:t>
            </a:r>
          </a:p>
        </p:txBody>
      </p:sp>
      <p:sp>
        <p:nvSpPr>
          <p:cNvPr id="88" name="object 4"/>
          <p:cNvSpPr txBox="1">
            <a:spLocks noGrp="1"/>
          </p:cNvSpPr>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indent="38100"/>
          </a:lstStyle>
          <a:p>
            <a:fld id="{86CB4B4D-7CA3-9044-876B-883B54F8677D}" type="slidenum">
              <a:t>2</a:t>
            </a:fld>
            <a:endParaRPr/>
          </a:p>
        </p:txBody>
      </p:sp>
      <p:sp>
        <p:nvSpPr>
          <p:cNvPr id="89" name="object 3"/>
          <p:cNvSpPr txBox="1"/>
          <p:nvPr/>
        </p:nvSpPr>
        <p:spPr>
          <a:xfrm>
            <a:off x="258344" y="1651526"/>
            <a:ext cx="7221220" cy="4308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gn="just">
              <a:lnSpc>
                <a:spcPct val="100499"/>
              </a:lnSpc>
              <a:defRPr spc="-5">
                <a:solidFill>
                  <a:srgbClr val="0033CC"/>
                </a:solidFill>
                <a:latin typeface="Trebuchet MS"/>
                <a:ea typeface="Trebuchet MS"/>
                <a:cs typeface="Trebuchet MS"/>
                <a:sym typeface="Trebuchet MS"/>
              </a:defRPr>
            </a:pPr>
            <a:endParaRPr sz="1400" dirty="0"/>
          </a:p>
          <a:p>
            <a:pPr marR="5080" indent="12700" algn="just">
              <a:lnSpc>
                <a:spcPct val="100499"/>
              </a:lnSpc>
              <a:defRPr spc="-5">
                <a:solidFill>
                  <a:srgbClr val="0033CC"/>
                </a:solidFill>
                <a:latin typeface="Trebuchet MS"/>
                <a:ea typeface="Trebuchet MS"/>
                <a:cs typeface="Trebuchet MS"/>
                <a:sym typeface="Trebuchet MS"/>
              </a:defRPr>
            </a:pPr>
            <a:r>
              <a:rPr sz="1400" dirty="0"/>
              <a:t>Why we have chosen this problem:</a:t>
            </a:r>
          </a:p>
          <a:p>
            <a:pPr marR="5080" indent="12700" algn="just">
              <a:lnSpc>
                <a:spcPct val="100499"/>
              </a:lnSpc>
              <a:defRPr sz="1400" spc="-3">
                <a:latin typeface="Trebuchet MS"/>
                <a:ea typeface="Trebuchet MS"/>
                <a:cs typeface="Trebuchet MS"/>
                <a:sym typeface="Trebuchet MS"/>
              </a:defRPr>
            </a:pPr>
            <a:r>
              <a:rPr sz="1400" dirty="0"/>
              <a:t>In a highly populated country like India, stampedes pose a huge threat to human lives. Our aim was to apply what we’ve learnt to solve a social problem. The advancements in hardware technology offer great potential to this model that can be used to predict a stampede and alert the concerned  authorities. The idea of using basic math to save lives amused us.</a:t>
            </a:r>
          </a:p>
          <a:p>
            <a:pPr marR="5080" indent="12700" algn="just">
              <a:lnSpc>
                <a:spcPct val="100499"/>
              </a:lnSpc>
              <a:defRPr sz="1400" spc="-3">
                <a:latin typeface="Trebuchet MS"/>
                <a:ea typeface="Trebuchet MS"/>
                <a:cs typeface="Trebuchet MS"/>
                <a:sym typeface="Trebuchet MS"/>
              </a:defRPr>
            </a:pPr>
            <a:endParaRPr sz="1400" dirty="0"/>
          </a:p>
          <a:p>
            <a:pPr marR="5080" indent="12700" algn="just">
              <a:lnSpc>
                <a:spcPct val="100499"/>
              </a:lnSpc>
              <a:defRPr spc="-5">
                <a:solidFill>
                  <a:srgbClr val="0033CC"/>
                </a:solidFill>
                <a:latin typeface="Trebuchet MS"/>
                <a:ea typeface="Trebuchet MS"/>
                <a:cs typeface="Trebuchet MS"/>
                <a:sym typeface="Trebuchet MS"/>
              </a:defRPr>
            </a:pPr>
            <a:r>
              <a:rPr sz="1400" dirty="0"/>
              <a:t>Comparisons of our solution with other existing solutions:</a:t>
            </a:r>
          </a:p>
          <a:p>
            <a:pPr marR="5080" indent="12700" algn="just">
              <a:lnSpc>
                <a:spcPct val="100499"/>
              </a:lnSpc>
              <a:defRPr sz="1400" spc="-3">
                <a:latin typeface="Trebuchet MS"/>
                <a:ea typeface="Trebuchet MS"/>
                <a:cs typeface="Trebuchet MS"/>
                <a:sym typeface="Trebuchet MS"/>
              </a:defRPr>
            </a:pPr>
            <a:r>
              <a:rPr sz="1400" dirty="0"/>
              <a:t>Many of the existing solutions for stampede detection with images use image processing techniques for head counting. The classification would be solely based on the count of people. As in our approach, using a model would mean more learning than just the count of people and hence could offer more accurate classifications.</a:t>
            </a:r>
          </a:p>
          <a:p>
            <a:pPr marR="5080" indent="12700" algn="just">
              <a:lnSpc>
                <a:spcPct val="100499"/>
              </a:lnSpc>
              <a:defRPr sz="1400" spc="-3">
                <a:latin typeface="Trebuchet MS"/>
                <a:ea typeface="Trebuchet MS"/>
                <a:cs typeface="Trebuchet MS"/>
                <a:sym typeface="Trebuchet MS"/>
              </a:defRPr>
            </a:pPr>
            <a:endParaRPr sz="1400" dirty="0"/>
          </a:p>
          <a:p>
            <a:pPr marR="5080" indent="12700" algn="just">
              <a:lnSpc>
                <a:spcPct val="100499"/>
              </a:lnSpc>
              <a:defRPr spc="-5">
                <a:solidFill>
                  <a:srgbClr val="0033CC"/>
                </a:solidFill>
                <a:latin typeface="Trebuchet MS"/>
                <a:ea typeface="Trebuchet MS"/>
                <a:cs typeface="Trebuchet MS"/>
                <a:sym typeface="Trebuchet MS"/>
              </a:defRPr>
            </a:pPr>
            <a:r>
              <a:rPr sz="1400" dirty="0"/>
              <a:t>What is unique about our solution:</a:t>
            </a:r>
          </a:p>
          <a:p>
            <a:pPr marL="342900" marR="5080" indent="-342900" algn="just">
              <a:lnSpc>
                <a:spcPct val="100499"/>
              </a:lnSpc>
              <a:buFont typeface="+mj-lt"/>
              <a:buAutoNum type="arabicPeriod"/>
              <a:defRPr sz="1400" spc="-3">
                <a:latin typeface="Trebuchet MS"/>
                <a:ea typeface="Trebuchet MS"/>
                <a:cs typeface="Trebuchet MS"/>
                <a:sym typeface="Trebuchet MS"/>
              </a:defRPr>
            </a:pPr>
            <a:r>
              <a:rPr sz="1400" dirty="0"/>
              <a:t>Our CNN uses filters of different sizes, which makes it scale invariant. Images used for </a:t>
            </a:r>
            <a:r>
              <a:rPr lang="en-IN" sz="1400" dirty="0"/>
              <a:t>     </a:t>
            </a:r>
            <a:r>
              <a:rPr sz="1400" dirty="0"/>
              <a:t>training were clicked from different distances resulting in people appearing in various sizes. This approach helped our model perform better. </a:t>
            </a:r>
          </a:p>
          <a:p>
            <a:pPr marL="342900" marR="5080" indent="-342900" algn="just">
              <a:lnSpc>
                <a:spcPct val="100499"/>
              </a:lnSpc>
              <a:buFont typeface="+mj-lt"/>
              <a:buAutoNum type="arabicPeriod"/>
              <a:defRPr sz="1400" spc="-3">
                <a:latin typeface="Trebuchet MS"/>
                <a:ea typeface="Trebuchet MS"/>
                <a:cs typeface="Trebuchet MS"/>
                <a:sym typeface="Trebuchet MS"/>
              </a:defRPr>
            </a:pPr>
            <a:r>
              <a:rPr sz="1400" dirty="0"/>
              <a:t>We also used an auto-encoder in order to achieve image compression without information loss, the output of which was fed into our Multi-column CNN</a:t>
            </a:r>
            <a:r>
              <a:rPr lang="en-IN" sz="1400" dirty="0"/>
              <a:t>.</a:t>
            </a:r>
            <a:endParaRPr sz="14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2"/>
          <p:cNvSpPr txBox="1">
            <a:spLocks noGrp="1"/>
          </p:cNvSpPr>
          <p:nvPr>
            <p:ph type="title"/>
          </p:nvPr>
        </p:nvSpPr>
        <p:spPr>
          <a:xfrm>
            <a:off x="4917825" y="1158088"/>
            <a:ext cx="4187079" cy="391161"/>
          </a:xfrm>
          <a:prstGeom prst="rect">
            <a:avLst/>
          </a:prstGeom>
        </p:spPr>
        <p:txBody>
          <a:bodyPr/>
          <a:lstStyle>
            <a:lvl1pPr indent="12700">
              <a:spcBef>
                <a:spcPts val="100"/>
              </a:spcBef>
              <a:defRPr spc="-100"/>
            </a:lvl1pPr>
          </a:lstStyle>
          <a:p>
            <a:r>
              <a:t>Solution Architecture</a:t>
            </a:r>
          </a:p>
        </p:txBody>
      </p:sp>
      <p:sp>
        <p:nvSpPr>
          <p:cNvPr id="92" name="object 4"/>
          <p:cNvSpPr txBox="1">
            <a:spLocks noGrp="1"/>
          </p:cNvSpPr>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indent="38100"/>
          </a:lstStyle>
          <a:p>
            <a:fld id="{86CB4B4D-7CA3-9044-876B-883B54F8677D}" type="slidenum">
              <a:t>3</a:t>
            </a:fld>
            <a:endParaRPr/>
          </a:p>
        </p:txBody>
      </p:sp>
      <p:pic>
        <p:nvPicPr>
          <p:cNvPr id="93" name="page1image64413200.png" descr="page1image64413200.png"/>
          <p:cNvPicPr>
            <a:picLocks noChangeAspect="1"/>
          </p:cNvPicPr>
          <p:nvPr/>
        </p:nvPicPr>
        <p:blipFill>
          <a:blip r:embed="rId2"/>
          <a:stretch>
            <a:fillRect/>
          </a:stretch>
        </p:blipFill>
        <p:spPr>
          <a:xfrm>
            <a:off x="1939841" y="2253141"/>
            <a:ext cx="4187078" cy="2351718"/>
          </a:xfrm>
          <a:prstGeom prst="rect">
            <a:avLst/>
          </a:prstGeom>
          <a:ln w="12700">
            <a:miter lim="400000"/>
          </a:ln>
        </p:spPr>
      </p:pic>
      <p:sp>
        <p:nvSpPr>
          <p:cNvPr id="94" name="The dataset was compiled from various sources and manually labelled. They were then resized into dimensions of 100x100 and fed into an auto-encoder as depicted in Fig.1."/>
          <p:cNvSpPr txBox="1"/>
          <p:nvPr/>
        </p:nvSpPr>
        <p:spPr>
          <a:xfrm>
            <a:off x="120010" y="1813697"/>
            <a:ext cx="7040669"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469265">
              <a:spcBef>
                <a:spcPts val="500"/>
              </a:spcBef>
              <a:defRPr sz="1400">
                <a:latin typeface="Trebuchet MS"/>
                <a:ea typeface="Trebuchet MS"/>
                <a:cs typeface="Trebuchet MS"/>
                <a:sym typeface="Trebuchet MS"/>
              </a:defRPr>
            </a:lvl1pPr>
          </a:lstStyle>
          <a:p>
            <a:pPr>
              <a:spcBef>
                <a:spcPts val="0"/>
              </a:spcBef>
            </a:pPr>
            <a:r>
              <a:rPr dirty="0"/>
              <a:t>The dataset was compiled from various sources and manually labelled. The</a:t>
            </a:r>
            <a:r>
              <a:rPr lang="en-IN" dirty="0"/>
              <a:t>y</a:t>
            </a:r>
          </a:p>
          <a:p>
            <a:pPr>
              <a:spcBef>
                <a:spcPts val="0"/>
              </a:spcBef>
            </a:pPr>
            <a:r>
              <a:rPr dirty="0"/>
              <a:t> were then resized into dimensions of 100x100 and fed into an auto-encoder as </a:t>
            </a:r>
            <a:endParaRPr lang="en-IN" dirty="0"/>
          </a:p>
          <a:p>
            <a:pPr>
              <a:spcBef>
                <a:spcPts val="0"/>
              </a:spcBef>
            </a:pPr>
            <a:r>
              <a:rPr dirty="0"/>
              <a:t>depicted in Fig.1.</a:t>
            </a:r>
          </a:p>
        </p:txBody>
      </p:sp>
      <p:sp>
        <p:nvSpPr>
          <p:cNvPr id="95" name="Fig.1…"/>
          <p:cNvSpPr txBox="1"/>
          <p:nvPr/>
        </p:nvSpPr>
        <p:spPr>
          <a:xfrm>
            <a:off x="31250" y="4454511"/>
            <a:ext cx="8072951" cy="2377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a:spcBef>
                <a:spcPts val="500"/>
              </a:spcBef>
              <a:defRPr sz="1200">
                <a:latin typeface="Trebuchet MS"/>
                <a:ea typeface="Trebuchet MS"/>
                <a:cs typeface="Trebuchet MS"/>
                <a:sym typeface="Trebuchet MS"/>
              </a:defRPr>
            </a:pPr>
            <a:r>
              <a:rPr dirty="0"/>
              <a:t>Fig.1</a:t>
            </a:r>
          </a:p>
          <a:p>
            <a:pPr lvl="8">
              <a:spcBef>
                <a:spcPts val="500"/>
              </a:spcBef>
              <a:defRPr sz="1200">
                <a:latin typeface="Trebuchet MS"/>
                <a:ea typeface="Trebuchet MS"/>
                <a:cs typeface="Trebuchet MS"/>
                <a:sym typeface="Trebuchet MS"/>
              </a:defRPr>
            </a:pPr>
            <a:endParaRPr dirty="0"/>
          </a:p>
          <a:p>
            <a:pPr indent="469265">
              <a:spcBef>
                <a:spcPts val="500"/>
              </a:spcBef>
              <a:defRPr sz="1400">
                <a:latin typeface="Trebuchet MS"/>
                <a:ea typeface="Trebuchet MS"/>
                <a:cs typeface="Trebuchet MS"/>
                <a:sym typeface="Trebuchet MS"/>
              </a:defRPr>
            </a:pPr>
            <a:r>
              <a:rPr dirty="0"/>
              <a:t>The auto-encoder was used to compress the dataset to a size of 2500 pixels(flattened).</a:t>
            </a:r>
          </a:p>
          <a:p>
            <a:pPr indent="469265">
              <a:spcBef>
                <a:spcPts val="500"/>
              </a:spcBef>
              <a:defRPr sz="1400">
                <a:latin typeface="Trebuchet MS"/>
                <a:ea typeface="Trebuchet MS"/>
                <a:cs typeface="Trebuchet MS"/>
                <a:sym typeface="Trebuchet MS"/>
              </a:defRPr>
            </a:pPr>
            <a:r>
              <a:rPr dirty="0"/>
              <a:t>The key layers of the auto-encoder are as described:</a:t>
            </a:r>
          </a:p>
          <a:p>
            <a:pPr marL="695157" lvl="1" indent="-187157">
              <a:spcBef>
                <a:spcPts val="500"/>
              </a:spcBef>
              <a:buSzPct val="100000"/>
              <a:buAutoNum type="arabicPeriod"/>
              <a:defRPr sz="1400">
                <a:latin typeface="Trebuchet MS"/>
                <a:ea typeface="Trebuchet MS"/>
                <a:cs typeface="Trebuchet MS"/>
                <a:sym typeface="Trebuchet MS"/>
              </a:defRPr>
            </a:pPr>
            <a:r>
              <a:rPr dirty="0"/>
              <a:t>Dense layer 1: 10000 neurons (representing the flattened input image)</a:t>
            </a:r>
          </a:p>
          <a:p>
            <a:pPr marL="695157" lvl="1" indent="-187157">
              <a:spcBef>
                <a:spcPts val="500"/>
              </a:spcBef>
              <a:buSzPct val="100000"/>
              <a:buAutoNum type="arabicPeriod"/>
              <a:defRPr sz="1400">
                <a:latin typeface="Trebuchet MS"/>
                <a:ea typeface="Trebuchet MS"/>
                <a:cs typeface="Trebuchet MS"/>
                <a:sym typeface="Trebuchet MS"/>
              </a:defRPr>
            </a:pPr>
            <a:r>
              <a:rPr dirty="0"/>
              <a:t>Dense layer 4: 2500 neurons (representing the final compressed image)</a:t>
            </a:r>
          </a:p>
          <a:p>
            <a:pPr marL="695157" lvl="1" indent="-187157">
              <a:spcBef>
                <a:spcPts val="500"/>
              </a:spcBef>
              <a:buSzPct val="100000"/>
              <a:buAutoNum type="arabicPeriod"/>
              <a:defRPr sz="1400">
                <a:latin typeface="Trebuchet MS"/>
                <a:ea typeface="Trebuchet MS"/>
                <a:cs typeface="Trebuchet MS"/>
                <a:sym typeface="Trebuchet MS"/>
              </a:defRPr>
            </a:pPr>
            <a:r>
              <a:rPr dirty="0"/>
              <a:t>Dense layer 6: 10000 neurons (representing the reconstructed image after decompression)</a:t>
            </a:r>
          </a:p>
          <a:p>
            <a:pPr indent="469265">
              <a:spcBef>
                <a:spcPts val="500"/>
              </a:spcBef>
              <a:defRPr sz="1400">
                <a:latin typeface="Trebuchet MS"/>
                <a:ea typeface="Trebuchet MS"/>
                <a:cs typeface="Trebuchet MS"/>
                <a:sym typeface="Trebuchet MS"/>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 Placeholder 2"/>
          <p:cNvSpPr txBox="1">
            <a:spLocks noGrp="1"/>
          </p:cNvSpPr>
          <p:nvPr>
            <p:ph type="body" sz="half" idx="1"/>
          </p:nvPr>
        </p:nvSpPr>
        <p:spPr>
          <a:xfrm>
            <a:off x="-139578" y="1596123"/>
            <a:ext cx="8944837" cy="3430905"/>
          </a:xfrm>
          <a:prstGeom prst="rect">
            <a:avLst/>
          </a:prstGeom>
        </p:spPr>
        <p:txBody>
          <a:bodyPr>
            <a:normAutofit/>
          </a:bodyPr>
          <a:lstStyle/>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The output obtained from layer 3(compressed), was then fed into a multi-column</a:t>
            </a:r>
            <a:r>
              <a:rPr lang="en-IN" sz="1600" dirty="0">
                <a:latin typeface="Trebuchet MS" panose="020B0603020202020204" pitchFamily="34" charset="0"/>
                <a:cs typeface="Times New Roman" panose="02020603050405020304" pitchFamily="18" charset="0"/>
              </a:rPr>
              <a:t>   </a:t>
            </a: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convolutional neural</a:t>
            </a:r>
            <a:r>
              <a:rPr lang="en-IN" sz="1600" dirty="0">
                <a:latin typeface="Trebuchet MS" panose="020B0603020202020204" pitchFamily="34" charset="0"/>
                <a:cs typeface="Times New Roman" panose="02020603050405020304" pitchFamily="18" charset="0"/>
              </a:rPr>
              <a:t> </a:t>
            </a:r>
            <a:r>
              <a:rPr sz="1600" dirty="0">
                <a:latin typeface="Trebuchet MS" panose="020B0603020202020204" pitchFamily="34" charset="0"/>
                <a:cs typeface="Times New Roman" panose="02020603050405020304" pitchFamily="18" charset="0"/>
              </a:rPr>
              <a:t>network. The auto-encoder was used to reduce the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computational load on the MCNN.</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The MCNN consisted of 3 columns, employing filters of various sizes, thereby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achieving the scale invariance, which was necessary to classify the dataset having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images of humans captured at different scales. The merged output if these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columns was then fed through a network of dense layers, and finally to an output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neuron with sigmoid activation. The output of this neuron was </a:t>
            </a:r>
            <a:r>
              <a:rPr sz="1600" dirty="0" err="1">
                <a:latin typeface="Trebuchet MS" panose="020B0603020202020204" pitchFamily="34" charset="0"/>
                <a:cs typeface="Times New Roman" panose="02020603050405020304" pitchFamily="18" charset="0"/>
              </a:rPr>
              <a:t>thresholded</a:t>
            </a:r>
            <a:r>
              <a:rPr sz="1600" dirty="0">
                <a:latin typeface="Trebuchet MS" panose="020B0603020202020204" pitchFamily="34" charset="0"/>
                <a:cs typeface="Times New Roman" panose="02020603050405020304" pitchFamily="18" charset="0"/>
              </a:rPr>
              <a:t> to give us </a:t>
            </a:r>
            <a:endParaRPr lang="en-IN" sz="1600" dirty="0">
              <a:latin typeface="Trebuchet MS" panose="020B0603020202020204" pitchFamily="34" charset="0"/>
              <a:cs typeface="Times New Roman" panose="02020603050405020304" pitchFamily="18" charset="0"/>
            </a:endParaRPr>
          </a:p>
          <a:p>
            <a:pPr lvl="2" indent="434340" defTabSz="868680">
              <a:defRPr sz="1330">
                <a:solidFill>
                  <a:srgbClr val="000000"/>
                </a:solidFill>
              </a:defRPr>
            </a:pPr>
            <a:r>
              <a:rPr sz="1600" dirty="0">
                <a:latin typeface="Trebuchet MS" panose="020B0603020202020204" pitchFamily="34" charset="0"/>
                <a:cs typeface="Times New Roman" panose="02020603050405020304" pitchFamily="18" charset="0"/>
              </a:rPr>
              <a:t>the final classification. The architecture of the MCNN is depicted in Fig.2</a:t>
            </a:r>
          </a:p>
        </p:txBody>
      </p:sp>
      <p:pic>
        <p:nvPicPr>
          <p:cNvPr id="98" name="page2image64362592.png" descr="page2image64362592.png"/>
          <p:cNvPicPr>
            <a:picLocks noChangeAspect="1"/>
          </p:cNvPicPr>
          <p:nvPr/>
        </p:nvPicPr>
        <p:blipFill>
          <a:blip r:embed="rId2"/>
          <a:stretch>
            <a:fillRect/>
          </a:stretch>
        </p:blipFill>
        <p:spPr>
          <a:xfrm>
            <a:off x="1659987" y="3939038"/>
            <a:ext cx="5345706" cy="2590330"/>
          </a:xfrm>
          <a:prstGeom prst="rect">
            <a:avLst/>
          </a:prstGeom>
          <a:ln w="12700">
            <a:miter lim="400000"/>
          </a:ln>
        </p:spPr>
      </p:pic>
      <p:sp>
        <p:nvSpPr>
          <p:cNvPr id="99" name="Fig.2"/>
          <p:cNvSpPr txBox="1"/>
          <p:nvPr/>
        </p:nvSpPr>
        <p:spPr>
          <a:xfrm>
            <a:off x="3545020" y="6260127"/>
            <a:ext cx="43997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t>Fig.2</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he configuration of the columns is briefly described.…"/>
          <p:cNvSpPr txBox="1"/>
          <p:nvPr/>
        </p:nvSpPr>
        <p:spPr>
          <a:xfrm>
            <a:off x="127104" y="1736907"/>
            <a:ext cx="7792008" cy="66479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a:defRPr sz="1400">
                <a:latin typeface="Trebuchet MS"/>
                <a:ea typeface="Trebuchet MS"/>
                <a:cs typeface="Trebuchet MS"/>
                <a:sym typeface="Trebuchet MS"/>
              </a:defRPr>
            </a:pPr>
            <a:r>
              <a:rPr sz="1600" dirty="0"/>
              <a:t>The configuration of the columns is briefly described.</a:t>
            </a:r>
          </a:p>
          <a:p>
            <a:pPr lvl="1">
              <a:defRPr sz="1400">
                <a:latin typeface="Trebuchet MS"/>
                <a:ea typeface="Trebuchet MS"/>
                <a:cs typeface="Trebuchet MS"/>
                <a:sym typeface="Trebuchet MS"/>
              </a:defRPr>
            </a:pPr>
            <a:r>
              <a:rPr sz="1600" u="sng" dirty="0"/>
              <a:t>Column 1:</a:t>
            </a:r>
            <a:br>
              <a:rPr sz="1600" dirty="0"/>
            </a:br>
            <a:r>
              <a:rPr lang="en-IN" sz="1600" dirty="0"/>
              <a:t>	</a:t>
            </a:r>
            <a:r>
              <a:rPr sz="1600" dirty="0"/>
              <a:t>Number of feature maps: 8 </a:t>
            </a:r>
            <a:br>
              <a:rPr sz="1600" dirty="0"/>
            </a:br>
            <a:r>
              <a:rPr lang="en-IN" sz="1600" dirty="0"/>
              <a:t>	</a:t>
            </a:r>
            <a:r>
              <a:rPr sz="1600" dirty="0"/>
              <a:t>Size of feature map: 25 x 25 </a:t>
            </a:r>
          </a:p>
          <a:p>
            <a:pPr lvl="1">
              <a:defRPr sz="1400">
                <a:latin typeface="Trebuchet MS"/>
                <a:ea typeface="Trebuchet MS"/>
                <a:cs typeface="Trebuchet MS"/>
                <a:sym typeface="Trebuchet MS"/>
              </a:defRPr>
            </a:pPr>
            <a:r>
              <a:rPr sz="1600" u="sng" dirty="0"/>
              <a:t>Column 2:</a:t>
            </a:r>
            <a:r>
              <a:rPr sz="1600" dirty="0"/>
              <a:t> </a:t>
            </a:r>
            <a:br>
              <a:rPr sz="1600" dirty="0"/>
            </a:br>
            <a:r>
              <a:rPr lang="en-IN" sz="1600" dirty="0"/>
              <a:t>	</a:t>
            </a:r>
            <a:r>
              <a:rPr sz="1600" dirty="0"/>
              <a:t>Number of feature maps: 10</a:t>
            </a:r>
          </a:p>
          <a:p>
            <a:pPr lvl="1">
              <a:defRPr sz="1400">
                <a:latin typeface="Trebuchet MS"/>
                <a:ea typeface="Trebuchet MS"/>
                <a:cs typeface="Trebuchet MS"/>
                <a:sym typeface="Trebuchet MS"/>
              </a:defRPr>
            </a:pPr>
            <a:r>
              <a:rPr lang="en-IN" sz="1600" dirty="0"/>
              <a:t>	</a:t>
            </a:r>
            <a:r>
              <a:rPr sz="1600" dirty="0"/>
              <a:t>Size of feature map: 25 x 25 </a:t>
            </a:r>
          </a:p>
          <a:p>
            <a:pPr lvl="1">
              <a:defRPr sz="1400">
                <a:latin typeface="Trebuchet MS"/>
                <a:ea typeface="Trebuchet MS"/>
                <a:cs typeface="Trebuchet MS"/>
                <a:sym typeface="Trebuchet MS"/>
              </a:defRPr>
            </a:pPr>
            <a:r>
              <a:rPr sz="1600" u="sng" dirty="0"/>
              <a:t>Column 3:</a:t>
            </a:r>
            <a:br>
              <a:rPr sz="1600" dirty="0"/>
            </a:br>
            <a:r>
              <a:rPr lang="en-IN" sz="1600" dirty="0"/>
              <a:t>	</a:t>
            </a:r>
            <a:r>
              <a:rPr sz="1600" dirty="0"/>
              <a:t>Number of feature maps:12 </a:t>
            </a:r>
            <a:br>
              <a:rPr sz="1600" dirty="0"/>
            </a:br>
            <a:r>
              <a:rPr lang="en-IN" sz="1600" dirty="0"/>
              <a:t>	</a:t>
            </a:r>
            <a:r>
              <a:rPr sz="1600" dirty="0"/>
              <a:t>Size of feature map: 25 x 25 </a:t>
            </a:r>
          </a:p>
          <a:p>
            <a:pPr lvl="2" indent="457200" defTabSz="457200">
              <a:spcBef>
                <a:spcPts val="1200"/>
              </a:spcBef>
              <a:defRPr sz="1400">
                <a:latin typeface="Trebuchet MS"/>
                <a:ea typeface="Trebuchet MS"/>
                <a:cs typeface="Trebuchet MS"/>
                <a:sym typeface="Trebuchet MS"/>
              </a:defRPr>
            </a:pPr>
            <a:r>
              <a:rPr sz="1600" dirty="0"/>
              <a:t>These sets of feature maps were concatenated(merged) to give us a final set </a:t>
            </a:r>
            <a:r>
              <a:rPr lang="en-IN" sz="1600" dirty="0"/>
              <a:t>	</a:t>
            </a:r>
            <a:r>
              <a:rPr sz="1600" dirty="0"/>
              <a:t>of 30 feature maps of size 25 x 25. The network of dense layers into which </a:t>
            </a:r>
            <a:r>
              <a:rPr lang="en-IN" sz="1600" dirty="0"/>
              <a:t>	</a:t>
            </a:r>
            <a:r>
              <a:rPr sz="1600" dirty="0"/>
              <a:t>these activation maps were fed is summarized.</a:t>
            </a:r>
          </a:p>
          <a:p>
            <a:pPr lvl="2" indent="457200" defTabSz="457200">
              <a:spcBef>
                <a:spcPts val="100"/>
              </a:spcBef>
              <a:defRPr sz="1400">
                <a:latin typeface="Trebuchet MS"/>
                <a:ea typeface="Trebuchet MS"/>
                <a:cs typeface="Trebuchet MS"/>
                <a:sym typeface="Trebuchet MS"/>
              </a:defRPr>
            </a:pPr>
            <a:r>
              <a:rPr lang="en-IN" sz="1600" dirty="0"/>
              <a:t>1.</a:t>
            </a:r>
            <a:r>
              <a:rPr sz="1600" dirty="0"/>
              <a:t> First dense layer: 18750 neurons</a:t>
            </a:r>
          </a:p>
          <a:p>
            <a:pPr lvl="2" indent="457200" defTabSz="457200">
              <a:spcBef>
                <a:spcPts val="100"/>
              </a:spcBef>
              <a:defRPr sz="1400">
                <a:latin typeface="Trebuchet MS"/>
                <a:ea typeface="Trebuchet MS"/>
                <a:cs typeface="Trebuchet MS"/>
                <a:sym typeface="Trebuchet MS"/>
              </a:defRPr>
            </a:pPr>
            <a:r>
              <a:rPr lang="en-IN" sz="1600" dirty="0"/>
              <a:t>2. </a:t>
            </a:r>
            <a:r>
              <a:rPr sz="1600" dirty="0"/>
              <a:t>Second dense layer: 1875 neurons</a:t>
            </a:r>
          </a:p>
          <a:p>
            <a:pPr lvl="2" indent="457200" defTabSz="457200">
              <a:spcBef>
                <a:spcPts val="100"/>
              </a:spcBef>
              <a:defRPr sz="1400">
                <a:latin typeface="Trebuchet MS"/>
                <a:ea typeface="Trebuchet MS"/>
                <a:cs typeface="Trebuchet MS"/>
                <a:sym typeface="Trebuchet MS"/>
              </a:defRPr>
            </a:pPr>
            <a:r>
              <a:rPr lang="en-IN" sz="1600" dirty="0"/>
              <a:t>3. </a:t>
            </a:r>
            <a:r>
              <a:rPr sz="1600" dirty="0"/>
              <a:t>Third dense layer: 187 neurons</a:t>
            </a:r>
          </a:p>
          <a:p>
            <a:pPr lvl="2" indent="457200" defTabSz="457200">
              <a:spcBef>
                <a:spcPts val="100"/>
              </a:spcBef>
              <a:defRPr sz="1400">
                <a:latin typeface="Trebuchet MS"/>
                <a:ea typeface="Trebuchet MS"/>
                <a:cs typeface="Trebuchet MS"/>
                <a:sym typeface="Trebuchet MS"/>
              </a:defRPr>
            </a:pPr>
            <a:endParaRPr sz="1600" dirty="0"/>
          </a:p>
          <a:p>
            <a:pPr lvl="2" indent="457200" defTabSz="457200">
              <a:spcBef>
                <a:spcPts val="100"/>
              </a:spcBef>
              <a:defRPr sz="1400">
                <a:latin typeface="Trebuchet MS"/>
                <a:ea typeface="Trebuchet MS"/>
                <a:cs typeface="Trebuchet MS"/>
                <a:sym typeface="Trebuchet MS"/>
              </a:defRPr>
            </a:pPr>
            <a:endParaRPr sz="1600" dirty="0">
              <a:latin typeface="Times"/>
              <a:ea typeface="Times"/>
              <a:cs typeface="Times"/>
              <a:sym typeface="Times"/>
            </a:endParaRPr>
          </a:p>
          <a:p>
            <a:pPr lvl="2" indent="457200" defTabSz="457200">
              <a:lnSpc>
                <a:spcPts val="3400"/>
              </a:lnSpc>
              <a:spcBef>
                <a:spcPts val="1200"/>
              </a:spcBef>
              <a:defRPr sz="1466">
                <a:latin typeface="Times New Roman"/>
                <a:ea typeface="Times New Roman"/>
                <a:cs typeface="Times New Roman"/>
                <a:sym typeface="Times New Roman"/>
              </a:defRPr>
            </a:pPr>
            <a:endParaRPr sz="1600" dirty="0">
              <a:latin typeface="Times"/>
              <a:ea typeface="Times"/>
              <a:cs typeface="Times"/>
              <a:sym typeface="Times"/>
            </a:endParaRPr>
          </a:p>
          <a:p>
            <a:pPr lvl="2" indent="457200" defTabSz="457200">
              <a:lnSpc>
                <a:spcPts val="3300"/>
              </a:lnSpc>
              <a:spcBef>
                <a:spcPts val="1200"/>
              </a:spcBef>
              <a:defRPr sz="1400">
                <a:latin typeface="Trebuchet MS"/>
                <a:ea typeface="Trebuchet MS"/>
                <a:cs typeface="Trebuchet MS"/>
                <a:sym typeface="Trebuchet MS"/>
              </a:defRPr>
            </a:pPr>
            <a:endParaRPr sz="1600" dirty="0">
              <a:latin typeface="Times"/>
              <a:ea typeface="Times"/>
              <a:cs typeface="Times"/>
              <a:sym typeface="Times"/>
            </a:endParaRPr>
          </a:p>
          <a:p>
            <a:pPr>
              <a:defRPr sz="1400">
                <a:latin typeface="Trebuchet MS"/>
                <a:ea typeface="Trebuchet MS"/>
                <a:cs typeface="Trebuchet MS"/>
                <a:sym typeface="Trebuchet MS"/>
              </a:defRPr>
            </a:pPr>
            <a:br>
              <a:rPr sz="1600" dirty="0"/>
            </a:br>
            <a:endParaRPr sz="16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xfrm>
            <a:off x="6258110" y="1156205"/>
            <a:ext cx="2804008" cy="369333"/>
          </a:xfrm>
          <a:prstGeom prst="rect">
            <a:avLst/>
          </a:prstGeom>
        </p:spPr>
        <p:txBody>
          <a:bodyPr/>
          <a:lstStyle/>
          <a:p>
            <a:r>
              <a:t>Solution</a:t>
            </a:r>
          </a:p>
        </p:txBody>
      </p:sp>
      <p:sp>
        <p:nvSpPr>
          <p:cNvPr id="104" name="Text Placeholder 2"/>
          <p:cNvSpPr txBox="1">
            <a:spLocks noGrp="1"/>
          </p:cNvSpPr>
          <p:nvPr>
            <p:ph type="body" idx="1"/>
          </p:nvPr>
        </p:nvSpPr>
        <p:spPr>
          <a:xfrm>
            <a:off x="385933" y="1666810"/>
            <a:ext cx="7131685" cy="4993762"/>
          </a:xfrm>
          <a:prstGeom prst="rect">
            <a:avLst/>
          </a:prstGeom>
        </p:spPr>
        <p:txBody>
          <a:bodyPr>
            <a:normAutofit/>
          </a:bodyPr>
          <a:lstStyle/>
          <a:p>
            <a:pPr>
              <a:defRPr sz="1400">
                <a:solidFill>
                  <a:srgbClr val="000000"/>
                </a:solidFill>
              </a:defRPr>
            </a:pPr>
            <a:endParaRPr dirty="0"/>
          </a:p>
          <a:p>
            <a:pPr>
              <a:defRPr sz="1400">
                <a:solidFill>
                  <a:srgbClr val="000000"/>
                </a:solidFill>
              </a:defRPr>
            </a:pPr>
            <a:r>
              <a:rPr sz="1600" dirty="0"/>
              <a:t>The compiled dataset had to be converted to grayscale and resized into dimensions of 100 x 100. These images were then fed into the auto-encoder. Adam </a:t>
            </a:r>
            <a:r>
              <a:rPr sz="1600" dirty="0" err="1"/>
              <a:t>optimiser</a:t>
            </a:r>
            <a:r>
              <a:rPr sz="1600" dirty="0"/>
              <a:t> was used to achieve faster convergence. The network was improved by using MSLE (Mean Squared Logarithmic Error) as the loss function. This was preferred over using MSE (Mean Squared Error) as the range of the pixel values in an image(target values) was high, and </a:t>
            </a:r>
            <a:r>
              <a:rPr sz="1600" dirty="0" err="1"/>
              <a:t>penalising</a:t>
            </a:r>
            <a:r>
              <a:rPr sz="1600" dirty="0"/>
              <a:t> large errors more than small ones had to be avoided. </a:t>
            </a:r>
          </a:p>
          <a:p>
            <a:pPr>
              <a:defRPr sz="1400">
                <a:solidFill>
                  <a:srgbClr val="000000"/>
                </a:solidFill>
              </a:defRPr>
            </a:pPr>
            <a:r>
              <a:rPr sz="1600" dirty="0"/>
              <a:t>The trained auto-encoder gave a loss of 0.47, when averaged over 5 cycles of dataset shuffling and training for 250 epochs.</a:t>
            </a:r>
          </a:p>
          <a:p>
            <a:pPr>
              <a:defRPr sz="1400">
                <a:solidFill>
                  <a:srgbClr val="000000"/>
                </a:solidFill>
              </a:defRPr>
            </a:pPr>
            <a:endParaRPr sz="1600" dirty="0"/>
          </a:p>
          <a:p>
            <a:pPr>
              <a:defRPr sz="1400">
                <a:solidFill>
                  <a:srgbClr val="000000"/>
                </a:solidFill>
              </a:defRPr>
            </a:pPr>
            <a:r>
              <a:rPr sz="1600" dirty="0"/>
              <a:t>The output of the encoder was manually reshaped into dimensions of</a:t>
            </a:r>
            <a:endParaRPr lang="en-IN" sz="1600" dirty="0"/>
          </a:p>
          <a:p>
            <a:pPr>
              <a:defRPr sz="1400">
                <a:solidFill>
                  <a:srgbClr val="000000"/>
                </a:solidFill>
              </a:defRPr>
            </a:pPr>
            <a:r>
              <a:rPr sz="1600" dirty="0"/>
              <a:t> 50 x 50 x 1 and was fed into the MCNN as input.</a:t>
            </a:r>
            <a:endParaRPr lang="en-IN" sz="1600" dirty="0"/>
          </a:p>
          <a:p>
            <a:pPr>
              <a:defRPr sz="1400">
                <a:solidFill>
                  <a:srgbClr val="000000"/>
                </a:solidFill>
              </a:defRPr>
            </a:pPr>
            <a:endParaRPr sz="1600" dirty="0"/>
          </a:p>
          <a:p>
            <a:pPr>
              <a:defRPr sz="1400">
                <a:solidFill>
                  <a:srgbClr val="000000"/>
                </a:solidFill>
              </a:defRPr>
            </a:pPr>
            <a:r>
              <a:rPr sz="1600" dirty="0"/>
              <a:t>The MCNN was trained over the Adam </a:t>
            </a:r>
            <a:r>
              <a:rPr sz="1600" dirty="0" err="1"/>
              <a:t>optimiser</a:t>
            </a:r>
            <a:r>
              <a:rPr sz="1600" dirty="0"/>
              <a:t>, by using sigmoid cross entropy as the loss function. The network was trained for 20 epochs. The average accuracy of the MCNN over 5 shuffles of dataset was computed to be 89.24%.</a:t>
            </a:r>
          </a:p>
          <a:p>
            <a:pPr>
              <a:defRPr sz="1400">
                <a:solidFill>
                  <a:srgbClr val="000000"/>
                </a:solidFill>
              </a:defRPr>
            </a:pPr>
            <a:r>
              <a:rPr sz="1600"/>
              <a:t>The </a:t>
            </a:r>
            <a:r>
              <a:rPr sz="1600" dirty="0"/>
              <a:t>results obtained are </a:t>
            </a:r>
            <a:r>
              <a:rPr sz="1600" dirty="0" err="1"/>
              <a:t>visualised</a:t>
            </a:r>
            <a:r>
              <a:rPr sz="1600" dirty="0"/>
              <a:t> in the form of graphs.</a:t>
            </a:r>
          </a:p>
          <a:p>
            <a:pPr>
              <a:defRPr sz="1400">
                <a:solidFill>
                  <a:srgbClr val="000000"/>
                </a:solidFill>
              </a:defRPr>
            </a:pPr>
            <a:endParaRPr sz="1600" dirty="0"/>
          </a:p>
          <a:p>
            <a:pPr>
              <a:defRPr sz="1400">
                <a:solidFill>
                  <a:srgbClr val="000000"/>
                </a:solidFill>
              </a:defRPr>
            </a:pPr>
            <a:endParaRPr sz="1600" dirty="0">
              <a:latin typeface="Times"/>
              <a:ea typeface="Times"/>
              <a:cs typeface="Times"/>
              <a:sym typeface="Times"/>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age2image64398064.png" descr="page2image64398064.png"/>
          <p:cNvPicPr>
            <a:picLocks noChangeAspect="1"/>
          </p:cNvPicPr>
          <p:nvPr/>
        </p:nvPicPr>
        <p:blipFill>
          <a:blip r:embed="rId2"/>
          <a:stretch>
            <a:fillRect/>
          </a:stretch>
        </p:blipFill>
        <p:spPr>
          <a:xfrm>
            <a:off x="-60725" y="2398769"/>
            <a:ext cx="4753423" cy="3529843"/>
          </a:xfrm>
          <a:prstGeom prst="rect">
            <a:avLst/>
          </a:prstGeom>
          <a:ln w="12700">
            <a:miter lim="400000"/>
          </a:ln>
        </p:spPr>
      </p:pic>
      <p:sp>
        <p:nvSpPr>
          <p:cNvPr id="107" name="Text"/>
          <p:cNvSpPr txBox="1"/>
          <p:nvPr/>
        </p:nvSpPr>
        <p:spPr>
          <a:xfrm>
            <a:off x="234541" y="1688518"/>
            <a:ext cx="1803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108" name="page3image64406752.jpg" descr="page3image64406752.jpg"/>
          <p:cNvPicPr>
            <a:picLocks noChangeAspect="1"/>
          </p:cNvPicPr>
          <p:nvPr/>
        </p:nvPicPr>
        <p:blipFill>
          <a:blip r:embed="rId3"/>
          <a:stretch>
            <a:fillRect/>
          </a:stretch>
        </p:blipFill>
        <p:spPr>
          <a:xfrm>
            <a:off x="4424088" y="2673040"/>
            <a:ext cx="4658769" cy="334549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bject 2"/>
          <p:cNvSpPr txBox="1">
            <a:spLocks noGrp="1"/>
          </p:cNvSpPr>
          <p:nvPr>
            <p:ph type="title"/>
          </p:nvPr>
        </p:nvSpPr>
        <p:spPr>
          <a:prstGeom prst="rect">
            <a:avLst/>
          </a:prstGeom>
        </p:spPr>
        <p:txBody>
          <a:bodyPr/>
          <a:lstStyle/>
          <a:p>
            <a:pPr indent="12700">
              <a:spcBef>
                <a:spcPts val="100"/>
              </a:spcBef>
              <a:defRPr spc="-100"/>
            </a:pPr>
            <a:r>
              <a:t>Constraints, Assumptions </a:t>
            </a:r>
            <a:r>
              <a:rPr spc="0"/>
              <a:t>&amp;</a:t>
            </a:r>
            <a:r>
              <a:t> Dependencies</a:t>
            </a:r>
          </a:p>
        </p:txBody>
      </p:sp>
      <p:sp>
        <p:nvSpPr>
          <p:cNvPr id="111" name="object 4"/>
          <p:cNvSpPr txBox="1">
            <a:spLocks noGrp="1"/>
          </p:cNvSpPr>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indent="38100"/>
          </a:lstStyle>
          <a:p>
            <a:fld id="{86CB4B4D-7CA3-9044-876B-883B54F8677D}" type="slidenum">
              <a:t>8</a:t>
            </a:fld>
            <a:endParaRPr/>
          </a:p>
        </p:txBody>
      </p:sp>
      <p:sp>
        <p:nvSpPr>
          <p:cNvPr id="112" name="object 3"/>
          <p:cNvSpPr txBox="1"/>
          <p:nvPr/>
        </p:nvSpPr>
        <p:spPr>
          <a:xfrm>
            <a:off x="354168" y="1608198"/>
            <a:ext cx="7047338" cy="4572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r>
              <a:rPr dirty="0"/>
              <a:t>Constraints</a:t>
            </a:r>
          </a:p>
          <a:p>
            <a:pPr marR="5080" indent="12700" algn="just">
              <a:lnSpc>
                <a:spcPct val="100299"/>
              </a:lnSpc>
              <a:defRPr sz="1400" spc="-3">
                <a:latin typeface="Trebuchet MS"/>
                <a:ea typeface="Trebuchet MS"/>
                <a:cs typeface="Trebuchet MS"/>
                <a:sym typeface="Trebuchet MS"/>
              </a:defRPr>
            </a:pPr>
            <a:r>
              <a:rPr dirty="0"/>
              <a:t>Our dataset was compiled from various sources and was not readily available. We had to label our images according to the class as stampede/non-stampede. We could find a limited amount of images which could be used for our application.</a:t>
            </a:r>
          </a:p>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r>
              <a:rPr dirty="0"/>
              <a:t>Assumptions</a:t>
            </a:r>
          </a:p>
          <a:p>
            <a:pPr marR="5080" indent="12700" algn="just">
              <a:lnSpc>
                <a:spcPct val="100299"/>
              </a:lnSpc>
              <a:defRPr sz="1400" spc="-3">
                <a:latin typeface="Trebuchet MS"/>
                <a:ea typeface="Trebuchet MS"/>
                <a:cs typeface="Trebuchet MS"/>
                <a:sym typeface="Trebuchet MS"/>
              </a:defRPr>
            </a:pPr>
            <a:r>
              <a:rPr dirty="0"/>
              <a:t>We had to label our images as stampede/non-stampede as there was no dataset with the label readily available. But we are sure that given a valid dataset, our model would still work.</a:t>
            </a:r>
          </a:p>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endParaRPr dirty="0"/>
          </a:p>
          <a:p>
            <a:pPr marR="5080" indent="12700" algn="just">
              <a:lnSpc>
                <a:spcPct val="100299"/>
              </a:lnSpc>
              <a:defRPr spc="-5">
                <a:solidFill>
                  <a:srgbClr val="0033CC"/>
                </a:solidFill>
                <a:latin typeface="Trebuchet MS"/>
                <a:ea typeface="Trebuchet MS"/>
                <a:cs typeface="Trebuchet MS"/>
                <a:sym typeface="Trebuchet MS"/>
              </a:defRPr>
            </a:pPr>
            <a:r>
              <a:rPr dirty="0"/>
              <a:t>Dependencies</a:t>
            </a:r>
          </a:p>
          <a:p>
            <a:pPr marR="5080" indent="12700" algn="just">
              <a:lnSpc>
                <a:spcPct val="100299"/>
              </a:lnSpc>
              <a:defRPr sz="1400" spc="-3">
                <a:latin typeface="Trebuchet MS"/>
                <a:ea typeface="Trebuchet MS"/>
                <a:cs typeface="Trebuchet MS"/>
                <a:sym typeface="Trebuchet MS"/>
              </a:defRPr>
            </a:pPr>
            <a:r>
              <a:rPr dirty="0"/>
              <a:t>Our model would require integration with hardware so that it could be fed with live images.</a:t>
            </a:r>
          </a:p>
          <a:p>
            <a:pPr marR="5080" indent="12700" algn="just">
              <a:lnSpc>
                <a:spcPct val="100299"/>
              </a:lnSpc>
              <a:defRPr spc="-5">
                <a:solidFill>
                  <a:srgbClr val="0033CC"/>
                </a:solidFill>
                <a:latin typeface="Trebuchet MS"/>
                <a:ea typeface="Trebuchet MS"/>
                <a:cs typeface="Trebuchet MS"/>
                <a:sym typeface="Trebuchet MS"/>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object 2"/>
          <p:cNvSpPr/>
          <p:nvPr/>
        </p:nvSpPr>
        <p:spPr>
          <a:xfrm>
            <a:off x="1523995" y="1581146"/>
            <a:ext cx="7619986" cy="36600"/>
          </a:xfrm>
          <a:prstGeom prst="rect">
            <a:avLst/>
          </a:prstGeom>
          <a:solidFill>
            <a:srgbClr val="33CCCC"/>
          </a:solidFill>
          <a:ln w="12700">
            <a:miter lim="400000"/>
          </a:ln>
        </p:spPr>
        <p:txBody>
          <a:bodyPr lIns="45719" rIns="45719"/>
          <a:lstStyle/>
          <a:p>
            <a:endParaRPr/>
          </a:p>
        </p:txBody>
      </p:sp>
      <p:sp>
        <p:nvSpPr>
          <p:cNvPr id="115" name="object 3"/>
          <p:cNvSpPr txBox="1">
            <a:spLocks noGrp="1"/>
          </p:cNvSpPr>
          <p:nvPr>
            <p:ph type="title"/>
          </p:nvPr>
        </p:nvSpPr>
        <p:spPr>
          <a:xfrm>
            <a:off x="5335128" y="1156205"/>
            <a:ext cx="3726991" cy="391160"/>
          </a:xfrm>
          <a:prstGeom prst="rect">
            <a:avLst/>
          </a:prstGeom>
        </p:spPr>
        <p:txBody>
          <a:bodyPr/>
          <a:lstStyle>
            <a:lvl1pPr indent="12700">
              <a:spcBef>
                <a:spcPts val="100"/>
              </a:spcBef>
              <a:defRPr spc="-100"/>
            </a:lvl1pPr>
          </a:lstStyle>
          <a:p>
            <a:r>
              <a:t>Future work plan </a:t>
            </a:r>
          </a:p>
        </p:txBody>
      </p:sp>
      <p:sp>
        <p:nvSpPr>
          <p:cNvPr id="116" name="object 6"/>
          <p:cNvSpPr txBox="1">
            <a:spLocks noGrp="1"/>
          </p:cNvSpPr>
          <p:nvPr>
            <p:ph type="sldNum" sz="quarter" idx="4294967295"/>
          </p:nvPr>
        </p:nvSpPr>
        <p:spPr>
          <a:xfrm>
            <a:off x="8889847" y="6415182"/>
            <a:ext cx="142622" cy="1873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indent="38100"/>
          </a:lstStyle>
          <a:p>
            <a:fld id="{86CB4B4D-7CA3-9044-876B-883B54F8677D}" type="slidenum">
              <a:t>9</a:t>
            </a:fld>
            <a:endParaRPr/>
          </a:p>
        </p:txBody>
      </p:sp>
      <p:sp>
        <p:nvSpPr>
          <p:cNvPr id="117" name="TextBox 6"/>
          <p:cNvSpPr txBox="1"/>
          <p:nvPr/>
        </p:nvSpPr>
        <p:spPr>
          <a:xfrm>
            <a:off x="63687" y="2008998"/>
            <a:ext cx="7435487" cy="2230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R="5080" lvl="1" algn="just">
              <a:lnSpc>
                <a:spcPct val="100299"/>
              </a:lnSpc>
              <a:defRPr spc="-5">
                <a:latin typeface="Trebuchet MS"/>
                <a:ea typeface="Trebuchet MS"/>
                <a:cs typeface="Trebuchet MS"/>
                <a:sym typeface="Trebuchet MS"/>
              </a:defRPr>
            </a:pPr>
            <a:endParaRPr/>
          </a:p>
          <a:p>
            <a:pPr marR="5080" lvl="1" algn="just">
              <a:lnSpc>
                <a:spcPct val="100299"/>
              </a:lnSpc>
              <a:defRPr spc="-5">
                <a:latin typeface="Trebuchet MS"/>
                <a:ea typeface="Trebuchet MS"/>
                <a:cs typeface="Trebuchet MS"/>
                <a:sym typeface="Trebuchet MS"/>
              </a:defRPr>
            </a:pPr>
            <a:endParaRPr/>
          </a:p>
          <a:p>
            <a:pPr marR="5080" lvl="1" algn="just">
              <a:lnSpc>
                <a:spcPct val="100299"/>
              </a:lnSpc>
              <a:defRPr spc="-5">
                <a:latin typeface="Trebuchet MS"/>
                <a:ea typeface="Trebuchet MS"/>
                <a:cs typeface="Trebuchet MS"/>
                <a:sym typeface="Trebuchet MS"/>
              </a:defRPr>
            </a:pPr>
            <a:endParaRPr/>
          </a:p>
          <a:p>
            <a:pPr marR="5080" lvl="1" algn="just">
              <a:lnSpc>
                <a:spcPct val="100299"/>
              </a:lnSpc>
              <a:defRPr spc="-5">
                <a:latin typeface="Trebuchet MS"/>
                <a:ea typeface="Trebuchet MS"/>
                <a:cs typeface="Trebuchet MS"/>
                <a:sym typeface="Trebuchet MS"/>
              </a:defRPr>
            </a:pPr>
            <a:endParaRPr/>
          </a:p>
          <a:p>
            <a:pPr marL="748631" marR="5080" lvl="1" indent="-240631" algn="just">
              <a:lnSpc>
                <a:spcPct val="100299"/>
              </a:lnSpc>
              <a:buSzPct val="100000"/>
              <a:buAutoNum type="arabicPeriod"/>
              <a:defRPr spc="-5">
                <a:latin typeface="Trebuchet MS"/>
                <a:ea typeface="Trebuchet MS"/>
                <a:cs typeface="Trebuchet MS"/>
                <a:sym typeface="Trebuchet MS"/>
              </a:defRPr>
            </a:pPr>
            <a:r>
              <a:t>Usage of a larger and a valid dataset.</a:t>
            </a:r>
          </a:p>
          <a:p>
            <a:pPr marR="5080" algn="just">
              <a:lnSpc>
                <a:spcPct val="100299"/>
              </a:lnSpc>
              <a:defRPr spc="-5">
                <a:latin typeface="Trebuchet MS"/>
                <a:ea typeface="Trebuchet MS"/>
                <a:cs typeface="Trebuchet MS"/>
                <a:sym typeface="Trebuchet MS"/>
              </a:defRPr>
            </a:pPr>
            <a:endParaRPr/>
          </a:p>
          <a:p>
            <a:pPr marL="748631" marR="5080" lvl="1" indent="-240631" algn="just">
              <a:lnSpc>
                <a:spcPct val="100299"/>
              </a:lnSpc>
              <a:buSzPct val="100000"/>
              <a:buAutoNum type="arabicPeriod" startAt="2"/>
              <a:defRPr spc="-5">
                <a:latin typeface="Trebuchet MS"/>
                <a:ea typeface="Trebuchet MS"/>
                <a:cs typeface="Trebuchet MS"/>
                <a:sym typeface="Trebuchet MS"/>
              </a:defRPr>
            </a:pPr>
            <a:r>
              <a:t>Possibly write an interface to feed in images captured during surveillance directly into the model.</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1029</Words>
  <Application>Microsoft Office PowerPoint</Application>
  <PresentationFormat>On-screen Show (4:3)</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vt:lpstr>
      <vt:lpstr>Trebuchet MS</vt:lpstr>
      <vt:lpstr>Office Theme</vt:lpstr>
      <vt:lpstr>Project Presentation (Final - ESA)</vt:lpstr>
      <vt:lpstr>Project Abstract and Scope</vt:lpstr>
      <vt:lpstr>Solution Architecture</vt:lpstr>
      <vt:lpstr>PowerPoint Presentation</vt:lpstr>
      <vt:lpstr>PowerPoint Presentation</vt:lpstr>
      <vt:lpstr>Solution</vt:lpstr>
      <vt:lpstr>PowerPoint Presentation</vt:lpstr>
      <vt:lpstr>Constraints, Assumptions &amp; Dependencies</vt:lpstr>
      <vt:lpstr>Future work plan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(Final - ESA)</dc:title>
  <cp:lastModifiedBy>Abishek</cp:lastModifiedBy>
  <cp:revision>8</cp:revision>
  <dcterms:modified xsi:type="dcterms:W3CDTF">2020-04-20T15:58:08Z</dcterms:modified>
</cp:coreProperties>
</file>