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6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FB10-BABC-4E9D-B11F-CD7C0E97F37E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7FFEE5-4219-489E-9881-F4DCE5EA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8E9E-1617-47CD-907D-A30D19BF7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568172"/>
            <a:ext cx="8637073" cy="1337376"/>
          </a:xfrm>
        </p:spPr>
        <p:txBody>
          <a:bodyPr/>
          <a:lstStyle/>
          <a:p>
            <a:r>
              <a:rPr lang="en-US" dirty="0"/>
              <a:t>Hero Motocorp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720F4-768E-4D3F-83A8-68C0C3D67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Hritwick Ranjit manna</a:t>
            </a:r>
          </a:p>
          <a:p>
            <a:r>
              <a:rPr lang="en-US" dirty="0"/>
              <a:t>						19ce10033</a:t>
            </a:r>
          </a:p>
        </p:txBody>
      </p:sp>
    </p:spTree>
    <p:extLst>
      <p:ext uri="{BB962C8B-B14F-4D97-AF65-F5344CB8AC3E}">
        <p14:creationId xmlns:p14="http://schemas.microsoft.com/office/powerpoint/2010/main" val="352232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FE51-1247-4ADC-8FDE-95D554BC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7647"/>
          </a:xfrm>
        </p:spPr>
        <p:txBody>
          <a:bodyPr/>
          <a:lstStyle/>
          <a:p>
            <a:r>
              <a:rPr lang="en-US" dirty="0"/>
              <a:t>Corporate briefing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8024-0EB1-48E9-B35C-1EC94113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Hero Motocorp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 Motocorp Limited, formerly Hero Honda, is an Indian multinational motorcycle and scooter manufacturer based in New Delhi, India. The company is the largest two-wheeler manufacturer in the world, and also in India, where it has a market share of about 46% in the two-wheeler category.  As of 31 December 2020, the market capitalization of the company was ₹68,474 crore (US$9.6 billion).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D60-BBC6-4A8F-A149-FA30803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rgbClr val="303030"/>
                </a:solidFill>
                <a:effectLst/>
              </a:rPr>
              <a:t>STOCK FACTS</a:t>
            </a:r>
            <a:br>
              <a:rPr lang="en-US" b="0" i="0" cap="all" dirty="0">
                <a:solidFill>
                  <a:srgbClr val="303030"/>
                </a:solidFill>
                <a:effectLst/>
                <a:latin typeface="Fjalla O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D81E-08B4-4DD1-A202-0D52F312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equity shares of Hero MotoCorp Limited are part of the BSE Sensex, BSE-100, BSE-200, BSE-500, BSE Sectoral Indices, S&amp;P CNX Nifty, S&amp;P CNX 500 and CNX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DE71-D2B5-41DF-95F8-64D4FBE2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sng" cap="all" dirty="0">
                <a:solidFill>
                  <a:srgbClr val="303030"/>
                </a:solidFill>
                <a:effectLst/>
              </a:rPr>
              <a:t>SHAREHOLDING PATTERN AS ON MARCH 31, 2020</a:t>
            </a:r>
            <a:br>
              <a:rPr lang="en-US" b="1" i="0" cap="all" dirty="0">
                <a:solidFill>
                  <a:srgbClr val="303030"/>
                </a:solidFill>
                <a:effectLst/>
                <a:latin typeface="Open Sans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D86DD-98F8-437C-A2BA-79467F794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939294"/>
              </p:ext>
            </p:extLst>
          </p:nvPr>
        </p:nvGraphicFramePr>
        <p:xfrm>
          <a:off x="1451579" y="1242874"/>
          <a:ext cx="9603275" cy="4892210"/>
        </p:xfrm>
        <a:graphic>
          <a:graphicData uri="http://schemas.openxmlformats.org/drawingml/2006/table">
            <a:tbl>
              <a:tblPr/>
              <a:tblGrid>
                <a:gridCol w="1920655">
                  <a:extLst>
                    <a:ext uri="{9D8B030D-6E8A-4147-A177-3AD203B41FA5}">
                      <a16:colId xmlns:a16="http://schemas.microsoft.com/office/drawing/2014/main" val="177516474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105722707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4021884062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410656656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4264713157"/>
                    </a:ext>
                  </a:extLst>
                </a:gridCol>
              </a:tblGrid>
              <a:tr h="396744">
                <a:tc>
                  <a:txBody>
                    <a:bodyPr/>
                    <a:lstStyle/>
                    <a:p>
                      <a:r>
                        <a:rPr lang="en-US" sz="800" b="1" dirty="0"/>
                        <a:t>Category</a:t>
                      </a:r>
                      <a:endParaRPr lang="en-US" sz="800" dirty="0"/>
                    </a:p>
                  </a:txBody>
                  <a:tcPr marL="40112" marR="40112" marT="20056" marB="200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No. of Holders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No. of Shares Held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% total to No. of Shares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No. of Shares Dematerialised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72618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 dirty="0"/>
                        <a:t>Bodies Corporate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975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2,814,017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1.4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2,787,382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697755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 dirty="0"/>
                        <a:t>IEPF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1,004,187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0.5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1,004,187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54736"/>
                  </a:ext>
                </a:extLst>
              </a:tr>
              <a:tr h="566780">
                <a:tc>
                  <a:txBody>
                    <a:bodyPr/>
                    <a:lstStyle/>
                    <a:p>
                      <a:r>
                        <a:rPr lang="en-US" sz="800" dirty="0"/>
                        <a:t>Financial Institutions / Banks/ NBFC/ UTI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30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3,901,946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2.0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3,856,701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83639"/>
                  </a:ext>
                </a:extLst>
              </a:tr>
              <a:tr h="906846">
                <a:tc>
                  <a:txBody>
                    <a:bodyPr/>
                    <a:lstStyle/>
                    <a:p>
                      <a:r>
                        <a:rPr lang="en-US" sz="800"/>
                        <a:t>Foreign PortfolioInvestors/Foreign Institutional Investors/Foreign Nationals</a:t>
                      </a:r>
                      <a:endParaRPr lang="en-US" sz="800" dirty="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730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68,442,258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34.3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68,442,058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65077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r>
                        <a:rPr lang="en-US" sz="800"/>
                        <a:t>Promoters &amp; Promoter Group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16</a:t>
                      </a:r>
                      <a:endParaRPr lang="en-US" sz="800" b="0" dirty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69,166,082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34.6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69,166,082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24169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/>
                        <a:t>Indian Public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165,828</a:t>
                      </a:r>
                      <a:endParaRPr lang="en-US" sz="800" b="0" dirty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16,619,307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8.3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15,368,674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9563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r>
                        <a:rPr lang="en-US" sz="800"/>
                        <a:t>Insurance Companies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14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16,656,113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8.3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16,656,113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61306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/>
                        <a:t>Mutual Funds / AIF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43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16,460,787</a:t>
                      </a:r>
                      <a:endParaRPr lang="en-US" sz="800" b="0" dirty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8.2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16,460,787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15781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r>
                        <a:rPr lang="en-US" sz="800"/>
                        <a:t>Non-Resident Indians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4,964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769,998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0.4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769,318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31788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/>
                        <a:t>Trusts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31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3,347,858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1.7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3,347,858</a:t>
                      </a:r>
                      <a:endParaRPr lang="en-US" sz="800" b="0" dirty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86148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/>
                        <a:t>Others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213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556,815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effectLst/>
                        </a:rPr>
                        <a:t>0.3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effectLst/>
                        </a:rPr>
                        <a:t>556,815</a:t>
                      </a: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1427"/>
                  </a:ext>
                </a:extLst>
              </a:tr>
              <a:tr h="228951">
                <a:tc>
                  <a:txBody>
                    <a:bodyPr/>
                    <a:lstStyle/>
                    <a:p>
                      <a:r>
                        <a:rPr lang="en-US" sz="800" b="1"/>
                        <a:t>Grand Total</a:t>
                      </a:r>
                      <a:endParaRPr lang="en-US" sz="800"/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172,845</a:t>
                      </a:r>
                      <a:r>
                        <a:rPr lang="en-US" sz="800" b="1" baseline="30000">
                          <a:effectLst/>
                        </a:rPr>
                        <a:t>#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199,739,368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100.00</a:t>
                      </a:r>
                      <a:endParaRPr lang="en-US" sz="800" b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198,415,975</a:t>
                      </a:r>
                      <a:endParaRPr lang="en-US" sz="800" b="0" dirty="0">
                        <a:effectLst/>
                      </a:endParaRPr>
                    </a:p>
                  </a:txBody>
                  <a:tcPr marL="40112" marR="40112" marT="20056" marB="20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4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5877-C4DB-42A4-BEF9-7550810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7993F3-2262-41DC-B90E-4D876D614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37252"/>
              </p:ext>
            </p:extLst>
          </p:nvPr>
        </p:nvGraphicFramePr>
        <p:xfrm>
          <a:off x="1451578" y="1853753"/>
          <a:ext cx="9603275" cy="4262965"/>
        </p:xfrm>
        <a:graphic>
          <a:graphicData uri="http://schemas.openxmlformats.org/drawingml/2006/table">
            <a:tbl>
              <a:tblPr/>
              <a:tblGrid>
                <a:gridCol w="2576490">
                  <a:extLst>
                    <a:ext uri="{9D8B030D-6E8A-4147-A177-3AD203B41FA5}">
                      <a16:colId xmlns:a16="http://schemas.microsoft.com/office/drawing/2014/main" val="2233568347"/>
                    </a:ext>
                  </a:extLst>
                </a:gridCol>
                <a:gridCol w="1405357">
                  <a:extLst>
                    <a:ext uri="{9D8B030D-6E8A-4147-A177-3AD203B41FA5}">
                      <a16:colId xmlns:a16="http://schemas.microsoft.com/office/drawing/2014/main" val="749158333"/>
                    </a:ext>
                  </a:extLst>
                </a:gridCol>
                <a:gridCol w="1405357">
                  <a:extLst>
                    <a:ext uri="{9D8B030D-6E8A-4147-A177-3AD203B41FA5}">
                      <a16:colId xmlns:a16="http://schemas.microsoft.com/office/drawing/2014/main" val="2163427661"/>
                    </a:ext>
                  </a:extLst>
                </a:gridCol>
                <a:gridCol w="1405357">
                  <a:extLst>
                    <a:ext uri="{9D8B030D-6E8A-4147-A177-3AD203B41FA5}">
                      <a16:colId xmlns:a16="http://schemas.microsoft.com/office/drawing/2014/main" val="1013484765"/>
                    </a:ext>
                  </a:extLst>
                </a:gridCol>
                <a:gridCol w="1405357">
                  <a:extLst>
                    <a:ext uri="{9D8B030D-6E8A-4147-A177-3AD203B41FA5}">
                      <a16:colId xmlns:a16="http://schemas.microsoft.com/office/drawing/2014/main" val="2203361172"/>
                    </a:ext>
                  </a:extLst>
                </a:gridCol>
                <a:gridCol w="1405357">
                  <a:extLst>
                    <a:ext uri="{9D8B030D-6E8A-4147-A177-3AD203B41FA5}">
                      <a16:colId xmlns:a16="http://schemas.microsoft.com/office/drawing/2014/main" val="3913347103"/>
                    </a:ext>
                  </a:extLst>
                </a:gridCol>
              </a:tblGrid>
              <a:tr h="710493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 dirty="0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Quarterly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none" strike="noStrike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Dec 2020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none" strike="noStrike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Sep 2020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none" strike="noStrike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Jun 2020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none" strike="noStrike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Mar 2020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none" strike="noStrike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Dec 2019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317321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Sales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9,827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9,473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2,969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6,333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7,074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6842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Other Income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205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133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150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157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184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69115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Total Income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10,032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9,607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3,119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6,490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7,259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81982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Total Expenditure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8,559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8,348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3,030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5,830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6,227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42170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EBIT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1,473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1,258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88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660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1,031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39122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Interest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12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11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18392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Tax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334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297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20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23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139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142436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Net Profit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1,127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950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56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626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u="none" strike="noStrike" dirty="0">
                          <a:solidFill>
                            <a:srgbClr val="333333"/>
                          </a:solidFill>
                          <a:effectLst/>
                          <a:latin typeface="Lato"/>
                        </a:rPr>
                        <a:t>880</a:t>
                      </a:r>
                    </a:p>
                  </a:txBody>
                  <a:tcPr marL="41923" marR="41923" marT="71867" marB="718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4CC5-E35A-4316-9CEC-7EFA92FA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modelling of hero motocorp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7418-E023-4213-A8BE-34BB28B2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has been implemented  to determine the stock price of the Hero Motocorp Ltd.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implemented model that is the relevant code(python), explanation, analysis, charts/graphs have been explained in the attached html file.</a:t>
            </a:r>
          </a:p>
        </p:txBody>
      </p:sp>
    </p:spTree>
    <p:extLst>
      <p:ext uri="{BB962C8B-B14F-4D97-AF65-F5344CB8AC3E}">
        <p14:creationId xmlns:p14="http://schemas.microsoft.com/office/powerpoint/2010/main" val="3917641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</TotalTime>
  <Words>375</Words>
  <Application>Microsoft Office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Fjalla One</vt:lpstr>
      <vt:lpstr>Gill Sans MT</vt:lpstr>
      <vt:lpstr>Lato</vt:lpstr>
      <vt:lpstr>Open Sans</vt:lpstr>
      <vt:lpstr>Roboto</vt:lpstr>
      <vt:lpstr>Gallery</vt:lpstr>
      <vt:lpstr>Hero Motocorp</vt:lpstr>
      <vt:lpstr>Corporate briefing</vt:lpstr>
      <vt:lpstr>STOCK FACTS </vt:lpstr>
      <vt:lpstr>SHAREHOLDING PATTERN AS ON MARCH 31, 2020 </vt:lpstr>
      <vt:lpstr>Income statement</vt:lpstr>
      <vt:lpstr>Time series modelling of hero motocorp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HRITWICK MANNA</dc:creator>
  <cp:lastModifiedBy>HRITWICK MANNA</cp:lastModifiedBy>
  <cp:revision>12</cp:revision>
  <dcterms:created xsi:type="dcterms:W3CDTF">2021-02-27T15:59:42Z</dcterms:created>
  <dcterms:modified xsi:type="dcterms:W3CDTF">2021-02-27T23:18:32Z</dcterms:modified>
</cp:coreProperties>
</file>