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8" r:id="rId20"/>
    <p:sldId id="273" r:id="rId21"/>
    <p:sldId id="279" r:id="rId22"/>
    <p:sldId id="280" r:id="rId23"/>
    <p:sldId id="277" r:id="rId24"/>
    <p:sldId id="275"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5F44-E97D-4077-A127-8127DB6B97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6742D6C-3A96-43C7-B1B5-05AE22FBFF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4B75DEE-1F40-46D5-B024-BFCDDFA4819B}"/>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5" name="Footer Placeholder 4">
            <a:extLst>
              <a:ext uri="{FF2B5EF4-FFF2-40B4-BE49-F238E27FC236}">
                <a16:creationId xmlns:a16="http://schemas.microsoft.com/office/drawing/2014/main" id="{63F623D2-5C76-4D72-96E2-E57BC615A6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E9E8715-6952-4A28-8503-62404A0F5B7E}"/>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234251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83B1-74D6-4EB9-B0D9-72610CF1747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FFD2505-241A-4576-ACC2-14530EA5B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4D74CBA-17C9-49BB-B757-5F0B17874F26}"/>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5" name="Footer Placeholder 4">
            <a:extLst>
              <a:ext uri="{FF2B5EF4-FFF2-40B4-BE49-F238E27FC236}">
                <a16:creationId xmlns:a16="http://schemas.microsoft.com/office/drawing/2014/main" id="{7A7C18E2-81A4-4677-B4CE-3FBC38C7696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DC8B4A4-6254-4398-BA23-6E05A37CED80}"/>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364330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AFEB-2083-4B7F-A624-6E1C55228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FBD2C95-C5BB-4637-9115-B9A34E5D17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CF293D-A7F2-44C2-B8C4-57AB66D7C83F}"/>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5" name="Footer Placeholder 4">
            <a:extLst>
              <a:ext uri="{FF2B5EF4-FFF2-40B4-BE49-F238E27FC236}">
                <a16:creationId xmlns:a16="http://schemas.microsoft.com/office/drawing/2014/main" id="{CC85DCB5-BEFC-4411-B73F-B00EDB96B2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8C5842E-464A-4E4F-9663-C5B246E82FB3}"/>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417279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85A1-AA03-4E78-8426-07404F25AE0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D963AC-6A2D-4A44-9BD2-DC1D965804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9701E52-389C-4658-8C43-CB609C4B49D9}"/>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5" name="Footer Placeholder 4">
            <a:extLst>
              <a:ext uri="{FF2B5EF4-FFF2-40B4-BE49-F238E27FC236}">
                <a16:creationId xmlns:a16="http://schemas.microsoft.com/office/drawing/2014/main" id="{C43A3DCB-4074-4C47-AD9A-2ED90CD8C0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0944C4B-6C58-4763-8349-9E583054DB76}"/>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429407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2159-27B2-4EA2-B7FD-8CF1CF779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E6B3524-4CEA-4251-B77F-D9AC38D768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26E084-4740-4668-8236-DAE0ED642039}"/>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5" name="Footer Placeholder 4">
            <a:extLst>
              <a:ext uri="{FF2B5EF4-FFF2-40B4-BE49-F238E27FC236}">
                <a16:creationId xmlns:a16="http://schemas.microsoft.com/office/drawing/2014/main" id="{CDCEAB3B-6B08-4D7D-9ECE-5C60557739A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1209D1-6979-45F1-BECD-BBC42BEBB8D8}"/>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2229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C31A-E387-4439-A862-250C103F977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3D0FEC3-4F39-4389-8B4E-578F76634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E5A2B06-1EA8-41A1-912C-D5EA68E7BA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85FFFC9-174D-4811-A622-816641FC11BE}"/>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6" name="Footer Placeholder 5">
            <a:extLst>
              <a:ext uri="{FF2B5EF4-FFF2-40B4-BE49-F238E27FC236}">
                <a16:creationId xmlns:a16="http://schemas.microsoft.com/office/drawing/2014/main" id="{8877D798-73DD-40A1-9190-897B673194C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F3ADF31-25A1-4D7A-9895-7E6AA179AB2A}"/>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222717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9B78-03D8-4B82-A55D-E3FA3E45B16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03DC368-4963-4CA0-ABD9-BA1584CEFD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560DE2-A720-4E9C-A5B6-01F29028B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A363CA8-E11B-4DC1-8E08-8F08B60D83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6A742C-E4DC-4808-8888-C0F3E8C21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E1DFF70-E8C9-45A2-B794-818978E0711D}"/>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8" name="Footer Placeholder 7">
            <a:extLst>
              <a:ext uri="{FF2B5EF4-FFF2-40B4-BE49-F238E27FC236}">
                <a16:creationId xmlns:a16="http://schemas.microsoft.com/office/drawing/2014/main" id="{487890CE-A376-4403-A71E-563B1FC0894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8553BA3-D0D3-4CD5-952B-18D11B28BC6E}"/>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369019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87D5-9448-4B56-A085-D94CB196A2A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BE8E448-B924-49AB-91D8-C9467A6EB019}"/>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4" name="Footer Placeholder 3">
            <a:extLst>
              <a:ext uri="{FF2B5EF4-FFF2-40B4-BE49-F238E27FC236}">
                <a16:creationId xmlns:a16="http://schemas.microsoft.com/office/drawing/2014/main" id="{1FAAD176-537D-466A-91E9-098F795D213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71B67D4-DAB2-4C7A-9C4A-992B1D198767}"/>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332877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E3F9F-B536-4532-9A1E-0E61E74403B9}"/>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3" name="Footer Placeholder 2">
            <a:extLst>
              <a:ext uri="{FF2B5EF4-FFF2-40B4-BE49-F238E27FC236}">
                <a16:creationId xmlns:a16="http://schemas.microsoft.com/office/drawing/2014/main" id="{CE987E5B-5CC6-41C3-9819-5C46A266AEC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417CD95-FEE3-491E-8336-EDF24F6465B1}"/>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356720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60CD-DCDE-4B78-B544-FCEBED3C8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8596F72-0EFE-4B9A-9E5B-745DE63C5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5010BA8-6AEF-4818-BEE3-67FD65367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81407-953F-4C6F-8066-13A66A58E588}"/>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6" name="Footer Placeholder 5">
            <a:extLst>
              <a:ext uri="{FF2B5EF4-FFF2-40B4-BE49-F238E27FC236}">
                <a16:creationId xmlns:a16="http://schemas.microsoft.com/office/drawing/2014/main" id="{92D60AD3-DF5A-44B2-AD73-9D51B510A20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CF15D2D-7430-49C7-8E42-3F20192EAFE4}"/>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261449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43C3-AB0B-4DBA-95B3-D7B838D92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E81B5CE-317D-4245-8F24-F3BE779AD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3590DA2-6C69-4AF3-9343-FE5D50272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F4885-1A6C-49F1-896F-A2D8516A6312}"/>
              </a:ext>
            </a:extLst>
          </p:cNvPr>
          <p:cNvSpPr>
            <a:spLocks noGrp="1"/>
          </p:cNvSpPr>
          <p:nvPr>
            <p:ph type="dt" sz="half" idx="10"/>
          </p:nvPr>
        </p:nvSpPr>
        <p:spPr/>
        <p:txBody>
          <a:bodyPr/>
          <a:lstStyle/>
          <a:p>
            <a:fld id="{0144DC3C-20B4-41F6-A034-77E0720F355E}" type="datetimeFigureOut">
              <a:rPr lang="en-SG" smtClean="0"/>
              <a:t>2/4/2023</a:t>
            </a:fld>
            <a:endParaRPr lang="en-SG"/>
          </a:p>
        </p:txBody>
      </p:sp>
      <p:sp>
        <p:nvSpPr>
          <p:cNvPr id="6" name="Footer Placeholder 5">
            <a:extLst>
              <a:ext uri="{FF2B5EF4-FFF2-40B4-BE49-F238E27FC236}">
                <a16:creationId xmlns:a16="http://schemas.microsoft.com/office/drawing/2014/main" id="{2106DFDF-58A8-4A1E-9DA0-DEA08C4947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D7F1D69-49DE-4CC1-8658-28EA84CD1E4D}"/>
              </a:ext>
            </a:extLst>
          </p:cNvPr>
          <p:cNvSpPr>
            <a:spLocks noGrp="1"/>
          </p:cNvSpPr>
          <p:nvPr>
            <p:ph type="sldNum" sz="quarter" idx="12"/>
          </p:nvPr>
        </p:nvSpPr>
        <p:spPr/>
        <p:txBody>
          <a:bodyPr/>
          <a:lstStyle/>
          <a:p>
            <a:fld id="{B1A7957D-51F9-4A5A-BF5E-C5C8D3FB5EC6}" type="slidenum">
              <a:rPr lang="en-SG" smtClean="0"/>
              <a:t>‹#›</a:t>
            </a:fld>
            <a:endParaRPr lang="en-SG"/>
          </a:p>
        </p:txBody>
      </p:sp>
    </p:spTree>
    <p:extLst>
      <p:ext uri="{BB962C8B-B14F-4D97-AF65-F5344CB8AC3E}">
        <p14:creationId xmlns:p14="http://schemas.microsoft.com/office/powerpoint/2010/main" val="322968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A926C-358E-4ED2-9AFB-E2FD0774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1144BF5-A397-42D1-97A9-7EA9321D3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BFD3C13-87CE-4E2F-AAF0-AC5A0F2FD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4DC3C-20B4-41F6-A034-77E0720F355E}" type="datetimeFigureOut">
              <a:rPr lang="en-SG" smtClean="0"/>
              <a:t>2/4/2023</a:t>
            </a:fld>
            <a:endParaRPr lang="en-SG"/>
          </a:p>
        </p:txBody>
      </p:sp>
      <p:sp>
        <p:nvSpPr>
          <p:cNvPr id="5" name="Footer Placeholder 4">
            <a:extLst>
              <a:ext uri="{FF2B5EF4-FFF2-40B4-BE49-F238E27FC236}">
                <a16:creationId xmlns:a16="http://schemas.microsoft.com/office/drawing/2014/main" id="{37F77E85-EFA1-41A0-BFBB-E9D623F94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75EC2A2-D2FA-4B8A-9145-474DA8D1A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7957D-51F9-4A5A-BF5E-C5C8D3FB5EC6}" type="slidenum">
              <a:rPr lang="en-SG" smtClean="0"/>
              <a:t>‹#›</a:t>
            </a:fld>
            <a:endParaRPr lang="en-SG"/>
          </a:p>
        </p:txBody>
      </p:sp>
    </p:spTree>
    <p:extLst>
      <p:ext uri="{BB962C8B-B14F-4D97-AF65-F5344CB8AC3E}">
        <p14:creationId xmlns:p14="http://schemas.microsoft.com/office/powerpoint/2010/main" val="227963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uru99.com/test-scenario.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access-modifiers-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A1E29F-34A8-41BD-BFB8-A143DAF732F1}"/>
              </a:ext>
            </a:extLst>
          </p:cNvPr>
          <p:cNvSpPr>
            <a:spLocks noGrp="1"/>
          </p:cNvSpPr>
          <p:nvPr>
            <p:ph type="subTitle" idx="1"/>
          </p:nvPr>
        </p:nvSpPr>
        <p:spPr>
          <a:xfrm>
            <a:off x="1524000" y="344557"/>
            <a:ext cx="9144000" cy="6374295"/>
          </a:xfrm>
        </p:spPr>
        <p:txBody>
          <a:bodyPr>
            <a:normAutofit/>
          </a:bodyPr>
          <a:lstStyle/>
          <a:p>
            <a:pPr algn="l"/>
            <a:endParaRPr lang="en-SG" b="1" dirty="0">
              <a:highlight>
                <a:srgbClr val="FFFF00"/>
              </a:highlight>
              <a:latin typeface="Tahoma" panose="020B0604030504040204" pitchFamily="34" charset="0"/>
              <a:ea typeface="Tahoma" panose="020B0604030504040204" pitchFamily="34" charset="0"/>
              <a:cs typeface="Tahoma" panose="020B0604030504040204" pitchFamily="34" charset="0"/>
            </a:endParaRPr>
          </a:p>
          <a:p>
            <a:pPr algn="l"/>
            <a:r>
              <a:rPr lang="en-SG" sz="3600" b="1" dirty="0">
                <a:highlight>
                  <a:srgbClr val="00FF00"/>
                </a:highlight>
                <a:latin typeface="Tahoma" panose="020B0604030504040204" pitchFamily="34" charset="0"/>
                <a:ea typeface="Tahoma" panose="020B0604030504040204" pitchFamily="34" charset="0"/>
                <a:cs typeface="Tahoma" panose="020B0604030504040204" pitchFamily="34" charset="0"/>
              </a:rPr>
              <a:t>Software Testing Manual / Selenium Automation</a:t>
            </a:r>
          </a:p>
          <a:p>
            <a:pPr algn="l"/>
            <a:endParaRPr lang="en-SG" b="1" dirty="0">
              <a:highlight>
                <a:srgbClr val="FFFF00"/>
              </a:highlight>
              <a:latin typeface="Tahoma" panose="020B0604030504040204" pitchFamily="34" charset="0"/>
              <a:ea typeface="Tahoma" panose="020B0604030504040204" pitchFamily="34" charset="0"/>
              <a:cs typeface="Tahoma" panose="020B0604030504040204" pitchFamily="34" charset="0"/>
            </a:endParaRPr>
          </a:p>
          <a:p>
            <a:pPr algn="l"/>
            <a:r>
              <a:rPr lang="en-SG" b="1" dirty="0">
                <a:highlight>
                  <a:srgbClr val="FFFF00"/>
                </a:highlight>
                <a:latin typeface="Tahoma" panose="020B0604030504040204" pitchFamily="34" charset="0"/>
                <a:ea typeface="Tahoma" panose="020B0604030504040204" pitchFamily="34" charset="0"/>
                <a:cs typeface="Tahoma" panose="020B0604030504040204" pitchFamily="34" charset="0"/>
              </a:rPr>
              <a:t>Introduction                                </a:t>
            </a:r>
          </a:p>
          <a:p>
            <a:pPr algn="l"/>
            <a:r>
              <a:rPr lang="en-SG" b="1" dirty="0">
                <a:highlight>
                  <a:srgbClr val="FFFF00"/>
                </a:highlight>
                <a:latin typeface="Tahoma" panose="020B0604030504040204" pitchFamily="34" charset="0"/>
                <a:ea typeface="Tahoma" panose="020B0604030504040204" pitchFamily="34" charset="0"/>
                <a:cs typeface="Tahoma" panose="020B0604030504040204" pitchFamily="34" charset="0"/>
              </a:rPr>
              <a:t>SDLC</a:t>
            </a:r>
          </a:p>
          <a:p>
            <a:pPr algn="l"/>
            <a:r>
              <a:rPr lang="en-SG" b="1" dirty="0">
                <a:highlight>
                  <a:srgbClr val="FFFF00"/>
                </a:highlight>
                <a:latin typeface="Tahoma" panose="020B0604030504040204" pitchFamily="34" charset="0"/>
                <a:ea typeface="Tahoma" panose="020B0604030504040204" pitchFamily="34" charset="0"/>
                <a:cs typeface="Tahoma" panose="020B0604030504040204" pitchFamily="34" charset="0"/>
              </a:rPr>
              <a:t>STLC</a:t>
            </a:r>
          </a:p>
          <a:p>
            <a:pPr algn="l"/>
            <a:r>
              <a:rPr lang="en-SG" b="1" dirty="0">
                <a:highlight>
                  <a:srgbClr val="FFFF00"/>
                </a:highlight>
                <a:latin typeface="Tahoma" panose="020B0604030504040204" pitchFamily="34" charset="0"/>
                <a:ea typeface="Tahoma" panose="020B0604030504040204" pitchFamily="34" charset="0"/>
                <a:cs typeface="Tahoma" panose="020B0604030504040204" pitchFamily="34" charset="0"/>
              </a:rPr>
              <a:t>Types of Testing</a:t>
            </a:r>
          </a:p>
          <a:p>
            <a:pPr algn="l"/>
            <a:r>
              <a:rPr lang="en-SG" b="1" dirty="0">
                <a:highlight>
                  <a:srgbClr val="FFFF00"/>
                </a:highlight>
                <a:latin typeface="Tahoma" panose="020B0604030504040204" pitchFamily="34" charset="0"/>
                <a:ea typeface="Tahoma" panose="020B0604030504040204" pitchFamily="34" charset="0"/>
                <a:cs typeface="Tahoma" panose="020B0604030504040204" pitchFamily="34" charset="0"/>
              </a:rPr>
              <a:t>Why automation?</a:t>
            </a:r>
          </a:p>
          <a:p>
            <a:pPr algn="l"/>
            <a:r>
              <a:rPr lang="en-SG" b="1" dirty="0">
                <a:highlight>
                  <a:srgbClr val="FFFF00"/>
                </a:highlight>
                <a:latin typeface="Tahoma" panose="020B0604030504040204" pitchFamily="34" charset="0"/>
                <a:ea typeface="Tahoma" panose="020B0604030504040204" pitchFamily="34" charset="0"/>
                <a:cs typeface="Tahoma" panose="020B0604030504040204" pitchFamily="34" charset="0"/>
              </a:rPr>
              <a:t>Java –Selenium Introduction</a:t>
            </a:r>
          </a:p>
          <a:p>
            <a:pPr algn="l"/>
            <a:r>
              <a:rPr lang="en-SG" b="1" dirty="0">
                <a:highlight>
                  <a:srgbClr val="FFFF00"/>
                </a:highlight>
                <a:latin typeface="Tahoma" panose="020B0604030504040204" pitchFamily="34" charset="0"/>
                <a:ea typeface="Tahoma" panose="020B0604030504040204" pitchFamily="34" charset="0"/>
                <a:cs typeface="Tahoma" panose="020B0604030504040204" pitchFamily="34" charset="0"/>
              </a:rPr>
              <a:t>Locators</a:t>
            </a:r>
          </a:p>
          <a:p>
            <a:pPr algn="l"/>
            <a:endParaRPr lang="en-SG" b="1" dirty="0">
              <a:highlight>
                <a:srgbClr val="FFFF00"/>
              </a:highlight>
              <a:latin typeface="Tahoma" panose="020B0604030504040204" pitchFamily="34" charset="0"/>
              <a:ea typeface="Tahoma" panose="020B0604030504040204" pitchFamily="34" charset="0"/>
              <a:cs typeface="Tahoma" panose="020B0604030504040204" pitchFamily="34" charset="0"/>
            </a:endParaRPr>
          </a:p>
          <a:p>
            <a:pPr algn="l"/>
            <a:endParaRPr lang="en-SG" b="1" dirty="0">
              <a:highlight>
                <a:srgbClr val="FFFF00"/>
              </a:highlight>
              <a:latin typeface="Tahoma" panose="020B0604030504040204" pitchFamily="34" charset="0"/>
              <a:ea typeface="Tahoma" panose="020B0604030504040204" pitchFamily="34" charset="0"/>
              <a:cs typeface="Tahoma" panose="020B0604030504040204" pitchFamily="34" charset="0"/>
            </a:endParaRPr>
          </a:p>
          <a:p>
            <a:pPr algn="l"/>
            <a:endParaRPr lang="en-SG" dirty="0"/>
          </a:p>
        </p:txBody>
      </p:sp>
    </p:spTree>
    <p:extLst>
      <p:ext uri="{BB962C8B-B14F-4D97-AF65-F5344CB8AC3E}">
        <p14:creationId xmlns:p14="http://schemas.microsoft.com/office/powerpoint/2010/main" val="130114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C8B85-5720-4C11-A991-03337187538D}"/>
              </a:ext>
            </a:extLst>
          </p:cNvPr>
          <p:cNvSpPr>
            <a:spLocks noGrp="1"/>
          </p:cNvSpPr>
          <p:nvPr>
            <p:ph idx="1"/>
          </p:nvPr>
        </p:nvSpPr>
        <p:spPr>
          <a:xfrm>
            <a:off x="838200" y="516835"/>
            <a:ext cx="10515600" cy="5660128"/>
          </a:xfrm>
        </p:spPr>
        <p:txBody>
          <a:bodyPr/>
          <a:lstStyle/>
          <a:p>
            <a:pPr algn="l"/>
            <a:r>
              <a:rPr lang="en-US" b="0" i="0" dirty="0">
                <a:solidFill>
                  <a:srgbClr val="222222"/>
                </a:solidFill>
                <a:effectLst/>
                <a:latin typeface="Source Sans Pro" panose="020B0503030403020204" pitchFamily="34" charset="0"/>
              </a:rPr>
              <a:t>For Example</a:t>
            </a:r>
          </a:p>
          <a:p>
            <a:pPr algn="l"/>
            <a:r>
              <a:rPr lang="en-US" b="0" i="0" dirty="0">
                <a:solidFill>
                  <a:srgbClr val="222222"/>
                </a:solidFill>
                <a:effectLst/>
                <a:latin typeface="Source Sans Pro" panose="020B0503030403020204" pitchFamily="34" charset="0"/>
              </a:rPr>
              <a:t> </a:t>
            </a:r>
            <a:r>
              <a:rPr lang="en-US" b="0" i="0" u="none" strike="noStrike" dirty="0">
                <a:solidFill>
                  <a:srgbClr val="222222"/>
                </a:solidFill>
                <a:effectLst/>
                <a:latin typeface="Source Sans Pro" panose="020B0503030403020204" pitchFamily="34" charset="0"/>
                <a:hlinkClick r:id="rId2"/>
              </a:rPr>
              <a:t>Test Scenario</a:t>
            </a:r>
            <a:r>
              <a:rPr lang="en-US" b="0" i="0" dirty="0">
                <a:solidFill>
                  <a:srgbClr val="222222"/>
                </a:solidFill>
                <a:effectLst/>
                <a:latin typeface="Source Sans Pro" panose="020B0503030403020204" pitchFamily="34" charset="0"/>
              </a:rPr>
              <a:t>: Check Login Functionality there many possible test cases are:</a:t>
            </a:r>
          </a:p>
          <a:p>
            <a:pPr algn="l">
              <a:buFont typeface="Arial" panose="020B0604020202020204" pitchFamily="34" charset="0"/>
              <a:buChar char="•"/>
            </a:pPr>
            <a:r>
              <a:rPr lang="en-US" b="0" i="0" dirty="0">
                <a:solidFill>
                  <a:srgbClr val="222222"/>
                </a:solidFill>
                <a:effectLst/>
                <a:highlight>
                  <a:srgbClr val="FFFF00"/>
                </a:highlight>
                <a:latin typeface="Source Sans Pro" panose="020B0503030403020204" pitchFamily="34" charset="0"/>
              </a:rPr>
              <a:t>Test Case 1</a:t>
            </a:r>
            <a:r>
              <a:rPr lang="en-US" b="0" i="0" dirty="0">
                <a:solidFill>
                  <a:srgbClr val="222222"/>
                </a:solidFill>
                <a:effectLst/>
                <a:latin typeface="Source Sans Pro" panose="020B0503030403020204" pitchFamily="34" charset="0"/>
              </a:rPr>
              <a:t>: Check results on entering valid User Id &amp; Password</a:t>
            </a:r>
          </a:p>
          <a:p>
            <a:pPr algn="l">
              <a:buFont typeface="Arial" panose="020B0604020202020204" pitchFamily="34" charset="0"/>
              <a:buChar char="•"/>
            </a:pPr>
            <a:r>
              <a:rPr lang="en-US" b="0" i="0" dirty="0">
                <a:solidFill>
                  <a:srgbClr val="222222"/>
                </a:solidFill>
                <a:effectLst/>
                <a:highlight>
                  <a:srgbClr val="FFFF00"/>
                </a:highlight>
                <a:latin typeface="Source Sans Pro" panose="020B0503030403020204" pitchFamily="34" charset="0"/>
              </a:rPr>
              <a:t>Test Case 2</a:t>
            </a:r>
            <a:r>
              <a:rPr lang="en-US" b="0" i="0" dirty="0">
                <a:solidFill>
                  <a:srgbClr val="222222"/>
                </a:solidFill>
                <a:effectLst/>
                <a:latin typeface="Source Sans Pro" panose="020B0503030403020204" pitchFamily="34" charset="0"/>
              </a:rPr>
              <a:t>: Check results on entering Invalid User ID &amp; Password</a:t>
            </a:r>
          </a:p>
          <a:p>
            <a:pPr algn="l">
              <a:buFont typeface="Arial" panose="020B0604020202020204" pitchFamily="34" charset="0"/>
              <a:buChar char="•"/>
            </a:pPr>
            <a:r>
              <a:rPr lang="en-US" b="0" i="0" dirty="0">
                <a:solidFill>
                  <a:srgbClr val="222222"/>
                </a:solidFill>
                <a:effectLst/>
                <a:highlight>
                  <a:srgbClr val="FFFF00"/>
                </a:highlight>
                <a:latin typeface="Source Sans Pro" panose="020B0503030403020204" pitchFamily="34" charset="0"/>
              </a:rPr>
              <a:t>Test Case 3</a:t>
            </a:r>
            <a:r>
              <a:rPr lang="en-US" b="0" i="0" dirty="0">
                <a:solidFill>
                  <a:srgbClr val="222222"/>
                </a:solidFill>
                <a:effectLst/>
                <a:latin typeface="Source Sans Pro" panose="020B0503030403020204" pitchFamily="34" charset="0"/>
              </a:rPr>
              <a:t>: Check response when a User ID is Empty &amp; Login Button is pressed, and many more</a:t>
            </a:r>
          </a:p>
          <a:p>
            <a:pPr algn="l">
              <a:buFont typeface="Arial" panose="020B0604020202020204" pitchFamily="34" charset="0"/>
              <a:buChar char="•"/>
            </a:pPr>
            <a:endParaRPr lang="en-US" dirty="0">
              <a:solidFill>
                <a:srgbClr val="222222"/>
              </a:solidFill>
              <a:latin typeface="Source Sans Pro" panose="020B0503030403020204" pitchFamily="34" charset="0"/>
            </a:endParaRP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p:txBody>
      </p:sp>
      <p:graphicFrame>
        <p:nvGraphicFramePr>
          <p:cNvPr id="4" name="Table 3">
            <a:extLst>
              <a:ext uri="{FF2B5EF4-FFF2-40B4-BE49-F238E27FC236}">
                <a16:creationId xmlns:a16="http://schemas.microsoft.com/office/drawing/2014/main" id="{4F62D3DD-0567-413D-BC05-EF882813E75C}"/>
              </a:ext>
            </a:extLst>
          </p:cNvPr>
          <p:cNvGraphicFramePr>
            <a:graphicFrameLocks noGrp="1"/>
          </p:cNvGraphicFramePr>
          <p:nvPr>
            <p:extLst>
              <p:ext uri="{D42A27DB-BD31-4B8C-83A1-F6EECF244321}">
                <p14:modId xmlns:p14="http://schemas.microsoft.com/office/powerpoint/2010/main" val="2880610027"/>
              </p:ext>
            </p:extLst>
          </p:nvPr>
        </p:nvGraphicFramePr>
        <p:xfrm>
          <a:off x="636104" y="4134678"/>
          <a:ext cx="10717697" cy="1099931"/>
        </p:xfrm>
        <a:graphic>
          <a:graphicData uri="http://schemas.openxmlformats.org/drawingml/2006/table">
            <a:tbl>
              <a:tblPr/>
              <a:tblGrid>
                <a:gridCol w="1569215">
                  <a:extLst>
                    <a:ext uri="{9D8B030D-6E8A-4147-A177-3AD203B41FA5}">
                      <a16:colId xmlns:a16="http://schemas.microsoft.com/office/drawing/2014/main" val="96145811"/>
                    </a:ext>
                  </a:extLst>
                </a:gridCol>
                <a:gridCol w="1524747">
                  <a:extLst>
                    <a:ext uri="{9D8B030D-6E8A-4147-A177-3AD203B41FA5}">
                      <a16:colId xmlns:a16="http://schemas.microsoft.com/office/drawing/2014/main" val="2289959313"/>
                    </a:ext>
                  </a:extLst>
                </a:gridCol>
                <a:gridCol w="1524747">
                  <a:extLst>
                    <a:ext uri="{9D8B030D-6E8A-4147-A177-3AD203B41FA5}">
                      <a16:colId xmlns:a16="http://schemas.microsoft.com/office/drawing/2014/main" val="458930953"/>
                    </a:ext>
                  </a:extLst>
                </a:gridCol>
                <a:gridCol w="1524747">
                  <a:extLst>
                    <a:ext uri="{9D8B030D-6E8A-4147-A177-3AD203B41FA5}">
                      <a16:colId xmlns:a16="http://schemas.microsoft.com/office/drawing/2014/main" val="3648229536"/>
                    </a:ext>
                  </a:extLst>
                </a:gridCol>
                <a:gridCol w="1524747">
                  <a:extLst>
                    <a:ext uri="{9D8B030D-6E8A-4147-A177-3AD203B41FA5}">
                      <a16:colId xmlns:a16="http://schemas.microsoft.com/office/drawing/2014/main" val="381380779"/>
                    </a:ext>
                  </a:extLst>
                </a:gridCol>
                <a:gridCol w="1524747">
                  <a:extLst>
                    <a:ext uri="{9D8B030D-6E8A-4147-A177-3AD203B41FA5}">
                      <a16:colId xmlns:a16="http://schemas.microsoft.com/office/drawing/2014/main" val="231182180"/>
                    </a:ext>
                  </a:extLst>
                </a:gridCol>
                <a:gridCol w="1524747">
                  <a:extLst>
                    <a:ext uri="{9D8B030D-6E8A-4147-A177-3AD203B41FA5}">
                      <a16:colId xmlns:a16="http://schemas.microsoft.com/office/drawing/2014/main" val="556301268"/>
                    </a:ext>
                  </a:extLst>
                </a:gridCol>
              </a:tblGrid>
              <a:tr h="1099931">
                <a:tc>
                  <a:txBody>
                    <a:bodyPr/>
                    <a:lstStyle/>
                    <a:p>
                      <a:pPr algn="ctr"/>
                      <a:endParaRPr lang="en-SG" dirty="0">
                        <a:effectLst/>
                      </a:endParaRPr>
                    </a:p>
                  </a:txBody>
                  <a:tcPr anchor="ctr">
                    <a:lnL>
                      <a:noFill/>
                    </a:lnL>
                    <a:lnR>
                      <a:noFill/>
                    </a:lnR>
                    <a:lnT>
                      <a:noFill/>
                    </a:lnT>
                    <a:lnB>
                      <a:noFill/>
                    </a:lnB>
                    <a:solidFill>
                      <a:srgbClr val="F9F9F9"/>
                    </a:solidFill>
                  </a:tcPr>
                </a:tc>
                <a:tc>
                  <a:txBody>
                    <a:bodyPr/>
                    <a:lstStyle/>
                    <a:p>
                      <a:pPr algn="ctr"/>
                      <a:endParaRPr lang="en-SG" dirty="0">
                        <a:effectLst/>
                      </a:endParaRPr>
                    </a:p>
                  </a:txBody>
                  <a:tcPr anchor="ctr">
                    <a:lnL>
                      <a:noFill/>
                    </a:lnL>
                    <a:lnR>
                      <a:noFill/>
                    </a:lnR>
                    <a:lnT>
                      <a:noFill/>
                    </a:lnT>
                    <a:lnB>
                      <a:noFill/>
                    </a:lnB>
                    <a:solidFill>
                      <a:srgbClr val="F9F9F9"/>
                    </a:solidFill>
                  </a:tcPr>
                </a:tc>
                <a:tc>
                  <a:txBody>
                    <a:bodyPr/>
                    <a:lstStyle/>
                    <a:p>
                      <a:pPr algn="ctr"/>
                      <a:endParaRPr lang="en-SG" dirty="0">
                        <a:effectLst/>
                      </a:endParaRPr>
                    </a:p>
                  </a:txBody>
                  <a:tcPr anchor="ctr">
                    <a:lnL>
                      <a:noFill/>
                    </a:lnL>
                    <a:lnR>
                      <a:noFill/>
                    </a:lnR>
                    <a:lnT>
                      <a:noFill/>
                    </a:lnT>
                    <a:lnB>
                      <a:noFill/>
                    </a:lnB>
                    <a:solidFill>
                      <a:srgbClr val="F9F9F9"/>
                    </a:solidFill>
                  </a:tcPr>
                </a:tc>
                <a:tc>
                  <a:txBody>
                    <a:bodyPr/>
                    <a:lstStyle/>
                    <a:p>
                      <a:pPr algn="ctr"/>
                      <a:endParaRPr lang="en-SG" dirty="0">
                        <a:effectLst/>
                      </a:endParaRPr>
                    </a:p>
                  </a:txBody>
                  <a:tcPr anchor="ctr">
                    <a:lnL>
                      <a:noFill/>
                    </a:lnL>
                    <a:lnR>
                      <a:noFill/>
                    </a:lnR>
                    <a:lnT>
                      <a:noFill/>
                    </a:lnT>
                    <a:lnB>
                      <a:noFill/>
                    </a:lnB>
                    <a:solidFill>
                      <a:srgbClr val="F9F9F9"/>
                    </a:solidFill>
                  </a:tcPr>
                </a:tc>
                <a:tc>
                  <a:txBody>
                    <a:bodyPr/>
                    <a:lstStyle/>
                    <a:p>
                      <a:pPr algn="ctr"/>
                      <a:endParaRPr lang="en-SG" dirty="0">
                        <a:effectLst/>
                      </a:endParaRPr>
                    </a:p>
                  </a:txBody>
                  <a:tcPr anchor="ctr">
                    <a:lnL>
                      <a:noFill/>
                    </a:lnL>
                    <a:lnR>
                      <a:noFill/>
                    </a:lnR>
                    <a:lnT>
                      <a:noFill/>
                    </a:lnT>
                    <a:lnB>
                      <a:noFill/>
                    </a:lnB>
                    <a:solidFill>
                      <a:srgbClr val="F9F9F9"/>
                    </a:solidFill>
                  </a:tcPr>
                </a:tc>
                <a:tc>
                  <a:txBody>
                    <a:bodyPr/>
                    <a:lstStyle/>
                    <a:p>
                      <a:pPr algn="ctr"/>
                      <a:endParaRPr lang="en-SG" dirty="0">
                        <a:effectLst/>
                      </a:endParaRPr>
                    </a:p>
                  </a:txBody>
                  <a:tcPr anchor="ctr">
                    <a:lnL>
                      <a:noFill/>
                    </a:lnL>
                    <a:lnR>
                      <a:noFill/>
                    </a:lnR>
                    <a:lnT>
                      <a:noFill/>
                    </a:lnT>
                    <a:lnB>
                      <a:noFill/>
                    </a:lnB>
                    <a:solidFill>
                      <a:srgbClr val="F9F9F9"/>
                    </a:solidFill>
                  </a:tcPr>
                </a:tc>
                <a:tc>
                  <a:txBody>
                    <a:bodyPr/>
                    <a:lstStyle/>
                    <a:p>
                      <a:pPr algn="ctr"/>
                      <a:endParaRPr lang="en-SG" dirty="0">
                        <a:effectLst/>
                      </a:endParaRPr>
                    </a:p>
                  </a:txBody>
                  <a:tcPr anchor="ctr">
                    <a:lnL>
                      <a:noFill/>
                    </a:lnL>
                    <a:lnR>
                      <a:noFill/>
                    </a:lnR>
                    <a:lnT>
                      <a:noFill/>
                    </a:lnT>
                    <a:lnB>
                      <a:noFill/>
                    </a:lnB>
                    <a:solidFill>
                      <a:srgbClr val="F9F9F9"/>
                    </a:solidFill>
                  </a:tcPr>
                </a:tc>
                <a:extLst>
                  <a:ext uri="{0D108BD9-81ED-4DB2-BD59-A6C34878D82A}">
                    <a16:rowId xmlns:a16="http://schemas.microsoft.com/office/drawing/2014/main" val="293245840"/>
                  </a:ext>
                </a:extLst>
              </a:tr>
            </a:tbl>
          </a:graphicData>
        </a:graphic>
      </p:graphicFrame>
      <p:graphicFrame>
        <p:nvGraphicFramePr>
          <p:cNvPr id="5" name="Table 4">
            <a:extLst>
              <a:ext uri="{FF2B5EF4-FFF2-40B4-BE49-F238E27FC236}">
                <a16:creationId xmlns:a16="http://schemas.microsoft.com/office/drawing/2014/main" id="{A0718882-AE0A-4C2A-9B01-00D649C9555E}"/>
              </a:ext>
            </a:extLst>
          </p:cNvPr>
          <p:cNvGraphicFramePr>
            <a:graphicFrameLocks noGrp="1"/>
          </p:cNvGraphicFramePr>
          <p:nvPr>
            <p:extLst>
              <p:ext uri="{D42A27DB-BD31-4B8C-83A1-F6EECF244321}">
                <p14:modId xmlns:p14="http://schemas.microsoft.com/office/powerpoint/2010/main" val="2965240989"/>
              </p:ext>
            </p:extLst>
          </p:nvPr>
        </p:nvGraphicFramePr>
        <p:xfrm>
          <a:off x="1139687" y="4333461"/>
          <a:ext cx="10012016" cy="1073425"/>
        </p:xfrm>
        <a:graphic>
          <a:graphicData uri="http://schemas.openxmlformats.org/drawingml/2006/table">
            <a:tbl>
              <a:tblPr/>
              <a:tblGrid>
                <a:gridCol w="1430288">
                  <a:extLst>
                    <a:ext uri="{9D8B030D-6E8A-4147-A177-3AD203B41FA5}">
                      <a16:colId xmlns:a16="http://schemas.microsoft.com/office/drawing/2014/main" val="3853748307"/>
                    </a:ext>
                  </a:extLst>
                </a:gridCol>
                <a:gridCol w="1430288">
                  <a:extLst>
                    <a:ext uri="{9D8B030D-6E8A-4147-A177-3AD203B41FA5}">
                      <a16:colId xmlns:a16="http://schemas.microsoft.com/office/drawing/2014/main" val="1384326684"/>
                    </a:ext>
                  </a:extLst>
                </a:gridCol>
                <a:gridCol w="1430288">
                  <a:extLst>
                    <a:ext uri="{9D8B030D-6E8A-4147-A177-3AD203B41FA5}">
                      <a16:colId xmlns:a16="http://schemas.microsoft.com/office/drawing/2014/main" val="2827383177"/>
                    </a:ext>
                  </a:extLst>
                </a:gridCol>
                <a:gridCol w="1430288">
                  <a:extLst>
                    <a:ext uri="{9D8B030D-6E8A-4147-A177-3AD203B41FA5}">
                      <a16:colId xmlns:a16="http://schemas.microsoft.com/office/drawing/2014/main" val="1978904330"/>
                    </a:ext>
                  </a:extLst>
                </a:gridCol>
                <a:gridCol w="1430288">
                  <a:extLst>
                    <a:ext uri="{9D8B030D-6E8A-4147-A177-3AD203B41FA5}">
                      <a16:colId xmlns:a16="http://schemas.microsoft.com/office/drawing/2014/main" val="2544775022"/>
                    </a:ext>
                  </a:extLst>
                </a:gridCol>
                <a:gridCol w="1430288">
                  <a:extLst>
                    <a:ext uri="{9D8B030D-6E8A-4147-A177-3AD203B41FA5}">
                      <a16:colId xmlns:a16="http://schemas.microsoft.com/office/drawing/2014/main" val="2333847162"/>
                    </a:ext>
                  </a:extLst>
                </a:gridCol>
                <a:gridCol w="1430288">
                  <a:extLst>
                    <a:ext uri="{9D8B030D-6E8A-4147-A177-3AD203B41FA5}">
                      <a16:colId xmlns:a16="http://schemas.microsoft.com/office/drawing/2014/main" val="3947053333"/>
                    </a:ext>
                  </a:extLst>
                </a:gridCol>
              </a:tblGrid>
              <a:tr h="1073425">
                <a:tc>
                  <a:txBody>
                    <a:bodyPr/>
                    <a:lstStyle/>
                    <a:p>
                      <a:pPr algn="l"/>
                      <a:r>
                        <a:rPr lang="en-SG">
                          <a:effectLst/>
                        </a:rPr>
                        <a:t>Test Case ID</a:t>
                      </a:r>
                    </a:p>
                  </a:txBody>
                  <a:tcPr anchor="ctr">
                    <a:lnL>
                      <a:noFill/>
                    </a:lnL>
                    <a:lnR>
                      <a:noFill/>
                    </a:lnR>
                    <a:lnT>
                      <a:noFill/>
                    </a:lnT>
                    <a:lnB>
                      <a:noFill/>
                    </a:lnB>
                    <a:solidFill>
                      <a:srgbClr val="F9F9F9"/>
                    </a:solidFill>
                  </a:tcPr>
                </a:tc>
                <a:tc>
                  <a:txBody>
                    <a:bodyPr/>
                    <a:lstStyle/>
                    <a:p>
                      <a:pPr algn="l"/>
                      <a:r>
                        <a:rPr lang="en-SG">
                          <a:effectLst/>
                        </a:rPr>
                        <a:t>Test Case Description</a:t>
                      </a:r>
                    </a:p>
                  </a:txBody>
                  <a:tcPr anchor="ctr">
                    <a:lnL>
                      <a:noFill/>
                    </a:lnL>
                    <a:lnR>
                      <a:noFill/>
                    </a:lnR>
                    <a:lnT>
                      <a:noFill/>
                    </a:lnT>
                    <a:lnB>
                      <a:noFill/>
                    </a:lnB>
                    <a:solidFill>
                      <a:srgbClr val="F9F9F9"/>
                    </a:solidFill>
                  </a:tcPr>
                </a:tc>
                <a:tc>
                  <a:txBody>
                    <a:bodyPr/>
                    <a:lstStyle/>
                    <a:p>
                      <a:pPr algn="l"/>
                      <a:r>
                        <a:rPr lang="en-SG" dirty="0">
                          <a:effectLst/>
                        </a:rPr>
                        <a:t>Test Steps</a:t>
                      </a:r>
                    </a:p>
                  </a:txBody>
                  <a:tcPr anchor="ctr">
                    <a:lnL>
                      <a:noFill/>
                    </a:lnL>
                    <a:lnR>
                      <a:noFill/>
                    </a:lnR>
                    <a:lnT>
                      <a:noFill/>
                    </a:lnT>
                    <a:lnB>
                      <a:noFill/>
                    </a:lnB>
                    <a:solidFill>
                      <a:srgbClr val="F9F9F9"/>
                    </a:solidFill>
                  </a:tcPr>
                </a:tc>
                <a:tc>
                  <a:txBody>
                    <a:bodyPr/>
                    <a:lstStyle/>
                    <a:p>
                      <a:pPr algn="l"/>
                      <a:r>
                        <a:rPr lang="en-SG">
                          <a:effectLst/>
                        </a:rPr>
                        <a:t>Test Data</a:t>
                      </a:r>
                    </a:p>
                  </a:txBody>
                  <a:tcPr anchor="ctr">
                    <a:lnL>
                      <a:noFill/>
                    </a:lnL>
                    <a:lnR>
                      <a:noFill/>
                    </a:lnR>
                    <a:lnT>
                      <a:noFill/>
                    </a:lnT>
                    <a:lnB>
                      <a:noFill/>
                    </a:lnB>
                    <a:solidFill>
                      <a:srgbClr val="F9F9F9"/>
                    </a:solidFill>
                  </a:tcPr>
                </a:tc>
                <a:tc>
                  <a:txBody>
                    <a:bodyPr/>
                    <a:lstStyle/>
                    <a:p>
                      <a:pPr algn="l"/>
                      <a:r>
                        <a:rPr lang="en-SG">
                          <a:effectLst/>
                        </a:rPr>
                        <a:t>Expected Results</a:t>
                      </a:r>
                    </a:p>
                  </a:txBody>
                  <a:tcPr anchor="ctr">
                    <a:lnL>
                      <a:noFill/>
                    </a:lnL>
                    <a:lnR>
                      <a:noFill/>
                    </a:lnR>
                    <a:lnT>
                      <a:noFill/>
                    </a:lnT>
                    <a:lnB>
                      <a:noFill/>
                    </a:lnB>
                    <a:solidFill>
                      <a:srgbClr val="F9F9F9"/>
                    </a:solidFill>
                  </a:tcPr>
                </a:tc>
                <a:tc>
                  <a:txBody>
                    <a:bodyPr/>
                    <a:lstStyle/>
                    <a:p>
                      <a:pPr algn="l"/>
                      <a:r>
                        <a:rPr lang="en-SG">
                          <a:effectLst/>
                        </a:rPr>
                        <a:t>Actual Results</a:t>
                      </a:r>
                    </a:p>
                  </a:txBody>
                  <a:tcPr anchor="ctr">
                    <a:lnL>
                      <a:noFill/>
                    </a:lnL>
                    <a:lnR>
                      <a:noFill/>
                    </a:lnR>
                    <a:lnT>
                      <a:noFill/>
                    </a:lnT>
                    <a:lnB>
                      <a:noFill/>
                    </a:lnB>
                    <a:solidFill>
                      <a:srgbClr val="F9F9F9"/>
                    </a:solidFill>
                  </a:tcPr>
                </a:tc>
                <a:tc>
                  <a:txBody>
                    <a:bodyPr/>
                    <a:lstStyle/>
                    <a:p>
                      <a:pPr algn="l"/>
                      <a:r>
                        <a:rPr lang="en-SG" dirty="0">
                          <a:effectLst/>
                        </a:rPr>
                        <a:t>Pass/Fail</a:t>
                      </a:r>
                    </a:p>
                  </a:txBody>
                  <a:tcPr anchor="ctr">
                    <a:lnL>
                      <a:noFill/>
                    </a:lnL>
                    <a:lnR>
                      <a:noFill/>
                    </a:lnR>
                    <a:lnT>
                      <a:noFill/>
                    </a:lnT>
                    <a:lnB>
                      <a:noFill/>
                    </a:lnB>
                    <a:solidFill>
                      <a:srgbClr val="F9F9F9"/>
                    </a:solidFill>
                  </a:tcPr>
                </a:tc>
                <a:extLst>
                  <a:ext uri="{0D108BD9-81ED-4DB2-BD59-A6C34878D82A}">
                    <a16:rowId xmlns:a16="http://schemas.microsoft.com/office/drawing/2014/main" val="2258934335"/>
                  </a:ext>
                </a:extLst>
              </a:tr>
            </a:tbl>
          </a:graphicData>
        </a:graphic>
      </p:graphicFrame>
    </p:spTree>
    <p:extLst>
      <p:ext uri="{BB962C8B-B14F-4D97-AF65-F5344CB8AC3E}">
        <p14:creationId xmlns:p14="http://schemas.microsoft.com/office/powerpoint/2010/main" val="280280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3FDBD3-F1C8-4B45-AE00-4CEBAE5D052B}"/>
              </a:ext>
            </a:extLst>
          </p:cNvPr>
          <p:cNvSpPr>
            <a:spLocks noGrp="1"/>
          </p:cNvSpPr>
          <p:nvPr>
            <p:ph idx="1"/>
          </p:nvPr>
        </p:nvSpPr>
        <p:spPr>
          <a:xfrm>
            <a:off x="838200" y="198438"/>
            <a:ext cx="10515600" cy="5978525"/>
          </a:xfrm>
        </p:spPr>
        <p:txBody>
          <a:bodyPr>
            <a:normAutofit fontScale="92500" lnSpcReduction="10000"/>
          </a:bodyPr>
          <a:lstStyle/>
          <a:p>
            <a:r>
              <a:rPr lang="en-US" b="1" i="0" dirty="0">
                <a:solidFill>
                  <a:srgbClr val="222222"/>
                </a:solidFill>
                <a:effectLst/>
                <a:latin typeface="Source Sans Pro" panose="020B0503030403020204" pitchFamily="34" charset="0"/>
              </a:rPr>
              <a:t>Manual Testing Disadvantages:</a:t>
            </a:r>
          </a:p>
          <a:p>
            <a:r>
              <a:rPr lang="en-US" sz="2000" b="1" dirty="0">
                <a:solidFill>
                  <a:srgbClr val="222222"/>
                </a:solidFill>
                <a:latin typeface="Source Sans Pro" panose="020B0503030403020204" pitchFamily="34" charset="0"/>
              </a:rPr>
              <a:t>Repetitive task boring</a:t>
            </a:r>
          </a:p>
          <a:p>
            <a:r>
              <a:rPr lang="en-US" sz="2000" b="1" i="0" dirty="0">
                <a:solidFill>
                  <a:srgbClr val="222222"/>
                </a:solidFill>
                <a:effectLst/>
                <a:latin typeface="Source Sans Pro" panose="020B0503030403020204" pitchFamily="34" charset="0"/>
              </a:rPr>
              <a:t>Time consuming</a:t>
            </a:r>
          </a:p>
          <a:p>
            <a:r>
              <a:rPr lang="en-US" sz="2000" b="1" dirty="0">
                <a:solidFill>
                  <a:srgbClr val="222222"/>
                </a:solidFill>
                <a:latin typeface="Source Sans Pro" panose="020B0503030403020204" pitchFamily="34" charset="0"/>
              </a:rPr>
              <a:t>Complex to perform</a:t>
            </a:r>
            <a:endParaRPr lang="en-US" sz="2000" b="1" i="0" dirty="0">
              <a:solidFill>
                <a:srgbClr val="222222"/>
              </a:solidFill>
              <a:effectLst/>
              <a:latin typeface="Source Sans Pro" panose="020B0503030403020204" pitchFamily="34" charset="0"/>
            </a:endParaRPr>
          </a:p>
          <a:p>
            <a:endParaRPr lang="en-US" b="1" dirty="0">
              <a:solidFill>
                <a:srgbClr val="222222"/>
              </a:solidFill>
              <a:latin typeface="Source Sans Pro" panose="020B0503030403020204" pitchFamily="34" charset="0"/>
            </a:endParaRPr>
          </a:p>
          <a:p>
            <a:r>
              <a:rPr lang="en-US" b="1" i="0" dirty="0">
                <a:solidFill>
                  <a:srgbClr val="222222"/>
                </a:solidFill>
                <a:effectLst/>
                <a:latin typeface="Source Sans Pro" panose="020B0503030403020204" pitchFamily="34" charset="0"/>
              </a:rPr>
              <a:t>Automation Testing</a:t>
            </a:r>
            <a:r>
              <a:rPr lang="en-US" b="0" i="0" dirty="0">
                <a:solidFill>
                  <a:srgbClr val="222222"/>
                </a:solidFill>
                <a:effectLst/>
                <a:latin typeface="Source Sans Pro" panose="020B0503030403020204" pitchFamily="34" charset="0"/>
              </a:rPr>
              <a:t> is a software testing technique that performs using special automated testing software tools /scripts to execute a test case suite. </a:t>
            </a:r>
          </a:p>
          <a:p>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Fast</a:t>
            </a:r>
          </a:p>
          <a:p>
            <a:r>
              <a:rPr lang="en-US" dirty="0">
                <a:solidFill>
                  <a:srgbClr val="222222"/>
                </a:solidFill>
                <a:latin typeface="Source Sans Pro" panose="020B0503030403020204" pitchFamily="34" charset="0"/>
              </a:rPr>
              <a:t>Reliable</a:t>
            </a:r>
          </a:p>
          <a:p>
            <a:r>
              <a:rPr lang="en-US" dirty="0">
                <a:solidFill>
                  <a:srgbClr val="222222"/>
                </a:solidFill>
                <a:latin typeface="Source Sans Pro" panose="020B0503030403020204" pitchFamily="34" charset="0"/>
              </a:rPr>
              <a:t>Reusable</a:t>
            </a:r>
          </a:p>
          <a:p>
            <a:r>
              <a:rPr lang="en-US" dirty="0">
                <a:solidFill>
                  <a:srgbClr val="222222"/>
                </a:solidFill>
                <a:latin typeface="Source Sans Pro" panose="020B0503030403020204" pitchFamily="34" charset="0"/>
              </a:rPr>
              <a:t>Productivity</a:t>
            </a:r>
          </a:p>
          <a:p>
            <a:r>
              <a:rPr lang="en-SG" dirty="0"/>
              <a:t>Early Bug Deduction</a:t>
            </a:r>
          </a:p>
        </p:txBody>
      </p:sp>
    </p:spTree>
    <p:extLst>
      <p:ext uri="{BB962C8B-B14F-4D97-AF65-F5344CB8AC3E}">
        <p14:creationId xmlns:p14="http://schemas.microsoft.com/office/powerpoint/2010/main" val="350175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DCD0-BD23-480E-B33B-58B5E67F3CA9}"/>
              </a:ext>
            </a:extLst>
          </p:cNvPr>
          <p:cNvSpPr>
            <a:spLocks noGrp="1"/>
          </p:cNvSpPr>
          <p:nvPr>
            <p:ph type="title"/>
          </p:nvPr>
        </p:nvSpPr>
        <p:spPr>
          <a:xfrm>
            <a:off x="838200" y="278297"/>
            <a:ext cx="10515600" cy="556591"/>
          </a:xfrm>
        </p:spPr>
        <p:txBody>
          <a:bodyPr>
            <a:normAutofit fontScale="90000"/>
          </a:bodyPr>
          <a:lstStyle/>
          <a:p>
            <a:r>
              <a:rPr lang="en-SG" dirty="0"/>
              <a:t>Java and OOPS</a:t>
            </a:r>
          </a:p>
        </p:txBody>
      </p:sp>
      <p:sp>
        <p:nvSpPr>
          <p:cNvPr id="3" name="Content Placeholder 2">
            <a:extLst>
              <a:ext uri="{FF2B5EF4-FFF2-40B4-BE49-F238E27FC236}">
                <a16:creationId xmlns:a16="http://schemas.microsoft.com/office/drawing/2014/main" id="{9F077147-51A0-45D2-B796-197D1A894D44}"/>
              </a:ext>
            </a:extLst>
          </p:cNvPr>
          <p:cNvSpPr>
            <a:spLocks noGrp="1"/>
          </p:cNvSpPr>
          <p:nvPr>
            <p:ph idx="1"/>
          </p:nvPr>
        </p:nvSpPr>
        <p:spPr>
          <a:xfrm>
            <a:off x="838200" y="834888"/>
            <a:ext cx="10515600" cy="5342075"/>
          </a:xfrm>
        </p:spPr>
        <p:txBody>
          <a:bodyPr/>
          <a:lstStyle/>
          <a:p>
            <a:r>
              <a:rPr lang="en-SG" b="1" i="0" dirty="0">
                <a:solidFill>
                  <a:srgbClr val="273239"/>
                </a:solidFill>
                <a:effectLst/>
                <a:latin typeface="urw-din"/>
              </a:rPr>
              <a:t>Basic terminologies in Java</a:t>
            </a:r>
          </a:p>
          <a:p>
            <a:r>
              <a:rPr lang="en-US" b="1" i="0" dirty="0">
                <a:solidFill>
                  <a:srgbClr val="273239"/>
                </a:solidFill>
                <a:effectLst/>
                <a:latin typeface="urw-din"/>
              </a:rPr>
              <a:t>1. Class:</a:t>
            </a:r>
            <a:r>
              <a:rPr lang="en-US" b="0" i="0" dirty="0">
                <a:solidFill>
                  <a:srgbClr val="273239"/>
                </a:solidFill>
                <a:effectLst/>
                <a:latin typeface="urw-din"/>
              </a:rPr>
              <a:t> The class is a blueprint (plan) of the instance of a class (object). It can be defined as a </a:t>
            </a:r>
            <a:r>
              <a:rPr lang="en-US" b="0" i="0" dirty="0" err="1">
                <a:solidFill>
                  <a:srgbClr val="273239"/>
                </a:solidFill>
                <a:effectLst/>
                <a:latin typeface="urw-din"/>
              </a:rPr>
              <a:t>a</a:t>
            </a:r>
            <a:r>
              <a:rPr lang="en-US" b="0" i="0" dirty="0">
                <a:solidFill>
                  <a:srgbClr val="273239"/>
                </a:solidFill>
                <a:effectLst/>
                <a:latin typeface="urw-din"/>
              </a:rPr>
              <a:t> logical template that share </a:t>
            </a:r>
            <a:r>
              <a:rPr lang="en-US" b="0" i="0" dirty="0">
                <a:solidFill>
                  <a:srgbClr val="273239"/>
                </a:solidFill>
                <a:effectLst/>
                <a:highlight>
                  <a:srgbClr val="00FF00"/>
                </a:highlight>
                <a:latin typeface="urw-din"/>
              </a:rPr>
              <a:t>common properties and methods.</a:t>
            </a:r>
          </a:p>
          <a:p>
            <a:pPr algn="l" fontAlgn="base"/>
            <a:r>
              <a:rPr lang="en-US" b="1" i="0" dirty="0">
                <a:solidFill>
                  <a:srgbClr val="273239"/>
                </a:solidFill>
                <a:effectLst/>
                <a:latin typeface="urw-din"/>
              </a:rPr>
              <a:t>2.</a:t>
            </a:r>
            <a:r>
              <a:rPr lang="en-US" b="0" i="0" dirty="0">
                <a:solidFill>
                  <a:srgbClr val="273239"/>
                </a:solidFill>
                <a:effectLst/>
                <a:latin typeface="urw-din"/>
              </a:rPr>
              <a:t> </a:t>
            </a:r>
            <a:r>
              <a:rPr lang="en-US" b="1" i="0" dirty="0">
                <a:solidFill>
                  <a:srgbClr val="273239"/>
                </a:solidFill>
                <a:effectLst/>
                <a:latin typeface="urw-din"/>
              </a:rPr>
              <a:t>Object</a:t>
            </a:r>
            <a:r>
              <a:rPr lang="en-US" b="0" i="0" dirty="0">
                <a:solidFill>
                  <a:srgbClr val="273239"/>
                </a:solidFill>
                <a:effectLst/>
                <a:latin typeface="urw-din"/>
              </a:rPr>
              <a:t>: The object is an instance of a class. It is an entity that has behavior and state.</a:t>
            </a:r>
          </a:p>
          <a:p>
            <a:pPr algn="l" fontAlgn="base">
              <a:buFont typeface="Arial" panose="020B0604020202020204" pitchFamily="34" charset="0"/>
              <a:buChar char="•"/>
            </a:pPr>
            <a:r>
              <a:rPr lang="en-US" b="0" i="0" dirty="0">
                <a:solidFill>
                  <a:srgbClr val="273239"/>
                </a:solidFill>
                <a:effectLst/>
                <a:latin typeface="urw-din"/>
              </a:rPr>
              <a:t>Example: BMW, </a:t>
            </a:r>
            <a:r>
              <a:rPr lang="en-US" b="0" i="0" dirty="0" err="1">
                <a:solidFill>
                  <a:srgbClr val="273239"/>
                </a:solidFill>
                <a:effectLst/>
                <a:latin typeface="urw-din"/>
              </a:rPr>
              <a:t>maruthi</a:t>
            </a:r>
            <a:r>
              <a:rPr lang="en-US" b="0" i="0" dirty="0">
                <a:solidFill>
                  <a:srgbClr val="273239"/>
                </a:solidFill>
                <a:effectLst/>
                <a:latin typeface="urw-din"/>
              </a:rPr>
              <a:t>, </a:t>
            </a:r>
            <a:r>
              <a:rPr lang="en-US" b="0" i="0" dirty="0" err="1">
                <a:solidFill>
                  <a:srgbClr val="273239"/>
                </a:solidFill>
                <a:effectLst/>
                <a:latin typeface="urw-din"/>
              </a:rPr>
              <a:t>Volvoc</a:t>
            </a:r>
            <a:r>
              <a:rPr lang="en-US" dirty="0">
                <a:solidFill>
                  <a:srgbClr val="273239"/>
                </a:solidFill>
                <a:latin typeface="urw-din"/>
              </a:rPr>
              <a:t> </a:t>
            </a:r>
            <a:r>
              <a:rPr lang="en-US" b="0" i="0" dirty="0">
                <a:solidFill>
                  <a:srgbClr val="273239"/>
                </a:solidFill>
                <a:effectLst/>
                <a:latin typeface="urw-din"/>
              </a:rPr>
              <a:t>are the object of “CAR” class.</a:t>
            </a:r>
          </a:p>
          <a:p>
            <a:pPr algn="l" fontAlgn="base">
              <a:buFont typeface="Arial" panose="020B0604020202020204" pitchFamily="34" charset="0"/>
              <a:buChar char="•"/>
            </a:pPr>
            <a:r>
              <a:rPr lang="en-US" b="1" i="0" dirty="0">
                <a:solidFill>
                  <a:srgbClr val="273239"/>
                </a:solidFill>
                <a:effectLst/>
                <a:latin typeface="urw-din"/>
              </a:rPr>
              <a:t>Behavior:</a:t>
            </a:r>
            <a:r>
              <a:rPr lang="en-US" b="0" i="0" dirty="0">
                <a:solidFill>
                  <a:srgbClr val="273239"/>
                </a:solidFill>
                <a:effectLst/>
                <a:latin typeface="urw-din"/>
              </a:rPr>
              <a:t> Running on the road.</a:t>
            </a:r>
          </a:p>
          <a:p>
            <a:pPr algn="l" fontAlgn="base">
              <a:buFont typeface="Arial" panose="020B0604020202020204" pitchFamily="34" charset="0"/>
              <a:buChar char="•"/>
            </a:pPr>
            <a:endParaRPr lang="en-US" dirty="0">
              <a:solidFill>
                <a:srgbClr val="273239"/>
              </a:solidFill>
              <a:latin typeface="urw-din"/>
            </a:endParaRPr>
          </a:p>
          <a:p>
            <a:pPr fontAlgn="base"/>
            <a:r>
              <a:rPr lang="en-SG" sz="1800" b="1" dirty="0">
                <a:effectLst/>
                <a:latin typeface="Arial" panose="020B0604020202020204" pitchFamily="34" charset="0"/>
                <a:ea typeface="Calibri" panose="020F0502020204030204" pitchFamily="34" charset="0"/>
                <a:cs typeface="Times New Roman" panose="02020603050405020304" pitchFamily="18" charset="0"/>
              </a:rPr>
              <a:t>Method:      action of the class.     Driving , break, gear change</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buFont typeface="Arial" panose="020B0604020202020204" pitchFamily="34" charset="0"/>
              <a:buChar char="•"/>
            </a:pPr>
            <a:endParaRPr lang="en-US" b="0" i="0" dirty="0">
              <a:solidFill>
                <a:srgbClr val="273239"/>
              </a:solidFill>
              <a:effectLst/>
              <a:latin typeface="urw-din"/>
            </a:endParaRPr>
          </a:p>
          <a:p>
            <a:pPr algn="l" fontAlgn="base">
              <a:buFont typeface="Arial" panose="020B0604020202020204" pitchFamily="34" charset="0"/>
              <a:buChar char="•"/>
            </a:pPr>
            <a:endParaRPr lang="en-US" b="0" i="0" dirty="0">
              <a:solidFill>
                <a:srgbClr val="273239"/>
              </a:solidFill>
              <a:effectLst/>
              <a:latin typeface="urw-din"/>
            </a:endParaRPr>
          </a:p>
          <a:p>
            <a:endParaRPr lang="en-SG" dirty="0"/>
          </a:p>
        </p:txBody>
      </p:sp>
    </p:spTree>
    <p:extLst>
      <p:ext uri="{BB962C8B-B14F-4D97-AF65-F5344CB8AC3E}">
        <p14:creationId xmlns:p14="http://schemas.microsoft.com/office/powerpoint/2010/main" val="77304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7DF28-3564-4C81-AEE7-A930D8D057D5}"/>
              </a:ext>
            </a:extLst>
          </p:cNvPr>
          <p:cNvSpPr>
            <a:spLocks noGrp="1"/>
          </p:cNvSpPr>
          <p:nvPr>
            <p:ph idx="1"/>
          </p:nvPr>
        </p:nvSpPr>
        <p:spPr>
          <a:xfrm>
            <a:off x="838200" y="556592"/>
            <a:ext cx="10515600" cy="5620372"/>
          </a:xfrm>
        </p:spPr>
        <p:txBody>
          <a:bodyPr>
            <a:normAutofit lnSpcReduction="10000"/>
          </a:bodyPr>
          <a:lstStyle/>
          <a:p>
            <a:pPr algn="l" fontAlgn="base">
              <a:buFont typeface="Arial" panose="020B0604020202020204" pitchFamily="34" charset="0"/>
              <a:buChar char="•"/>
            </a:pPr>
            <a:r>
              <a:rPr lang="en-US" b="1" i="0" u="sng" dirty="0">
                <a:solidFill>
                  <a:srgbClr val="273239"/>
                </a:solidFill>
                <a:effectLst/>
                <a:latin typeface="urw-din"/>
                <a:hlinkClick r:id="rId2"/>
              </a:rPr>
              <a:t>Access Modifier</a:t>
            </a:r>
            <a:r>
              <a:rPr lang="en-US" b="0" i="0" dirty="0">
                <a:solidFill>
                  <a:srgbClr val="273239"/>
                </a:solidFill>
                <a:effectLst/>
                <a:latin typeface="urw-din"/>
              </a:rPr>
              <a:t>: Defines the </a:t>
            </a:r>
            <a:r>
              <a:rPr lang="en-US" b="1" i="0" dirty="0">
                <a:solidFill>
                  <a:srgbClr val="273239"/>
                </a:solidFill>
                <a:effectLst/>
                <a:latin typeface="urw-din"/>
              </a:rPr>
              <a:t>access type</a:t>
            </a:r>
            <a:r>
              <a:rPr lang="en-US" b="0" i="0" dirty="0">
                <a:solidFill>
                  <a:srgbClr val="273239"/>
                </a:solidFill>
                <a:effectLst/>
                <a:latin typeface="urw-din"/>
              </a:rPr>
              <a:t> of the method i.e. from where it can be accessed in your application. In Java, there are 4 types of access specifiers: </a:t>
            </a:r>
          </a:p>
          <a:p>
            <a:pPr marL="742950" lvl="1" indent="-285750" algn="l" fontAlgn="base">
              <a:buFont typeface="Arial" panose="020B0604020202020204" pitchFamily="34" charset="0"/>
              <a:buChar char="•"/>
            </a:pPr>
            <a:r>
              <a:rPr lang="en-US" b="1" i="0" dirty="0">
                <a:solidFill>
                  <a:srgbClr val="273239"/>
                </a:solidFill>
                <a:effectLst/>
                <a:latin typeface="urw-din"/>
              </a:rPr>
              <a:t>public:</a:t>
            </a:r>
            <a:r>
              <a:rPr lang="en-US" b="0" i="0" dirty="0">
                <a:solidFill>
                  <a:srgbClr val="273239"/>
                </a:solidFill>
                <a:effectLst/>
                <a:latin typeface="urw-din"/>
              </a:rPr>
              <a:t> Accessible in all classes in your application.</a:t>
            </a:r>
          </a:p>
          <a:p>
            <a:pPr marL="742950" lvl="1" indent="-285750" algn="l" fontAlgn="base">
              <a:buFont typeface="Arial" panose="020B0604020202020204" pitchFamily="34" charset="0"/>
              <a:buChar char="•"/>
            </a:pPr>
            <a:r>
              <a:rPr lang="en-US" b="1" i="0" dirty="0">
                <a:solidFill>
                  <a:srgbClr val="273239"/>
                </a:solidFill>
                <a:effectLst/>
                <a:latin typeface="urw-din"/>
              </a:rPr>
              <a:t>protected:</a:t>
            </a:r>
            <a:r>
              <a:rPr lang="en-US" b="0" i="0" dirty="0">
                <a:solidFill>
                  <a:srgbClr val="273239"/>
                </a:solidFill>
                <a:effectLst/>
                <a:latin typeface="urw-din"/>
              </a:rPr>
              <a:t> Accessible within the package in which it is defined and in its </a:t>
            </a:r>
            <a:r>
              <a:rPr lang="en-US" b="1" i="0" dirty="0">
                <a:solidFill>
                  <a:srgbClr val="273239"/>
                </a:solidFill>
                <a:effectLst/>
                <a:latin typeface="urw-din"/>
              </a:rPr>
              <a:t>subclass(es) (including subclasses declared outside the package)</a:t>
            </a:r>
            <a:r>
              <a:rPr lang="en-US" b="0" i="0" dirty="0">
                <a:solidFill>
                  <a:srgbClr val="273239"/>
                </a:solidFill>
                <a:effectLst/>
                <a:latin typeface="urw-din"/>
              </a:rPr>
              <a:t>.</a:t>
            </a:r>
          </a:p>
          <a:p>
            <a:pPr marL="742950" lvl="1" indent="-285750" algn="l" fontAlgn="base">
              <a:buFont typeface="Arial" panose="020B0604020202020204" pitchFamily="34" charset="0"/>
              <a:buChar char="•"/>
            </a:pPr>
            <a:r>
              <a:rPr lang="en-US" b="1" i="0" dirty="0">
                <a:solidFill>
                  <a:srgbClr val="273239"/>
                </a:solidFill>
                <a:effectLst/>
                <a:latin typeface="urw-din"/>
              </a:rPr>
              <a:t>private:</a:t>
            </a:r>
            <a:r>
              <a:rPr lang="en-US" b="0" i="0" dirty="0">
                <a:solidFill>
                  <a:srgbClr val="273239"/>
                </a:solidFill>
                <a:effectLst/>
                <a:latin typeface="urw-din"/>
              </a:rPr>
              <a:t> Accessible only within the class in which it is defined.</a:t>
            </a:r>
          </a:p>
          <a:p>
            <a:pPr marL="742950" lvl="1" indent="-285750" algn="l" fontAlgn="base">
              <a:buFont typeface="Arial" panose="020B0604020202020204" pitchFamily="34" charset="0"/>
              <a:buChar char="•"/>
            </a:pPr>
            <a:r>
              <a:rPr lang="en-US" b="1" i="0" dirty="0">
                <a:solidFill>
                  <a:srgbClr val="273239"/>
                </a:solidFill>
                <a:effectLst/>
                <a:latin typeface="urw-din"/>
              </a:rPr>
              <a:t>default (declared/defined without using any modifier):</a:t>
            </a:r>
            <a:r>
              <a:rPr lang="en-US" b="0" i="0" dirty="0">
                <a:solidFill>
                  <a:srgbClr val="273239"/>
                </a:solidFill>
                <a:effectLst/>
                <a:latin typeface="urw-din"/>
              </a:rPr>
              <a:t> Accessible within the same class and package within which its class is defined.</a:t>
            </a:r>
          </a:p>
          <a:p>
            <a:pPr marL="742950" lvl="1" indent="-285750" algn="l" fontAlgn="base">
              <a:buFont typeface="Arial" panose="020B0604020202020204" pitchFamily="34" charset="0"/>
              <a:buChar char="•"/>
            </a:pPr>
            <a:r>
              <a:rPr lang="en-US" b="0" i="0" dirty="0">
                <a:solidFill>
                  <a:srgbClr val="273239"/>
                </a:solidFill>
                <a:effectLst/>
                <a:highlight>
                  <a:srgbClr val="00FF00"/>
                </a:highlight>
                <a:latin typeface="urw-din"/>
              </a:rPr>
              <a:t>Access Specifiers</a:t>
            </a:r>
            <a:r>
              <a:rPr lang="en-US" b="0" i="0" dirty="0">
                <a:solidFill>
                  <a:srgbClr val="273239"/>
                </a:solidFill>
                <a:effectLst/>
                <a:latin typeface="urw-din"/>
              </a:rPr>
              <a:t>:</a:t>
            </a:r>
          </a:p>
          <a:p>
            <a:pPr marL="742950" lvl="1" indent="-285750" algn="l" fontAlgn="base">
              <a:buFont typeface="Arial" panose="020B0604020202020204" pitchFamily="34" charset="0"/>
              <a:buChar char="•"/>
            </a:pPr>
            <a:r>
              <a:rPr lang="en-US" b="0" i="0" dirty="0">
                <a:solidFill>
                  <a:srgbClr val="273239"/>
                </a:solidFill>
                <a:effectLst/>
                <a:latin typeface="urw-din"/>
              </a:rPr>
              <a:t>1. public - Global Level Access </a:t>
            </a:r>
          </a:p>
          <a:p>
            <a:pPr marL="742950" lvl="1" indent="-285750" algn="l" fontAlgn="base">
              <a:buFont typeface="Arial" panose="020B0604020202020204" pitchFamily="34" charset="0"/>
              <a:buChar char="•"/>
            </a:pPr>
            <a:r>
              <a:rPr lang="en-US" b="0" i="0" dirty="0">
                <a:solidFill>
                  <a:srgbClr val="273239"/>
                </a:solidFill>
                <a:effectLst/>
                <a:latin typeface="urw-din"/>
              </a:rPr>
              <a:t>    (inside package (extends, object)) + outside package (extends, object)</a:t>
            </a:r>
          </a:p>
          <a:p>
            <a:pPr marL="742950" lvl="1" indent="-285750" algn="l" fontAlgn="base">
              <a:buFont typeface="Arial" panose="020B0604020202020204" pitchFamily="34" charset="0"/>
              <a:buChar char="•"/>
            </a:pPr>
            <a:r>
              <a:rPr lang="en-US" b="0" i="0" dirty="0">
                <a:solidFill>
                  <a:srgbClr val="273239"/>
                </a:solidFill>
                <a:effectLst/>
                <a:latin typeface="urw-din"/>
              </a:rPr>
              <a:t>2. protected - (inside package (extends, object)) + outside package (extends)</a:t>
            </a:r>
          </a:p>
          <a:p>
            <a:pPr marL="742950" lvl="1" indent="-285750" algn="l" fontAlgn="base">
              <a:buFont typeface="Arial" panose="020B0604020202020204" pitchFamily="34" charset="0"/>
              <a:buChar char="•"/>
            </a:pPr>
            <a:r>
              <a:rPr lang="en-US" b="0" i="0" dirty="0">
                <a:solidFill>
                  <a:srgbClr val="273239"/>
                </a:solidFill>
                <a:effectLst/>
                <a:latin typeface="urw-din"/>
              </a:rPr>
              <a:t>3. default - (inside package (extends, object))</a:t>
            </a:r>
          </a:p>
          <a:p>
            <a:pPr marL="742950" lvl="1" indent="-285750" algn="l" fontAlgn="base">
              <a:buFont typeface="Arial" panose="020B0604020202020204" pitchFamily="34" charset="0"/>
              <a:buChar char="•"/>
            </a:pPr>
            <a:r>
              <a:rPr lang="en-US" b="0" i="0" dirty="0">
                <a:solidFill>
                  <a:srgbClr val="273239"/>
                </a:solidFill>
                <a:effectLst/>
                <a:latin typeface="urw-din"/>
              </a:rPr>
              <a:t>4. private - Only within the Class</a:t>
            </a:r>
          </a:p>
          <a:p>
            <a:endParaRPr lang="en-SG" dirty="0"/>
          </a:p>
        </p:txBody>
      </p:sp>
    </p:spTree>
    <p:extLst>
      <p:ext uri="{BB962C8B-B14F-4D97-AF65-F5344CB8AC3E}">
        <p14:creationId xmlns:p14="http://schemas.microsoft.com/office/powerpoint/2010/main" val="380552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E83A-6B1F-48F8-BB68-4DA0FA886239}"/>
              </a:ext>
            </a:extLst>
          </p:cNvPr>
          <p:cNvSpPr>
            <a:spLocks noGrp="1"/>
          </p:cNvSpPr>
          <p:nvPr>
            <p:ph type="title"/>
          </p:nvPr>
        </p:nvSpPr>
        <p:spPr>
          <a:xfrm>
            <a:off x="838200" y="365126"/>
            <a:ext cx="10515600" cy="496266"/>
          </a:xfrm>
        </p:spPr>
        <p:txBody>
          <a:bodyPr>
            <a:normAutofit fontScale="90000"/>
          </a:bodyPr>
          <a:lstStyle/>
          <a:p>
            <a:endParaRPr lang="en-SG" dirty="0"/>
          </a:p>
        </p:txBody>
      </p:sp>
      <p:pic>
        <p:nvPicPr>
          <p:cNvPr id="5" name="Content Placeholder 4">
            <a:extLst>
              <a:ext uri="{FF2B5EF4-FFF2-40B4-BE49-F238E27FC236}">
                <a16:creationId xmlns:a16="http://schemas.microsoft.com/office/drawing/2014/main" id="{D68B485F-6898-483F-A958-A516BF355C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1237" y="1087438"/>
            <a:ext cx="5089525" cy="5089525"/>
          </a:xfrm>
        </p:spPr>
      </p:pic>
    </p:spTree>
    <p:extLst>
      <p:ext uri="{BB962C8B-B14F-4D97-AF65-F5344CB8AC3E}">
        <p14:creationId xmlns:p14="http://schemas.microsoft.com/office/powerpoint/2010/main" val="186100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E4CDF-4F83-45CE-AC88-5F1C0C3934EB}"/>
              </a:ext>
            </a:extLst>
          </p:cNvPr>
          <p:cNvSpPr>
            <a:spLocks noGrp="1"/>
          </p:cNvSpPr>
          <p:nvPr>
            <p:ph idx="1"/>
          </p:nvPr>
        </p:nvSpPr>
        <p:spPr>
          <a:xfrm>
            <a:off x="838200" y="490330"/>
            <a:ext cx="10515600" cy="5686633"/>
          </a:xfrm>
        </p:spPr>
        <p:txBody>
          <a:bodyPr>
            <a:normAutofit lnSpcReduction="10000"/>
          </a:bodyPr>
          <a:lstStyle/>
          <a:p>
            <a:r>
              <a:rPr lang="en-US" b="1" i="0" dirty="0">
                <a:solidFill>
                  <a:srgbClr val="273239"/>
                </a:solidFill>
                <a:effectLst/>
                <a:highlight>
                  <a:srgbClr val="00FF00"/>
                </a:highlight>
                <a:latin typeface="urw-din"/>
              </a:rPr>
              <a:t>Inheritance </a:t>
            </a:r>
            <a:r>
              <a:rPr lang="en-US" b="0" i="0" dirty="0">
                <a:solidFill>
                  <a:srgbClr val="273239"/>
                </a:solidFill>
                <a:effectLst/>
                <a:latin typeface="urw-din"/>
              </a:rPr>
              <a:t>is an important pillar of OOP(Object-Oriented Programming). It is the mechanism in java by which one class is allowed to inherit the features(fields and methods) of another class. In Java, inheritance means creating new classes based on existing ones. A class that inherits from another class can reuse the methods and fields of that class. In addition, you can add new fields and methods to your current class as well.  </a:t>
            </a:r>
          </a:p>
          <a:p>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Code Reusability: </a:t>
            </a:r>
            <a:r>
              <a:rPr lang="en-US" b="0" i="0" dirty="0">
                <a:solidFill>
                  <a:srgbClr val="273239"/>
                </a:solidFill>
                <a:effectLst/>
                <a:latin typeface="urw-din"/>
              </a:rPr>
              <a:t>The code written in the Superclass is common to all subclasses. Child classes can directly use the parent class code.</a:t>
            </a:r>
          </a:p>
          <a:p>
            <a:r>
              <a:rPr lang="en-US" dirty="0"/>
              <a:t>Acquiring the properties from parent</a:t>
            </a:r>
          </a:p>
          <a:p>
            <a:r>
              <a:rPr lang="en-US" dirty="0"/>
              <a:t>Parent Class/ Super Class/ Base Class</a:t>
            </a:r>
          </a:p>
          <a:p>
            <a:r>
              <a:rPr lang="en-US" dirty="0"/>
              <a:t>Child Class/ Sub Class/ Derived Class</a:t>
            </a:r>
          </a:p>
          <a:p>
            <a:r>
              <a:rPr lang="en-US" dirty="0"/>
              <a:t>Keyword - extends</a:t>
            </a:r>
            <a:endParaRPr lang="en-SG" dirty="0"/>
          </a:p>
        </p:txBody>
      </p:sp>
    </p:spTree>
    <p:extLst>
      <p:ext uri="{BB962C8B-B14F-4D97-AF65-F5344CB8AC3E}">
        <p14:creationId xmlns:p14="http://schemas.microsoft.com/office/powerpoint/2010/main" val="266894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D181C-878A-442A-B2C7-F1A71A9C09A5}"/>
              </a:ext>
            </a:extLst>
          </p:cNvPr>
          <p:cNvSpPr>
            <a:spLocks noGrp="1"/>
          </p:cNvSpPr>
          <p:nvPr>
            <p:ph idx="1"/>
          </p:nvPr>
        </p:nvSpPr>
        <p:spPr>
          <a:xfrm>
            <a:off x="838200" y="318052"/>
            <a:ext cx="10515600" cy="5858911"/>
          </a:xfrm>
        </p:spPr>
        <p:txBody>
          <a:bodyPr>
            <a:noAutofit/>
          </a:bodyPr>
          <a:lstStyle/>
          <a:p>
            <a:r>
              <a:rPr lang="en-US" b="1" i="0" dirty="0">
                <a:solidFill>
                  <a:srgbClr val="273239"/>
                </a:solidFill>
                <a:effectLst/>
                <a:latin typeface="Tahoma" panose="020B0604030504040204" pitchFamily="34" charset="0"/>
                <a:ea typeface="Tahoma" panose="020B0604030504040204" pitchFamily="34" charset="0"/>
                <a:cs typeface="Tahoma" panose="020B0604030504040204" pitchFamily="34" charset="0"/>
              </a:rPr>
              <a:t>Polymorphism</a:t>
            </a:r>
          </a:p>
          <a:p>
            <a:r>
              <a:rPr lang="en-US" b="0" i="0" dirty="0">
                <a:solidFill>
                  <a:srgbClr val="273239"/>
                </a:solidFill>
                <a:effectLst/>
                <a:latin typeface="Tahoma" panose="020B0604030504040204" pitchFamily="34" charset="0"/>
                <a:ea typeface="Tahoma" panose="020B0604030504040204" pitchFamily="34" charset="0"/>
                <a:cs typeface="Tahoma" panose="020B0604030504040204" pitchFamily="34" charset="0"/>
              </a:rPr>
              <a:t>. More than one forms</a:t>
            </a:r>
          </a:p>
          <a:p>
            <a:r>
              <a:rPr lang="en-US" b="0" i="0" dirty="0">
                <a:solidFill>
                  <a:srgbClr val="273239"/>
                </a:solidFill>
                <a:effectLst/>
                <a:highlight>
                  <a:srgbClr val="00FF00"/>
                </a:highlight>
                <a:latin typeface="Tahoma" panose="020B0604030504040204" pitchFamily="34" charset="0"/>
                <a:ea typeface="Tahoma" panose="020B0604030504040204" pitchFamily="34" charset="0"/>
                <a:cs typeface="Tahoma" panose="020B0604030504040204" pitchFamily="34" charset="0"/>
              </a:rPr>
              <a:t>1. Method Overloading </a:t>
            </a:r>
            <a:r>
              <a:rPr lang="en-US" b="0" i="0" dirty="0">
                <a:solidFill>
                  <a:srgbClr val="273239"/>
                </a:solidFill>
                <a:effectLst/>
                <a:latin typeface="Tahoma" panose="020B0604030504040204" pitchFamily="34" charset="0"/>
                <a:ea typeface="Tahoma" panose="020B0604030504040204" pitchFamily="34" charset="0"/>
                <a:cs typeface="Tahoma" panose="020B0604030504040204" pitchFamily="34" charset="0"/>
              </a:rPr>
              <a:t>(Compile Time Polymorphism) - </a:t>
            </a:r>
          </a:p>
          <a:p>
            <a:r>
              <a:rPr lang="en-US" b="0" i="0" dirty="0">
                <a:solidFill>
                  <a:srgbClr val="273239"/>
                </a:solidFill>
                <a:effectLst/>
                <a:latin typeface="Tahoma" panose="020B0604030504040204" pitchFamily="34" charset="0"/>
                <a:ea typeface="Tahoma" panose="020B0604030504040204" pitchFamily="34" charset="0"/>
                <a:cs typeface="Tahoma" panose="020B0604030504040204" pitchFamily="34" charset="0"/>
              </a:rPr>
              <a:t>No. of </a:t>
            </a:r>
            <a:r>
              <a:rPr lang="en-US" b="0" i="0" dirty="0" err="1">
                <a:solidFill>
                  <a:srgbClr val="273239"/>
                </a:solidFill>
                <a:effectLst/>
                <a:latin typeface="Tahoma" panose="020B0604030504040204" pitchFamily="34" charset="0"/>
                <a:ea typeface="Tahoma" panose="020B0604030504040204" pitchFamily="34" charset="0"/>
                <a:cs typeface="Tahoma" panose="020B0604030504040204" pitchFamily="34" charset="0"/>
              </a:rPr>
              <a:t>argumets</a:t>
            </a:r>
            <a:r>
              <a:rPr lang="en-US" b="0" i="0" dirty="0">
                <a:solidFill>
                  <a:srgbClr val="273239"/>
                </a:solidFill>
                <a:effectLst/>
                <a:latin typeface="Tahoma" panose="020B0604030504040204" pitchFamily="34" charset="0"/>
                <a:ea typeface="Tahoma" panose="020B0604030504040204" pitchFamily="34" charset="0"/>
                <a:cs typeface="Tahoma" panose="020B0604030504040204" pitchFamily="34" charset="0"/>
              </a:rPr>
              <a:t>/ type of arguments will be different with same Method name</a:t>
            </a:r>
          </a:p>
          <a:p>
            <a:r>
              <a:rPr lang="en-US" b="0" i="0" dirty="0">
                <a:solidFill>
                  <a:srgbClr val="273239"/>
                </a:solidFill>
                <a:effectLst/>
                <a:latin typeface="Tahoma" panose="020B0604030504040204" pitchFamily="34" charset="0"/>
                <a:ea typeface="Tahoma" panose="020B0604030504040204" pitchFamily="34" charset="0"/>
                <a:cs typeface="Tahoma" panose="020B0604030504040204" pitchFamily="34" charset="0"/>
              </a:rPr>
              <a:t>Class Name: same</a:t>
            </a:r>
          </a:p>
          <a:p>
            <a:r>
              <a:rPr lang="en-US" b="0" i="0" dirty="0">
                <a:solidFill>
                  <a:srgbClr val="273239"/>
                </a:solidFill>
                <a:effectLst/>
                <a:latin typeface="Tahoma" panose="020B0604030504040204" pitchFamily="34" charset="0"/>
                <a:ea typeface="Tahoma" panose="020B0604030504040204" pitchFamily="34" charset="0"/>
                <a:cs typeface="Tahoma" panose="020B0604030504040204" pitchFamily="34" charset="0"/>
              </a:rPr>
              <a:t>Method Name: Same</a:t>
            </a:r>
          </a:p>
          <a:p>
            <a:r>
              <a:rPr lang="en-US" b="0" i="0" dirty="0">
                <a:solidFill>
                  <a:srgbClr val="273239"/>
                </a:solidFill>
                <a:effectLst/>
                <a:latin typeface="Tahoma" panose="020B0604030504040204" pitchFamily="34" charset="0"/>
                <a:ea typeface="Tahoma" panose="020B0604030504040204" pitchFamily="34" charset="0"/>
                <a:cs typeface="Tahoma" panose="020B0604030504040204" pitchFamily="34" charset="0"/>
              </a:rPr>
              <a:t>arguments: different</a:t>
            </a:r>
          </a:p>
          <a:p>
            <a:pPr marL="0" indent="0">
              <a:buNone/>
            </a:pPr>
            <a:endParaRPr lang="en-US" b="0" i="0" dirty="0">
              <a:solidFill>
                <a:srgbClr val="273239"/>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826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F733-B4E6-4942-B188-A2A414F11DA8}"/>
              </a:ext>
            </a:extLst>
          </p:cNvPr>
          <p:cNvSpPr>
            <a:spLocks noGrp="1"/>
          </p:cNvSpPr>
          <p:nvPr>
            <p:ph type="title"/>
          </p:nvPr>
        </p:nvSpPr>
        <p:spPr>
          <a:xfrm>
            <a:off x="838200" y="365126"/>
            <a:ext cx="10515600" cy="315912"/>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1673667-EA6E-4362-9777-A0426F9CE6BF}"/>
              </a:ext>
            </a:extLst>
          </p:cNvPr>
          <p:cNvSpPr>
            <a:spLocks noGrp="1"/>
          </p:cNvSpPr>
          <p:nvPr>
            <p:ph idx="1"/>
          </p:nvPr>
        </p:nvSpPr>
        <p:spPr>
          <a:xfrm>
            <a:off x="838200" y="848139"/>
            <a:ext cx="10515600" cy="5328824"/>
          </a:xfrm>
        </p:spPr>
        <p:txBody>
          <a:bodyPr>
            <a:normAutofit lnSpcReduction="10000"/>
          </a:bodyPr>
          <a:lstStyle/>
          <a:p>
            <a:r>
              <a:rPr lang="en-US" dirty="0">
                <a:highlight>
                  <a:srgbClr val="00FF00"/>
                </a:highlight>
              </a:rPr>
              <a:t>2. Method Overriding</a:t>
            </a:r>
            <a:r>
              <a:rPr lang="en-US" dirty="0"/>
              <a:t>: (Runtime Polymorphism)</a:t>
            </a:r>
          </a:p>
          <a:p>
            <a:r>
              <a:rPr lang="en-US" dirty="0"/>
              <a:t>    - Inheritance should be applied</a:t>
            </a:r>
          </a:p>
          <a:p>
            <a:r>
              <a:rPr lang="en-US" dirty="0"/>
              <a:t>    - Same method signature in both parent and child class</a:t>
            </a:r>
          </a:p>
          <a:p>
            <a:r>
              <a:rPr lang="en-US" dirty="0"/>
              <a:t>Class Name: different</a:t>
            </a:r>
          </a:p>
          <a:p>
            <a:r>
              <a:rPr lang="en-US" dirty="0"/>
              <a:t>Method Name: same</a:t>
            </a:r>
          </a:p>
          <a:p>
            <a:r>
              <a:rPr lang="en-US" dirty="0"/>
              <a:t>arguments: same</a:t>
            </a:r>
          </a:p>
          <a:p>
            <a:pPr marL="0" indent="0">
              <a:buNone/>
            </a:pPr>
            <a:r>
              <a:rPr lang="en-US" dirty="0">
                <a:highlight>
                  <a:srgbClr val="00FF00"/>
                </a:highlight>
              </a:rPr>
              <a:t>Constructor:</a:t>
            </a:r>
          </a:p>
          <a:p>
            <a:r>
              <a:rPr lang="en-US" dirty="0"/>
              <a:t>Initialize the object for a class</a:t>
            </a:r>
          </a:p>
          <a:p>
            <a:endParaRPr lang="en-US" dirty="0"/>
          </a:p>
          <a:p>
            <a:r>
              <a:rPr lang="en-US" dirty="0"/>
              <a:t>1. Default Constructor</a:t>
            </a:r>
          </a:p>
          <a:p>
            <a:r>
              <a:rPr lang="en-US" dirty="0"/>
              <a:t>2. Parametrized Constructor</a:t>
            </a:r>
          </a:p>
          <a:p>
            <a:endParaRPr lang="en-SG" dirty="0"/>
          </a:p>
        </p:txBody>
      </p:sp>
    </p:spTree>
    <p:extLst>
      <p:ext uri="{BB962C8B-B14F-4D97-AF65-F5344CB8AC3E}">
        <p14:creationId xmlns:p14="http://schemas.microsoft.com/office/powerpoint/2010/main" val="378035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FD92E-2170-48BA-9706-B7C8E0B9F5D4}"/>
              </a:ext>
            </a:extLst>
          </p:cNvPr>
          <p:cNvSpPr>
            <a:spLocks noGrp="1"/>
          </p:cNvSpPr>
          <p:nvPr>
            <p:ph idx="1"/>
          </p:nvPr>
        </p:nvSpPr>
        <p:spPr>
          <a:xfrm>
            <a:off x="838200" y="450574"/>
            <a:ext cx="10515600" cy="5726389"/>
          </a:xfrm>
        </p:spPr>
        <p:txBody>
          <a:bodyPr/>
          <a:lstStyle/>
          <a:p>
            <a:r>
              <a:rPr lang="en-SG" dirty="0"/>
              <a:t>Abstract Class:</a:t>
            </a:r>
          </a:p>
          <a:p>
            <a:r>
              <a:rPr lang="en-SG" dirty="0"/>
              <a:t>- Class that can have both implemented and unimplemented (abstract) methods</a:t>
            </a:r>
          </a:p>
          <a:p>
            <a:r>
              <a:rPr lang="en-SG" dirty="0"/>
              <a:t>- You cannot create object for the abstract class.</a:t>
            </a:r>
          </a:p>
          <a:p>
            <a:r>
              <a:rPr lang="en-SG" dirty="0"/>
              <a:t>- To access the implemented methods of abstract class, you need to create a concrete class that extends abstract class.</a:t>
            </a:r>
          </a:p>
          <a:p>
            <a:endParaRPr lang="en-SG" dirty="0"/>
          </a:p>
        </p:txBody>
      </p:sp>
    </p:spTree>
    <p:extLst>
      <p:ext uri="{BB962C8B-B14F-4D97-AF65-F5344CB8AC3E}">
        <p14:creationId xmlns:p14="http://schemas.microsoft.com/office/powerpoint/2010/main" val="145151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81E774-39E8-4D3E-BAF4-4621B961E030}"/>
              </a:ext>
            </a:extLst>
          </p:cNvPr>
          <p:cNvSpPr>
            <a:spLocks noGrp="1"/>
          </p:cNvSpPr>
          <p:nvPr>
            <p:ph idx="1"/>
          </p:nvPr>
        </p:nvSpPr>
        <p:spPr>
          <a:xfrm>
            <a:off x="838200" y="304800"/>
            <a:ext cx="10515600" cy="5872163"/>
          </a:xfrm>
        </p:spPr>
        <p:txBody>
          <a:bodyPr>
            <a:normAutofit fontScale="92500" lnSpcReduction="10000"/>
          </a:bodyPr>
          <a:lstStyle/>
          <a:p>
            <a:pPr fontAlgn="base"/>
            <a:r>
              <a:rPr lang="en-SG" b="1" i="0" dirty="0">
                <a:solidFill>
                  <a:srgbClr val="444444"/>
                </a:solidFill>
                <a:effectLst/>
                <a:latin typeface="Arial" panose="020B0604020202020204" pitchFamily="34" charset="0"/>
              </a:rPr>
              <a:t>Selenium 1.0 (RC)</a:t>
            </a:r>
          </a:p>
          <a:p>
            <a:pPr fontAlgn="base"/>
            <a:r>
              <a:rPr lang="en-SG" sz="2000" b="1" dirty="0">
                <a:solidFill>
                  <a:srgbClr val="444444"/>
                </a:solidFill>
                <a:latin typeface="Arial" panose="020B0604020202020204" pitchFamily="34" charset="0"/>
              </a:rPr>
              <a:t>(a)</a:t>
            </a:r>
            <a:r>
              <a:rPr lang="en-SG" sz="2000" b="1" i="0" dirty="0">
                <a:solidFill>
                  <a:srgbClr val="444444"/>
                </a:solidFill>
                <a:effectLst/>
                <a:latin typeface="Arial" panose="020B0604020202020204" pitchFamily="34" charset="0"/>
              </a:rPr>
              <a:t>.The Selenium Server</a:t>
            </a:r>
          </a:p>
          <a:p>
            <a:pPr algn="l" fontAlgn="base"/>
            <a:r>
              <a:rPr lang="en-US" sz="1600" b="0" i="0" dirty="0">
                <a:solidFill>
                  <a:srgbClr val="4D4D4D"/>
                </a:solidFill>
                <a:effectLst/>
                <a:latin typeface="Arial" panose="020B0604020202020204" pitchFamily="34" charset="0"/>
              </a:rPr>
              <a:t>It starts and terminates the browser, translates and processes the Selenium commands sent from the test app. It behaves like an HTTP proxy, controls and verifies the HTTP messages exchanged between the client and the application under test</a:t>
            </a:r>
            <a:r>
              <a:rPr lang="en-US" b="0" i="0" dirty="0">
                <a:solidFill>
                  <a:srgbClr val="4D4D4D"/>
                </a:solidFill>
                <a:effectLst/>
                <a:latin typeface="Arial" panose="020B0604020202020204" pitchFamily="34" charset="0"/>
              </a:rPr>
              <a:t>.</a:t>
            </a:r>
          </a:p>
          <a:p>
            <a:pPr algn="l" fontAlgn="base"/>
            <a:r>
              <a:rPr lang="en-US" sz="1800" b="1" dirty="0">
                <a:solidFill>
                  <a:srgbClr val="444444"/>
                </a:solidFill>
                <a:latin typeface="Arial" panose="020B0604020202020204" pitchFamily="34" charset="0"/>
              </a:rPr>
              <a:t>(b)</a:t>
            </a:r>
            <a:r>
              <a:rPr lang="en-US" sz="1800" b="1" i="0" dirty="0">
                <a:solidFill>
                  <a:srgbClr val="444444"/>
                </a:solidFill>
                <a:effectLst/>
                <a:latin typeface="Arial" panose="020B0604020202020204" pitchFamily="34" charset="0"/>
              </a:rPr>
              <a:t>. Client libraries</a:t>
            </a:r>
          </a:p>
          <a:p>
            <a:pPr algn="l" fontAlgn="base"/>
            <a:r>
              <a:rPr lang="en-US" sz="1600" b="0" i="0" dirty="0">
                <a:solidFill>
                  <a:srgbClr val="4D4D4D"/>
                </a:solidFill>
                <a:effectLst/>
                <a:latin typeface="Arial" panose="020B0604020202020204" pitchFamily="34" charset="0"/>
              </a:rPr>
              <a:t>This module is the interface between the programming language and the Selenium Server. Selenium supports many programming languages, so their client libraries. The most common of them are Java, </a:t>
            </a:r>
            <a:r>
              <a:rPr lang="en-US" sz="1600" b="0" i="0" dirty="0" err="1">
                <a:solidFill>
                  <a:srgbClr val="4D4D4D"/>
                </a:solidFill>
                <a:effectLst/>
                <a:latin typeface="Arial" panose="020B0604020202020204" pitchFamily="34" charset="0"/>
              </a:rPr>
              <a:t>CSharp</a:t>
            </a:r>
            <a:r>
              <a:rPr lang="en-US" sz="1600" b="0" i="0" dirty="0">
                <a:solidFill>
                  <a:srgbClr val="4D4D4D"/>
                </a:solidFill>
                <a:effectLst/>
                <a:latin typeface="Arial" panose="020B0604020202020204" pitchFamily="34" charset="0"/>
              </a:rPr>
              <a:t>, Python, and Ruby.</a:t>
            </a:r>
          </a:p>
          <a:p>
            <a:pPr marL="0" indent="0" algn="l" fontAlgn="base">
              <a:buNone/>
            </a:pPr>
            <a:r>
              <a:rPr lang="en-US" sz="1600" b="1" i="0" dirty="0">
                <a:solidFill>
                  <a:srgbClr val="444444"/>
                </a:solidFill>
                <a:effectLst/>
                <a:latin typeface="Arial" panose="020B0604020202020204" pitchFamily="34" charset="0"/>
              </a:rPr>
              <a:t>Outdated now.</a:t>
            </a:r>
          </a:p>
          <a:p>
            <a:pPr algn="l" fontAlgn="base"/>
            <a:r>
              <a:rPr lang="en-US" b="1" i="0" dirty="0">
                <a:solidFill>
                  <a:srgbClr val="444444"/>
                </a:solidFill>
                <a:effectLst/>
                <a:latin typeface="Arial" panose="020B0604020202020204" pitchFamily="34" charset="0"/>
              </a:rPr>
              <a:t>Selenium IDE (plugin- </a:t>
            </a:r>
            <a:r>
              <a:rPr lang="en-US" b="1" i="0" dirty="0" err="1">
                <a:solidFill>
                  <a:srgbClr val="444444"/>
                </a:solidFill>
                <a:effectLst/>
                <a:latin typeface="Arial" panose="020B0604020202020204" pitchFamily="34" charset="0"/>
              </a:rPr>
              <a:t>firefox</a:t>
            </a:r>
            <a:r>
              <a:rPr lang="en-US" b="1" i="0" dirty="0">
                <a:solidFill>
                  <a:srgbClr val="444444"/>
                </a:solidFill>
                <a:effectLst/>
                <a:latin typeface="Arial" panose="020B0604020202020204" pitchFamily="34" charset="0"/>
              </a:rPr>
              <a:t>)</a:t>
            </a:r>
          </a:p>
          <a:p>
            <a:pPr algn="l" fontAlgn="base"/>
            <a:r>
              <a:rPr lang="en-US" sz="1800" b="0" i="0" dirty="0">
                <a:solidFill>
                  <a:srgbClr val="4D4D4D"/>
                </a:solidFill>
                <a:effectLst/>
                <a:latin typeface="Arial" panose="020B0604020202020204" pitchFamily="34" charset="0"/>
              </a:rPr>
              <a:t>Selenium IDE is a fully featured development environment (IDE) for composing the Selenium tests. It comes in the form of a Firefox Add-On. You can use it to record, edit, and for the debugging purpose. Initially, its creator used to </a:t>
            </a:r>
            <a:r>
              <a:rPr lang="en-US" sz="1800" b="0" i="0" dirty="0">
                <a:solidFill>
                  <a:srgbClr val="FF0000"/>
                </a:solidFill>
                <a:effectLst/>
                <a:latin typeface="Arial" panose="020B0604020202020204" pitchFamily="34" charset="0"/>
              </a:rPr>
              <a:t>call it as Selenium Recorder</a:t>
            </a:r>
            <a:r>
              <a:rPr lang="en-US" sz="1800" b="0" i="0" dirty="0">
                <a:solidFill>
                  <a:srgbClr val="4D4D4D"/>
                </a:solidFill>
                <a:effectLst/>
                <a:latin typeface="Arial" panose="020B0604020202020204" pitchFamily="34" charset="0"/>
              </a:rPr>
              <a:t>.</a:t>
            </a:r>
          </a:p>
          <a:p>
            <a:pPr algn="l" fontAlgn="base"/>
            <a:r>
              <a:rPr lang="en-US" sz="1700" b="1" i="0" dirty="0">
                <a:solidFill>
                  <a:srgbClr val="444444"/>
                </a:solidFill>
                <a:effectLst/>
                <a:latin typeface="Arial" panose="020B0604020202020204" pitchFamily="34" charset="0"/>
              </a:rPr>
              <a:t>What can you do with Selenium IDE?</a:t>
            </a:r>
          </a:p>
          <a:p>
            <a:pPr algn="l" fontAlgn="base">
              <a:buFont typeface="Arial" panose="020B0604020202020204" pitchFamily="34" charset="0"/>
              <a:buChar char="•"/>
            </a:pPr>
            <a:r>
              <a:rPr lang="en-US" sz="1700" b="0" i="0" dirty="0">
                <a:solidFill>
                  <a:srgbClr val="4D4D4D"/>
                </a:solidFill>
                <a:effectLst/>
                <a:latin typeface="inherit"/>
              </a:rPr>
              <a:t>Run a customized JavaScript using the </a:t>
            </a:r>
            <a:r>
              <a:rPr lang="en-US" sz="1700" b="0" i="0" dirty="0" err="1">
                <a:solidFill>
                  <a:srgbClr val="4D4D4D"/>
                </a:solidFill>
                <a:effectLst/>
                <a:latin typeface="inherit"/>
              </a:rPr>
              <a:t>runScript</a:t>
            </a:r>
            <a:r>
              <a:rPr lang="en-US" sz="1700" b="0" i="0" dirty="0">
                <a:solidFill>
                  <a:srgbClr val="4D4D4D"/>
                </a:solidFill>
                <a:effectLst/>
                <a:latin typeface="inherit"/>
              </a:rPr>
              <a:t> command.</a:t>
            </a:r>
          </a:p>
          <a:p>
            <a:pPr algn="l" fontAlgn="base">
              <a:buFont typeface="Arial" panose="020B0604020202020204" pitchFamily="34" charset="0"/>
              <a:buChar char="•"/>
            </a:pPr>
            <a:r>
              <a:rPr lang="en-US" sz="1700" b="0" i="0" dirty="0">
                <a:solidFill>
                  <a:srgbClr val="4D4D4D"/>
                </a:solidFill>
                <a:effectLst/>
                <a:latin typeface="inherit"/>
              </a:rPr>
              <a:t>Export test cases in various supported formats.</a:t>
            </a:r>
          </a:p>
          <a:p>
            <a:pPr algn="l" fontAlgn="base">
              <a:buFont typeface="Arial" panose="020B0604020202020204" pitchFamily="34" charset="0"/>
              <a:buChar char="•"/>
            </a:pPr>
            <a:r>
              <a:rPr lang="en-US" sz="1700" b="0" i="0" dirty="0">
                <a:solidFill>
                  <a:srgbClr val="4D4D4D"/>
                </a:solidFill>
                <a:effectLst/>
                <a:latin typeface="inherit"/>
              </a:rPr>
              <a:t>Group test cases into test suites which you can convert into Selenium RC or </a:t>
            </a:r>
            <a:r>
              <a:rPr lang="en-US" sz="1700" b="0" i="0" dirty="0" err="1">
                <a:solidFill>
                  <a:srgbClr val="4D4D4D"/>
                </a:solidFill>
                <a:effectLst/>
                <a:latin typeface="inherit"/>
              </a:rPr>
              <a:t>Webdriver</a:t>
            </a:r>
            <a:r>
              <a:rPr lang="en-US" sz="1700" b="0" i="0" dirty="0">
                <a:solidFill>
                  <a:srgbClr val="4D4D4D"/>
                </a:solidFill>
                <a:effectLst/>
                <a:latin typeface="inherit"/>
              </a:rPr>
              <a:t> format.</a:t>
            </a:r>
          </a:p>
          <a:p>
            <a:pPr algn="l" fontAlgn="base">
              <a:buFont typeface="Arial" panose="020B0604020202020204" pitchFamily="34" charset="0"/>
              <a:buChar char="•"/>
            </a:pPr>
            <a:r>
              <a:rPr lang="en-US" sz="1700" b="0" i="0" dirty="0">
                <a:solidFill>
                  <a:srgbClr val="4D4D4D"/>
                </a:solidFill>
                <a:effectLst/>
                <a:latin typeface="inherit"/>
              </a:rPr>
              <a:t>Test a web application only with Firefox.</a:t>
            </a:r>
          </a:p>
          <a:p>
            <a:pPr algn="l" fontAlgn="base"/>
            <a:endParaRPr lang="en-US" sz="1800" b="0" i="0" dirty="0">
              <a:solidFill>
                <a:srgbClr val="4D4D4D"/>
              </a:solidFill>
              <a:effectLst/>
              <a:latin typeface="Arial" panose="020B0604020202020204" pitchFamily="34" charset="0"/>
            </a:endParaRPr>
          </a:p>
          <a:p>
            <a:endParaRPr lang="en-SG" dirty="0"/>
          </a:p>
        </p:txBody>
      </p:sp>
    </p:spTree>
    <p:extLst>
      <p:ext uri="{BB962C8B-B14F-4D97-AF65-F5344CB8AC3E}">
        <p14:creationId xmlns:p14="http://schemas.microsoft.com/office/powerpoint/2010/main" val="62446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0556-DCA2-41B3-88C4-B8A9F67A1803}"/>
              </a:ext>
            </a:extLst>
          </p:cNvPr>
          <p:cNvSpPr>
            <a:spLocks noGrp="1"/>
          </p:cNvSpPr>
          <p:nvPr>
            <p:ph type="title"/>
          </p:nvPr>
        </p:nvSpPr>
        <p:spPr/>
        <p:txBody>
          <a:bodyPr/>
          <a:lstStyle/>
          <a:p>
            <a:r>
              <a:rPr lang="en-SG" dirty="0">
                <a:highlight>
                  <a:srgbClr val="00FF00"/>
                </a:highlight>
              </a:rPr>
              <a:t>SDLC</a:t>
            </a:r>
          </a:p>
        </p:txBody>
      </p:sp>
      <p:pic>
        <p:nvPicPr>
          <p:cNvPr id="5" name="Content Placeholder 4">
            <a:extLst>
              <a:ext uri="{FF2B5EF4-FFF2-40B4-BE49-F238E27FC236}">
                <a16:creationId xmlns:a16="http://schemas.microsoft.com/office/drawing/2014/main" id="{889444FC-7434-4BBE-B1D8-CE38E81B2B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1825625"/>
            <a:ext cx="9223513" cy="4351338"/>
          </a:xfrm>
        </p:spPr>
      </p:pic>
    </p:spTree>
    <p:extLst>
      <p:ext uri="{BB962C8B-B14F-4D97-AF65-F5344CB8AC3E}">
        <p14:creationId xmlns:p14="http://schemas.microsoft.com/office/powerpoint/2010/main" val="3297954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37E465-CA12-46DF-8260-69A7014375A0}"/>
              </a:ext>
            </a:extLst>
          </p:cNvPr>
          <p:cNvSpPr>
            <a:spLocks noGrp="1"/>
          </p:cNvSpPr>
          <p:nvPr>
            <p:ph idx="1"/>
          </p:nvPr>
        </p:nvSpPr>
        <p:spPr>
          <a:xfrm>
            <a:off x="838200" y="252413"/>
            <a:ext cx="10515600" cy="5924550"/>
          </a:xfrm>
        </p:spPr>
        <p:txBody>
          <a:bodyPr>
            <a:normAutofit fontScale="67500" lnSpcReduction="20000"/>
          </a:bodyPr>
          <a:lstStyle/>
          <a:p>
            <a:r>
              <a:rPr lang="en-US" dirty="0">
                <a:highlight>
                  <a:srgbClr val="FFFF00"/>
                </a:highlight>
              </a:rPr>
              <a:t>Selenium WebDriver:</a:t>
            </a:r>
          </a:p>
          <a:p>
            <a:r>
              <a:rPr lang="en-US" sz="2500" dirty="0"/>
              <a:t>What it can do?</a:t>
            </a:r>
          </a:p>
          <a:p>
            <a:r>
              <a:rPr lang="en-US" sz="2500" dirty="0"/>
              <a:t> - Can automate only web applications</a:t>
            </a:r>
          </a:p>
          <a:p>
            <a:r>
              <a:rPr lang="en-US" sz="2500" dirty="0"/>
              <a:t> - It can talk to browsers like chrome, </a:t>
            </a:r>
            <a:r>
              <a:rPr lang="en-US" sz="2500" dirty="0" err="1"/>
              <a:t>firefox</a:t>
            </a:r>
            <a:r>
              <a:rPr lang="en-US" sz="2500" dirty="0"/>
              <a:t>, edge, IE, Opera, Safari</a:t>
            </a:r>
          </a:p>
          <a:p>
            <a:r>
              <a:rPr lang="en-US" sz="2500" dirty="0"/>
              <a:t> - You can run your script in any platform (OS) - Windows, </a:t>
            </a:r>
            <a:r>
              <a:rPr lang="en-US" sz="2500" dirty="0" err="1"/>
              <a:t>linux</a:t>
            </a:r>
            <a:r>
              <a:rPr lang="en-US" sz="2500" dirty="0"/>
              <a:t>, mac, Android, </a:t>
            </a:r>
            <a:r>
              <a:rPr lang="en-US" sz="2500" dirty="0" err="1"/>
              <a:t>ios</a:t>
            </a:r>
            <a:endParaRPr lang="en-US" sz="2500" dirty="0"/>
          </a:p>
          <a:p>
            <a:r>
              <a:rPr lang="en-US" sz="2500" dirty="0"/>
              <a:t> - You can write the script in any languages: java, </a:t>
            </a:r>
            <a:r>
              <a:rPr lang="en-US" sz="2500" dirty="0" err="1"/>
              <a:t>javascript</a:t>
            </a:r>
            <a:r>
              <a:rPr lang="en-US" sz="2500" dirty="0"/>
              <a:t>, python, Ruby, Pearl, C#</a:t>
            </a:r>
          </a:p>
          <a:p>
            <a:pPr>
              <a:lnSpc>
                <a:spcPct val="107000"/>
              </a:lnSpc>
              <a:spcAft>
                <a:spcPts val="800"/>
              </a:spcAft>
            </a:pPr>
            <a:r>
              <a:rPr lang="en-SG" sz="1800" b="1" dirty="0">
                <a:effectLst/>
                <a:latin typeface="Calibri" panose="020F0502020204030204" pitchFamily="34" charset="0"/>
                <a:ea typeface="Calibri" panose="020F0502020204030204" pitchFamily="34" charset="0"/>
                <a:cs typeface="Times New Roman" panose="02020603050405020304" pitchFamily="18" charset="0"/>
              </a:rPr>
              <a:t>Selenium</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SG"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Test Web application</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Run across different </a:t>
            </a:r>
            <a:r>
              <a:rPr lang="en-SG"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platfom</a:t>
            </a:r>
            <a:r>
              <a:rPr lang="en-SG"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SG"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ie</a:t>
            </a:r>
            <a:r>
              <a:rPr lang="en-SG"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SG"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modzilla</a:t>
            </a:r>
            <a:r>
              <a:rPr lang="en-SG"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 chrome</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500" dirty="0"/>
          </a:p>
          <a:p>
            <a:r>
              <a:rPr lang="en-SG" sz="2500" dirty="0"/>
              <a:t>What it cannot do?</a:t>
            </a:r>
          </a:p>
          <a:p>
            <a:r>
              <a:rPr lang="en-SG" sz="2500" dirty="0"/>
              <a:t> - Can it automate excel sheet? - No!! - (Java libraries - Apache POI)</a:t>
            </a:r>
          </a:p>
          <a:p>
            <a:r>
              <a:rPr lang="en-SG" sz="2500" dirty="0"/>
              <a:t> - Can it automate mainframe application? - No!! - (Java libraries - </a:t>
            </a:r>
            <a:r>
              <a:rPr lang="en-SG" sz="2500" dirty="0" err="1"/>
              <a:t>WinAppDriver</a:t>
            </a:r>
            <a:r>
              <a:rPr lang="en-SG" sz="2500" dirty="0"/>
              <a:t>)</a:t>
            </a:r>
          </a:p>
          <a:p>
            <a:r>
              <a:rPr lang="en-SG" sz="2500" dirty="0"/>
              <a:t> - Can it talk to database? - No!! - (Java Libraries - JDBC)</a:t>
            </a:r>
          </a:p>
          <a:p>
            <a:r>
              <a:rPr lang="en-SG" sz="2500" dirty="0"/>
              <a:t> - Can it automate mobile based apps? - No!! - (Java Libraries - Appium)</a:t>
            </a:r>
          </a:p>
          <a:p>
            <a:r>
              <a:rPr lang="en-SG" sz="2500" dirty="0"/>
              <a:t> - Can we do performance testing? - No!! JMeter, Gatling, Load Runner, Locust</a:t>
            </a:r>
          </a:p>
          <a:p>
            <a:endParaRPr lang="en-SG" sz="2500" dirty="0"/>
          </a:p>
        </p:txBody>
      </p:sp>
    </p:spTree>
    <p:extLst>
      <p:ext uri="{BB962C8B-B14F-4D97-AF65-F5344CB8AC3E}">
        <p14:creationId xmlns:p14="http://schemas.microsoft.com/office/powerpoint/2010/main" val="494894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36828-B7F9-4851-8AD6-4B73DCADE78A}"/>
              </a:ext>
            </a:extLst>
          </p:cNvPr>
          <p:cNvSpPr>
            <a:spLocks noGrp="1"/>
          </p:cNvSpPr>
          <p:nvPr>
            <p:ph idx="1"/>
          </p:nvPr>
        </p:nvSpPr>
        <p:spPr>
          <a:xfrm>
            <a:off x="838200" y="357809"/>
            <a:ext cx="10515600" cy="5819154"/>
          </a:xfrm>
        </p:spPr>
        <p:txBody>
          <a:bodyPr>
            <a:normAutofit lnSpcReduction="10000"/>
          </a:bodyPr>
          <a:lstStyle/>
          <a:p>
            <a:pPr algn="l" fontAlgn="base"/>
            <a:r>
              <a:rPr lang="en-US" b="1" i="0" dirty="0">
                <a:solidFill>
                  <a:srgbClr val="444444"/>
                </a:solidFill>
                <a:effectLst/>
                <a:latin typeface="Arial" panose="020B0604020202020204" pitchFamily="34" charset="0"/>
              </a:rPr>
              <a:t>Selenium Grid</a:t>
            </a:r>
          </a:p>
          <a:p>
            <a:pPr algn="l" fontAlgn="base"/>
            <a:r>
              <a:rPr lang="en-US" sz="2400" b="0" i="0" dirty="0">
                <a:solidFill>
                  <a:srgbClr val="4D4D4D"/>
                </a:solidFill>
                <a:effectLst/>
                <a:latin typeface="Arial" panose="020B0604020202020204" pitchFamily="34" charset="0"/>
              </a:rPr>
              <a:t>Selenium Grid is a dynamic tool that can distribute and run the Selenium tests across many physical/virtual machines in a concurrent order. It can significantly expedite the testing process across different browsers and reduce the testing cycle by giving quick and accurate results.</a:t>
            </a:r>
          </a:p>
          <a:p>
            <a:pPr algn="l" fontAlgn="base"/>
            <a:r>
              <a:rPr lang="en-US" sz="2400" b="0" i="0" dirty="0">
                <a:solidFill>
                  <a:srgbClr val="4D4D4D"/>
                </a:solidFill>
                <a:effectLst/>
                <a:latin typeface="Arial" panose="020B0604020202020204" pitchFamily="34" charset="0"/>
              </a:rPr>
              <a:t>Selenium Grid can simultaneously invoke the multiple instances of WebDriver (or Selenium RC) tests using the same test code. You just have to make the test code is available on every node running the tests.</a:t>
            </a:r>
          </a:p>
          <a:p>
            <a:pPr algn="l" fontAlgn="base"/>
            <a:r>
              <a:rPr lang="en-US" sz="2400" b="0" i="0" dirty="0">
                <a:solidFill>
                  <a:srgbClr val="4D4D4D"/>
                </a:solidFill>
                <a:effectLst/>
                <a:latin typeface="Arial" panose="020B0604020202020204" pitchFamily="34" charset="0"/>
              </a:rPr>
              <a:t>Selenium Grid architecture consists of a Hub and a Node.</a:t>
            </a:r>
          </a:p>
          <a:p>
            <a:pPr algn="l" fontAlgn="base"/>
            <a:endParaRPr lang="en-US" sz="2400" b="0" i="0" dirty="0">
              <a:solidFill>
                <a:srgbClr val="4D4D4D"/>
              </a:solidFill>
              <a:effectLst/>
              <a:latin typeface="Arial" panose="020B0604020202020204" pitchFamily="34" charset="0"/>
            </a:endParaRPr>
          </a:p>
          <a:p>
            <a:r>
              <a:rPr lang="en-US" b="0" i="0" dirty="0">
                <a:solidFill>
                  <a:srgbClr val="FF0000"/>
                </a:solidFill>
                <a:effectLst/>
                <a:latin typeface="Roboto" panose="02000000000000000000" pitchFamily="2" charset="0"/>
              </a:rPr>
              <a:t>Selenium Maven  </a:t>
            </a:r>
            <a:r>
              <a:rPr lang="en-US" b="0" i="0" dirty="0">
                <a:solidFill>
                  <a:srgbClr val="111111"/>
                </a:solidFill>
                <a:effectLst/>
                <a:latin typeface="Roboto" panose="02000000000000000000" pitchFamily="2" charset="0"/>
              </a:rPr>
              <a:t>is the latest</a:t>
            </a:r>
            <a:r>
              <a:rPr lang="en-US" b="1" i="0" dirty="0">
                <a:solidFill>
                  <a:srgbClr val="111111"/>
                </a:solidFill>
                <a:effectLst/>
                <a:latin typeface="Roboto" panose="02000000000000000000" pitchFamily="2" charset="0"/>
              </a:rPr>
              <a:t> build testing tool</a:t>
            </a:r>
            <a:r>
              <a:rPr lang="en-US" b="0" i="0" dirty="0">
                <a:solidFill>
                  <a:srgbClr val="111111"/>
                </a:solidFill>
                <a:effectLst/>
                <a:latin typeface="Roboto" panose="02000000000000000000" pitchFamily="2" charset="0"/>
              </a:rPr>
              <a:t>. It has several new features as compare to Ant, like dependency, etc. Maven is a project build or project management tool. It is used to check the compilation issues between framework components whenever multiple test engineer integrates their files into the same framework.</a:t>
            </a:r>
            <a:endParaRPr lang="en-SG" dirty="0"/>
          </a:p>
        </p:txBody>
      </p:sp>
    </p:spTree>
    <p:extLst>
      <p:ext uri="{BB962C8B-B14F-4D97-AF65-F5344CB8AC3E}">
        <p14:creationId xmlns:p14="http://schemas.microsoft.com/office/powerpoint/2010/main" val="258835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7D10B-A6A2-49D7-B790-5105461BC74C}"/>
              </a:ext>
            </a:extLst>
          </p:cNvPr>
          <p:cNvSpPr>
            <a:spLocks noGrp="1"/>
          </p:cNvSpPr>
          <p:nvPr>
            <p:ph idx="1"/>
          </p:nvPr>
        </p:nvSpPr>
        <p:spPr>
          <a:xfrm>
            <a:off x="838200" y="251791"/>
            <a:ext cx="10515600" cy="5925172"/>
          </a:xfrm>
        </p:spPr>
        <p:txBody>
          <a:bodyPr>
            <a:normAutofit lnSpcReduction="10000"/>
          </a:bodyPr>
          <a:lstStyle/>
          <a:p>
            <a:pPr algn="l"/>
            <a:r>
              <a:rPr lang="en-US" b="1" i="0" dirty="0">
                <a:solidFill>
                  <a:srgbClr val="00B3F4"/>
                </a:solidFill>
                <a:effectLst/>
                <a:latin typeface="Source Sans Pro" panose="020B0503030403020204" pitchFamily="34" charset="0"/>
              </a:rPr>
              <a:t>Maven Dependency</a:t>
            </a:r>
          </a:p>
          <a:p>
            <a:pPr algn="l"/>
            <a:r>
              <a:rPr lang="en-US" b="1" i="0" dirty="0">
                <a:solidFill>
                  <a:srgbClr val="00B3F4"/>
                </a:solidFill>
                <a:effectLst/>
                <a:latin typeface="Source Sans Pro" panose="020B0503030403020204" pitchFamily="34" charset="0"/>
              </a:rPr>
              <a:t>pom.xml – (Project Object Model)</a:t>
            </a:r>
          </a:p>
          <a:p>
            <a:pPr algn="l"/>
            <a:r>
              <a:rPr lang="en-US" sz="1900" b="0" i="0" dirty="0">
                <a:solidFill>
                  <a:srgbClr val="2B2B2B"/>
                </a:solidFill>
                <a:effectLst/>
                <a:latin typeface="Source Sans Pro" panose="020B0503030403020204" pitchFamily="34" charset="0"/>
              </a:rPr>
              <a:t>It is an XML file that contains information about the project and configuration details used by Maven to build the project and resides in the base directory of current project.</a:t>
            </a:r>
          </a:p>
          <a:p>
            <a:pPr algn="l"/>
            <a:r>
              <a:rPr lang="en-US" sz="1900" b="0" i="0" dirty="0">
                <a:solidFill>
                  <a:srgbClr val="2B2B2B"/>
                </a:solidFill>
                <a:effectLst/>
                <a:latin typeface="Source Sans Pro" panose="020B0503030403020204" pitchFamily="34" charset="0"/>
              </a:rPr>
              <a:t>configuration details can be –</a:t>
            </a:r>
          </a:p>
          <a:p>
            <a:pPr algn="l">
              <a:buFont typeface="Arial" panose="020B0604020202020204" pitchFamily="34" charset="0"/>
              <a:buChar char="•"/>
            </a:pPr>
            <a:r>
              <a:rPr lang="en-US" sz="1900" b="0" i="0" dirty="0">
                <a:solidFill>
                  <a:srgbClr val="2B2B2B"/>
                </a:solidFill>
                <a:effectLst/>
                <a:latin typeface="Source Sans Pro" panose="020B0503030403020204" pitchFamily="34" charset="0"/>
              </a:rPr>
              <a:t>project dependencies</a:t>
            </a:r>
          </a:p>
          <a:p>
            <a:pPr algn="l">
              <a:buFont typeface="Arial" panose="020B0604020202020204" pitchFamily="34" charset="0"/>
              <a:buChar char="•"/>
            </a:pPr>
            <a:r>
              <a:rPr lang="en-US" sz="1900" b="0" i="0" dirty="0">
                <a:solidFill>
                  <a:srgbClr val="2B2B2B"/>
                </a:solidFill>
                <a:effectLst/>
                <a:latin typeface="Source Sans Pro" panose="020B0503030403020204" pitchFamily="34" charset="0"/>
              </a:rPr>
              <a:t>plugins</a:t>
            </a:r>
          </a:p>
          <a:p>
            <a:pPr algn="l">
              <a:buFont typeface="Arial" panose="020B0604020202020204" pitchFamily="34" charset="0"/>
              <a:buChar char="•"/>
            </a:pPr>
            <a:r>
              <a:rPr lang="en-US" sz="1900" b="0" i="0" dirty="0">
                <a:solidFill>
                  <a:srgbClr val="2B2B2B"/>
                </a:solidFill>
                <a:effectLst/>
                <a:latin typeface="Source Sans Pro" panose="020B0503030403020204" pitchFamily="34" charset="0"/>
              </a:rPr>
              <a:t>goals</a:t>
            </a:r>
          </a:p>
          <a:p>
            <a:pPr algn="l">
              <a:buFont typeface="Arial" panose="020B0604020202020204" pitchFamily="34" charset="0"/>
              <a:buChar char="•"/>
            </a:pPr>
            <a:r>
              <a:rPr lang="en-US" sz="1900" b="0" i="0" dirty="0">
                <a:solidFill>
                  <a:srgbClr val="2B2B2B"/>
                </a:solidFill>
                <a:effectLst/>
                <a:latin typeface="Source Sans Pro" panose="020B0503030403020204" pitchFamily="34" charset="0"/>
              </a:rPr>
              <a:t>build profiles</a:t>
            </a:r>
          </a:p>
          <a:p>
            <a:pPr algn="l">
              <a:buFont typeface="Arial" panose="020B0604020202020204" pitchFamily="34" charset="0"/>
              <a:buChar char="•"/>
            </a:pPr>
            <a:r>
              <a:rPr lang="en-US" sz="1900" b="0" i="0" dirty="0">
                <a:solidFill>
                  <a:srgbClr val="2B2B2B"/>
                </a:solidFill>
                <a:effectLst/>
                <a:latin typeface="Source Sans Pro" panose="020B0503030403020204" pitchFamily="34" charset="0"/>
              </a:rPr>
              <a:t>project version</a:t>
            </a:r>
          </a:p>
          <a:p>
            <a:pPr algn="l">
              <a:buFont typeface="Arial" panose="020B0604020202020204" pitchFamily="34" charset="0"/>
              <a:buChar char="•"/>
            </a:pPr>
            <a:r>
              <a:rPr lang="en-US" sz="1900" b="0" i="0" dirty="0">
                <a:solidFill>
                  <a:srgbClr val="2B2B2B"/>
                </a:solidFill>
                <a:effectLst/>
                <a:latin typeface="Source Sans Pro" panose="020B0503030403020204" pitchFamily="34" charset="0"/>
              </a:rPr>
              <a:t>developers</a:t>
            </a:r>
          </a:p>
          <a:p>
            <a:pPr algn="l">
              <a:buFont typeface="Arial" panose="020B0604020202020204" pitchFamily="34" charset="0"/>
              <a:buChar char="•"/>
            </a:pPr>
            <a:r>
              <a:rPr lang="en-US" sz="1900" b="0" i="0" dirty="0">
                <a:solidFill>
                  <a:srgbClr val="2B2B2B"/>
                </a:solidFill>
                <a:effectLst/>
                <a:latin typeface="Source Sans Pro" panose="020B0503030403020204" pitchFamily="34" charset="0"/>
              </a:rPr>
              <a:t>mailing list</a:t>
            </a:r>
          </a:p>
          <a:p>
            <a:pPr algn="l"/>
            <a:r>
              <a:rPr lang="en-US" b="0" i="0" dirty="0">
                <a:solidFill>
                  <a:srgbClr val="2B2B2B"/>
                </a:solidFill>
                <a:effectLst/>
                <a:latin typeface="Source Sans Pro" panose="020B0503030403020204" pitchFamily="34" charset="0"/>
              </a:rPr>
              <a:t>Project dependencies – contains all the dependency.</a:t>
            </a:r>
          </a:p>
          <a:p>
            <a:pPr algn="l"/>
            <a:r>
              <a:rPr lang="en-US" b="0" i="0" dirty="0">
                <a:solidFill>
                  <a:srgbClr val="2B2B2B"/>
                </a:solidFill>
                <a:effectLst/>
                <a:latin typeface="Source Sans Pro" panose="020B0503030403020204" pitchFamily="34" charset="0"/>
              </a:rPr>
              <a:t>Navigate to </a:t>
            </a:r>
            <a:r>
              <a:rPr lang="en-US" b="0" i="0" u="none" strike="noStrike" dirty="0">
                <a:solidFill>
                  <a:srgbClr val="2B2B2B"/>
                </a:solidFill>
                <a:effectLst/>
                <a:latin typeface="Source Sans Pro" panose="020B0503030403020204" pitchFamily="34" charset="0"/>
                <a:hlinkClick r:id="rId2"/>
              </a:rPr>
              <a:t>http://mvnrepository.com/</a:t>
            </a:r>
            <a:r>
              <a:rPr lang="en-US" b="0" i="0" dirty="0">
                <a:solidFill>
                  <a:srgbClr val="2B2B2B"/>
                </a:solidFill>
                <a:effectLst/>
                <a:latin typeface="Source Sans Pro" panose="020B0503030403020204" pitchFamily="34" charset="0"/>
              </a:rPr>
              <a:t> to search for dependencies (for selenium, </a:t>
            </a:r>
            <a:r>
              <a:rPr lang="en-US" b="0" i="0" dirty="0" err="1">
                <a:solidFill>
                  <a:srgbClr val="2B2B2B"/>
                </a:solidFill>
                <a:effectLst/>
                <a:latin typeface="Source Sans Pro" panose="020B0503030403020204" pitchFamily="34" charset="0"/>
              </a:rPr>
              <a:t>testNG</a:t>
            </a:r>
            <a:r>
              <a:rPr lang="en-US" b="0" i="0" dirty="0">
                <a:solidFill>
                  <a:srgbClr val="2B2B2B"/>
                </a:solidFill>
                <a:effectLst/>
                <a:latin typeface="Source Sans Pro" panose="020B0503030403020204" pitchFamily="34" charset="0"/>
              </a:rPr>
              <a:t> </a:t>
            </a:r>
            <a:r>
              <a:rPr lang="en-US" b="0" i="0" dirty="0" err="1">
                <a:solidFill>
                  <a:srgbClr val="2B2B2B"/>
                </a:solidFill>
                <a:effectLst/>
                <a:latin typeface="Source Sans Pro" panose="020B0503030403020204" pitchFamily="34" charset="0"/>
              </a:rPr>
              <a:t>etc</a:t>
            </a:r>
            <a:r>
              <a:rPr lang="en-US" b="0" i="0" dirty="0">
                <a:solidFill>
                  <a:srgbClr val="2B2B2B"/>
                </a:solidFill>
                <a:effectLst/>
                <a:latin typeface="Source Sans Pro" panose="020B0503030403020204" pitchFamily="34" charset="0"/>
              </a:rPr>
              <a:t>) and include them into the pom.xml</a:t>
            </a:r>
          </a:p>
          <a:p>
            <a:endParaRPr lang="en-SG" dirty="0"/>
          </a:p>
        </p:txBody>
      </p:sp>
    </p:spTree>
    <p:extLst>
      <p:ext uri="{BB962C8B-B14F-4D97-AF65-F5344CB8AC3E}">
        <p14:creationId xmlns:p14="http://schemas.microsoft.com/office/powerpoint/2010/main" val="101755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962A93B-62D9-4FD4-935C-934D601C9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981" y="557213"/>
            <a:ext cx="8228037" cy="5619750"/>
          </a:xfrm>
        </p:spPr>
      </p:pic>
    </p:spTree>
    <p:extLst>
      <p:ext uri="{BB962C8B-B14F-4D97-AF65-F5344CB8AC3E}">
        <p14:creationId xmlns:p14="http://schemas.microsoft.com/office/powerpoint/2010/main" val="1207264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F1EED-81DD-494F-A371-68C3F9DBF36A}"/>
              </a:ext>
            </a:extLst>
          </p:cNvPr>
          <p:cNvSpPr>
            <a:spLocks noGrp="1"/>
          </p:cNvSpPr>
          <p:nvPr>
            <p:ph idx="1"/>
          </p:nvPr>
        </p:nvSpPr>
        <p:spPr>
          <a:xfrm>
            <a:off x="838200" y="463826"/>
            <a:ext cx="10515600" cy="5713137"/>
          </a:xfrm>
        </p:spPr>
        <p:txBody>
          <a:bodyPr/>
          <a:lstStyle/>
          <a:p>
            <a:r>
              <a:rPr lang="en-US" dirty="0">
                <a:highlight>
                  <a:srgbClr val="FFFF00"/>
                </a:highlight>
              </a:rPr>
              <a:t>Locators (8):</a:t>
            </a:r>
          </a:p>
          <a:p>
            <a:r>
              <a:rPr lang="en-US" dirty="0"/>
              <a:t>1. </a:t>
            </a:r>
            <a:r>
              <a:rPr lang="en-US" dirty="0">
                <a:solidFill>
                  <a:srgbClr val="00B050"/>
                </a:solidFill>
              </a:rPr>
              <a:t>id</a:t>
            </a:r>
            <a:r>
              <a:rPr lang="en-US" dirty="0"/>
              <a:t> --&gt; tag attribute -&gt; 1st priority - may have changing numbers</a:t>
            </a:r>
          </a:p>
          <a:p>
            <a:r>
              <a:rPr lang="en-US" dirty="0"/>
              <a:t>2. </a:t>
            </a:r>
            <a:r>
              <a:rPr lang="en-US" dirty="0">
                <a:solidFill>
                  <a:srgbClr val="00B050"/>
                </a:solidFill>
              </a:rPr>
              <a:t>name</a:t>
            </a:r>
            <a:r>
              <a:rPr lang="en-US" dirty="0"/>
              <a:t> --&gt; attribute --&gt; 2nd priority -  cannot use when it is duplicated</a:t>
            </a:r>
          </a:p>
          <a:p>
            <a:r>
              <a:rPr lang="en-US" dirty="0"/>
              <a:t>3. </a:t>
            </a:r>
            <a:r>
              <a:rPr lang="en-US" dirty="0" err="1">
                <a:solidFill>
                  <a:srgbClr val="00B050"/>
                </a:solidFill>
              </a:rPr>
              <a:t>linktex</a:t>
            </a:r>
            <a:r>
              <a:rPr lang="en-US" dirty="0" err="1"/>
              <a:t>t</a:t>
            </a:r>
            <a:r>
              <a:rPr lang="en-US" dirty="0"/>
              <a:t> --&gt; tag name should be &lt;a&gt; (anchor) --&gt; 3rd priority</a:t>
            </a:r>
          </a:p>
          <a:p>
            <a:r>
              <a:rPr lang="en-US" dirty="0"/>
              <a:t>4. </a:t>
            </a:r>
            <a:r>
              <a:rPr lang="en-US" dirty="0" err="1">
                <a:solidFill>
                  <a:srgbClr val="00B050"/>
                </a:solidFill>
              </a:rPr>
              <a:t>classname</a:t>
            </a:r>
            <a:r>
              <a:rPr lang="en-US" dirty="0"/>
              <a:t> --&gt; attribute --&gt; 4th priority (do not use </a:t>
            </a:r>
            <a:r>
              <a:rPr lang="en-US" dirty="0" err="1"/>
              <a:t>classname</a:t>
            </a:r>
            <a:r>
              <a:rPr lang="en-US" dirty="0"/>
              <a:t> when it has spaces in between)</a:t>
            </a:r>
          </a:p>
          <a:p>
            <a:r>
              <a:rPr lang="en-US" dirty="0"/>
              <a:t>5</a:t>
            </a:r>
            <a:r>
              <a:rPr lang="en-US" dirty="0">
                <a:solidFill>
                  <a:srgbClr val="00B050"/>
                </a:solidFill>
              </a:rPr>
              <a:t>. </a:t>
            </a:r>
            <a:r>
              <a:rPr lang="en-US" dirty="0" err="1">
                <a:solidFill>
                  <a:srgbClr val="00B050"/>
                </a:solidFill>
              </a:rPr>
              <a:t>tagName</a:t>
            </a:r>
            <a:endParaRPr lang="en-US" dirty="0">
              <a:solidFill>
                <a:srgbClr val="00B050"/>
              </a:solidFill>
            </a:endParaRPr>
          </a:p>
          <a:p>
            <a:r>
              <a:rPr lang="en-US" dirty="0"/>
              <a:t>6. </a:t>
            </a:r>
            <a:r>
              <a:rPr lang="en-US" dirty="0" err="1">
                <a:solidFill>
                  <a:srgbClr val="00B050"/>
                </a:solidFill>
              </a:rPr>
              <a:t>partialLinkTex</a:t>
            </a:r>
            <a:r>
              <a:rPr lang="en-US" dirty="0" err="1"/>
              <a:t>t</a:t>
            </a:r>
            <a:r>
              <a:rPr lang="en-US" dirty="0"/>
              <a:t> --&gt; tag name should be &lt;a&gt; (anchor)</a:t>
            </a:r>
          </a:p>
          <a:p>
            <a:r>
              <a:rPr lang="en-US" dirty="0"/>
              <a:t>7</a:t>
            </a:r>
            <a:r>
              <a:rPr lang="en-US" dirty="0">
                <a:solidFill>
                  <a:srgbClr val="00B050"/>
                </a:solidFill>
              </a:rPr>
              <a:t>. </a:t>
            </a:r>
            <a:r>
              <a:rPr lang="en-US" dirty="0" err="1">
                <a:solidFill>
                  <a:srgbClr val="00B050"/>
                </a:solidFill>
              </a:rPr>
              <a:t>xPath</a:t>
            </a:r>
            <a:endParaRPr lang="en-US" dirty="0">
              <a:solidFill>
                <a:srgbClr val="00B050"/>
              </a:solidFill>
            </a:endParaRPr>
          </a:p>
          <a:p>
            <a:r>
              <a:rPr lang="en-US" dirty="0"/>
              <a:t>8. </a:t>
            </a:r>
            <a:r>
              <a:rPr lang="en-US" dirty="0" err="1">
                <a:solidFill>
                  <a:srgbClr val="00B050"/>
                </a:solidFill>
              </a:rPr>
              <a:t>css</a:t>
            </a:r>
            <a:r>
              <a:rPr lang="en-US" dirty="0"/>
              <a:t> --&gt; only top to bottom</a:t>
            </a:r>
            <a:endParaRPr lang="en-SG" dirty="0"/>
          </a:p>
        </p:txBody>
      </p:sp>
    </p:spTree>
    <p:extLst>
      <p:ext uri="{BB962C8B-B14F-4D97-AF65-F5344CB8AC3E}">
        <p14:creationId xmlns:p14="http://schemas.microsoft.com/office/powerpoint/2010/main" val="325389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2BBE6-05A6-410C-AAF4-897383B5D288}"/>
              </a:ext>
            </a:extLst>
          </p:cNvPr>
          <p:cNvSpPr>
            <a:spLocks noGrp="1"/>
          </p:cNvSpPr>
          <p:nvPr>
            <p:ph idx="1"/>
          </p:nvPr>
        </p:nvSpPr>
        <p:spPr>
          <a:xfrm>
            <a:off x="838200" y="463826"/>
            <a:ext cx="10515600" cy="5713137"/>
          </a:xfrm>
        </p:spPr>
        <p:txBody>
          <a:bodyPr/>
          <a:lstStyle/>
          <a:p>
            <a:r>
              <a:rPr lang="en-SG" b="0" i="0" dirty="0" err="1">
                <a:solidFill>
                  <a:srgbClr val="24292F"/>
                </a:solidFill>
                <a:effectLst/>
                <a:latin typeface="ui-monospace"/>
              </a:rPr>
              <a:t>xPath</a:t>
            </a:r>
            <a:r>
              <a:rPr lang="en-SG" b="0" i="0" dirty="0">
                <a:solidFill>
                  <a:srgbClr val="24292F"/>
                </a:solidFill>
                <a:effectLst/>
                <a:latin typeface="ui-monospace"/>
              </a:rPr>
              <a:t> - XML Path</a:t>
            </a:r>
          </a:p>
          <a:p>
            <a:r>
              <a:rPr lang="en-US" sz="1800" dirty="0">
                <a:solidFill>
                  <a:srgbClr val="24292F"/>
                </a:solidFill>
                <a:latin typeface="ui-monospace"/>
              </a:rPr>
              <a:t>1. </a:t>
            </a:r>
            <a:r>
              <a:rPr lang="en-US" sz="1800" dirty="0">
                <a:solidFill>
                  <a:srgbClr val="00B050"/>
                </a:solidFill>
                <a:latin typeface="ui-monospace"/>
              </a:rPr>
              <a:t>Absolute </a:t>
            </a:r>
            <a:r>
              <a:rPr lang="en-US" sz="1800" dirty="0" err="1">
                <a:solidFill>
                  <a:srgbClr val="00B050"/>
                </a:solidFill>
                <a:latin typeface="ui-monospace"/>
              </a:rPr>
              <a:t>xPath</a:t>
            </a:r>
            <a:r>
              <a:rPr lang="en-US" sz="1800" dirty="0">
                <a:solidFill>
                  <a:srgbClr val="00B050"/>
                </a:solidFill>
                <a:latin typeface="ui-monospace"/>
              </a:rPr>
              <a:t> </a:t>
            </a:r>
            <a:r>
              <a:rPr lang="en-US" sz="1800" dirty="0">
                <a:solidFill>
                  <a:srgbClr val="24292F"/>
                </a:solidFill>
                <a:latin typeface="ui-monospace"/>
              </a:rPr>
              <a:t>- It should start with root tag</a:t>
            </a:r>
          </a:p>
          <a:p>
            <a:r>
              <a:rPr lang="en-US" sz="1800" dirty="0">
                <a:solidFill>
                  <a:srgbClr val="24292F"/>
                </a:solidFill>
                <a:latin typeface="ui-monospace"/>
              </a:rPr>
              <a:t>    - It should start with  '/'</a:t>
            </a:r>
          </a:p>
          <a:p>
            <a:r>
              <a:rPr lang="en-US" sz="1800" dirty="0">
                <a:solidFill>
                  <a:srgbClr val="24292F"/>
                </a:solidFill>
                <a:latin typeface="ui-monospace"/>
              </a:rPr>
              <a:t>    - Fastest</a:t>
            </a:r>
          </a:p>
          <a:p>
            <a:r>
              <a:rPr lang="en-US" sz="1800" dirty="0">
                <a:solidFill>
                  <a:srgbClr val="24292F"/>
                </a:solidFill>
                <a:latin typeface="ui-monospace"/>
              </a:rPr>
              <a:t>/html/body/div[2]/div[2]/div/form/p/input</a:t>
            </a:r>
          </a:p>
          <a:p>
            <a:r>
              <a:rPr lang="en-US" sz="1800" dirty="0">
                <a:solidFill>
                  <a:srgbClr val="24292F"/>
                </a:solidFill>
                <a:latin typeface="ui-monospace"/>
              </a:rPr>
              <a:t>Mandatory - /</a:t>
            </a:r>
            <a:r>
              <a:rPr lang="en-US" sz="1800" dirty="0" err="1">
                <a:solidFill>
                  <a:srgbClr val="24292F"/>
                </a:solidFill>
                <a:latin typeface="ui-monospace"/>
              </a:rPr>
              <a:t>tagName</a:t>
            </a:r>
            <a:endParaRPr lang="en-US" sz="1800" dirty="0">
              <a:solidFill>
                <a:srgbClr val="24292F"/>
              </a:solidFill>
              <a:latin typeface="ui-monospace"/>
            </a:endParaRPr>
          </a:p>
          <a:p>
            <a:endParaRPr lang="en-US" sz="1800" dirty="0">
              <a:solidFill>
                <a:srgbClr val="24292F"/>
              </a:solidFill>
              <a:latin typeface="ui-monospace"/>
            </a:endParaRPr>
          </a:p>
          <a:p>
            <a:r>
              <a:rPr lang="en-US" sz="1800" dirty="0">
                <a:solidFill>
                  <a:srgbClr val="24292F"/>
                </a:solidFill>
                <a:latin typeface="ui-monospace"/>
              </a:rPr>
              <a:t>Java - Index starts with 0</a:t>
            </a:r>
          </a:p>
          <a:p>
            <a:r>
              <a:rPr lang="en-US" sz="1800" dirty="0" err="1">
                <a:solidFill>
                  <a:srgbClr val="24292F"/>
                </a:solidFill>
                <a:latin typeface="ui-monospace"/>
              </a:rPr>
              <a:t>xPath</a:t>
            </a:r>
            <a:r>
              <a:rPr lang="en-US" sz="1800" dirty="0">
                <a:solidFill>
                  <a:srgbClr val="24292F"/>
                </a:solidFill>
                <a:latin typeface="ui-monospace"/>
              </a:rPr>
              <a:t> - Index starts with 1</a:t>
            </a:r>
          </a:p>
          <a:p>
            <a:endParaRPr lang="en-US" sz="1800" dirty="0">
              <a:solidFill>
                <a:srgbClr val="24292F"/>
              </a:solidFill>
              <a:latin typeface="ui-monospace"/>
            </a:endParaRPr>
          </a:p>
          <a:p>
            <a:r>
              <a:rPr lang="en-US" sz="1800" dirty="0">
                <a:solidFill>
                  <a:srgbClr val="00B050"/>
                </a:solidFill>
                <a:latin typeface="ui-monospace"/>
              </a:rPr>
              <a:t>2. Relative </a:t>
            </a:r>
            <a:r>
              <a:rPr lang="en-US" sz="1800" dirty="0" err="1">
                <a:solidFill>
                  <a:srgbClr val="00B050"/>
                </a:solidFill>
                <a:latin typeface="ui-monospace"/>
              </a:rPr>
              <a:t>xPath</a:t>
            </a:r>
            <a:endParaRPr lang="en-US" sz="1800" dirty="0">
              <a:solidFill>
                <a:srgbClr val="00B050"/>
              </a:solidFill>
              <a:latin typeface="ui-monospace"/>
            </a:endParaRPr>
          </a:p>
          <a:p>
            <a:r>
              <a:rPr lang="en-US" sz="1800" dirty="0">
                <a:solidFill>
                  <a:srgbClr val="24292F"/>
                </a:solidFill>
                <a:latin typeface="ui-monospace"/>
              </a:rPr>
              <a:t>- Slower</a:t>
            </a:r>
          </a:p>
          <a:p>
            <a:r>
              <a:rPr lang="en-US" sz="1800" dirty="0">
                <a:solidFill>
                  <a:srgbClr val="24292F"/>
                </a:solidFill>
                <a:latin typeface="ui-monospace"/>
              </a:rPr>
              <a:t>Mandatory - // </a:t>
            </a:r>
            <a:r>
              <a:rPr lang="en-US" sz="1800" dirty="0" err="1">
                <a:solidFill>
                  <a:srgbClr val="24292F"/>
                </a:solidFill>
                <a:latin typeface="ui-monospace"/>
              </a:rPr>
              <a:t>tagName</a:t>
            </a:r>
            <a:endParaRPr lang="en-US" sz="1800" dirty="0">
              <a:solidFill>
                <a:srgbClr val="24292F"/>
              </a:solidFill>
              <a:latin typeface="ui-monospace"/>
            </a:endParaRPr>
          </a:p>
          <a:p>
            <a:r>
              <a:rPr lang="en-US" sz="1800" dirty="0">
                <a:solidFill>
                  <a:srgbClr val="24292F"/>
                </a:solidFill>
                <a:latin typeface="ui-monospace"/>
              </a:rPr>
              <a:t>Optional</a:t>
            </a:r>
          </a:p>
          <a:p>
            <a:endParaRPr lang="en-SG" sz="1800" dirty="0">
              <a:solidFill>
                <a:srgbClr val="24292F"/>
              </a:solidFill>
              <a:latin typeface="ui-monospace"/>
            </a:endParaRPr>
          </a:p>
          <a:p>
            <a:endParaRPr lang="en-SG" dirty="0"/>
          </a:p>
        </p:txBody>
      </p:sp>
    </p:spTree>
    <p:extLst>
      <p:ext uri="{BB962C8B-B14F-4D97-AF65-F5344CB8AC3E}">
        <p14:creationId xmlns:p14="http://schemas.microsoft.com/office/powerpoint/2010/main" val="2236499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336CCD-4C7F-471C-A164-8CE4AD5A1389}"/>
              </a:ext>
            </a:extLst>
          </p:cNvPr>
          <p:cNvSpPr>
            <a:spLocks noGrp="1"/>
          </p:cNvSpPr>
          <p:nvPr>
            <p:ph idx="1"/>
          </p:nvPr>
        </p:nvSpPr>
        <p:spPr>
          <a:xfrm>
            <a:off x="838200" y="396875"/>
            <a:ext cx="10515600" cy="5780088"/>
          </a:xfrm>
        </p:spPr>
        <p:txBody>
          <a:bodyPr>
            <a:normAutofit fontScale="75000" lnSpcReduction="20000"/>
          </a:bodyPr>
          <a:lstStyle/>
          <a:p>
            <a:r>
              <a:rPr lang="en-US" dirty="0"/>
              <a:t>Basic </a:t>
            </a:r>
            <a:r>
              <a:rPr lang="en-US" dirty="0" err="1"/>
              <a:t>xPath</a:t>
            </a:r>
            <a:r>
              <a:rPr lang="en-US" dirty="0"/>
              <a:t>:</a:t>
            </a:r>
          </a:p>
          <a:p>
            <a:endParaRPr lang="en-US" dirty="0"/>
          </a:p>
          <a:p>
            <a:r>
              <a:rPr lang="en-US" dirty="0"/>
              <a:t>1. Attribute based </a:t>
            </a:r>
            <a:r>
              <a:rPr lang="en-US" dirty="0" err="1"/>
              <a:t>xPath</a:t>
            </a:r>
            <a:r>
              <a:rPr lang="en-US" dirty="0"/>
              <a:t>:</a:t>
            </a:r>
          </a:p>
          <a:p>
            <a:r>
              <a:rPr lang="en-US" dirty="0"/>
              <a:t>//</a:t>
            </a:r>
            <a:r>
              <a:rPr lang="en-US" dirty="0" err="1"/>
              <a:t>tagName</a:t>
            </a:r>
            <a:r>
              <a:rPr lang="en-US" dirty="0"/>
              <a:t>[@attributeName='attributeValue']</a:t>
            </a:r>
          </a:p>
          <a:p>
            <a:r>
              <a:rPr lang="en-US" dirty="0"/>
              <a:t>//input[@id='password']</a:t>
            </a:r>
          </a:p>
          <a:p>
            <a:endParaRPr lang="en-US" dirty="0"/>
          </a:p>
          <a:p>
            <a:r>
              <a:rPr lang="en-US" dirty="0"/>
              <a:t>//</a:t>
            </a:r>
            <a:r>
              <a:rPr lang="en-US" dirty="0" err="1"/>
              <a:t>tagName</a:t>
            </a:r>
            <a:r>
              <a:rPr lang="en-US" dirty="0"/>
              <a:t>[@attributeName='attributeValue'][@attributeName='attributeValue'] - AND condition</a:t>
            </a:r>
          </a:p>
          <a:p>
            <a:r>
              <a:rPr lang="en-US" dirty="0"/>
              <a:t>//</a:t>
            </a:r>
            <a:r>
              <a:rPr lang="en-US" dirty="0" err="1"/>
              <a:t>tagName</a:t>
            </a:r>
            <a:r>
              <a:rPr lang="en-US" dirty="0"/>
              <a:t>[@attributeName='attributeValue' and @attributeName='attributeValue']</a:t>
            </a:r>
          </a:p>
          <a:p>
            <a:r>
              <a:rPr lang="en-US" dirty="0"/>
              <a:t>//</a:t>
            </a:r>
            <a:r>
              <a:rPr lang="en-US" dirty="0" err="1"/>
              <a:t>tagName</a:t>
            </a:r>
            <a:r>
              <a:rPr lang="en-US" dirty="0"/>
              <a:t>[@attributeName='attributeValue' or @attributeName='attributeValue']</a:t>
            </a:r>
          </a:p>
          <a:p>
            <a:endParaRPr lang="en-US" dirty="0"/>
          </a:p>
          <a:p>
            <a:r>
              <a:rPr lang="en-US" dirty="0"/>
              <a:t>//input[@id='password'][@name='PASSWORD']</a:t>
            </a:r>
          </a:p>
          <a:p>
            <a:r>
              <a:rPr lang="en-US" dirty="0"/>
              <a:t>//input[@id='password' and @name='PASSWORD']</a:t>
            </a:r>
          </a:p>
          <a:p>
            <a:r>
              <a:rPr lang="en-US" dirty="0"/>
              <a:t>//input[@id='password' or @name='password']</a:t>
            </a:r>
          </a:p>
          <a:p>
            <a:endParaRPr lang="en-US" dirty="0"/>
          </a:p>
          <a:p>
            <a:r>
              <a:rPr lang="en-US" dirty="0"/>
              <a:t>//input[@value='Login']</a:t>
            </a:r>
            <a:endParaRPr lang="en-SG" dirty="0"/>
          </a:p>
        </p:txBody>
      </p:sp>
    </p:spTree>
    <p:extLst>
      <p:ext uri="{BB962C8B-B14F-4D97-AF65-F5344CB8AC3E}">
        <p14:creationId xmlns:p14="http://schemas.microsoft.com/office/powerpoint/2010/main" val="209311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B23-0E70-4AFB-A8F6-1318BF64BF97}"/>
              </a:ext>
            </a:extLst>
          </p:cNvPr>
          <p:cNvSpPr>
            <a:spLocks noGrp="1"/>
          </p:cNvSpPr>
          <p:nvPr>
            <p:ph type="title"/>
          </p:nvPr>
        </p:nvSpPr>
        <p:spPr/>
        <p:txBody>
          <a:bodyPr/>
          <a:lstStyle/>
          <a:p>
            <a:r>
              <a:rPr lang="en-SG" dirty="0">
                <a:highlight>
                  <a:srgbClr val="00FF00"/>
                </a:highlight>
              </a:rPr>
              <a:t>STLC</a:t>
            </a:r>
          </a:p>
        </p:txBody>
      </p:sp>
      <p:pic>
        <p:nvPicPr>
          <p:cNvPr id="5" name="Content Placeholder 4">
            <a:extLst>
              <a:ext uri="{FF2B5EF4-FFF2-40B4-BE49-F238E27FC236}">
                <a16:creationId xmlns:a16="http://schemas.microsoft.com/office/drawing/2014/main" id="{3A7281A8-7528-4B37-8BB0-1BF1C62525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729" y="1690688"/>
            <a:ext cx="9329531" cy="4524582"/>
          </a:xfrm>
        </p:spPr>
      </p:pic>
    </p:spTree>
    <p:extLst>
      <p:ext uri="{BB962C8B-B14F-4D97-AF65-F5344CB8AC3E}">
        <p14:creationId xmlns:p14="http://schemas.microsoft.com/office/powerpoint/2010/main" val="223216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67E2B-C0EC-4C4C-8721-B774198A6E9F}"/>
              </a:ext>
            </a:extLst>
          </p:cNvPr>
          <p:cNvSpPr>
            <a:spLocks noGrp="1"/>
          </p:cNvSpPr>
          <p:nvPr>
            <p:ph idx="1"/>
          </p:nvPr>
        </p:nvSpPr>
        <p:spPr>
          <a:xfrm>
            <a:off x="838200" y="569843"/>
            <a:ext cx="10515600" cy="4982818"/>
          </a:xfrm>
        </p:spPr>
        <p:txBody>
          <a:bodyPr/>
          <a:lstStyle/>
          <a:p>
            <a:r>
              <a:rPr lang="en-SG" b="1" i="0" dirty="0">
                <a:solidFill>
                  <a:srgbClr val="111111"/>
                </a:solidFill>
                <a:effectLst/>
                <a:latin typeface="Roboto" panose="020B0604020202020204" pitchFamily="2" charset="0"/>
              </a:rPr>
              <a:t>Software Development Methodologies</a:t>
            </a:r>
            <a:endParaRPr lang="en-SG" dirty="0"/>
          </a:p>
          <a:p>
            <a:endParaRPr lang="en-SG" dirty="0"/>
          </a:p>
          <a:p>
            <a:r>
              <a:rPr lang="en-SG" dirty="0"/>
              <a:t>1 . Waterfall Model</a:t>
            </a:r>
          </a:p>
          <a:p>
            <a:r>
              <a:rPr lang="en-SG" dirty="0"/>
              <a:t>2.  V Model</a:t>
            </a:r>
          </a:p>
          <a:p>
            <a:r>
              <a:rPr lang="en-SG" dirty="0"/>
              <a:t>3.  Agile Methodology</a:t>
            </a:r>
          </a:p>
        </p:txBody>
      </p:sp>
    </p:spTree>
    <p:extLst>
      <p:ext uri="{BB962C8B-B14F-4D97-AF65-F5344CB8AC3E}">
        <p14:creationId xmlns:p14="http://schemas.microsoft.com/office/powerpoint/2010/main" val="265612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BD89-A6A5-419E-84A0-C49F15BEFBD1}"/>
              </a:ext>
            </a:extLst>
          </p:cNvPr>
          <p:cNvSpPr>
            <a:spLocks noGrp="1"/>
          </p:cNvSpPr>
          <p:nvPr>
            <p:ph type="title"/>
          </p:nvPr>
        </p:nvSpPr>
        <p:spPr/>
        <p:txBody>
          <a:bodyPr/>
          <a:lstStyle/>
          <a:p>
            <a:r>
              <a:rPr lang="en-SG" dirty="0"/>
              <a:t>Manual Testing</a:t>
            </a:r>
          </a:p>
        </p:txBody>
      </p:sp>
      <p:sp>
        <p:nvSpPr>
          <p:cNvPr id="3" name="Content Placeholder 2">
            <a:extLst>
              <a:ext uri="{FF2B5EF4-FFF2-40B4-BE49-F238E27FC236}">
                <a16:creationId xmlns:a16="http://schemas.microsoft.com/office/drawing/2014/main" id="{92505F89-F758-43F3-9F09-C51645B3C324}"/>
              </a:ext>
            </a:extLst>
          </p:cNvPr>
          <p:cNvSpPr>
            <a:spLocks noGrp="1"/>
          </p:cNvSpPr>
          <p:nvPr>
            <p:ph idx="1"/>
          </p:nvPr>
        </p:nvSpPr>
        <p:spPr/>
        <p:txBody>
          <a:bodyPr>
            <a:normAutofit lnSpcReduction="10000"/>
          </a:bodyPr>
          <a:lstStyle/>
          <a:p>
            <a:pPr algn="l"/>
            <a:endParaRPr lang="en-US" sz="1200" b="0" i="0" dirty="0">
              <a:solidFill>
                <a:srgbClr val="2C2C2C"/>
              </a:solidFill>
              <a:effectLst/>
              <a:latin typeface="Inter"/>
            </a:endParaRPr>
          </a:p>
          <a:p>
            <a:pPr algn="l"/>
            <a:r>
              <a:rPr lang="en-US" sz="3000" b="0" i="0" dirty="0">
                <a:solidFill>
                  <a:srgbClr val="2C2C2C"/>
                </a:solidFill>
                <a:effectLst/>
                <a:latin typeface="Impact" panose="020B0806030902050204" pitchFamily="34" charset="0"/>
              </a:rPr>
              <a:t>Black box Testing</a:t>
            </a:r>
          </a:p>
          <a:p>
            <a:pPr algn="l"/>
            <a:r>
              <a:rPr lang="en-US" sz="1900" b="0" i="0" dirty="0">
                <a:solidFill>
                  <a:srgbClr val="2C2C2C"/>
                </a:solidFill>
                <a:effectLst/>
                <a:latin typeface="Tahoma" panose="020B0604030504040204" pitchFamily="34" charset="0"/>
                <a:ea typeface="Tahoma" panose="020B0604030504040204" pitchFamily="34" charset="0"/>
                <a:cs typeface="Tahoma" panose="020B0604030504040204" pitchFamily="34" charset="0"/>
              </a:rPr>
              <a:t>This testing is also known as Behavioral Testing. The software tests the internal structural, design, and implementation and UI and UX of the product being tested, which is unknown to the tester. Black box testing is both functional or non-functional, but most of the time, it is usually functional.</a:t>
            </a:r>
          </a:p>
          <a:p>
            <a:pPr marL="0" indent="0">
              <a:buNone/>
            </a:pPr>
            <a:endParaRPr lang="en-SG" sz="1800" b="1" u="sng" dirty="0">
              <a:effectLst/>
              <a:highlight>
                <a:srgbClr val="FFFF00"/>
              </a:highligh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b="1" u="sng" dirty="0">
                <a:effectLst/>
                <a:highlight>
                  <a:srgbClr val="FFFF00"/>
                </a:highlight>
                <a:latin typeface="Arial Black" panose="020B0A04020102020204" pitchFamily="34" charset="0"/>
                <a:ea typeface="Calibri" panose="020F0502020204030204" pitchFamily="34" charset="0"/>
                <a:cs typeface="Times New Roman" panose="02020603050405020304" pitchFamily="18" charset="0"/>
              </a:rPr>
              <a:t>Functional Testing</a:t>
            </a:r>
            <a:r>
              <a:rPr lang="en-SG" sz="1800" b="1" u="sng" dirty="0">
                <a:effectLst/>
                <a:latin typeface="Arial Black" panose="020B0A04020102020204" pitchFamily="34" charset="0"/>
                <a:ea typeface="Calibri" panose="020F0502020204030204" pitchFamily="34" charset="0"/>
                <a:cs typeface="Times New Roman" panose="02020603050405020304" pitchFamily="18" charset="0"/>
              </a:rPr>
              <a:t>:   Testing </a:t>
            </a:r>
            <a:r>
              <a:rPr lang="en-SG" sz="1800" b="1" u="sng" dirty="0" err="1">
                <a:effectLst/>
                <a:latin typeface="Arial Black" panose="020B0A04020102020204" pitchFamily="34" charset="0"/>
                <a:ea typeface="Calibri" panose="020F0502020204030204" pitchFamily="34" charset="0"/>
                <a:cs typeface="Times New Roman" panose="02020603050405020304" pitchFamily="18" charset="0"/>
              </a:rPr>
              <a:t>funtionality</a:t>
            </a:r>
            <a:r>
              <a:rPr lang="en-SG" sz="1800" b="1" u="sng" dirty="0">
                <a:effectLst/>
                <a:latin typeface="Arial Black" panose="020B0A04020102020204" pitchFamily="34" charset="0"/>
                <a:ea typeface="Calibri" panose="020F0502020204030204" pitchFamily="34" charset="0"/>
                <a:cs typeface="Times New Roman" panose="02020603050405020304" pitchFamily="18" charset="0"/>
              </a:rPr>
              <a:t> of </a:t>
            </a:r>
            <a:r>
              <a:rPr lang="en-SG" sz="1800" b="1" u="sng" dirty="0" err="1">
                <a:effectLst/>
                <a:latin typeface="Arial Black" panose="020B0A04020102020204" pitchFamily="34" charset="0"/>
                <a:ea typeface="Calibri" panose="020F0502020204030204" pitchFamily="34" charset="0"/>
                <a:cs typeface="Times New Roman" panose="02020603050405020304" pitchFamily="18" charset="0"/>
              </a:rPr>
              <a:t>appications</a:t>
            </a:r>
            <a:r>
              <a:rPr lang="en-SG" sz="1800" b="1" u="sng" dirty="0">
                <a:effectLst/>
                <a:latin typeface="Arial Black" panose="020B0A04020102020204" pitchFamily="34" charset="0"/>
                <a:ea typeface="Calibri" panose="020F0502020204030204" pitchFamily="34" charset="0"/>
                <a:cs typeface="Times New Roman" panose="02020603050405020304" pitchFamily="18" charset="0"/>
              </a:rPr>
              <a:t> or s/w.</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b="1" u="sng" dirty="0">
                <a:effectLst/>
                <a:highlight>
                  <a:srgbClr val="FFFF00"/>
                </a:highlight>
                <a:latin typeface="Arial Black" panose="020B0A04020102020204" pitchFamily="34" charset="0"/>
                <a:ea typeface="Calibri" panose="020F0502020204030204" pitchFamily="34" charset="0"/>
                <a:cs typeface="Times New Roman" panose="02020603050405020304" pitchFamily="18" charset="0"/>
              </a:rPr>
              <a:t>Non </a:t>
            </a:r>
            <a:r>
              <a:rPr lang="en-SG" sz="1800" b="1" u="sng" dirty="0" err="1">
                <a:effectLst/>
                <a:highlight>
                  <a:srgbClr val="FFFF00"/>
                </a:highlight>
                <a:latin typeface="Arial Black" panose="020B0A04020102020204" pitchFamily="34" charset="0"/>
                <a:ea typeface="Calibri" panose="020F0502020204030204" pitchFamily="34" charset="0"/>
                <a:cs typeface="Times New Roman" panose="02020603050405020304" pitchFamily="18" charset="0"/>
              </a:rPr>
              <a:t>Func</a:t>
            </a:r>
            <a:r>
              <a:rPr lang="en-SG" sz="1800" b="1" u="sng" dirty="0">
                <a:effectLst/>
                <a:highlight>
                  <a:srgbClr val="FFFF00"/>
                </a:highlight>
                <a:latin typeface="Arial Black" panose="020B0A04020102020204" pitchFamily="34" charset="0"/>
                <a:ea typeface="Calibri" panose="020F0502020204030204" pitchFamily="34" charset="0"/>
                <a:cs typeface="Times New Roman" panose="02020603050405020304" pitchFamily="18" charset="0"/>
              </a:rPr>
              <a:t> Testing</a:t>
            </a:r>
            <a:r>
              <a:rPr lang="en-SG" sz="1800" b="1" u="sng" dirty="0">
                <a:effectLst/>
                <a:latin typeface="Arial Black" panose="020B0A04020102020204" pitchFamily="34" charset="0"/>
                <a:ea typeface="Calibri" panose="020F0502020204030204" pitchFamily="34" charset="0"/>
                <a:cs typeface="Times New Roman" panose="02020603050405020304" pitchFamily="18" charset="0"/>
              </a:rPr>
              <a:t>:   checking all the aspects it includes performance, usability, scalability, </a:t>
            </a:r>
            <a:r>
              <a:rPr lang="en-SG" sz="1800" b="1" u="sng" dirty="0" err="1">
                <a:effectLst/>
                <a:latin typeface="Arial Black" panose="020B0A04020102020204" pitchFamily="34" charset="0"/>
                <a:ea typeface="Calibri" panose="020F0502020204030204" pitchFamily="34" charset="0"/>
                <a:cs typeface="Times New Roman" panose="02020603050405020304" pitchFamily="18" charset="0"/>
              </a:rPr>
              <a:t>realiablilty</a:t>
            </a:r>
            <a:r>
              <a:rPr lang="en-SG" sz="1800" b="1" u="sng" dirty="0">
                <a:effectLst/>
                <a:latin typeface="Arial Black" panose="020B0A04020102020204" pitchFamily="34" charset="0"/>
                <a:ea typeface="Calibri" panose="020F0502020204030204" pitchFamily="34" charset="0"/>
                <a:cs typeface="Times New Roman" panose="02020603050405020304" pitchFamily="18" charset="0"/>
              </a:rPr>
              <a:t> of the software.</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b="1" u="sng" dirty="0">
                <a:effectLst/>
                <a:latin typeface="Arial Black" panose="020B0A04020102020204" pitchFamily="34" charset="0"/>
                <a:ea typeface="Calibri" panose="020F0502020204030204" pitchFamily="34" charset="0"/>
                <a:cs typeface="Times New Roman" panose="02020603050405020304" pitchFamily="18" charset="0"/>
              </a:rPr>
              <a:t>It includes response time and speed of the software under the  specific conditions.</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SG" dirty="0"/>
          </a:p>
        </p:txBody>
      </p:sp>
    </p:spTree>
    <p:extLst>
      <p:ext uri="{BB962C8B-B14F-4D97-AF65-F5344CB8AC3E}">
        <p14:creationId xmlns:p14="http://schemas.microsoft.com/office/powerpoint/2010/main" val="123685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1A5F-1FCB-4B6B-ACA1-713002CBE86D}"/>
              </a:ext>
            </a:extLst>
          </p:cNvPr>
          <p:cNvSpPr>
            <a:spLocks noGrp="1"/>
          </p:cNvSpPr>
          <p:nvPr>
            <p:ph type="title"/>
          </p:nvPr>
        </p:nvSpPr>
        <p:spPr/>
        <p:txBody>
          <a:bodyPr/>
          <a:lstStyle/>
          <a:p>
            <a:r>
              <a:rPr lang="en-SG" b="1" dirty="0"/>
              <a:t>Types of software Testing</a:t>
            </a:r>
          </a:p>
        </p:txBody>
      </p:sp>
      <p:sp>
        <p:nvSpPr>
          <p:cNvPr id="3" name="Content Placeholder 2">
            <a:extLst>
              <a:ext uri="{FF2B5EF4-FFF2-40B4-BE49-F238E27FC236}">
                <a16:creationId xmlns:a16="http://schemas.microsoft.com/office/drawing/2014/main" id="{5DE32899-487A-4817-926C-26C87C3E7E4D}"/>
              </a:ext>
            </a:extLst>
          </p:cNvPr>
          <p:cNvSpPr>
            <a:spLocks noGrp="1"/>
          </p:cNvSpPr>
          <p:nvPr>
            <p:ph idx="1"/>
          </p:nvPr>
        </p:nvSpPr>
        <p:spPr/>
        <p:txBody>
          <a:bodyPr/>
          <a:lstStyle/>
          <a:p>
            <a:pPr>
              <a:lnSpc>
                <a:spcPct val="107000"/>
              </a:lnSpc>
              <a:spcAft>
                <a:spcPts val="800"/>
              </a:spcAft>
            </a:pPr>
            <a:r>
              <a:rPr lang="en-SG" b="1" u="sng" dirty="0">
                <a:effectLst/>
                <a:latin typeface="Impact" panose="020B0806030902050204" pitchFamily="34" charset="0"/>
                <a:ea typeface="Calibri" panose="020F0502020204030204" pitchFamily="34" charset="0"/>
                <a:cs typeface="Times New Roman" panose="02020603050405020304" pitchFamily="18" charset="0"/>
              </a:rPr>
              <a:t>White box Testing</a:t>
            </a:r>
            <a:endParaRPr lang="en-SG" dirty="0">
              <a:effectLst/>
              <a:latin typeface="Impact" panose="020B080603090205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Done by developer</a:t>
            </a: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Internal structure , coding, design</a:t>
            </a: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Tested to verify flow of input output &amp; improve Design Usability  and Security</a:t>
            </a:r>
          </a:p>
          <a:p>
            <a:pPr>
              <a:lnSpc>
                <a:spcPct val="107000"/>
              </a:lnSpc>
              <a:spcAft>
                <a:spcPts val="800"/>
              </a:spcAft>
            </a:pPr>
            <a:r>
              <a:rPr lang="en-SG" sz="1800" b="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SMOKE TEST</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Smoke test </a:t>
            </a:r>
            <a:r>
              <a:rPr lang="en-SG"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critical component and functionality checks</a:t>
            </a:r>
            <a:r>
              <a:rPr lang="en-SG"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 Smoke Testing is a software testing process to identify whether the given software build is </a:t>
            </a:r>
            <a:r>
              <a:rPr lang="en-SG"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STABL</a:t>
            </a:r>
            <a:r>
              <a:rPr lang="en-SG" sz="1800" dirty="0">
                <a:effectLst/>
                <a:latin typeface="Calibri" panose="020F0502020204030204" pitchFamily="34" charset="0"/>
                <a:ea typeface="Calibri" panose="020F0502020204030204" pitchFamily="34" charset="0"/>
                <a:cs typeface="Times New Roman" panose="02020603050405020304" pitchFamily="18" charset="0"/>
              </a:rPr>
              <a:t>E or not.</a:t>
            </a:r>
          </a:p>
          <a:p>
            <a:endParaRPr lang="en-SG" dirty="0"/>
          </a:p>
        </p:txBody>
      </p:sp>
    </p:spTree>
    <p:extLst>
      <p:ext uri="{BB962C8B-B14F-4D97-AF65-F5344CB8AC3E}">
        <p14:creationId xmlns:p14="http://schemas.microsoft.com/office/powerpoint/2010/main" val="194678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C388-937D-4962-9C83-0B1D6E1867D4}"/>
              </a:ext>
            </a:extLst>
          </p:cNvPr>
          <p:cNvSpPr>
            <a:spLocks noGrp="1"/>
          </p:cNvSpPr>
          <p:nvPr>
            <p:ph type="title"/>
          </p:nvPr>
        </p:nvSpPr>
        <p:spPr/>
        <p:txBody>
          <a:bodyPr/>
          <a:lstStyle/>
          <a:p>
            <a:endParaRPr lang="en-SG" dirty="0"/>
          </a:p>
        </p:txBody>
      </p:sp>
      <p:sp>
        <p:nvSpPr>
          <p:cNvPr id="3" name="Content Placeholder 2">
            <a:extLst>
              <a:ext uri="{FF2B5EF4-FFF2-40B4-BE49-F238E27FC236}">
                <a16:creationId xmlns:a16="http://schemas.microsoft.com/office/drawing/2014/main" id="{E176C04B-6F7C-4EE1-B3C7-4BD606E81C3F}"/>
              </a:ext>
            </a:extLst>
          </p:cNvPr>
          <p:cNvSpPr>
            <a:spLocks noGrp="1"/>
          </p:cNvSpPr>
          <p:nvPr>
            <p:ph idx="1"/>
          </p:nvPr>
        </p:nvSpPr>
        <p:spPr/>
        <p:txBody>
          <a:bodyPr/>
          <a:lstStyle/>
          <a:p>
            <a:pPr>
              <a:lnSpc>
                <a:spcPct val="107000"/>
              </a:lnSpc>
              <a:spcAft>
                <a:spcPts val="800"/>
              </a:spcAft>
            </a:pPr>
            <a:r>
              <a:rPr lang="en-SG" sz="1800" b="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SANITY TESTING</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dirty="0">
                <a:solidFill>
                  <a:srgbClr val="030303"/>
                </a:solidFill>
                <a:effectLst/>
                <a:latin typeface="Tahoma" panose="020B0604030504040204" pitchFamily="34" charset="0"/>
                <a:ea typeface="Calibri" panose="020F0502020204030204" pitchFamily="34" charset="0"/>
                <a:cs typeface="Times New Roman" panose="02020603050405020304" pitchFamily="18" charset="0"/>
              </a:rPr>
              <a:t>What is Sanity Testing? </a:t>
            </a:r>
            <a:r>
              <a:rPr lang="en-SG" sz="1800" dirty="0">
                <a:solidFill>
                  <a:srgbClr val="030303"/>
                </a:solidFill>
                <a:effectLst/>
                <a:latin typeface="Segoe UI Emoji" panose="020B0502040204020203" pitchFamily="34" charset="0"/>
                <a:ea typeface="Calibri" panose="020F0502020204030204" pitchFamily="34" charset="0"/>
                <a:cs typeface="Segoe UI Emoji" panose="020B0502040204020203" pitchFamily="34" charset="0"/>
              </a:rPr>
              <a:t>👉</a:t>
            </a:r>
            <a:r>
              <a:rPr lang="en-SG" sz="1800" dirty="0">
                <a:solidFill>
                  <a:srgbClr val="030303"/>
                </a:solidFill>
                <a:effectLst/>
                <a:latin typeface="Tahoma" panose="020B0604030504040204" pitchFamily="34" charset="0"/>
                <a:ea typeface="Calibri" panose="020F0502020204030204" pitchFamily="34" charset="0"/>
                <a:cs typeface="Times New Roman" panose="02020603050405020304" pitchFamily="18" charset="0"/>
              </a:rPr>
              <a:t> Sanity testing is a Software Testing performed after </a:t>
            </a:r>
            <a:r>
              <a:rPr lang="en-SG" sz="1800" dirty="0">
                <a:solidFill>
                  <a:srgbClr val="030303"/>
                </a:solidFill>
                <a:effectLst/>
                <a:highlight>
                  <a:srgbClr val="FFFF00"/>
                </a:highlight>
                <a:latin typeface="Tahoma" panose="020B0604030504040204" pitchFamily="34" charset="0"/>
                <a:ea typeface="Calibri" panose="020F0502020204030204" pitchFamily="34" charset="0"/>
                <a:cs typeface="Times New Roman" panose="02020603050405020304" pitchFamily="18" charset="0"/>
              </a:rPr>
              <a:t>receiving a software build</a:t>
            </a:r>
            <a:r>
              <a:rPr lang="en-SG" sz="1800" dirty="0">
                <a:solidFill>
                  <a:srgbClr val="030303"/>
                </a:solidFill>
                <a:effectLst/>
                <a:latin typeface="Tahoma" panose="020B0604030504040204" pitchFamily="34" charset="0"/>
                <a:ea typeface="Calibri" panose="020F0502020204030204" pitchFamily="34" charset="0"/>
                <a:cs typeface="Times New Roman" panose="02020603050405020304" pitchFamily="18" charset="0"/>
              </a:rPr>
              <a:t>, with </a:t>
            </a:r>
            <a:r>
              <a:rPr lang="en-SG" sz="1800" dirty="0">
                <a:solidFill>
                  <a:srgbClr val="030303"/>
                </a:solidFill>
                <a:effectLst/>
                <a:highlight>
                  <a:srgbClr val="FFFF00"/>
                </a:highlight>
                <a:latin typeface="Tahoma" panose="020B0604030504040204" pitchFamily="34" charset="0"/>
                <a:ea typeface="Calibri" panose="020F0502020204030204" pitchFamily="34" charset="0"/>
                <a:cs typeface="Times New Roman" panose="02020603050405020304" pitchFamily="18" charset="0"/>
              </a:rPr>
              <a:t>minor changes in code</a:t>
            </a:r>
            <a:r>
              <a:rPr lang="en-SG" sz="1800" dirty="0">
                <a:solidFill>
                  <a:srgbClr val="030303"/>
                </a:solidFill>
                <a:effectLst/>
                <a:latin typeface="Tahoma" panose="020B0604030504040204" pitchFamily="34" charset="0"/>
                <a:ea typeface="Calibri" panose="020F0502020204030204" pitchFamily="34" charset="0"/>
                <a:cs typeface="Times New Roman" panose="02020603050405020304" pitchFamily="18" charset="0"/>
              </a:rPr>
              <a:t>, or </a:t>
            </a:r>
            <a:r>
              <a:rPr lang="en-SG" sz="1800" dirty="0">
                <a:solidFill>
                  <a:srgbClr val="030303"/>
                </a:solidFill>
                <a:effectLst/>
                <a:highlight>
                  <a:srgbClr val="FFFF00"/>
                </a:highlight>
                <a:latin typeface="Tahoma" panose="020B0604030504040204" pitchFamily="34" charset="0"/>
                <a:ea typeface="Calibri" panose="020F0502020204030204" pitchFamily="34" charset="0"/>
                <a:cs typeface="Times New Roman" panose="02020603050405020304" pitchFamily="18" charset="0"/>
              </a:rPr>
              <a:t>new functionality</a:t>
            </a:r>
            <a:r>
              <a:rPr lang="en-SG" sz="1800" dirty="0">
                <a:solidFill>
                  <a:srgbClr val="030303"/>
                </a:solidFill>
                <a:effectLst/>
                <a:latin typeface="Tahoma" panose="020B0604030504040204" pitchFamily="34" charset="0"/>
                <a:ea typeface="Calibri" panose="020F0502020204030204" pitchFamily="34" charset="0"/>
                <a:cs typeface="Times New Roman" panose="02020603050405020304" pitchFamily="18" charset="0"/>
              </a:rPr>
              <a:t>, or after a bug fix.</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dirty="0">
                <a:solidFill>
                  <a:srgbClr val="030303"/>
                </a:solidFill>
                <a:effectLst/>
                <a:latin typeface="Tahoma" panose="020B0604030504040204" pitchFamily="34" charset="0"/>
                <a:ea typeface="Calibri" panose="020F0502020204030204" pitchFamily="34" charset="0"/>
                <a:cs typeface="Times New Roman" panose="02020603050405020304" pitchFamily="18" charset="0"/>
              </a:rPr>
              <a:t> the main aim of this testing to assure that the new functionality is working fine no further issues are introduced due to these changes. </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dirty="0">
                <a:solidFill>
                  <a:srgbClr val="030303"/>
                </a:solidFill>
                <a:effectLst/>
                <a:latin typeface="Tahoma" panose="020B0604030504040204" pitchFamily="34" charset="0"/>
                <a:ea typeface="Calibri" panose="020F0502020204030204" pitchFamily="34" charset="0"/>
                <a:cs typeface="Times New Roman" panose="02020603050405020304" pitchFamily="18" charset="0"/>
              </a:rPr>
              <a:t> </a:t>
            </a:r>
            <a:r>
              <a:rPr lang="en-SG" sz="1800" dirty="0">
                <a:solidFill>
                  <a:srgbClr val="030303"/>
                </a:solidFill>
                <a:effectLst/>
                <a:highlight>
                  <a:srgbClr val="FFFF00"/>
                </a:highlight>
                <a:latin typeface="Tahoma" panose="020B0604030504040204" pitchFamily="34" charset="0"/>
                <a:ea typeface="Calibri" panose="020F0502020204030204" pitchFamily="34" charset="0"/>
                <a:cs typeface="Times New Roman" panose="02020603050405020304" pitchFamily="18" charset="0"/>
              </a:rPr>
              <a:t>The main difference between Smoke and Sanity is, Smoke will test the critical components across the build whereas Sanity will test the rationality of the particular module which went through</a:t>
            </a:r>
            <a:r>
              <a:rPr lang="en-SG" sz="1800" dirty="0">
                <a:solidFill>
                  <a:srgbClr val="030303"/>
                </a:solidFill>
                <a:effectLst/>
                <a:latin typeface="Tahoma" panose="020B0604030504040204" pitchFamily="34" charset="0"/>
                <a:ea typeface="Calibri" panose="020F0502020204030204" pitchFamily="34" charset="0"/>
                <a:cs typeface="Times New Roman" panose="02020603050405020304" pitchFamily="18" charset="0"/>
              </a:rPr>
              <a:t> a change or a bug fix. </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SG" dirty="0"/>
          </a:p>
        </p:txBody>
      </p:sp>
    </p:spTree>
    <p:extLst>
      <p:ext uri="{BB962C8B-B14F-4D97-AF65-F5344CB8AC3E}">
        <p14:creationId xmlns:p14="http://schemas.microsoft.com/office/powerpoint/2010/main" val="8815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2F7E-3241-458F-8AD4-94BE407E52C6}"/>
              </a:ext>
            </a:extLst>
          </p:cNvPr>
          <p:cNvSpPr>
            <a:spLocks noGrp="1"/>
          </p:cNvSpPr>
          <p:nvPr>
            <p:ph type="title"/>
          </p:nvPr>
        </p:nvSpPr>
        <p:spPr/>
        <p:txBody>
          <a:bodyPr/>
          <a:lstStyle/>
          <a:p>
            <a:endParaRPr lang="en-SG" dirty="0"/>
          </a:p>
        </p:txBody>
      </p:sp>
      <p:sp>
        <p:nvSpPr>
          <p:cNvPr id="3" name="Content Placeholder 2">
            <a:extLst>
              <a:ext uri="{FF2B5EF4-FFF2-40B4-BE49-F238E27FC236}">
                <a16:creationId xmlns:a16="http://schemas.microsoft.com/office/drawing/2014/main" id="{C2B34751-E9F4-4C30-8E1C-B4C5DC243766}"/>
              </a:ext>
            </a:extLst>
          </p:cNvPr>
          <p:cNvSpPr>
            <a:spLocks noGrp="1"/>
          </p:cNvSpPr>
          <p:nvPr>
            <p:ph idx="1"/>
          </p:nvPr>
        </p:nvSpPr>
        <p:spPr/>
        <p:txBody>
          <a:bodyPr>
            <a:normAutofit fontScale="92500" lnSpcReduction="20000"/>
          </a:bodyPr>
          <a:lstStyle/>
          <a:p>
            <a:pPr>
              <a:lnSpc>
                <a:spcPct val="107000"/>
              </a:lnSpc>
              <a:spcAft>
                <a:spcPts val="800"/>
              </a:spcAft>
            </a:pPr>
            <a:r>
              <a:rPr lang="en-SG" sz="1800" b="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REGRESSION TESTING</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Testing </a:t>
            </a:r>
            <a:r>
              <a:rPr lang="en-SG"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module A to Module Z (end to end checks</a:t>
            </a:r>
            <a:r>
              <a:rPr lang="en-SG"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No new issues should be introduced across the entire system</a:t>
            </a:r>
          </a:p>
          <a:p>
            <a:pPr>
              <a:lnSpc>
                <a:spcPct val="107000"/>
              </a:lnSpc>
              <a:spcAft>
                <a:spcPts val="800"/>
              </a:spcAft>
            </a:pPr>
            <a:r>
              <a:rPr lang="en-US" sz="1800" b="1" i="0" dirty="0">
                <a:solidFill>
                  <a:srgbClr val="222222"/>
                </a:solidFill>
                <a:effectLst/>
                <a:latin typeface="Source Sans Pro" panose="020B0604020202020204" pitchFamily="34" charset="0"/>
              </a:rPr>
              <a:t>Integration Testing</a:t>
            </a:r>
            <a:r>
              <a:rPr lang="en-US" sz="1800" b="0" i="0" dirty="0">
                <a:solidFill>
                  <a:srgbClr val="222222"/>
                </a:solidFill>
                <a:effectLst/>
                <a:latin typeface="Source Sans Pro" panose="020B0604020202020204" pitchFamily="34" charset="0"/>
              </a:rPr>
              <a:t> is defined as a type of testing where software modules are integrated logically and tested as a group. A typical software project consists of multiple software modules, coded by different programmers</a:t>
            </a:r>
            <a:r>
              <a:rPr lang="en-US" sz="1800" b="0" i="0">
                <a:solidFill>
                  <a:srgbClr val="222222"/>
                </a:solidFill>
                <a:effectLst/>
                <a:latin typeface="Source Sans Pro" panose="020B0604020202020204" pitchFamily="34" charset="0"/>
              </a:rPr>
              <a:t>. </a:t>
            </a:r>
          </a:p>
          <a:p>
            <a:pPr>
              <a:lnSpc>
                <a:spcPct val="107000"/>
              </a:lnSpc>
              <a:spcAft>
                <a:spcPts val="800"/>
              </a:spcAft>
            </a:pPr>
            <a:r>
              <a:rPr lang="en-US" b="0" i="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1.Incremental Approach: which is further divided into the following</a:t>
            </a:r>
          </a:p>
          <a:p>
            <a:pPr marL="742950" lvl="1" indent="-285750" algn="l">
              <a:buFont typeface="Arial" panose="020B0604020202020204" pitchFamily="34" charset="0"/>
              <a:buChar char="•"/>
            </a:pPr>
            <a:r>
              <a:rPr lang="en-US" b="0" i="0" dirty="0">
                <a:solidFill>
                  <a:srgbClr val="222222"/>
                </a:solidFill>
                <a:effectLst/>
                <a:latin typeface="Source Sans Pro" panose="020B0503030403020204" pitchFamily="34" charset="0"/>
              </a:rPr>
              <a:t> Top Down Approach</a:t>
            </a:r>
          </a:p>
          <a:p>
            <a:pPr marL="742950" lvl="1" indent="-285750" algn="l">
              <a:buFont typeface="Arial" panose="020B0604020202020204" pitchFamily="34" charset="0"/>
              <a:buChar char="•"/>
            </a:pPr>
            <a:r>
              <a:rPr lang="en-US" b="0" i="0" dirty="0">
                <a:solidFill>
                  <a:srgbClr val="222222"/>
                </a:solidFill>
                <a:effectLst/>
                <a:latin typeface="Source Sans Pro" panose="020B0503030403020204" pitchFamily="34" charset="0"/>
              </a:rPr>
              <a:t> Bottom Up Approach</a:t>
            </a:r>
          </a:p>
          <a:p>
            <a:pPr marL="742950" lvl="1" indent="-285750" algn="l">
              <a:buFont typeface="Arial" panose="020B0604020202020204" pitchFamily="34" charset="0"/>
              <a:buChar char="•"/>
            </a:pPr>
            <a:r>
              <a:rPr lang="en-US" b="0" i="0" dirty="0">
                <a:solidFill>
                  <a:srgbClr val="222222"/>
                </a:solidFill>
                <a:effectLst/>
                <a:latin typeface="Source Sans Pro" panose="020B0503030403020204" pitchFamily="34" charset="0"/>
              </a:rPr>
              <a:t> Sandwich Approach – Combination of Top Down and Bottom Up</a:t>
            </a:r>
          </a:p>
          <a:p>
            <a:pPr marL="742950" lvl="1" indent="-285750"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marL="457200" lvl="1" indent="0">
              <a:buNone/>
            </a:pPr>
            <a:r>
              <a:rPr lang="en-US" b="0" i="0" dirty="0">
                <a:solidFill>
                  <a:srgbClr val="222222"/>
                </a:solidFill>
                <a:effectLst/>
                <a:latin typeface="Source Sans Pro" panose="020B0503030403020204" pitchFamily="34" charset="0"/>
              </a:rPr>
              <a:t>2. Big Bang Approach :</a:t>
            </a:r>
          </a:p>
          <a:p>
            <a:pPr marL="742950" lvl="1" indent="-285750"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a:lnSpc>
                <a:spcPct val="107000"/>
              </a:lnSpc>
              <a:spcAft>
                <a:spcPts val="800"/>
              </a:spcAft>
            </a:pPr>
            <a:endParaRPr lang="en-US" sz="1800" dirty="0">
              <a:solidFill>
                <a:srgbClr val="222222"/>
              </a:solidFill>
              <a:latin typeface="Source Sans Pro"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SG" dirty="0"/>
          </a:p>
        </p:txBody>
      </p:sp>
    </p:spTree>
    <p:extLst>
      <p:ext uri="{BB962C8B-B14F-4D97-AF65-F5344CB8AC3E}">
        <p14:creationId xmlns:p14="http://schemas.microsoft.com/office/powerpoint/2010/main" val="390761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EDAE6-AAD3-4286-9461-070E62C75B5C}"/>
              </a:ext>
            </a:extLst>
          </p:cNvPr>
          <p:cNvSpPr>
            <a:spLocks noGrp="1"/>
          </p:cNvSpPr>
          <p:nvPr>
            <p:ph idx="1"/>
          </p:nvPr>
        </p:nvSpPr>
        <p:spPr>
          <a:xfrm>
            <a:off x="838200" y="185530"/>
            <a:ext cx="10515600" cy="5991433"/>
          </a:xfrm>
        </p:spPr>
        <p:txBody>
          <a:bodyPr>
            <a:normAutofit/>
          </a:bodyPr>
          <a:lstStyle/>
          <a:p>
            <a:r>
              <a:rPr lang="en-SG" b="1" i="0" dirty="0">
                <a:solidFill>
                  <a:srgbClr val="273239"/>
                </a:solidFill>
                <a:effectLst/>
                <a:highlight>
                  <a:srgbClr val="FFFF00"/>
                </a:highlight>
                <a:latin typeface="urw-din"/>
              </a:rPr>
              <a:t>Test Scenario</a:t>
            </a:r>
          </a:p>
          <a:p>
            <a:pPr marL="0" indent="0">
              <a:buNone/>
            </a:pPr>
            <a:r>
              <a:rPr lang="en-US" b="0" i="0" dirty="0">
                <a:solidFill>
                  <a:srgbClr val="273239"/>
                </a:solidFill>
                <a:effectLst/>
                <a:latin typeface="urw-din"/>
              </a:rPr>
              <a:t>Test Scenario provides a small description of what needs to be performed based on the use case.</a:t>
            </a:r>
            <a:endParaRPr lang="en-US" dirty="0">
              <a:solidFill>
                <a:srgbClr val="273239"/>
              </a:solidFill>
              <a:latin typeface="urw-din"/>
            </a:endParaRPr>
          </a:p>
          <a:p>
            <a:pPr marL="0" indent="0">
              <a:buNone/>
            </a:pPr>
            <a:r>
              <a:rPr lang="en-US" b="0" i="0" dirty="0">
                <a:solidFill>
                  <a:srgbClr val="273239"/>
                </a:solidFill>
                <a:effectLst/>
                <a:latin typeface="urw-din"/>
              </a:rPr>
              <a:t>Test Scenarios are derived from documents like BRS,SRS, user story </a:t>
            </a:r>
            <a:r>
              <a:rPr lang="en-US" b="0" i="0" dirty="0" err="1">
                <a:solidFill>
                  <a:srgbClr val="273239"/>
                </a:solidFill>
                <a:effectLst/>
                <a:latin typeface="urw-din"/>
              </a:rPr>
              <a:t>etc</a:t>
            </a:r>
            <a:endParaRPr lang="en-US" b="0" i="0" dirty="0">
              <a:solidFill>
                <a:srgbClr val="273239"/>
              </a:solidFill>
              <a:effectLst/>
              <a:latin typeface="urw-din"/>
            </a:endParaRPr>
          </a:p>
          <a:p>
            <a:pPr marL="0" indent="0">
              <a:buNone/>
            </a:pPr>
            <a:r>
              <a:rPr lang="en-US" b="0" i="0" dirty="0">
                <a:solidFill>
                  <a:srgbClr val="273239"/>
                </a:solidFill>
                <a:effectLst/>
                <a:latin typeface="urw-din"/>
              </a:rPr>
              <a:t>Test scenarios are high-level actions. </a:t>
            </a:r>
          </a:p>
          <a:p>
            <a:pPr marL="0" indent="0">
              <a:buNone/>
            </a:pPr>
            <a:r>
              <a:rPr lang="en-SG" b="1" i="0" dirty="0">
                <a:solidFill>
                  <a:srgbClr val="273239"/>
                </a:solidFill>
                <a:effectLst/>
                <a:highlight>
                  <a:srgbClr val="FFFF00"/>
                </a:highlight>
                <a:latin typeface="urw-din"/>
              </a:rPr>
              <a:t>Test Case</a:t>
            </a:r>
          </a:p>
          <a:p>
            <a:pPr marL="0" indent="0">
              <a:buNone/>
            </a:pPr>
            <a:r>
              <a:rPr lang="en-US" b="0" i="0" dirty="0">
                <a:solidFill>
                  <a:srgbClr val="222222"/>
                </a:solidFill>
                <a:effectLst/>
                <a:latin typeface="Source Sans Pro" panose="020B0503030403020204" pitchFamily="34" charset="0"/>
              </a:rPr>
              <a:t>A </a:t>
            </a:r>
            <a:r>
              <a:rPr lang="en-US" b="1" i="0" dirty="0">
                <a:solidFill>
                  <a:srgbClr val="222222"/>
                </a:solidFill>
                <a:effectLst/>
                <a:latin typeface="Source Sans Pro" panose="020B0503030403020204" pitchFamily="34" charset="0"/>
              </a:rPr>
              <a:t>Test Case</a:t>
            </a:r>
            <a:r>
              <a:rPr lang="en-US" b="0" i="0" dirty="0">
                <a:solidFill>
                  <a:srgbClr val="222222"/>
                </a:solidFill>
                <a:effectLst/>
                <a:latin typeface="Source Sans Pro" panose="020B0503030403020204" pitchFamily="34" charset="0"/>
              </a:rPr>
              <a:t> is a set of actions executed to verify a particular feature or functionality of your software application. A Test Case contains test steps, test data, precondition, postcondition developed for specific test scenario to verify any requirement. </a:t>
            </a:r>
            <a:endParaRPr lang="en-US" b="0" i="0" dirty="0">
              <a:solidFill>
                <a:srgbClr val="273239"/>
              </a:solidFill>
              <a:effectLst/>
              <a:latin typeface="urw-din"/>
            </a:endParaRPr>
          </a:p>
          <a:p>
            <a:pPr marL="0" indent="0">
              <a:buNone/>
            </a:pPr>
            <a:endParaRPr lang="en-US" dirty="0">
              <a:solidFill>
                <a:srgbClr val="273239"/>
              </a:solidFill>
              <a:latin typeface="urw-din"/>
            </a:endParaRPr>
          </a:p>
          <a:p>
            <a:pPr marL="0" indent="0">
              <a:buNone/>
            </a:pPr>
            <a:endParaRPr lang="en-US" b="0" i="0" dirty="0">
              <a:solidFill>
                <a:srgbClr val="273239"/>
              </a:solidFill>
              <a:effectLst/>
              <a:latin typeface="urw-din"/>
            </a:endParaRPr>
          </a:p>
          <a:p>
            <a:pPr marL="0" indent="0">
              <a:buNone/>
            </a:pPr>
            <a:endParaRPr lang="en-US" dirty="0">
              <a:solidFill>
                <a:srgbClr val="273239"/>
              </a:solidFill>
              <a:latin typeface="urw-din"/>
            </a:endParaRPr>
          </a:p>
          <a:p>
            <a:pPr marL="0" indent="0">
              <a:buNone/>
            </a:pPr>
            <a:endParaRPr lang="en-SG" dirty="0"/>
          </a:p>
        </p:txBody>
      </p:sp>
    </p:spTree>
    <p:extLst>
      <p:ext uri="{BB962C8B-B14F-4D97-AF65-F5344CB8AC3E}">
        <p14:creationId xmlns:p14="http://schemas.microsoft.com/office/powerpoint/2010/main" val="1239364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2097</Words>
  <Application>Microsoft Office PowerPoint</Application>
  <PresentationFormat>Widescreen</PresentationFormat>
  <Paragraphs>219</Paragraphs>
  <Slides>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Arial</vt:lpstr>
      <vt:lpstr>Arial Black</vt:lpstr>
      <vt:lpstr>Calibri</vt:lpstr>
      <vt:lpstr>Calibri Light</vt:lpstr>
      <vt:lpstr>Impact</vt:lpstr>
      <vt:lpstr>inherit</vt:lpstr>
      <vt:lpstr>Inter</vt:lpstr>
      <vt:lpstr>Roboto</vt:lpstr>
      <vt:lpstr>Segoe UI Emoji</vt:lpstr>
      <vt:lpstr>Source Sans Pro</vt:lpstr>
      <vt:lpstr>Tahoma</vt:lpstr>
      <vt:lpstr>ui-monospace</vt:lpstr>
      <vt:lpstr>urw-din</vt:lpstr>
      <vt:lpstr>Office Theme</vt:lpstr>
      <vt:lpstr>PowerPoint Presentation</vt:lpstr>
      <vt:lpstr>SDLC</vt:lpstr>
      <vt:lpstr>STLC</vt:lpstr>
      <vt:lpstr>PowerPoint Presentation</vt:lpstr>
      <vt:lpstr>Manual Testing</vt:lpstr>
      <vt:lpstr>Types of software Testing</vt:lpstr>
      <vt:lpstr>PowerPoint Presentation</vt:lpstr>
      <vt:lpstr>PowerPoint Presentation</vt:lpstr>
      <vt:lpstr>PowerPoint Presentation</vt:lpstr>
      <vt:lpstr>PowerPoint Presentation</vt:lpstr>
      <vt:lpstr>PowerPoint Presentation</vt:lpstr>
      <vt:lpstr>Java and 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Manual /Automation Selenium</dc:title>
  <dc:creator>Mohamed Riyas</dc:creator>
  <cp:lastModifiedBy>Mohamed Riyas</cp:lastModifiedBy>
  <cp:revision>31</cp:revision>
  <dcterms:created xsi:type="dcterms:W3CDTF">2023-04-01T09:23:36Z</dcterms:created>
  <dcterms:modified xsi:type="dcterms:W3CDTF">2023-04-02T09:25:28Z</dcterms:modified>
</cp:coreProperties>
</file>