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38.xml" ContentType="application/vnd.openxmlformats-officedocument.presentationml.notesSlide+xml"/>
  <Override PartName="/ppt/notesSlides/notesSlide61.xml" ContentType="application/vnd.openxmlformats-officedocument.presentationml.notesSlide+xml"/>
  <Override PartName="/ppt/notesSlides/notesSlide37.xml" ContentType="application/vnd.openxmlformats-officedocument.presentationml.notesSlide+xml"/>
  <Override PartName="/ppt/notesSlides/notesSlide60.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89.xml" ContentType="application/vnd.openxmlformats-officedocument.presentationml.notesSlide+xml"/>
  <Override PartName="/ppt/notesSlides/notesSlide63.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29.xml" ContentType="application/vnd.openxmlformats-officedocument.presentationml.notesSlide+xml"/>
  <Override PartName="/ppt/notesSlides/notesSlide78.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80.xml" ContentType="application/vnd.openxmlformats-officedocument.presentationml.notesSlide+xml"/>
  <Override PartName="/ppt/notesSlides/_rels/notesSlide5.xml.rels" ContentType="application/vnd.openxmlformats-package.relationships+xml"/>
  <Override PartName="/ppt/notesSlides/_rels/notesSlide8.xml.rels" ContentType="application/vnd.openxmlformats-package.relationships+xml"/>
  <Override PartName="/ppt/notesSlides/_rels/notesSlide51.xml.rels" ContentType="application/vnd.openxmlformats-package.relationships+xml"/>
  <Override PartName="/ppt/notesSlides/_rels/notesSlide13.xml.rels" ContentType="application/vnd.openxmlformats-package.relationships+xml"/>
  <Override PartName="/ppt/notesSlides/_rels/notesSlide66.xml.rels" ContentType="application/vnd.openxmlformats-package.relationships+xml"/>
  <Override PartName="/ppt/notesSlides/_rels/notesSlide7.xml.rels" ContentType="application/vnd.openxmlformats-package.relationships+xml"/>
  <Override PartName="/ppt/notesSlides/_rels/notesSlide50.xml.rels" ContentType="application/vnd.openxmlformats-package.relationships+xml"/>
  <Override PartName="/ppt/notesSlides/_rels/notesSlide12.xml.rels" ContentType="application/vnd.openxmlformats-package.relationships+xml"/>
  <Override PartName="/ppt/notesSlides/_rels/notesSlide65.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47.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0.xml.rels" ContentType="application/vnd.openxmlformats-package.relationships+xml"/>
  <Override PartName="/ppt/notesSlides/_rels/notesSlide59.xml.rels" ContentType="application/vnd.openxmlformats-package.relationships+xml"/>
  <Override PartName="/ppt/notesSlides/_rels/notesSlide25.xml.rels" ContentType="application/vnd.openxmlformats-package.relationships+xml"/>
  <Override PartName="/ppt/notesSlides/_rels/notesSlide78.xml.rels" ContentType="application/vnd.openxmlformats-package.relationships+xml"/>
  <Override PartName="/ppt/notesSlides/_rels/notesSlide11.xml.rels" ContentType="application/vnd.openxmlformats-package.relationships+xml"/>
  <Override PartName="/ppt/notesSlides/_rels/notesSlide19.xml.rels" ContentType="application/vnd.openxmlformats-package.relationships+xml"/>
  <Override PartName="/ppt/notesSlides/_rels/notesSlide26.xml.rels" ContentType="application/vnd.openxmlformats-package.relationships+xml"/>
  <Override PartName="/ppt/notesSlides/_rels/notesSlide79.xml.rels" ContentType="application/vnd.openxmlformats-package.relationships+xml"/>
  <Override PartName="/ppt/notesSlides/_rels/notesSlide30.xml.rels" ContentType="application/vnd.openxmlformats-package.relationships+xml"/>
  <Override PartName="/ppt/notesSlides/_rels/notesSlide77.xml.rels" ContentType="application/vnd.openxmlformats-package.relationships+xml"/>
  <Override PartName="/ppt/notesSlides/_rels/notesSlide81.xml.rels" ContentType="application/vnd.openxmlformats-package.relationships+xml"/>
  <Override PartName="/ppt/notesSlides/_rels/notesSlide84.xml.rels" ContentType="application/vnd.openxmlformats-package.relationships+xml"/>
  <Override PartName="/ppt/notesSlides/_rels/notesSlide60.xml.rels" ContentType="application/vnd.openxmlformats-package.relationships+xml"/>
  <Override PartName="/ppt/notesSlides/_rels/notesSlide68.xml.rels" ContentType="application/vnd.openxmlformats-package.relationships+xml"/>
  <Override PartName="/ppt/notesSlides/_rels/notesSlide75.xml.rels" ContentType="application/vnd.openxmlformats-package.relationships+xml"/>
  <Override PartName="/ppt/notesSlides/_rels/notesSlide32.xml.rels" ContentType="application/vnd.openxmlformats-package.relationships+xml"/>
  <Override PartName="/ppt/notesSlides/_rels/notesSlide63.xml.rels" ContentType="application/vnd.openxmlformats-package.relationships+xml"/>
  <Override PartName="/ppt/notesSlides/_rels/notesSlide56.xml.rels" ContentType="application/vnd.openxmlformats-package.relationships+xml"/>
  <Override PartName="/ppt/notesSlides/_rels/notesSlide89.xml.rels" ContentType="application/vnd.openxmlformats-package.relationships+xml"/>
  <Override PartName="/ppt/notesSlides/_rels/notesSlide74.xml.rels" ContentType="application/vnd.openxmlformats-package.relationships+xml"/>
  <Override PartName="/ppt/notesSlides/_rels/notesSlide83.xml.rels" ContentType="application/vnd.openxmlformats-package.relationships+xml"/>
  <Override PartName="/ppt/notesSlides/_rels/notesSlide18.xml.rels" ContentType="application/vnd.openxmlformats-package.relationships+xml"/>
  <Override PartName="/ppt/notesSlides/_rels/notesSlide34.xml.rels" ContentType="application/vnd.openxmlformats-package.relationships+xml"/>
  <Override PartName="/ppt/notesSlides/_rels/notesSlide53.xml.rels" ContentType="application/vnd.openxmlformats-package.relationships+xml"/>
  <Override PartName="/ppt/notesSlides/_rels/notesSlide49.xml.rels" ContentType="application/vnd.openxmlformats-package.relationships+xml"/>
  <Override PartName="/ppt/notesSlides/_rels/notesSlide27.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_rels/notesSlide45.xml.rels" ContentType="application/vnd.openxmlformats-package.relationships+xml"/>
  <Override PartName="/ppt/notesSlides/_rels/notesSlide41.xml.rels" ContentType="application/vnd.openxmlformats-package.relationships+xml"/>
  <Override PartName="/ppt/notesSlides/_rels/notesSlide37.xml.rels" ContentType="application/vnd.openxmlformats-package.relationships+xml"/>
  <Override PartName="/ppt/notesSlides/_rels/notesSlide31.xml.rels" ContentType="application/vnd.openxmlformats-package.relationships+xml"/>
  <Override PartName="/ppt/notesSlides/_rels/notesSlide22.xml.rels" ContentType="application/vnd.openxmlformats-package.relationships+xml"/>
  <Override PartName="/ppt/notesSlides/_rels/notesSlide36.xml.rels" ContentType="application/vnd.openxmlformats-package.relationships+xml"/>
  <Override PartName="/ppt/notesSlides/_rels/notesSlide40.xml.rels" ContentType="application/vnd.openxmlformats-package.relationships+xml"/>
  <Override PartName="/ppt/notesSlides/_rels/notesSlide55.xml.rels" ContentType="application/vnd.openxmlformats-package.relationships+xml"/>
  <Override PartName="/ppt/notesSlides/_rels/notesSlide46.xml.rels" ContentType="application/vnd.openxmlformats-package.relationships+xml"/>
  <Override PartName="/ppt/notesSlides/_rels/notesSlide62.xml.rels" ContentType="application/vnd.openxmlformats-package.relationships+xml"/>
  <Override PartName="/ppt/notesSlides/_rels/notesSlide38.xml.rels" ContentType="application/vnd.openxmlformats-package.relationships+xml"/>
  <Override PartName="/ppt/notesSlides/_rels/notesSlide42.xml.rels" ContentType="application/vnd.openxmlformats-package.relationships+xml"/>
  <Override PartName="/ppt/notesSlides/_rels/notesSlide64.xml.rels" ContentType="application/vnd.openxmlformats-package.relationships+xml"/>
  <Override PartName="/ppt/notesSlides/_rels/notesSlide52.xml.rels" ContentType="application/vnd.openxmlformats-package.relationships+xml"/>
  <Override PartName="/ppt/notesSlides/_rels/notesSlide48.xml.rels" ContentType="application/vnd.openxmlformats-package.relationships+xml"/>
  <Override PartName="/ppt/notesSlides/_rels/notesSlide33.xml.rels" ContentType="application/vnd.openxmlformats-package.relationships+xml"/>
  <Override PartName="/ppt/notesSlides/_rels/notesSlide54.xml.rels" ContentType="application/vnd.openxmlformats-package.relationships+xml"/>
  <Override PartName="/ppt/notesSlides/_rels/notesSlide61.xml.rels" ContentType="application/vnd.openxmlformats-package.relationships+xml"/>
  <Override PartName="/ppt/notesSlides/_rels/notesSlide70.xml.rels" ContentType="application/vnd.openxmlformats-package.relationships+xml"/>
  <Override PartName="/ppt/notesSlides/_rels/notesSlide44.xml.rels" ContentType="application/vnd.openxmlformats-package.relationships+xml"/>
  <Override PartName="/ppt/notesSlides/_rels/notesSlide28.xml.rels" ContentType="application/vnd.openxmlformats-package.relationships+xml"/>
  <Override PartName="/ppt/notesSlides/_rels/notesSlide35.xml.rels" ContentType="application/vnd.openxmlformats-package.relationships+xml"/>
  <Override PartName="/ppt/notesSlides/_rels/notesSlide43.xml.rels" ContentType="application/vnd.openxmlformats-package.relationships+xml"/>
  <Override PartName="/ppt/notesSlides/_rels/notesSlide39.xml.rels" ContentType="application/vnd.openxmlformats-package.relationships+xml"/>
  <Override PartName="/ppt/notesSlides/_rels/notesSlide4.xml.rels" ContentType="application/vnd.openxmlformats-package.relationships+xml"/>
  <Override PartName="/ppt/notesSlides/_rels/notesSlide73.xml.rels" ContentType="application/vnd.openxmlformats-package.relationships+xml"/>
  <Override PartName="/ppt/notesSlides/_rels/notesSlide88.xml.rels" ContentType="application/vnd.openxmlformats-package.relationships+xml"/>
  <Override PartName="/ppt/notesSlides/_rels/notesSlide82.xml.rels" ContentType="application/vnd.openxmlformats-package.relationships+xml"/>
  <Override PartName="/ppt/notesSlides/_rels/notesSlide69.xml.rels" ContentType="application/vnd.openxmlformats-package.relationships+xml"/>
  <Override PartName="/ppt/notesSlides/_rels/notesSlide20.xml.rels" ContentType="application/vnd.openxmlformats-package.relationships+xml"/>
  <Override PartName="/ppt/notesSlides/_rels/notesSlide67.xml.rels" ContentType="application/vnd.openxmlformats-package.relationships+xml"/>
  <Override PartName="/ppt/notesSlides/_rels/notesSlide14.xml.rels" ContentType="application/vnd.openxmlformats-package.relationships+xml"/>
  <Override PartName="/ppt/notesSlides/_rels/notesSlide91.xml.rels" ContentType="application/vnd.openxmlformats-package.relationships+xml"/>
  <Override PartName="/ppt/notesSlides/_rels/notesSlide87.xml.rels" ContentType="application/vnd.openxmlformats-package.relationships+xml"/>
  <Override PartName="/ppt/notesSlides/_rels/notesSlide72.xml.rels" ContentType="application/vnd.openxmlformats-package.relationships+xml"/>
  <Override PartName="/ppt/notesSlides/_rels/notesSlide90.xml.rels" ContentType="application/vnd.openxmlformats-package.relationships+xml"/>
  <Override PartName="/ppt/notesSlides/_rels/notesSlide86.xml.rels" ContentType="application/vnd.openxmlformats-package.relationships+xml"/>
  <Override PartName="/ppt/notesSlides/_rels/notesSlide76.xml.rels" ContentType="application/vnd.openxmlformats-package.relationships+xml"/>
  <Override PartName="/ppt/notesSlides/_rels/notesSlide80.xml.rels" ContentType="application/vnd.openxmlformats-package.relationships+xml"/>
  <Override PartName="/ppt/notesSlides/_rels/notesSlide71.xml.rels" ContentType="application/vnd.openxmlformats-package.relationships+xml"/>
  <Override PartName="/ppt/notesSlides/_rels/notesSlide85.xml.rels" ContentType="application/vnd.openxmlformats-package.relationship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16.xml" ContentType="application/vnd.openxmlformats-officedocument.presentationml.notesSlide+xml"/>
  <Override PartName="/ppt/notesSlides/notesSlide66.xml" ContentType="application/vnd.openxmlformats-officedocument.presentationml.notesSlide+xml"/>
  <Override PartName="/ppt/notesSlides/notesSlide17.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19.xml" ContentType="application/vnd.openxmlformats-officedocument.presentationml.notesSlide+xml"/>
  <Override PartName="/ppt/notesSlides/notesSlide6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73.xml" ContentType="application/vnd.openxmlformats-officedocument.presentationml.notesSlide+xml"/>
  <Override PartName="/ppt/notesSlides/notesSlide24.xml" ContentType="application/vnd.openxmlformats-officedocument.presentationml.notesSlide+xml"/>
  <Override PartName="/ppt/notesSlides/notesSlide74.xml" ContentType="application/vnd.openxmlformats-officedocument.presentationml.notesSlide+xml"/>
  <Override PartName="/ppt/notesSlides/notesSlide25.xml" ContentType="application/vnd.openxmlformats-officedocument.presentationml.notesSlide+xml"/>
  <Override PartName="/ppt/notesSlides/notesSlide75.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77.xml" ContentType="application/vnd.openxmlformats-officedocument.presentationml.notesSlide+xml"/>
  <Override PartName="/ppt/notesSlides/notesSlide91.xml" ContentType="application/vnd.openxmlformats-officedocument.presentationml.notesSlide+xml"/>
  <Override PartName="/ppt/notesSlides/notesSlide27.xml" ContentType="application/vnd.openxmlformats-officedocument.presentationml.notesSlide+xml"/>
  <Override PartName="/ppt/notesSlides/notesSlide76.xml" ContentType="application/vnd.openxmlformats-officedocument.presentationml.notesSlide+xml"/>
  <Override PartName="/ppt/notesSlides/notesSlide90.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5.xml" ContentType="application/vnd.openxmlformats-officedocument.presentationml.notesSlide+xml"/>
  <Override PartName="/ppt/notesSlides/notesSlide84.xml" ContentType="application/vnd.openxmlformats-officedocument.presentationml.notesSlide+xml"/>
  <Override PartName="/ppt/notesSlides/notesSlide8.xml" ContentType="application/vnd.openxmlformats-officedocument.presentationml.notesSlide+xml"/>
  <Override PartName="/ppt/notesSlides/notesSlide35.xml" ContentType="application/vnd.openxmlformats-officedocument.presentationml.notesSlide+xml"/>
  <Override PartName="/ppt/notesSlides/notesSlide83.xml" ContentType="application/vnd.openxmlformats-officedocument.presentationml.notesSlide+xml"/>
  <Override PartName="/ppt/notesSlides/notesSlide7.xml" ContentType="application/vnd.openxmlformats-officedocument.presentationml.notes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notesSlides/notesSlide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59.xml" ContentType="application/vnd.openxmlformats-officedocument.presentationml.notesSlide+xml"/>
  <Override PartName="/ppt/notesSlides/notesSlide82.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notesSlides/notesSlide21.xml" ContentType="application/vnd.openxmlformats-officedocument.presentationml.notesSlide+xml"/>
  <Override PartName="/ppt/notesSlides/notesSlide79.xml" ContentType="application/vnd.openxmlformats-officedocument.presentationml.notesSlide+xml"/>
  <Override PartName="/ppt/notesSlides/notesSlide10.xml" ContentType="application/vnd.openxmlformats-officedocument.presentationml.notesSlide+xml"/>
  <Override PartName="/ppt/notesSlides/notesSlide70.xml" ContentType="application/vnd.openxmlformats-officedocument.presentationml.notesSlide+xml"/>
  <Override PartName="/ppt/notesSlides/notesSlide47.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71.xml" ContentType="application/vnd.openxmlformats-officedocument.presentationml.notesSlide+xml"/>
  <Override PartName="/ppt/notesSlides/notesSlide48.xml" ContentType="application/vnd.openxmlformats-officedocument.presentationml.notesSlide+xml"/>
  <Override PartName="/ppt/notesSlides/notesSlide12.xml" ContentType="application/vnd.openxmlformats-officedocument.presentationml.notesSlide+xml"/>
  <Override PartName="/ppt/notesSlides/notesSlide72.xml" ContentType="application/vnd.openxmlformats-officedocument.presentationml.notesSlide+xml"/>
  <Override PartName="/ppt/notesSlides/notesSlide49.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40.png" ContentType="image/png"/>
  <Override PartName="/ppt/media/image220.png" ContentType="image/png"/>
  <Override PartName="/ppt/media/image212.png" ContentType="image/png"/>
  <Override PartName="/ppt/media/image211.png" ContentType="image/png"/>
  <Override PartName="/ppt/media/image210.png" ContentType="image/png"/>
  <Override PartName="/ppt/media/image202.png" ContentType="image/png"/>
  <Override PartName="/ppt/media/image201.png" ContentType="image/png"/>
  <Override PartName="/ppt/media/image200.png" ContentType="image/png"/>
  <Override PartName="/ppt/media/image199.png" ContentType="image/png"/>
  <Override PartName="/ppt/media/image198.png" ContentType="image/png"/>
  <Override PartName="/ppt/media/image31.wmf" ContentType="image/x-wmf"/>
  <Override PartName="/ppt/media/image9.wmf" ContentType="image/x-wmf"/>
  <Override PartName="/ppt/media/image12.jpeg" ContentType="image/jpeg"/>
  <Override PartName="/ppt/media/image241.wmf" ContentType="image/x-wmf"/>
  <Override PartName="/ppt/media/image7.wmf" ContentType="image/x-wmf"/>
  <Override PartName="/ppt/media/image48.wmf" ContentType="image/x-wmf"/>
  <Override PartName="/ppt/media/image11.wmf" ContentType="image/x-wmf"/>
  <Override PartName="/ppt/media/image155.png" ContentType="image/png"/>
  <Override PartName="/ppt/media/image3.png" ContentType="image/png"/>
  <Override PartName="/ppt/media/image217.wmf" ContentType="image/x-wmf"/>
  <Override PartName="/ppt/media/image157.png" ContentType="image/png"/>
  <Override PartName="/ppt/media/image5.png" ContentType="image/png"/>
  <Override PartName="/ppt/media/image216.wmf" ContentType="image/x-wmf"/>
  <Override PartName="/ppt/media/image156.png" ContentType="image/png"/>
  <Override PartName="/ppt/media/image4.png" ContentType="image/png"/>
  <Override PartName="/ppt/media/image6.wmf" ContentType="image/x-wmf"/>
  <Override PartName="/ppt/media/image83.wmf" ContentType="image/x-wmf"/>
  <Override PartName="/ppt/media/image15.wmf" ContentType="image/x-wmf"/>
  <Override PartName="/ppt/media/image80.wmf" ContentType="image/x-wmf"/>
  <Override PartName="/ppt/media/image81.wmf" ContentType="image/x-wmf"/>
  <Override PartName="/ppt/media/image110.png" ContentType="image/png"/>
  <Override PartName="/ppt/media/image244.wmf" ContentType="image/x-wmf"/>
  <Override PartName="/ppt/media/image184.png" ContentType="image/png"/>
  <Override PartName="/ppt/media/image82.wmf" ContentType="image/x-wmf"/>
  <Override PartName="/ppt/media/image14.wmf" ContentType="image/x-wmf"/>
  <Override PartName="/ppt/media/image183.png" ContentType="image/png"/>
  <Override PartName="/ppt/media/image243.wmf" ContentType="image/x-wmf"/>
  <Override PartName="/ppt/media/image111.png" ContentType="image/png"/>
  <Override PartName="/ppt/media/image245.wmf" ContentType="image/x-wmf"/>
  <Override PartName="/ppt/media/image185.png" ContentType="image/png"/>
  <Override PartName="/ppt/media/image57.wmf" ContentType="image/x-wmf"/>
  <Override PartName="/ppt/media/image20.wmf" ContentType="image/x-wmf"/>
  <Override PartName="/ppt/media/image58.wmf" ContentType="image/x-wmf"/>
  <Override PartName="/ppt/media/image21.wmf" ContentType="image/x-wmf"/>
  <Override PartName="/ppt/media/image59.wmf" ContentType="image/x-wmf"/>
  <Override PartName="/ppt/media/image22.wmf" ContentType="image/x-wmf"/>
  <Override PartName="/ppt/media/image23.wmf" ContentType="image/x-wmf"/>
  <Override PartName="/ppt/media/image24.wmf" ContentType="image/x-wmf"/>
  <Override PartName="/ppt/media/image25.wmf" ContentType="image/x-wmf"/>
  <Override PartName="/ppt/media/image180.png" ContentType="image/png"/>
  <Override PartName="/ppt/media/image26.wmf" ContentType="image/x-wmf"/>
  <Override PartName="/ppt/media/image181.png" ContentType="image/png"/>
  <Override PartName="/ppt/media/image27.wmf" ContentType="image/x-wmf"/>
  <Override PartName="/ppt/media/image121.png" ContentType="image/png"/>
  <Override PartName="/ppt/media/image255.wmf" ContentType="image/x-wmf"/>
  <Override PartName="/ppt/media/image195.png" ContentType="image/png"/>
  <Override PartName="/ppt/media/image127.png" ContentType="image/png"/>
  <Override PartName="/ppt/media/image250.wmf" ContentType="image/x-wmf"/>
  <Override PartName="/ppt/media/image36.wmf" ContentType="image/x-wmf"/>
  <Override PartName="/ppt/media/image190.png" ContentType="image/png"/>
  <Override PartName="/ppt/media/image213.png" ContentType="image/png"/>
  <Override PartName="/ppt/media/image60.wmf" ContentType="image/x-wmf"/>
  <Override PartName="/ppt/media/image61.wmf" ContentType="image/x-wmf"/>
  <Override PartName="/ppt/media/image62.wmf" ContentType="image/x-wmf"/>
  <Override PartName="/ppt/media/image63.wmf" ContentType="image/x-wmf"/>
  <Override PartName="/ppt/media/image186.png" ContentType="image/png"/>
  <Override PartName="/ppt/media/image112.png" ContentType="image/png"/>
  <Override PartName="/ppt/media/image246.wmf" ContentType="image/x-wmf"/>
  <Override PartName="/ppt/media/image176.png" ContentType="image/png"/>
  <Override PartName="/ppt/media/image260.wmf" ContentType="image/x-wmf"/>
  <Override PartName="/ppt/media/image132.png" ContentType="image/png"/>
  <Override PartName="/ppt/media/image33.png" ContentType="image/png"/>
  <Override PartName="/ppt/media/image177.png" ContentType="image/png"/>
  <Override PartName="/ppt/media/image187.png" ContentType="image/png"/>
  <Override PartName="/ppt/media/image113.png" ContentType="image/png"/>
  <Override PartName="/ppt/media/image247.wmf" ContentType="image/x-wmf"/>
  <Override PartName="/ppt/media/image253.wmf" ContentType="image/x-wmf"/>
  <Override PartName="/ppt/media/image252.wmf" ContentType="image/x-wmf"/>
  <Override PartName="/ppt/media/image116.png" ContentType="image/png"/>
  <Override PartName="/ppt/media/image92.png" ContentType="image/png"/>
  <Override PartName="/ppt/media/image251.wmf" ContentType="image/x-wmf"/>
  <Override PartName="/ppt/media/image37.wmf" ContentType="image/x-wmf"/>
  <Override PartName="/ppt/media/image191.png" ContentType="image/png"/>
  <Override PartName="/ppt/media/image262.wmf" ContentType="image/x-wmf"/>
  <Override PartName="/ppt/media/image134.png" ContentType="image/png"/>
  <Override PartName="/ppt/media/image120.png" ContentType="image/png"/>
  <Override PartName="/ppt/media/image254.wmf" ContentType="image/x-wmf"/>
  <Override PartName="/ppt/media/image126.png" ContentType="image/png"/>
  <Override PartName="/ppt/media/image194.png" ContentType="image/png"/>
  <Override PartName="/ppt/media/image261.wmf" ContentType="image/x-wmf"/>
  <Override PartName="/ppt/media/image133.png" ContentType="image/png"/>
  <Override PartName="/ppt/media/image125.png" ContentType="image/png"/>
  <Override PartName="/ppt/media/image259.wmf" ContentType="image/x-wmf"/>
  <Override PartName="/ppt/media/image124.png" ContentType="image/png"/>
  <Override PartName="/ppt/media/image258.wmf" ContentType="image/x-wmf"/>
  <Override PartName="/ppt/media/image69.wmf" ContentType="image/x-wmf"/>
  <Override PartName="/ppt/media/image17.wmf" ContentType="image/x-wmf"/>
  <Override PartName="/ppt/media/image171.png" ContentType="image/png"/>
  <Override PartName="/ppt/media/image231.wmf" ContentType="image/x-wmf"/>
  <Override PartName="/ppt/media/image237.wmf" ContentType="image/x-wmf"/>
  <Override PartName="/ppt/media/image103.png" ContentType="image/png"/>
  <Override PartName="/ppt/media/image233.wmf" ContentType="image/x-wmf"/>
  <Override PartName="/ppt/media/image19.wmf" ContentType="image/x-wmf"/>
  <Override PartName="/ppt/media/image173.png" ContentType="image/png"/>
  <Override PartName="/ppt/media/image106.png" ContentType="image/png"/>
  <Override PartName="/ppt/media/image174.png" ContentType="image/png"/>
  <Override PartName="/ppt/media/image77.wmf" ContentType="image/x-wmf"/>
  <Override PartName="/ppt/media/image16.wmf" ContentType="image/x-wmf"/>
  <Override PartName="/ppt/media/image170.png" ContentType="image/png"/>
  <Override PartName="/ppt/media/image230.wmf" ContentType="image/x-wmf"/>
  <Override PartName="/ppt/media/image236.wmf" ContentType="image/x-wmf"/>
  <Override PartName="/ppt/media/image102.png" ContentType="image/png"/>
  <Override PartName="/ppt/media/image232.wmf" ContentType="image/x-wmf"/>
  <Override PartName="/ppt/media/image18.wmf" ContentType="image/x-wmf"/>
  <Override PartName="/ppt/media/image172.png" ContentType="image/png"/>
  <Override PartName="/ppt/media/image76.wmf" ContentType="image/x-wmf"/>
  <Override PartName="/ppt/media/image75.wmf" ContentType="image/x-wmf"/>
  <Override PartName="/ppt/media/image175.png" ContentType="image/png"/>
  <Override PartName="/ppt/media/image107.png" ContentType="image/png"/>
  <Override PartName="/ppt/media/image74.wmf" ContentType="image/x-wmf"/>
  <Override PartName="/ppt/media/image73.wmf" ContentType="image/x-wmf"/>
  <Override PartName="/ppt/media/image79.wmf" ContentType="image/x-wmf"/>
  <Override PartName="/ppt/media/image235.wmf" ContentType="image/x-wmf"/>
  <Override PartName="/ppt/media/image101.png" ContentType="image/png"/>
  <Override PartName="/ppt/media/image72.wmf" ContentType="image/x-wmf"/>
  <Override PartName="/ppt/media/image78.wmf" ContentType="image/x-wmf"/>
  <Override PartName="/ppt/media/image234.wmf" ContentType="image/x-wmf"/>
  <Override PartName="/ppt/media/image100.png" ContentType="image/png"/>
  <Override PartName="/ppt/media/image71.wmf" ContentType="image/x-wmf"/>
  <Override PartName="/ppt/media/image70.wmf" ContentType="image/x-wmf"/>
  <Override PartName="/ppt/media/image267.png" ContentType="image/png"/>
  <Override PartName="/ppt/media/image46.wmf" ContentType="image/x-wmf"/>
  <Override PartName="/ppt/media/image68.wmf" ContentType="image/x-wmf"/>
  <Override PartName="/ppt/media/image266.png" ContentType="image/png"/>
  <Override PartName="/ppt/media/image45.wmf" ContentType="image/x-wmf"/>
  <Override PartName="/ppt/media/image67.wmf" ContentType="image/x-wmf"/>
  <Override PartName="/ppt/media/image265.png" ContentType="image/png"/>
  <Override PartName="/ppt/media/image44.wmf" ContentType="image/x-wmf"/>
  <Override PartName="/ppt/media/image66.wmf" ContentType="image/x-wmf"/>
  <Override PartName="/ppt/media/image264.png" ContentType="image/png"/>
  <Override PartName="/ppt/media/image43.wmf" ContentType="image/x-wmf"/>
  <Override PartName="/ppt/media/image65.wmf" ContentType="image/x-wmf"/>
  <Override PartName="/ppt/media/image263.png" ContentType="image/png"/>
  <Override PartName="/ppt/media/image42.wmf" ContentType="image/x-wmf"/>
  <Override PartName="/ppt/media/image64.wmf" ContentType="image/x-wmf"/>
  <Override PartName="/ppt/media/image193.png" ContentType="image/png"/>
  <Override PartName="/ppt/media/image39.wmf" ContentType="image/x-wmf"/>
  <Override PartName="/ppt/media/image2.png" ContentType="image/png"/>
  <Override PartName="/ppt/media/image154.png" ContentType="image/png"/>
  <Override PartName="/ppt/media/image32.png" ContentType="image/png"/>
  <Override PartName="/ppt/media/image10.wmf" ContentType="image/x-wmf"/>
  <Override PartName="/ppt/media/image47.wmf" ContentType="image/x-wmf"/>
  <Override PartName="/ppt/media/image1.png" ContentType="image/png"/>
  <Override PartName="/ppt/media/image153.png" ContentType="image/png"/>
  <Override PartName="/ppt/media/image13.png" ContentType="image/png"/>
  <Override PartName="/ppt/media/image96.png" ContentType="image/png"/>
  <Override PartName="/ppt/media/image53.wmf" ContentType="image/x-wmf"/>
  <Override PartName="/ppt/media/image206.png" ContentType="image/png"/>
  <Override PartName="/ppt/media/image28.wmf" ContentType="image/x-wmf"/>
  <Override PartName="/ppt/media/image182.png" ContentType="image/png"/>
  <Override PartName="/ppt/media/image242.wmf" ContentType="image/x-wmf"/>
  <Override PartName="/ppt/media/image8.wmf" ContentType="image/x-wmf"/>
  <Override PartName="/ppt/media/image30.wmf" ContentType="image/x-wmf"/>
  <Override PartName="/ppt/media/image192.png" ContentType="image/png"/>
  <Override PartName="/ppt/media/image38.wmf" ContentType="image/x-wmf"/>
  <Override PartName="/ppt/media/image34.png" ContentType="image/png"/>
  <Override PartName="/ppt/media/image40.wmf" ContentType="image/x-wmf"/>
  <Override PartName="/ppt/media/image108.png" ContentType="image/png"/>
  <Override PartName="/ppt/media/image84.png" ContentType="image/png"/>
  <Override PartName="/ppt/media/image35.png" ContentType="image/png"/>
  <Override PartName="/ppt/media/image41.wmf" ContentType="image/x-wmf"/>
  <Override PartName="/ppt/media/image109.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49.wmf" ContentType="image/x-wmf"/>
  <Override PartName="/ppt/media/image117.png" ContentType="image/png"/>
  <Override PartName="/ppt/media/image93.png" ContentType="image/png"/>
  <Override PartName="/ppt/media/image50.wmf" ContentType="image/x-wmf"/>
  <Override PartName="/ppt/media/image203.png" ContentType="image/png"/>
  <Override PartName="/ppt/media/image118.png" ContentType="image/png"/>
  <Override PartName="/ppt/media/image94.png" ContentType="image/png"/>
  <Override PartName="/ppt/media/image29.png" ContentType="image/png"/>
  <Override PartName="/ppt/media/image97.png" ContentType="image/png"/>
  <Override PartName="/ppt/media/image51.wmf" ContentType="image/x-wmf"/>
  <Override PartName="/ppt/media/image204.png" ContentType="image/png"/>
  <Override PartName="/ppt/media/image119.png" ContentType="image/png"/>
  <Override PartName="/ppt/media/image95.png" ContentType="image/png"/>
  <Override PartName="/ppt/media/image52.wmf" ContentType="image/x-wmf"/>
  <Override PartName="/ppt/media/image205.png" ContentType="image/png"/>
  <Override PartName="/ppt/media/image54.wmf" ContentType="image/x-wmf"/>
  <Override PartName="/ppt/media/image207.png" ContentType="image/png"/>
  <Override PartName="/ppt/media/image98.png" ContentType="image/png"/>
  <Override PartName="/ppt/media/image55.wmf" ContentType="image/x-wmf"/>
  <Override PartName="/ppt/media/image214.wmf" ContentType="image/x-wmf"/>
  <Override PartName="/ppt/media/image208.png" ContentType="image/png"/>
  <Override PartName="/ppt/media/image99.png" ContentType="image/png"/>
  <Override PartName="/ppt/media/image56.wmf" ContentType="image/x-wmf"/>
  <Override PartName="/ppt/media/image209.png" ContentType="image/png"/>
  <Override PartName="/ppt/media/image128.png" ContentType="image/png"/>
  <Override PartName="/ppt/media/image196.png" ContentType="image/png"/>
  <Override PartName="/ppt/media/image122.png" ContentType="image/png"/>
  <Override PartName="/ppt/media/image256.wmf" ContentType="image/x-wmf"/>
  <Override PartName="/ppt/media/image129.png" ContentType="image/png"/>
  <Override PartName="/ppt/media/image197.png" ContentType="image/png"/>
  <Override PartName="/ppt/media/image123.png" ContentType="image/png"/>
  <Override PartName="/ppt/media/image257.wmf" ContentType="image/x-wmf"/>
  <Override PartName="/ppt/media/image130.png" ContentType="image/png"/>
  <Override PartName="/ppt/media/image131.png" ContentType="image/png"/>
  <Override PartName="/ppt/media/image135.png" ContentType="image/png"/>
  <Override PartName="/ppt/media/image136.png" ContentType="image/png"/>
  <Override PartName="/ppt/media/image137.png" ContentType="image/png"/>
  <Override PartName="/ppt/media/image138.png" ContentType="image/png"/>
  <Override PartName="/ppt/media/image139.png" ContentType="image/png"/>
  <Override PartName="/ppt/media/image268.png" ContentType="image/png"/>
  <Override PartName="/ppt/media/image140.png" ContentType="image/png"/>
  <Override PartName="/ppt/media/image269.png" ContentType="image/png"/>
  <Override PartName="/ppt/media/image141.png" ContentType="image/png"/>
  <Override PartName="/ppt/media/image142.png" ContentType="image/png"/>
  <Override PartName="/ppt/media/image143.png" ContentType="image/png"/>
  <Override PartName="/ppt/media/image144.png" ContentType="image/png"/>
  <Override PartName="/ppt/media/image145.png" ContentType="image/png"/>
  <Override PartName="/ppt/media/image146.png" ContentType="image/png"/>
  <Override PartName="/ppt/media/image147.png" ContentType="image/png"/>
  <Override PartName="/ppt/media/image148.png" ContentType="image/png"/>
  <Override PartName="/ppt/media/image149.png" ContentType="image/png"/>
  <Override PartName="/ppt/media/image150.png" ContentType="image/png"/>
  <Override PartName="/ppt/media/image151.png" ContentType="image/png"/>
  <Override PartName="/ppt/media/image152.png" ContentType="image/png"/>
  <Override PartName="/ppt/media/image158.png" ContentType="image/png"/>
  <Override PartName="/ppt/media/image218.wmf" ContentType="image/x-wmf"/>
  <Override PartName="/ppt/media/image159.png" ContentType="image/png"/>
  <Override PartName="/ppt/media/image219.wmf" ContentType="image/x-wmf"/>
  <Override PartName="/ppt/media/image160.png" ContentType="image/png"/>
  <Override PartName="/ppt/media/image161.png" ContentType="image/png"/>
  <Override PartName="/ppt/media/image215.png" ContentType="image/png"/>
  <Override PartName="/ppt/media/image221.wmf" ContentType="image/x-wmf"/>
  <Override PartName="/ppt/media/image162.png" ContentType="image/png"/>
  <Override PartName="/ppt/media/image222.wmf" ContentType="image/x-wmf"/>
  <Override PartName="/ppt/media/image163.png" ContentType="image/png"/>
  <Override PartName="/ppt/media/image223.wmf" ContentType="image/x-wmf"/>
  <Override PartName="/ppt/media/image164.png" ContentType="image/png"/>
  <Override PartName="/ppt/media/image224.wmf" ContentType="image/x-wmf"/>
  <Override PartName="/ppt/media/image165.png" ContentType="image/png"/>
  <Override PartName="/ppt/media/image225.wmf" ContentType="image/x-wmf"/>
  <Override PartName="/ppt/media/image166.png" ContentType="image/png"/>
  <Override PartName="/ppt/media/image226.wmf" ContentType="image/x-wmf"/>
  <Override PartName="/ppt/media/image167.png" ContentType="image/png"/>
  <Override PartName="/ppt/media/image227.wmf" ContentType="image/x-wmf"/>
  <Override PartName="/ppt/media/image168.png" ContentType="image/png"/>
  <Override PartName="/ppt/media/image228.wmf" ContentType="image/x-wmf"/>
  <Override PartName="/ppt/media/image169.png" ContentType="image/png"/>
  <Override PartName="/ppt/media/image229.wmf" ContentType="image/x-wmf"/>
  <Override PartName="/ppt/media/image178.png" ContentType="image/png"/>
  <Override PartName="/ppt/media/image104.png" ContentType="image/png"/>
  <Override PartName="/ppt/media/image238.wmf" ContentType="image/x-wmf"/>
  <Override PartName="/ppt/media/image179.png" ContentType="image/png"/>
  <Override PartName="/ppt/media/image105.png" ContentType="image/png"/>
  <Override PartName="/ppt/media/image239.wmf" ContentType="image/x-wmf"/>
  <Override PartName="/ppt/media/image188.png" ContentType="image/png"/>
  <Override PartName="/ppt/media/image114.png" ContentType="image/png"/>
  <Override PartName="/ppt/media/image248.wmf" ContentType="image/x-wmf"/>
  <Override PartName="/ppt/media/image90.png" ContentType="image/png"/>
  <Override PartName="/ppt/media/image189.png" ContentType="image/png"/>
  <Override PartName="/ppt/media/image249.wmf" ContentType="image/x-wmf"/>
  <Override PartName="/ppt/media/image115.png" ContentType="image/png"/>
  <Override PartName="/ppt/media/image9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6.xml.rels" ContentType="application/vnd.openxmlformats-package.relationships+xml"/>
  <Override PartName="/ppt/slides/_rels/slide2.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3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1.xml.rels" ContentType="application/vnd.openxmlformats-package.relationships+xml"/>
  <Override PartName="/ppt/slides/_rels/slide84.xml.rels" ContentType="application/vnd.openxmlformats-package.relationships+xml"/>
  <Override PartName="/ppt/slides/_rels/slide91.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88.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2.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Lst>
  <p:sldSz cx="9144000" cy="6858000"/>
  <p:notesSz cx="6889750" cy="100187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4"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125"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126"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127"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12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D43057F-DA95-4152-9510-9CF172740DAC}"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PlaceHolder 1"/>
          <p:cNvSpPr>
            <a:spLocks noGrp="1"/>
          </p:cNvSpPr>
          <p:nvPr>
            <p:ph type="sldImg"/>
          </p:nvPr>
        </p:nvSpPr>
        <p:spPr>
          <a:xfrm>
            <a:off x="939960" y="750960"/>
            <a:ext cx="5009760" cy="3757320"/>
          </a:xfrm>
          <a:prstGeom prst="rect">
            <a:avLst/>
          </a:prstGeom>
        </p:spPr>
      </p:sp>
      <p:sp>
        <p:nvSpPr>
          <p:cNvPr id="972"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The hypotenuse must be the longest side, as a right angle must be the biggest angle in any triangle. Remembering this simple rule can save a lot of grief. If the longest side, say, isn’t opposite the largest angle, your solution cannot possibly be correct.</a:t>
            </a:r>
            <a:endParaRPr b="0" lang="en-GB" sz="1200" spc="-1" strike="noStrike">
              <a:latin typeface="Arial"/>
            </a:endParaRPr>
          </a:p>
        </p:txBody>
      </p:sp>
      <p:sp>
        <p:nvSpPr>
          <p:cNvPr id="973"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3A85566F-76AA-4B3C-9EFE-6E33D72A5D13}"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4" name="PlaceHolder 1"/>
          <p:cNvSpPr>
            <a:spLocks noGrp="1"/>
          </p:cNvSpPr>
          <p:nvPr>
            <p:ph type="sldImg"/>
          </p:nvPr>
        </p:nvSpPr>
        <p:spPr>
          <a:xfrm>
            <a:off x="939960" y="750960"/>
            <a:ext cx="5009760" cy="3757320"/>
          </a:xfrm>
          <a:prstGeom prst="rect">
            <a:avLst/>
          </a:prstGeom>
        </p:spPr>
      </p:sp>
      <p:sp>
        <p:nvSpPr>
          <p:cNvPr id="975"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These three triangles have a right-angle and the same angle, x, so the third angle must also be the same in all three triangles. This means that they are similar. This in turn means that the ratio of any pair of sides is the same in all three triangles. Three of these ratios are the key to trigonometry, and we give them names.</a:t>
            </a:r>
            <a:endParaRPr b="0" lang="en-GB" sz="1200" spc="-1" strike="noStrike">
              <a:latin typeface="Arial"/>
            </a:endParaRPr>
          </a:p>
        </p:txBody>
      </p:sp>
      <p:sp>
        <p:nvSpPr>
          <p:cNvPr id="976"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874C8F9C-92A7-4E60-97F6-6E2A73568445}"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7" name="PlaceHolder 1"/>
          <p:cNvSpPr>
            <a:spLocks noGrp="1"/>
          </p:cNvSpPr>
          <p:nvPr>
            <p:ph type="sldImg"/>
          </p:nvPr>
        </p:nvSpPr>
        <p:spPr>
          <a:xfrm>
            <a:off x="939960" y="750960"/>
            <a:ext cx="5009760" cy="3757320"/>
          </a:xfrm>
          <a:prstGeom prst="rect">
            <a:avLst/>
          </a:prstGeom>
        </p:spPr>
      </p:sp>
      <p:sp>
        <p:nvSpPr>
          <p:cNvPr id="978"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Remind students that the actual lengths of the sides don’t matter. For any angle, x, this ratio is a constant. For instance, if x = 30 degrees, the ratio is ½.</a:t>
            </a:r>
            <a:endParaRPr b="0" lang="en-GB" sz="1200" spc="-1" strike="noStrike">
              <a:latin typeface="Arial"/>
            </a:endParaRPr>
          </a:p>
        </p:txBody>
      </p:sp>
      <p:sp>
        <p:nvSpPr>
          <p:cNvPr id="979"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1C03CFAE-3378-4D6F-A7E7-FE0D801F7D8B}"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0" name="PlaceHolder 1"/>
          <p:cNvSpPr>
            <a:spLocks noGrp="1"/>
          </p:cNvSpPr>
          <p:nvPr>
            <p:ph type="sldImg"/>
          </p:nvPr>
        </p:nvSpPr>
        <p:spPr>
          <a:xfrm>
            <a:off x="939960" y="750960"/>
            <a:ext cx="5009760" cy="3757320"/>
          </a:xfrm>
          <a:prstGeom prst="rect">
            <a:avLst/>
          </a:prstGeom>
        </p:spPr>
      </p:sp>
      <p:sp>
        <p:nvSpPr>
          <p:cNvPr id="981"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The values of these ratios for any angle can be looked up on a calculator. There are three more possible ratios, the reciprocals of the ones here, that we call the cosecant, the secant and the cotangent. You will need to read about these. See Section 3 of MST124 (page 74).</a:t>
            </a:r>
            <a:endParaRPr b="0" lang="en-GB" sz="1200" spc="-1" strike="noStrike">
              <a:latin typeface="Arial"/>
            </a:endParaRPr>
          </a:p>
        </p:txBody>
      </p:sp>
      <p:sp>
        <p:nvSpPr>
          <p:cNvPr id="982"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87BB2482-1C18-4FAB-B69A-EB5F087FF743}"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PlaceHolder 1"/>
          <p:cNvSpPr>
            <a:spLocks noGrp="1"/>
          </p:cNvSpPr>
          <p:nvPr>
            <p:ph type="sldImg"/>
          </p:nvPr>
        </p:nvSpPr>
        <p:spPr>
          <a:xfrm>
            <a:off x="939960" y="750960"/>
            <a:ext cx="5009760" cy="3757320"/>
          </a:xfrm>
          <a:prstGeom prst="rect">
            <a:avLst/>
          </a:prstGeom>
        </p:spPr>
      </p:sp>
      <p:sp>
        <p:nvSpPr>
          <p:cNvPr id="984"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Go through the mnemonic step by step. Okay, let’s go back to the tree.</a:t>
            </a:r>
            <a:endParaRPr b="0" lang="en-GB" sz="1200" spc="-1" strike="noStrike">
              <a:latin typeface="Arial"/>
            </a:endParaRPr>
          </a:p>
        </p:txBody>
      </p:sp>
      <p:sp>
        <p:nvSpPr>
          <p:cNvPr id="985"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9EBF6968-EE93-4E9E-AAA3-31B11A54E2F9}"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6" name="PlaceHolder 1"/>
          <p:cNvSpPr>
            <a:spLocks noGrp="1"/>
          </p:cNvSpPr>
          <p:nvPr>
            <p:ph type="sldImg"/>
          </p:nvPr>
        </p:nvSpPr>
        <p:spPr>
          <a:xfrm>
            <a:off x="939960" y="750960"/>
            <a:ext cx="5009760" cy="3757320"/>
          </a:xfrm>
          <a:prstGeom prst="rect">
            <a:avLst/>
          </a:prstGeom>
        </p:spPr>
      </p:sp>
      <p:sp>
        <p:nvSpPr>
          <p:cNvPr id="987"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988"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188FBC59-9900-4E67-A6B3-C0796C45B2B0}"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9" name="PlaceHolder 1"/>
          <p:cNvSpPr>
            <a:spLocks noGrp="1"/>
          </p:cNvSpPr>
          <p:nvPr>
            <p:ph type="sldImg"/>
          </p:nvPr>
        </p:nvSpPr>
        <p:spPr>
          <a:xfrm>
            <a:off x="939960" y="750960"/>
            <a:ext cx="5009760" cy="3757320"/>
          </a:xfrm>
          <a:prstGeom prst="rect">
            <a:avLst/>
          </a:prstGeom>
        </p:spPr>
      </p:sp>
      <p:sp>
        <p:nvSpPr>
          <p:cNvPr id="990"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991"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31EA6CBD-E432-4F87-B25F-B6E354F966C0}"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PlaceHolder 1"/>
          <p:cNvSpPr>
            <a:spLocks noGrp="1"/>
          </p:cNvSpPr>
          <p:nvPr>
            <p:ph type="sldImg"/>
          </p:nvPr>
        </p:nvSpPr>
        <p:spPr>
          <a:xfrm>
            <a:off x="939960" y="750960"/>
            <a:ext cx="5009760" cy="3757320"/>
          </a:xfrm>
          <a:prstGeom prst="rect">
            <a:avLst/>
          </a:prstGeom>
        </p:spPr>
      </p:sp>
      <p:sp>
        <p:nvSpPr>
          <p:cNvPr id="993"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994"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73E03249-73C0-4A6C-9719-B4DC78EE08C6}"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5" name="PlaceHolder 1"/>
          <p:cNvSpPr>
            <a:spLocks noGrp="1"/>
          </p:cNvSpPr>
          <p:nvPr>
            <p:ph type="sldImg"/>
          </p:nvPr>
        </p:nvSpPr>
        <p:spPr>
          <a:xfrm>
            <a:off x="939960" y="750960"/>
            <a:ext cx="5009760" cy="3757320"/>
          </a:xfrm>
          <a:prstGeom prst="rect">
            <a:avLst/>
          </a:prstGeom>
        </p:spPr>
      </p:sp>
      <p:sp>
        <p:nvSpPr>
          <p:cNvPr id="996"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997"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2F657229-017C-48AF-8EA2-71D23C5A5CFB}"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PlaceHolder 1"/>
          <p:cNvSpPr>
            <a:spLocks noGrp="1"/>
          </p:cNvSpPr>
          <p:nvPr>
            <p:ph type="sldImg"/>
          </p:nvPr>
        </p:nvSpPr>
        <p:spPr>
          <a:xfrm>
            <a:off x="939960" y="750960"/>
            <a:ext cx="5009760" cy="3757320"/>
          </a:xfrm>
          <a:prstGeom prst="rect">
            <a:avLst/>
          </a:prstGeom>
        </p:spPr>
      </p:sp>
      <p:sp>
        <p:nvSpPr>
          <p:cNvPr id="948"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This is a huge amount to cover, and there is no way I can cover everything in detail in an hour and a half. I will have to skate over some stuff, but you will be able to look at the whiteboard at your leisure, if you save it. I will give the instructions for saving it again at the end, and you can also look at the recording of the tutorial. </a:t>
            </a:r>
            <a:endParaRPr b="0" lang="en-GB" sz="1200" spc="-1" strike="noStrike">
              <a:latin typeface="Arial"/>
            </a:endParaRPr>
          </a:p>
        </p:txBody>
      </p:sp>
      <p:sp>
        <p:nvSpPr>
          <p:cNvPr id="949"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9F3BC7D0-5367-4393-898D-5161171FF756}"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PlaceHolder 1"/>
          <p:cNvSpPr>
            <a:spLocks noGrp="1"/>
          </p:cNvSpPr>
          <p:nvPr>
            <p:ph type="sldImg"/>
          </p:nvPr>
        </p:nvSpPr>
        <p:spPr>
          <a:xfrm>
            <a:off x="939960" y="750960"/>
            <a:ext cx="5009760" cy="3757320"/>
          </a:xfrm>
          <a:prstGeom prst="rect">
            <a:avLst/>
          </a:prstGeom>
        </p:spPr>
      </p:sp>
      <p:sp>
        <p:nvSpPr>
          <p:cNvPr id="999"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And we need to add a conclusion.</a:t>
            </a:r>
            <a:endParaRPr b="0" lang="en-GB" sz="1200" spc="-1" strike="noStrike">
              <a:latin typeface="Arial"/>
            </a:endParaRPr>
          </a:p>
        </p:txBody>
      </p:sp>
      <p:sp>
        <p:nvSpPr>
          <p:cNvPr id="1000"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BF41B535-9771-498E-9596-9CEB7EAB939E}"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PlaceHolder 1"/>
          <p:cNvSpPr>
            <a:spLocks noGrp="1"/>
          </p:cNvSpPr>
          <p:nvPr>
            <p:ph type="sldImg"/>
          </p:nvPr>
        </p:nvSpPr>
        <p:spPr>
          <a:xfrm>
            <a:off x="939960" y="750960"/>
            <a:ext cx="5009760" cy="3757320"/>
          </a:xfrm>
          <a:prstGeom prst="rect">
            <a:avLst/>
          </a:prstGeom>
        </p:spPr>
      </p:sp>
      <p:sp>
        <p:nvSpPr>
          <p:cNvPr id="1002"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Sir George Everest measured the height of the tallest mountain in this world using this technique.</a:t>
            </a:r>
            <a:endParaRPr b="0" lang="en-GB" sz="1200" spc="-1" strike="noStrike">
              <a:latin typeface="Arial"/>
            </a:endParaRPr>
          </a:p>
        </p:txBody>
      </p:sp>
      <p:sp>
        <p:nvSpPr>
          <p:cNvPr id="1003"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0E006633-0122-44F2-A1C2-D00F3D1635FA}"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4" name="PlaceHolder 1"/>
          <p:cNvSpPr>
            <a:spLocks noGrp="1"/>
          </p:cNvSpPr>
          <p:nvPr>
            <p:ph type="sldImg"/>
          </p:nvPr>
        </p:nvSpPr>
        <p:spPr>
          <a:xfrm>
            <a:off x="939960" y="750960"/>
            <a:ext cx="5009760" cy="3757320"/>
          </a:xfrm>
          <a:prstGeom prst="rect">
            <a:avLst/>
          </a:prstGeom>
        </p:spPr>
      </p:sp>
      <p:sp>
        <p:nvSpPr>
          <p:cNvPr id="1005"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06"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EE3B1DFA-3496-40A4-98F7-56DA7EF556A5}"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7" name="PlaceHolder 1"/>
          <p:cNvSpPr>
            <a:spLocks noGrp="1"/>
          </p:cNvSpPr>
          <p:nvPr>
            <p:ph type="sldImg"/>
          </p:nvPr>
        </p:nvSpPr>
        <p:spPr>
          <a:xfrm>
            <a:off x="939960" y="750960"/>
            <a:ext cx="5009760" cy="3757320"/>
          </a:xfrm>
          <a:prstGeom prst="rect">
            <a:avLst/>
          </a:prstGeom>
        </p:spPr>
      </p:sp>
      <p:sp>
        <p:nvSpPr>
          <p:cNvPr id="1008"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We want </a:t>
            </a:r>
            <a:r>
              <a:rPr b="0" i="1" lang="en-GB" sz="1200" spc="-1" strike="noStrike">
                <a:solidFill>
                  <a:srgbClr val="000000"/>
                </a:solidFill>
                <a:latin typeface="Times New Roman"/>
                <a:ea typeface="Times New Roman"/>
              </a:rPr>
              <a:t>x</a:t>
            </a:r>
            <a:r>
              <a:rPr b="0" lang="en-GB" sz="1200" spc="-1" strike="noStrike">
                <a:solidFill>
                  <a:srgbClr val="000000"/>
                </a:solidFill>
                <a:latin typeface="Calibri"/>
                <a:ea typeface="Times New Roman"/>
              </a:rPr>
              <a:t>, not sin </a:t>
            </a:r>
            <a:r>
              <a:rPr b="0" i="1" lang="en-GB" sz="1200" spc="-1" strike="noStrike">
                <a:solidFill>
                  <a:srgbClr val="000000"/>
                </a:solidFill>
                <a:latin typeface="Times New Roman"/>
                <a:ea typeface="Times New Roman"/>
              </a:rPr>
              <a:t>x</a:t>
            </a:r>
            <a:r>
              <a:rPr b="0" lang="en-GB" sz="1200" spc="-1" strike="noStrike">
                <a:solidFill>
                  <a:srgbClr val="000000"/>
                </a:solidFill>
                <a:latin typeface="Calibri"/>
                <a:ea typeface="Times New Roman"/>
              </a:rPr>
              <a:t>, so the operation is the inverse of sine, which cancels out the sine. We need to do this to both sides, and it looks like this:</a:t>
            </a:r>
            <a:endParaRPr b="0" lang="en-GB" sz="1200" spc="-1" strike="noStrike">
              <a:latin typeface="Arial"/>
            </a:endParaRPr>
          </a:p>
          <a:p>
            <a:pPr>
              <a:lnSpc>
                <a:spcPct val="100000"/>
              </a:lnSpc>
              <a:tabLst>
                <a:tab algn="l" pos="0"/>
              </a:tabLst>
            </a:pPr>
            <a:endParaRPr b="0" lang="en-GB" sz="1200" spc="-1" strike="noStrike">
              <a:latin typeface="Arial"/>
            </a:endParaRPr>
          </a:p>
        </p:txBody>
      </p:sp>
      <p:sp>
        <p:nvSpPr>
          <p:cNvPr id="1009"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ECDAA047-AFD8-4EDB-9366-78D594CCA61C}"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0" name="PlaceHolder 1"/>
          <p:cNvSpPr>
            <a:spLocks noGrp="1"/>
          </p:cNvSpPr>
          <p:nvPr>
            <p:ph type="sldImg"/>
          </p:nvPr>
        </p:nvSpPr>
        <p:spPr>
          <a:xfrm>
            <a:off x="939960" y="750960"/>
            <a:ext cx="5009760" cy="3757320"/>
          </a:xfrm>
          <a:prstGeom prst="rect">
            <a:avLst/>
          </a:prstGeom>
        </p:spPr>
      </p:sp>
      <p:sp>
        <p:nvSpPr>
          <p:cNvPr id="1011"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We need to do the same thing to both sides. Sin and arcsin cancel out, which is why we did it, leaving the equation as we see it.</a:t>
            </a:r>
            <a:endParaRPr b="0" lang="en-GB" sz="1200" spc="-1" strike="noStrike">
              <a:latin typeface="Arial"/>
            </a:endParaRPr>
          </a:p>
        </p:txBody>
      </p:sp>
      <p:sp>
        <p:nvSpPr>
          <p:cNvPr id="1012"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44DE7ED5-56D7-470E-B744-C106CEFCFB1C}"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3" name="PlaceHolder 1"/>
          <p:cNvSpPr>
            <a:spLocks noGrp="1"/>
          </p:cNvSpPr>
          <p:nvPr>
            <p:ph type="sldImg"/>
          </p:nvPr>
        </p:nvSpPr>
        <p:spPr>
          <a:xfrm>
            <a:off x="939960" y="750960"/>
            <a:ext cx="5009760" cy="3757320"/>
          </a:xfrm>
          <a:prstGeom prst="rect">
            <a:avLst/>
          </a:prstGeom>
        </p:spPr>
      </p:sp>
      <p:sp>
        <p:nvSpPr>
          <p:cNvPr id="1014"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15"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045C20F9-8991-4B28-BE86-EF92214C741B}"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6" name="PlaceHolder 1"/>
          <p:cNvSpPr>
            <a:spLocks noGrp="1"/>
          </p:cNvSpPr>
          <p:nvPr>
            <p:ph type="sldImg"/>
          </p:nvPr>
        </p:nvSpPr>
        <p:spPr>
          <a:xfrm>
            <a:off x="939960" y="750960"/>
            <a:ext cx="5009760" cy="3757320"/>
          </a:xfrm>
          <a:prstGeom prst="rect">
            <a:avLst/>
          </a:prstGeom>
        </p:spPr>
      </p:sp>
      <p:sp>
        <p:nvSpPr>
          <p:cNvPr id="1017"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18"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84497BD2-6E59-45C1-B3EB-45FDC911EA4F}"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9" name="PlaceHolder 1"/>
          <p:cNvSpPr>
            <a:spLocks noGrp="1"/>
          </p:cNvSpPr>
          <p:nvPr>
            <p:ph type="sldImg"/>
          </p:nvPr>
        </p:nvSpPr>
        <p:spPr>
          <a:xfrm>
            <a:off x="939960" y="750960"/>
            <a:ext cx="5009760" cy="3757320"/>
          </a:xfrm>
          <a:prstGeom prst="rect">
            <a:avLst/>
          </a:prstGeom>
        </p:spPr>
      </p:sp>
      <p:sp>
        <p:nvSpPr>
          <p:cNvPr id="1020"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Note the difference between the reciprocal and the inverse. The -1 in sin^-1 has nothing to do with powers.</a:t>
            </a:r>
            <a:endParaRPr b="0" lang="en-GB" sz="1200" spc="-1" strike="noStrike">
              <a:latin typeface="Arial"/>
            </a:endParaRPr>
          </a:p>
        </p:txBody>
      </p:sp>
      <p:sp>
        <p:nvSpPr>
          <p:cNvPr id="1021"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CC0CCC5E-2242-45C1-B1E4-399351F316CA}"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PlaceHolder 1"/>
          <p:cNvSpPr>
            <a:spLocks noGrp="1"/>
          </p:cNvSpPr>
          <p:nvPr>
            <p:ph type="sldImg"/>
          </p:nvPr>
        </p:nvSpPr>
        <p:spPr>
          <a:xfrm>
            <a:off x="939960" y="750960"/>
            <a:ext cx="5009760" cy="3757320"/>
          </a:xfrm>
          <a:prstGeom prst="rect">
            <a:avLst/>
          </a:prstGeom>
        </p:spPr>
      </p:sp>
      <p:sp>
        <p:nvSpPr>
          <p:cNvPr id="1023"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24"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F15F11B5-B289-49A2-87E8-82DA8605762B}"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5" name="PlaceHolder 1"/>
          <p:cNvSpPr>
            <a:spLocks noGrp="1"/>
          </p:cNvSpPr>
          <p:nvPr>
            <p:ph type="sldImg"/>
          </p:nvPr>
        </p:nvSpPr>
        <p:spPr>
          <a:xfrm>
            <a:off x="939960" y="750960"/>
            <a:ext cx="5009760" cy="3757320"/>
          </a:xfrm>
          <a:prstGeom prst="rect">
            <a:avLst/>
          </a:prstGeom>
        </p:spPr>
      </p:sp>
      <p:sp>
        <p:nvSpPr>
          <p:cNvPr id="1026"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27"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D41C7520-6676-431A-9E46-B8594C3AA703}"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0" name="PlaceHolder 1"/>
          <p:cNvSpPr>
            <a:spLocks noGrp="1"/>
          </p:cNvSpPr>
          <p:nvPr>
            <p:ph type="sldImg"/>
          </p:nvPr>
        </p:nvSpPr>
        <p:spPr>
          <a:xfrm>
            <a:off x="939960" y="750960"/>
            <a:ext cx="5009760" cy="3757320"/>
          </a:xfrm>
          <a:prstGeom prst="rect">
            <a:avLst/>
          </a:prstGeom>
        </p:spPr>
      </p:sp>
      <p:sp>
        <p:nvSpPr>
          <p:cNvPr id="951"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Trigonometry is a core topic, that you really need to get on top of. Here are some of the things you can do to make sure that you are okay.</a:t>
            </a:r>
            <a:endParaRPr b="0" lang="en-GB" sz="1200" spc="-1" strike="noStrike">
              <a:latin typeface="Arial"/>
            </a:endParaRPr>
          </a:p>
        </p:txBody>
      </p:sp>
      <p:sp>
        <p:nvSpPr>
          <p:cNvPr id="952"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5EACBE5D-58C5-4B2D-85F7-9179ED7F939F}"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PlaceHolder 1"/>
          <p:cNvSpPr>
            <a:spLocks noGrp="1"/>
          </p:cNvSpPr>
          <p:nvPr>
            <p:ph type="sldImg"/>
          </p:nvPr>
        </p:nvSpPr>
        <p:spPr>
          <a:xfrm>
            <a:off x="939960" y="750960"/>
            <a:ext cx="5009760" cy="3757320"/>
          </a:xfrm>
          <a:prstGeom prst="rect">
            <a:avLst/>
          </a:prstGeom>
        </p:spPr>
      </p:sp>
      <p:sp>
        <p:nvSpPr>
          <p:cNvPr id="1029"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30"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B8E66C6C-2EDF-48E9-95B3-62BF12514362}"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1" name="PlaceHolder 1"/>
          <p:cNvSpPr>
            <a:spLocks noGrp="1"/>
          </p:cNvSpPr>
          <p:nvPr>
            <p:ph type="sldImg"/>
          </p:nvPr>
        </p:nvSpPr>
        <p:spPr>
          <a:xfrm>
            <a:off x="939960" y="750960"/>
            <a:ext cx="5009760" cy="3757320"/>
          </a:xfrm>
          <a:prstGeom prst="rect">
            <a:avLst/>
          </a:prstGeom>
        </p:spPr>
      </p:sp>
      <p:sp>
        <p:nvSpPr>
          <p:cNvPr id="1032"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Look at the angle y. The sine of x is the cosine of y, and vice versa, but y is 90 – x, so we have the identities: sin(x) = cos(90 – x) and cos(x) = sin(90 – x).</a:t>
            </a:r>
            <a:endParaRPr b="0" lang="en-GB" sz="1200" spc="-1" strike="noStrike">
              <a:latin typeface="Arial"/>
            </a:endParaRPr>
          </a:p>
        </p:txBody>
      </p:sp>
      <p:sp>
        <p:nvSpPr>
          <p:cNvPr id="1033"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5BF0CD8E-020D-42F5-8272-E668715C1EBE}"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PlaceHolder 1"/>
          <p:cNvSpPr>
            <a:spLocks noGrp="1"/>
          </p:cNvSpPr>
          <p:nvPr>
            <p:ph type="sldImg"/>
          </p:nvPr>
        </p:nvSpPr>
        <p:spPr>
          <a:xfrm>
            <a:off x="939960" y="750960"/>
            <a:ext cx="5009760" cy="3757320"/>
          </a:xfrm>
          <a:prstGeom prst="rect">
            <a:avLst/>
          </a:prstGeom>
        </p:spPr>
      </p:sp>
      <p:sp>
        <p:nvSpPr>
          <p:cNvPr id="1035"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We have a simple relationship between sine, cosine and tangent.</a:t>
            </a:r>
            <a:endParaRPr b="0" lang="en-GB" sz="1200" spc="-1" strike="noStrike">
              <a:latin typeface="Arial"/>
            </a:endParaRPr>
          </a:p>
        </p:txBody>
      </p:sp>
      <p:sp>
        <p:nvSpPr>
          <p:cNvPr id="1036"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F66F8509-BF67-4D52-A4BC-AF21552174D0}"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7" name="PlaceHolder 1"/>
          <p:cNvSpPr>
            <a:spLocks noGrp="1"/>
          </p:cNvSpPr>
          <p:nvPr>
            <p:ph type="sldImg"/>
          </p:nvPr>
        </p:nvSpPr>
        <p:spPr>
          <a:xfrm>
            <a:off x="939960" y="750960"/>
            <a:ext cx="5009760" cy="3757320"/>
          </a:xfrm>
          <a:prstGeom prst="rect">
            <a:avLst/>
          </a:prstGeom>
        </p:spPr>
      </p:sp>
      <p:sp>
        <p:nvSpPr>
          <p:cNvPr id="1038"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Using Pythagoras’ Theorem.</a:t>
            </a:r>
            <a:endParaRPr b="0" lang="en-GB" sz="1200" spc="-1" strike="noStrike">
              <a:latin typeface="Arial"/>
            </a:endParaRPr>
          </a:p>
        </p:txBody>
      </p:sp>
      <p:sp>
        <p:nvSpPr>
          <p:cNvPr id="1039"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2E5EEA96-C7CF-4F86-BCE9-C3C2AC54A0EA}"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0" name="PlaceHolder 1"/>
          <p:cNvSpPr>
            <a:spLocks noGrp="1"/>
          </p:cNvSpPr>
          <p:nvPr>
            <p:ph type="sldImg"/>
          </p:nvPr>
        </p:nvSpPr>
        <p:spPr>
          <a:xfrm>
            <a:off x="939960" y="750960"/>
            <a:ext cx="5009760" cy="3757320"/>
          </a:xfrm>
          <a:prstGeom prst="rect">
            <a:avLst/>
          </a:prstGeom>
        </p:spPr>
      </p:sp>
      <p:sp>
        <p:nvSpPr>
          <p:cNvPr id="1041"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42"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58F8FD07-D65F-41E9-89B8-EDB85B2DB58A}"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3" name="PlaceHolder 1"/>
          <p:cNvSpPr>
            <a:spLocks noGrp="1"/>
          </p:cNvSpPr>
          <p:nvPr>
            <p:ph type="sldImg"/>
          </p:nvPr>
        </p:nvSpPr>
        <p:spPr>
          <a:xfrm>
            <a:off x="939960" y="750960"/>
            <a:ext cx="5009760" cy="3757320"/>
          </a:xfrm>
          <a:prstGeom prst="rect">
            <a:avLst/>
          </a:prstGeom>
        </p:spPr>
      </p:sp>
      <p:sp>
        <p:nvSpPr>
          <p:cNvPr id="1044"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45"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AB031D30-6DA8-4CF0-9BE9-C5C18214D8C3}"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PlaceHolder 1"/>
          <p:cNvSpPr>
            <a:spLocks noGrp="1"/>
          </p:cNvSpPr>
          <p:nvPr>
            <p:ph type="sldImg"/>
          </p:nvPr>
        </p:nvSpPr>
        <p:spPr>
          <a:xfrm>
            <a:off x="939960" y="750960"/>
            <a:ext cx="5009760" cy="3757320"/>
          </a:xfrm>
          <a:prstGeom prst="rect">
            <a:avLst/>
          </a:prstGeom>
        </p:spPr>
      </p:sp>
      <p:sp>
        <p:nvSpPr>
          <p:cNvPr id="1047"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A over sin A just means, “a side and the angle opposite it”. Your triangle may be labelled differently, so be careful.</a:t>
            </a:r>
            <a:endParaRPr b="0" lang="en-GB" sz="1200" spc="-1" strike="noStrike">
              <a:latin typeface="Arial"/>
            </a:endParaRPr>
          </a:p>
        </p:txBody>
      </p:sp>
      <p:sp>
        <p:nvSpPr>
          <p:cNvPr id="1048"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16BD4A77-5091-491F-AF0D-39FF17E74511}"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9" name="PlaceHolder 1"/>
          <p:cNvSpPr>
            <a:spLocks noGrp="1"/>
          </p:cNvSpPr>
          <p:nvPr>
            <p:ph type="sldImg"/>
          </p:nvPr>
        </p:nvSpPr>
        <p:spPr>
          <a:xfrm>
            <a:off x="939960" y="750960"/>
            <a:ext cx="5009760" cy="3757320"/>
          </a:xfrm>
          <a:prstGeom prst="rect">
            <a:avLst/>
          </a:prstGeom>
        </p:spPr>
      </p:sp>
      <p:sp>
        <p:nvSpPr>
          <p:cNvPr id="1050"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A over sin A just means, “a side and the angle opposite it”. Your triangle may be labelled differently, so be careful.</a:t>
            </a:r>
            <a:endParaRPr b="0" lang="en-GB" sz="1200" spc="-1" strike="noStrike">
              <a:latin typeface="Arial"/>
            </a:endParaRPr>
          </a:p>
        </p:txBody>
      </p:sp>
      <p:sp>
        <p:nvSpPr>
          <p:cNvPr id="1051"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D18E2C98-EEB1-4ADD-819A-65DF0E2EDE59}"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PlaceHolder 1"/>
          <p:cNvSpPr>
            <a:spLocks noGrp="1"/>
          </p:cNvSpPr>
          <p:nvPr>
            <p:ph type="sldImg"/>
          </p:nvPr>
        </p:nvSpPr>
        <p:spPr>
          <a:xfrm>
            <a:off x="939960" y="750960"/>
            <a:ext cx="5009760" cy="3757320"/>
          </a:xfrm>
          <a:prstGeom prst="rect">
            <a:avLst/>
          </a:prstGeom>
        </p:spPr>
      </p:sp>
      <p:sp>
        <p:nvSpPr>
          <p:cNvPr id="1053"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A over sin A just means, “a side and the angle opposite it”. Your triangle may be labelled differently, so be careful.</a:t>
            </a:r>
            <a:endParaRPr b="0" lang="en-GB" sz="1200" spc="-1" strike="noStrike">
              <a:latin typeface="Arial"/>
            </a:endParaRPr>
          </a:p>
        </p:txBody>
      </p:sp>
      <p:sp>
        <p:nvSpPr>
          <p:cNvPr id="1054"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0CDD4A9C-24F6-4D05-B65C-2BD2403F5BDA}"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5" name="PlaceHolder 1"/>
          <p:cNvSpPr>
            <a:spLocks noGrp="1"/>
          </p:cNvSpPr>
          <p:nvPr>
            <p:ph type="sldImg"/>
          </p:nvPr>
        </p:nvSpPr>
        <p:spPr>
          <a:xfrm>
            <a:off x="939960" y="750960"/>
            <a:ext cx="5009760" cy="3757320"/>
          </a:xfrm>
          <a:prstGeom prst="rect">
            <a:avLst/>
          </a:prstGeom>
        </p:spPr>
      </p:sp>
      <p:sp>
        <p:nvSpPr>
          <p:cNvPr id="1056"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A over sin A just means, “a side and the angle opposite it”. Your triangle may be labelled differently, so be careful.</a:t>
            </a:r>
            <a:endParaRPr b="0" lang="en-GB" sz="1200" spc="-1" strike="noStrike">
              <a:latin typeface="Arial"/>
            </a:endParaRPr>
          </a:p>
        </p:txBody>
      </p:sp>
      <p:sp>
        <p:nvSpPr>
          <p:cNvPr id="1057"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81415DD1-479D-4CEA-A842-A260E6364EDC}"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sldImg"/>
          </p:nvPr>
        </p:nvSpPr>
        <p:spPr>
          <a:xfrm>
            <a:off x="939960" y="750960"/>
            <a:ext cx="5009760" cy="3757320"/>
          </a:xfrm>
          <a:prstGeom prst="rect">
            <a:avLst/>
          </a:prstGeom>
        </p:spPr>
      </p:sp>
      <p:sp>
        <p:nvSpPr>
          <p:cNvPr id="954"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The surveyor wants to find the height of the tree, but he has no way of measuring it directly.</a:t>
            </a:r>
            <a:endParaRPr b="0" lang="en-GB" sz="1200" spc="-1" strike="noStrike">
              <a:latin typeface="Arial"/>
            </a:endParaRPr>
          </a:p>
        </p:txBody>
      </p:sp>
      <p:sp>
        <p:nvSpPr>
          <p:cNvPr id="955"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78A9A62A-0F67-4546-857A-7C8BEC675C9D}"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8" name="PlaceHolder 1"/>
          <p:cNvSpPr>
            <a:spLocks noGrp="1"/>
          </p:cNvSpPr>
          <p:nvPr>
            <p:ph type="sldImg"/>
          </p:nvPr>
        </p:nvSpPr>
        <p:spPr>
          <a:xfrm>
            <a:off x="939960" y="750960"/>
            <a:ext cx="5009760" cy="3757320"/>
          </a:xfrm>
          <a:prstGeom prst="rect">
            <a:avLst/>
          </a:prstGeom>
        </p:spPr>
      </p:sp>
      <p:sp>
        <p:nvSpPr>
          <p:cNvPr id="1059"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A over sin A just means, “a side and the angle opposite it”. Your triangle may be labelled differently, so be careful.</a:t>
            </a:r>
            <a:endParaRPr b="0" lang="en-GB" sz="1200" spc="-1" strike="noStrike">
              <a:latin typeface="Arial"/>
            </a:endParaRPr>
          </a:p>
        </p:txBody>
      </p:sp>
      <p:sp>
        <p:nvSpPr>
          <p:cNvPr id="1060"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4E032423-AA10-4759-A7F1-BC2C4E6E51EF}"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1" name="PlaceHolder 1"/>
          <p:cNvSpPr>
            <a:spLocks noGrp="1"/>
          </p:cNvSpPr>
          <p:nvPr>
            <p:ph type="sldImg"/>
          </p:nvPr>
        </p:nvSpPr>
        <p:spPr>
          <a:xfrm>
            <a:off x="939960" y="750960"/>
            <a:ext cx="5009760" cy="3757320"/>
          </a:xfrm>
          <a:prstGeom prst="rect">
            <a:avLst/>
          </a:prstGeom>
        </p:spPr>
      </p:sp>
      <p:sp>
        <p:nvSpPr>
          <p:cNvPr id="1062"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Again, a is </a:t>
            </a:r>
            <a:r>
              <a:rPr b="1" i="1" lang="en-GB" sz="1200" spc="-1" strike="noStrike" u="sng">
                <a:solidFill>
                  <a:srgbClr val="000000"/>
                </a:solidFill>
                <a:uFillTx/>
                <a:latin typeface="Calibri"/>
              </a:rPr>
              <a:t>any</a:t>
            </a:r>
            <a:r>
              <a:rPr b="0" lang="en-GB" sz="1200" spc="-1" strike="noStrike">
                <a:solidFill>
                  <a:srgbClr val="000000"/>
                </a:solidFill>
                <a:latin typeface="Calibri"/>
              </a:rPr>
              <a:t> angle in the triangle, A is the angle </a:t>
            </a:r>
            <a:r>
              <a:rPr b="1" i="1" lang="en-GB" sz="1200" spc="-1" strike="noStrike" u="sng">
                <a:solidFill>
                  <a:srgbClr val="000000"/>
                </a:solidFill>
                <a:uFillTx/>
                <a:latin typeface="Calibri"/>
              </a:rPr>
              <a:t>opposite</a:t>
            </a:r>
            <a:r>
              <a:rPr b="0" lang="en-GB" sz="1200" spc="-1" strike="noStrike">
                <a:solidFill>
                  <a:srgbClr val="000000"/>
                </a:solidFill>
                <a:latin typeface="Calibri"/>
              </a:rPr>
              <a:t> it, and b and c are the other two angles. Don’t get hooked on the letters. We could write the formula as b^2 = a^2 + c^2 – 2 a c cos(b), or we could use p, q and r.</a:t>
            </a:r>
            <a:endParaRPr b="0" lang="en-GB" sz="1200" spc="-1" strike="noStrike">
              <a:latin typeface="Arial"/>
            </a:endParaRPr>
          </a:p>
        </p:txBody>
      </p:sp>
      <p:sp>
        <p:nvSpPr>
          <p:cNvPr id="1063"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BBF47D79-562F-4E6C-91E8-F615BF6E507A}"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PlaceHolder 1"/>
          <p:cNvSpPr>
            <a:spLocks noGrp="1"/>
          </p:cNvSpPr>
          <p:nvPr>
            <p:ph type="sldImg"/>
          </p:nvPr>
        </p:nvSpPr>
        <p:spPr>
          <a:xfrm>
            <a:off x="939960" y="750960"/>
            <a:ext cx="5009760" cy="3757320"/>
          </a:xfrm>
          <a:prstGeom prst="rect">
            <a:avLst/>
          </a:prstGeom>
        </p:spPr>
      </p:sp>
      <p:sp>
        <p:nvSpPr>
          <p:cNvPr id="1065"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Again, a is </a:t>
            </a:r>
            <a:r>
              <a:rPr b="1" i="1" lang="en-GB" sz="1200" spc="-1" strike="noStrike" u="sng">
                <a:solidFill>
                  <a:srgbClr val="000000"/>
                </a:solidFill>
                <a:uFillTx/>
                <a:latin typeface="Calibri"/>
              </a:rPr>
              <a:t>any</a:t>
            </a:r>
            <a:r>
              <a:rPr b="0" lang="en-GB" sz="1200" spc="-1" strike="noStrike">
                <a:solidFill>
                  <a:srgbClr val="000000"/>
                </a:solidFill>
                <a:latin typeface="Calibri"/>
              </a:rPr>
              <a:t> angle in the triangle, A is the angle </a:t>
            </a:r>
            <a:r>
              <a:rPr b="1" i="1" lang="en-GB" sz="1200" spc="-1" strike="noStrike" u="sng">
                <a:solidFill>
                  <a:srgbClr val="000000"/>
                </a:solidFill>
                <a:uFillTx/>
                <a:latin typeface="Calibri"/>
              </a:rPr>
              <a:t>opposite</a:t>
            </a:r>
            <a:r>
              <a:rPr b="0" lang="en-GB" sz="1200" spc="-1" strike="noStrike">
                <a:solidFill>
                  <a:srgbClr val="000000"/>
                </a:solidFill>
                <a:latin typeface="Calibri"/>
              </a:rPr>
              <a:t> it, and b and c are the other two angles. Don’t get hooked on the letters. We could write the formula as b^2 = a^2 + c^2 – 2 a c cos(b), or we could use p, q and r.</a:t>
            </a:r>
            <a:endParaRPr b="0" lang="en-GB" sz="1200" spc="-1" strike="noStrike">
              <a:latin typeface="Arial"/>
            </a:endParaRPr>
          </a:p>
        </p:txBody>
      </p:sp>
      <p:sp>
        <p:nvSpPr>
          <p:cNvPr id="1066"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3C188D2E-147E-4FEE-861D-44441E9D7192}"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7" name="PlaceHolder 1"/>
          <p:cNvSpPr>
            <a:spLocks noGrp="1"/>
          </p:cNvSpPr>
          <p:nvPr>
            <p:ph type="sldImg"/>
          </p:nvPr>
        </p:nvSpPr>
        <p:spPr>
          <a:xfrm>
            <a:off x="939960" y="750960"/>
            <a:ext cx="5009760" cy="3757320"/>
          </a:xfrm>
          <a:prstGeom prst="rect">
            <a:avLst/>
          </a:prstGeom>
        </p:spPr>
      </p:sp>
      <p:sp>
        <p:nvSpPr>
          <p:cNvPr id="1068"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Here, the triangle is labelled differently from the formula, so we need to alter the formula to conform to the triangle. Explain this carefully.</a:t>
            </a:r>
            <a:endParaRPr b="0" lang="en-GB" sz="1200" spc="-1" strike="noStrike">
              <a:latin typeface="Arial"/>
            </a:endParaRPr>
          </a:p>
        </p:txBody>
      </p:sp>
      <p:sp>
        <p:nvSpPr>
          <p:cNvPr id="1069"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7A162EB5-A893-463C-BD05-DC7DFEFF576B}"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0" name="PlaceHolder 1"/>
          <p:cNvSpPr>
            <a:spLocks noGrp="1"/>
          </p:cNvSpPr>
          <p:nvPr>
            <p:ph type="sldImg"/>
          </p:nvPr>
        </p:nvSpPr>
        <p:spPr>
          <a:xfrm>
            <a:off x="939960" y="750960"/>
            <a:ext cx="5009760" cy="3757320"/>
          </a:xfrm>
          <a:prstGeom prst="rect">
            <a:avLst/>
          </a:prstGeom>
        </p:spPr>
      </p:sp>
      <p:sp>
        <p:nvSpPr>
          <p:cNvPr id="1071"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Here, the triangle is labelled differently from the formula, so we need to alter the formula to conform to the triangle. Explain this carefully.</a:t>
            </a:r>
            <a:endParaRPr b="0" lang="en-GB" sz="1200" spc="-1" strike="noStrike">
              <a:latin typeface="Arial"/>
            </a:endParaRPr>
          </a:p>
        </p:txBody>
      </p:sp>
      <p:sp>
        <p:nvSpPr>
          <p:cNvPr id="1072"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B93A237B-37CA-4706-98A9-F45716EFC7B5}"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3" name="PlaceHolder 1"/>
          <p:cNvSpPr>
            <a:spLocks noGrp="1"/>
          </p:cNvSpPr>
          <p:nvPr>
            <p:ph type="sldImg"/>
          </p:nvPr>
        </p:nvSpPr>
        <p:spPr>
          <a:xfrm>
            <a:off x="939960" y="750960"/>
            <a:ext cx="5009760" cy="3757320"/>
          </a:xfrm>
          <a:prstGeom prst="rect">
            <a:avLst/>
          </a:prstGeom>
        </p:spPr>
      </p:sp>
      <p:sp>
        <p:nvSpPr>
          <p:cNvPr id="1074"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Here, the triangle is labelled differently from the formula, so we need to alter the formula to conform to the triangle. Explain this carefully.</a:t>
            </a:r>
            <a:endParaRPr b="0" lang="en-GB" sz="1200" spc="-1" strike="noStrike">
              <a:latin typeface="Arial"/>
            </a:endParaRPr>
          </a:p>
        </p:txBody>
      </p:sp>
      <p:sp>
        <p:nvSpPr>
          <p:cNvPr id="1075"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5A04DCC8-93BC-48E1-B037-682DD4260BCF}"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6" name="PlaceHolder 1"/>
          <p:cNvSpPr>
            <a:spLocks noGrp="1"/>
          </p:cNvSpPr>
          <p:nvPr>
            <p:ph type="sldImg"/>
          </p:nvPr>
        </p:nvSpPr>
        <p:spPr>
          <a:xfrm>
            <a:off x="939960" y="750960"/>
            <a:ext cx="5009760" cy="3757320"/>
          </a:xfrm>
          <a:prstGeom prst="rect">
            <a:avLst/>
          </a:prstGeom>
        </p:spPr>
      </p:sp>
      <p:sp>
        <p:nvSpPr>
          <p:cNvPr id="1077"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Here, the triangle is labelled differently from the formula, so we need to alter the formula to conform to the triangle. Explain this carefully.</a:t>
            </a:r>
            <a:endParaRPr b="0" lang="en-GB" sz="1200" spc="-1" strike="noStrike">
              <a:latin typeface="Arial"/>
            </a:endParaRPr>
          </a:p>
        </p:txBody>
      </p:sp>
      <p:sp>
        <p:nvSpPr>
          <p:cNvPr id="1078"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6788F1F7-6C05-4552-8174-9257EE1F222B}"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9" name="PlaceHolder 1"/>
          <p:cNvSpPr>
            <a:spLocks noGrp="1"/>
          </p:cNvSpPr>
          <p:nvPr>
            <p:ph type="sldImg"/>
          </p:nvPr>
        </p:nvSpPr>
        <p:spPr>
          <a:xfrm>
            <a:off x="939960" y="750960"/>
            <a:ext cx="5009760" cy="3757320"/>
          </a:xfrm>
          <a:prstGeom prst="rect">
            <a:avLst/>
          </a:prstGeom>
        </p:spPr>
      </p:sp>
      <p:sp>
        <p:nvSpPr>
          <p:cNvPr id="1080"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Here, the triangle is labelled differently from the formula, so we need to alter the formula to conform to the triangle. Explain this carefully.</a:t>
            </a:r>
            <a:endParaRPr b="0" lang="en-GB" sz="1200" spc="-1" strike="noStrike">
              <a:latin typeface="Arial"/>
            </a:endParaRPr>
          </a:p>
        </p:txBody>
      </p:sp>
      <p:sp>
        <p:nvSpPr>
          <p:cNvPr id="1081"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9AE133C9-E60D-44A2-B9A4-C2E63E1EB3EC}"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PlaceHolder 1"/>
          <p:cNvSpPr>
            <a:spLocks noGrp="1"/>
          </p:cNvSpPr>
          <p:nvPr>
            <p:ph type="sldImg"/>
          </p:nvPr>
        </p:nvSpPr>
        <p:spPr>
          <a:xfrm>
            <a:off x="939960" y="750960"/>
            <a:ext cx="5009760" cy="3757320"/>
          </a:xfrm>
          <a:prstGeom prst="rect">
            <a:avLst/>
          </a:prstGeom>
        </p:spPr>
      </p:sp>
      <p:sp>
        <p:nvSpPr>
          <p:cNvPr id="1083"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84"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E1CC3DB6-C0C8-49CD-A8E0-872827F51846}"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5" name="PlaceHolder 1"/>
          <p:cNvSpPr>
            <a:spLocks noGrp="1"/>
          </p:cNvSpPr>
          <p:nvPr>
            <p:ph type="sldImg"/>
          </p:nvPr>
        </p:nvSpPr>
        <p:spPr>
          <a:xfrm>
            <a:off x="939960" y="750960"/>
            <a:ext cx="5009760" cy="3757320"/>
          </a:xfrm>
          <a:prstGeom prst="rect">
            <a:avLst/>
          </a:prstGeom>
        </p:spPr>
      </p:sp>
      <p:sp>
        <p:nvSpPr>
          <p:cNvPr id="1086"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87"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F1130F84-CE04-469D-9D52-28F9BC4D8706}"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PlaceHolder 1"/>
          <p:cNvSpPr>
            <a:spLocks noGrp="1"/>
          </p:cNvSpPr>
          <p:nvPr>
            <p:ph type="sldImg"/>
          </p:nvPr>
        </p:nvSpPr>
        <p:spPr>
          <a:xfrm>
            <a:off x="939960" y="750960"/>
            <a:ext cx="5009760" cy="3757320"/>
          </a:xfrm>
          <a:prstGeom prst="rect">
            <a:avLst/>
          </a:prstGeom>
        </p:spPr>
      </p:sp>
      <p:sp>
        <p:nvSpPr>
          <p:cNvPr id="957"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He can easily measure his horizontal distance from the tree.</a:t>
            </a:r>
            <a:endParaRPr b="0" lang="en-GB" sz="1200" spc="-1" strike="noStrike">
              <a:latin typeface="Arial"/>
            </a:endParaRPr>
          </a:p>
        </p:txBody>
      </p:sp>
      <p:sp>
        <p:nvSpPr>
          <p:cNvPr id="958"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888CD674-980A-464F-BE01-E661514B8044}"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8" name="PlaceHolder 1"/>
          <p:cNvSpPr>
            <a:spLocks noGrp="1"/>
          </p:cNvSpPr>
          <p:nvPr>
            <p:ph type="sldImg"/>
          </p:nvPr>
        </p:nvSpPr>
        <p:spPr>
          <a:xfrm>
            <a:off x="939960" y="750960"/>
            <a:ext cx="5009760" cy="3757320"/>
          </a:xfrm>
          <a:prstGeom prst="rect">
            <a:avLst/>
          </a:prstGeom>
        </p:spPr>
      </p:sp>
      <p:sp>
        <p:nvSpPr>
          <p:cNvPr id="1089"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90"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5E3AEA1D-5A79-4695-A2DE-835A75EF240E}"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1" name="PlaceHolder 1"/>
          <p:cNvSpPr>
            <a:spLocks noGrp="1"/>
          </p:cNvSpPr>
          <p:nvPr>
            <p:ph type="sldImg"/>
          </p:nvPr>
        </p:nvSpPr>
        <p:spPr>
          <a:xfrm>
            <a:off x="939960" y="750960"/>
            <a:ext cx="5009760" cy="3757320"/>
          </a:xfrm>
          <a:prstGeom prst="rect">
            <a:avLst/>
          </a:prstGeom>
        </p:spPr>
      </p:sp>
      <p:sp>
        <p:nvSpPr>
          <p:cNvPr id="1092"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93"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978E6156-4649-46B5-8A1D-7590FA823AD3}"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4" name="PlaceHolder 1"/>
          <p:cNvSpPr>
            <a:spLocks noGrp="1"/>
          </p:cNvSpPr>
          <p:nvPr>
            <p:ph type="sldImg"/>
          </p:nvPr>
        </p:nvSpPr>
        <p:spPr>
          <a:xfrm>
            <a:off x="939960" y="750960"/>
            <a:ext cx="5009760" cy="3757320"/>
          </a:xfrm>
          <a:prstGeom prst="rect">
            <a:avLst/>
          </a:prstGeom>
        </p:spPr>
      </p:sp>
      <p:sp>
        <p:nvSpPr>
          <p:cNvPr id="1095"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96"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370FD688-7581-46B7-B468-3AA9D3BFBC4F}"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7" name="PlaceHolder 1"/>
          <p:cNvSpPr>
            <a:spLocks noGrp="1"/>
          </p:cNvSpPr>
          <p:nvPr>
            <p:ph type="sldImg"/>
          </p:nvPr>
        </p:nvSpPr>
        <p:spPr>
          <a:xfrm>
            <a:off x="939960" y="750960"/>
            <a:ext cx="5009760" cy="3757320"/>
          </a:xfrm>
          <a:prstGeom prst="rect">
            <a:avLst/>
          </a:prstGeom>
        </p:spPr>
      </p:sp>
      <p:sp>
        <p:nvSpPr>
          <p:cNvPr id="1098"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099"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DAAD87D6-F6C8-492A-8794-3010CAF4C558}"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PlaceHolder 1"/>
          <p:cNvSpPr>
            <a:spLocks noGrp="1"/>
          </p:cNvSpPr>
          <p:nvPr>
            <p:ph type="sldImg"/>
          </p:nvPr>
        </p:nvSpPr>
        <p:spPr>
          <a:xfrm>
            <a:off x="939960" y="750960"/>
            <a:ext cx="5009760" cy="3757320"/>
          </a:xfrm>
          <a:prstGeom prst="rect">
            <a:avLst/>
          </a:prstGeom>
        </p:spPr>
      </p:sp>
      <p:sp>
        <p:nvSpPr>
          <p:cNvPr id="1101"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If angle A is equal to 90 degrees, cos(a) = 0, and you have a statement of Pythagoras’ Theorem. In other words, Pythagoras’ Theorem can be considered as a special case of the Cosine Rule.    S         </a:t>
            </a:r>
            <a:endParaRPr b="0" lang="en-GB" sz="1200" spc="-1" strike="noStrike">
              <a:latin typeface="Arial"/>
            </a:endParaRPr>
          </a:p>
        </p:txBody>
      </p:sp>
      <p:sp>
        <p:nvSpPr>
          <p:cNvPr id="1102"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EE1200F2-A76B-4D0C-8B48-8407AE257D56}"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3" name="PlaceHolder 1"/>
          <p:cNvSpPr>
            <a:spLocks noGrp="1"/>
          </p:cNvSpPr>
          <p:nvPr>
            <p:ph type="sldImg"/>
          </p:nvPr>
        </p:nvSpPr>
        <p:spPr>
          <a:xfrm>
            <a:off x="939960" y="750960"/>
            <a:ext cx="5009760" cy="3757320"/>
          </a:xfrm>
          <a:prstGeom prst="rect">
            <a:avLst/>
          </a:prstGeom>
        </p:spPr>
      </p:sp>
      <p:sp>
        <p:nvSpPr>
          <p:cNvPr id="1104"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05"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1096015D-D582-4858-B249-7EB24675A114}"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6" name="PlaceHolder 1"/>
          <p:cNvSpPr>
            <a:spLocks noGrp="1"/>
          </p:cNvSpPr>
          <p:nvPr>
            <p:ph type="sldImg"/>
          </p:nvPr>
        </p:nvSpPr>
        <p:spPr>
          <a:xfrm>
            <a:off x="939960" y="750960"/>
            <a:ext cx="5009760" cy="3757320"/>
          </a:xfrm>
          <a:prstGeom prst="rect">
            <a:avLst/>
          </a:prstGeom>
        </p:spPr>
      </p:sp>
      <p:sp>
        <p:nvSpPr>
          <p:cNvPr id="1107"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08"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5F9669E9-B6F0-49EB-8D3C-F36DC8A697F9}"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9" name="PlaceHolder 1"/>
          <p:cNvSpPr>
            <a:spLocks noGrp="1"/>
          </p:cNvSpPr>
          <p:nvPr>
            <p:ph type="sldImg"/>
          </p:nvPr>
        </p:nvSpPr>
        <p:spPr>
          <a:xfrm>
            <a:off x="939960" y="750960"/>
            <a:ext cx="5009760" cy="3757320"/>
          </a:xfrm>
          <a:prstGeom prst="rect">
            <a:avLst/>
          </a:prstGeom>
        </p:spPr>
      </p:sp>
      <p:sp>
        <p:nvSpPr>
          <p:cNvPr id="1110"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11"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4A8B0390-8017-44DD-AD96-0FC7AAC23A35}"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PlaceHolder 1"/>
          <p:cNvSpPr>
            <a:spLocks noGrp="1"/>
          </p:cNvSpPr>
          <p:nvPr>
            <p:ph type="sldImg"/>
          </p:nvPr>
        </p:nvSpPr>
        <p:spPr>
          <a:xfrm>
            <a:off x="939960" y="750960"/>
            <a:ext cx="5009760" cy="3757320"/>
          </a:xfrm>
          <a:prstGeom prst="rect">
            <a:avLst/>
          </a:prstGeom>
        </p:spPr>
      </p:sp>
      <p:sp>
        <p:nvSpPr>
          <p:cNvPr id="960"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He can also measure the angle of elevation, using a clinometer. With these two bits of information, and some trigonometry, he can work out the height of the tree.</a:t>
            </a:r>
            <a:endParaRPr b="0" lang="en-GB" sz="1200" spc="-1" strike="noStrike">
              <a:latin typeface="Arial"/>
            </a:endParaRPr>
          </a:p>
        </p:txBody>
      </p:sp>
      <p:sp>
        <p:nvSpPr>
          <p:cNvPr id="961"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73CA1C3E-C1B8-4C71-A200-B5E18223E28A}"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PlaceHolder 1"/>
          <p:cNvSpPr>
            <a:spLocks noGrp="1"/>
          </p:cNvSpPr>
          <p:nvPr>
            <p:ph type="sldImg"/>
          </p:nvPr>
        </p:nvSpPr>
        <p:spPr>
          <a:xfrm>
            <a:off x="939960" y="750960"/>
            <a:ext cx="5009760" cy="3757320"/>
          </a:xfrm>
          <a:prstGeom prst="rect">
            <a:avLst/>
          </a:prstGeom>
        </p:spPr>
      </p:sp>
      <p:sp>
        <p:nvSpPr>
          <p:cNvPr id="1113"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14"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8E8D65F7-DAFB-4E37-86D7-59DDBD8F89E0}"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5" name="PlaceHolder 1"/>
          <p:cNvSpPr>
            <a:spLocks noGrp="1"/>
          </p:cNvSpPr>
          <p:nvPr>
            <p:ph type="sldImg"/>
          </p:nvPr>
        </p:nvSpPr>
        <p:spPr>
          <a:xfrm>
            <a:off x="939960" y="750960"/>
            <a:ext cx="5009760" cy="3757320"/>
          </a:xfrm>
          <a:prstGeom prst="rect">
            <a:avLst/>
          </a:prstGeom>
        </p:spPr>
      </p:sp>
      <p:sp>
        <p:nvSpPr>
          <p:cNvPr id="1116"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They aren’t covered by our definition of sin, cos and tan, which only applies to right-angled triangles, but your calculator will give you values for them, so ...</a:t>
            </a:r>
            <a:endParaRPr b="0" lang="en-GB" sz="1200" spc="-1" strike="noStrike">
              <a:latin typeface="Arial"/>
            </a:endParaRPr>
          </a:p>
        </p:txBody>
      </p:sp>
      <p:sp>
        <p:nvSpPr>
          <p:cNvPr id="1117"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74FC9169-293A-4D74-AA0A-5B5042B9E27D}"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8" name="PlaceHolder 1"/>
          <p:cNvSpPr>
            <a:spLocks noGrp="1"/>
          </p:cNvSpPr>
          <p:nvPr>
            <p:ph type="sldImg"/>
          </p:nvPr>
        </p:nvSpPr>
        <p:spPr>
          <a:xfrm>
            <a:off x="939960" y="750960"/>
            <a:ext cx="5009760" cy="3757320"/>
          </a:xfrm>
          <a:prstGeom prst="rect">
            <a:avLst/>
          </a:prstGeom>
        </p:spPr>
      </p:sp>
      <p:sp>
        <p:nvSpPr>
          <p:cNvPr id="1119"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This happens often in maths, for example in extending numbers to fractions and negatives, and powers to fractions and negatives. We have to make sure that the new definitions are compatible with the old ones.</a:t>
            </a:r>
            <a:endParaRPr b="0" lang="en-GB" sz="1200" spc="-1" strike="noStrike">
              <a:latin typeface="Arial"/>
            </a:endParaRPr>
          </a:p>
        </p:txBody>
      </p:sp>
      <p:sp>
        <p:nvSpPr>
          <p:cNvPr id="1120"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1E6768FB-916A-47A0-9999-4FFBCA42187F}"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1" name="PlaceHolder 1"/>
          <p:cNvSpPr>
            <a:spLocks noGrp="1"/>
          </p:cNvSpPr>
          <p:nvPr>
            <p:ph type="sldImg"/>
          </p:nvPr>
        </p:nvSpPr>
        <p:spPr>
          <a:xfrm>
            <a:off x="939960" y="750960"/>
            <a:ext cx="5009760" cy="3757320"/>
          </a:xfrm>
          <a:prstGeom prst="rect">
            <a:avLst/>
          </a:prstGeom>
        </p:spPr>
      </p:sp>
      <p:sp>
        <p:nvSpPr>
          <p:cNvPr id="1122"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23"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9730A429-2185-4DF4-81CF-EEB76643376E}"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4" name="PlaceHolder 1"/>
          <p:cNvSpPr>
            <a:spLocks noGrp="1"/>
          </p:cNvSpPr>
          <p:nvPr>
            <p:ph type="sldImg"/>
          </p:nvPr>
        </p:nvSpPr>
        <p:spPr>
          <a:xfrm>
            <a:off x="939960" y="750960"/>
            <a:ext cx="5009760" cy="3757320"/>
          </a:xfrm>
          <a:prstGeom prst="rect">
            <a:avLst/>
          </a:prstGeom>
        </p:spPr>
      </p:sp>
      <p:sp>
        <p:nvSpPr>
          <p:cNvPr id="1125"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Explain the four quadrants. </a:t>
            </a:r>
            <a:endParaRPr b="0" lang="en-GB" sz="1200" spc="-1" strike="noStrike">
              <a:latin typeface="Arial"/>
            </a:endParaRPr>
          </a:p>
        </p:txBody>
      </p:sp>
      <p:sp>
        <p:nvSpPr>
          <p:cNvPr id="1126"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C7D4941F-916E-41FE-83D6-C10C952EA13A}"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PlaceHolder 1"/>
          <p:cNvSpPr>
            <a:spLocks noGrp="1"/>
          </p:cNvSpPr>
          <p:nvPr>
            <p:ph type="sldImg"/>
          </p:nvPr>
        </p:nvSpPr>
        <p:spPr>
          <a:xfrm>
            <a:off x="939960" y="750960"/>
            <a:ext cx="5009760" cy="3757320"/>
          </a:xfrm>
          <a:prstGeom prst="rect">
            <a:avLst/>
          </a:prstGeom>
        </p:spPr>
      </p:sp>
      <p:sp>
        <p:nvSpPr>
          <p:cNvPr id="1128"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Explain the four quadrants.</a:t>
            </a:r>
            <a:endParaRPr b="0" lang="en-GB" sz="1200" spc="-1" strike="noStrike">
              <a:latin typeface="Arial"/>
            </a:endParaRPr>
          </a:p>
        </p:txBody>
      </p:sp>
      <p:sp>
        <p:nvSpPr>
          <p:cNvPr id="1129"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C6440CEB-24D0-4883-8D03-1BB77AB33257}"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0" name="PlaceHolder 1"/>
          <p:cNvSpPr>
            <a:spLocks noGrp="1"/>
          </p:cNvSpPr>
          <p:nvPr>
            <p:ph type="sldImg"/>
          </p:nvPr>
        </p:nvSpPr>
        <p:spPr>
          <a:xfrm>
            <a:off x="939960" y="750960"/>
            <a:ext cx="5009760" cy="3757320"/>
          </a:xfrm>
          <a:prstGeom prst="rect">
            <a:avLst/>
          </a:prstGeom>
        </p:spPr>
      </p:sp>
      <p:sp>
        <p:nvSpPr>
          <p:cNvPr id="1131"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32"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ED0BDA8C-6626-47C6-B3F4-7BA3E92C80B8}"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3" name="PlaceHolder 1"/>
          <p:cNvSpPr>
            <a:spLocks noGrp="1"/>
          </p:cNvSpPr>
          <p:nvPr>
            <p:ph type="sldImg"/>
          </p:nvPr>
        </p:nvSpPr>
        <p:spPr>
          <a:xfrm>
            <a:off x="939960" y="750960"/>
            <a:ext cx="5009760" cy="3757320"/>
          </a:xfrm>
          <a:prstGeom prst="rect">
            <a:avLst/>
          </a:prstGeom>
        </p:spPr>
      </p:sp>
      <p:sp>
        <p:nvSpPr>
          <p:cNvPr id="1134"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Point out that the y-coordinate for 30 degrees and 150 degrees is the same, so the sine is the same.</a:t>
            </a:r>
            <a:endParaRPr b="0" lang="en-GB" sz="1200" spc="-1" strike="noStrike">
              <a:latin typeface="Arial"/>
            </a:endParaRPr>
          </a:p>
        </p:txBody>
      </p:sp>
      <p:sp>
        <p:nvSpPr>
          <p:cNvPr id="1135"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699A1F97-A2F4-4672-9706-7EBB5D71A6F9}"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6" name="PlaceHolder 1"/>
          <p:cNvSpPr>
            <a:spLocks noGrp="1"/>
          </p:cNvSpPr>
          <p:nvPr>
            <p:ph type="sldImg"/>
          </p:nvPr>
        </p:nvSpPr>
        <p:spPr>
          <a:xfrm>
            <a:off x="939960" y="750960"/>
            <a:ext cx="5009760" cy="3757320"/>
          </a:xfrm>
          <a:prstGeom prst="rect">
            <a:avLst/>
          </a:prstGeom>
        </p:spPr>
      </p:sp>
      <p:sp>
        <p:nvSpPr>
          <p:cNvPr id="1137"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You can easily check this with your calculator. Explain that there are no such problems with the cosine rule: angles between 90 degrees and 180 degrees have negative cosines.</a:t>
            </a:r>
            <a:endParaRPr b="0" lang="en-GB" sz="1200" spc="-1" strike="noStrike">
              <a:latin typeface="Arial"/>
            </a:endParaRPr>
          </a:p>
        </p:txBody>
      </p:sp>
      <p:sp>
        <p:nvSpPr>
          <p:cNvPr id="1138"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ED2B258D-A3B9-4273-9812-9551B61115A8}"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9" name="PlaceHolder 1"/>
          <p:cNvSpPr>
            <a:spLocks noGrp="1"/>
          </p:cNvSpPr>
          <p:nvPr>
            <p:ph type="sldImg"/>
          </p:nvPr>
        </p:nvSpPr>
        <p:spPr>
          <a:xfrm>
            <a:off x="939960" y="750960"/>
            <a:ext cx="5009760" cy="3757320"/>
          </a:xfrm>
          <a:prstGeom prst="rect">
            <a:avLst/>
          </a:prstGeom>
        </p:spPr>
      </p:sp>
      <p:sp>
        <p:nvSpPr>
          <p:cNvPr id="1140"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41"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94709BCC-8AB8-4534-A6F3-E526A3DB79E1}"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2" name="PlaceHolder 1"/>
          <p:cNvSpPr>
            <a:spLocks noGrp="1"/>
          </p:cNvSpPr>
          <p:nvPr>
            <p:ph type="sldImg"/>
          </p:nvPr>
        </p:nvSpPr>
        <p:spPr>
          <a:xfrm>
            <a:off x="939960" y="750960"/>
            <a:ext cx="5009760" cy="3757320"/>
          </a:xfrm>
          <a:prstGeom prst="rect">
            <a:avLst/>
          </a:prstGeom>
        </p:spPr>
      </p:sp>
      <p:sp>
        <p:nvSpPr>
          <p:cNvPr id="963"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He’s has measured his distance from the tree as 100 metres, and the angle of elevation as 20 degrees. The height is unknown, so we give it a letter; h seems the obvious choice.</a:t>
            </a:r>
            <a:endParaRPr b="0" lang="en-GB" sz="1200" spc="-1" strike="noStrike">
              <a:latin typeface="Arial"/>
            </a:endParaRPr>
          </a:p>
        </p:txBody>
      </p:sp>
      <p:sp>
        <p:nvSpPr>
          <p:cNvPr id="964"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6EA10C62-27B2-466A-9286-908C134BB45A}"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2" name="PlaceHolder 1"/>
          <p:cNvSpPr>
            <a:spLocks noGrp="1"/>
          </p:cNvSpPr>
          <p:nvPr>
            <p:ph type="sldImg"/>
          </p:nvPr>
        </p:nvSpPr>
        <p:spPr>
          <a:xfrm>
            <a:off x="939960" y="750960"/>
            <a:ext cx="5009760" cy="3757320"/>
          </a:xfrm>
          <a:prstGeom prst="rect">
            <a:avLst/>
          </a:prstGeom>
        </p:spPr>
      </p:sp>
      <p:sp>
        <p:nvSpPr>
          <p:cNvPr id="1143"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44"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25F5B845-F046-4205-A1C4-E8F85EF3D959}"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5" name="PlaceHolder 1"/>
          <p:cNvSpPr>
            <a:spLocks noGrp="1"/>
          </p:cNvSpPr>
          <p:nvPr>
            <p:ph type="sldImg"/>
          </p:nvPr>
        </p:nvSpPr>
        <p:spPr>
          <a:xfrm>
            <a:off x="939960" y="750960"/>
            <a:ext cx="5009760" cy="3757320"/>
          </a:xfrm>
          <a:prstGeom prst="rect">
            <a:avLst/>
          </a:prstGeom>
        </p:spPr>
      </p:sp>
      <p:sp>
        <p:nvSpPr>
          <p:cNvPr id="1146"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47"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E1189CE9-B1D5-4C56-BADD-C330F29C3B7E}"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8" name="PlaceHolder 1"/>
          <p:cNvSpPr>
            <a:spLocks noGrp="1"/>
          </p:cNvSpPr>
          <p:nvPr>
            <p:ph type="sldImg"/>
          </p:nvPr>
        </p:nvSpPr>
        <p:spPr>
          <a:xfrm>
            <a:off x="939960" y="750960"/>
            <a:ext cx="5009760" cy="3757320"/>
          </a:xfrm>
          <a:prstGeom prst="rect">
            <a:avLst/>
          </a:prstGeom>
        </p:spPr>
      </p:sp>
      <p:sp>
        <p:nvSpPr>
          <p:cNvPr id="1149"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50"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776874E2-D69A-4859-86C9-CC7348397FD0}"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1" name="PlaceHolder 1"/>
          <p:cNvSpPr>
            <a:spLocks noGrp="1"/>
          </p:cNvSpPr>
          <p:nvPr>
            <p:ph type="sldImg"/>
          </p:nvPr>
        </p:nvSpPr>
        <p:spPr>
          <a:xfrm>
            <a:off x="939960" y="750960"/>
            <a:ext cx="5009760" cy="3757320"/>
          </a:xfrm>
          <a:prstGeom prst="rect">
            <a:avLst/>
          </a:prstGeom>
        </p:spPr>
      </p:sp>
      <p:sp>
        <p:nvSpPr>
          <p:cNvPr id="1152"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You might ask, why introduce a new measure? We’ve been using degrees for thousands of years, and they are very convenient. Unfortunately, many mathematical formulae are much simpler if angles are measured in radians, so much so that degrees are almost never used in  some branches of higher mathematics. You will meet some of these formulae during the course of MST124.</a:t>
            </a:r>
            <a:endParaRPr b="0" lang="en-GB" sz="1200" spc="-1" strike="noStrike">
              <a:latin typeface="Arial"/>
            </a:endParaRPr>
          </a:p>
        </p:txBody>
      </p:sp>
      <p:sp>
        <p:nvSpPr>
          <p:cNvPr id="1153"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007B7DB2-3B53-42C6-8A61-0F5AB1C0CFEB}"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4" name="PlaceHolder 1"/>
          <p:cNvSpPr>
            <a:spLocks noGrp="1"/>
          </p:cNvSpPr>
          <p:nvPr>
            <p:ph type="sldImg"/>
          </p:nvPr>
        </p:nvSpPr>
        <p:spPr>
          <a:xfrm>
            <a:off x="939960" y="750960"/>
            <a:ext cx="5009760" cy="3757320"/>
          </a:xfrm>
          <a:prstGeom prst="rect">
            <a:avLst/>
          </a:prstGeom>
        </p:spPr>
      </p:sp>
      <p:sp>
        <p:nvSpPr>
          <p:cNvPr id="1155"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You would be amazed how many answers I mark that are wrong simply because the student has forgotten to reset their calculator from degrees to radians, or vice versa.</a:t>
            </a:r>
            <a:endParaRPr b="0" lang="en-GB" sz="1200" spc="-1" strike="noStrike">
              <a:latin typeface="Arial"/>
            </a:endParaRPr>
          </a:p>
        </p:txBody>
      </p:sp>
      <p:sp>
        <p:nvSpPr>
          <p:cNvPr id="1156"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E54BB569-1E35-4DE7-9F1A-783E02F76C93}"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7" name="PlaceHolder 1"/>
          <p:cNvSpPr>
            <a:spLocks noGrp="1"/>
          </p:cNvSpPr>
          <p:nvPr>
            <p:ph type="sldImg"/>
          </p:nvPr>
        </p:nvSpPr>
        <p:spPr>
          <a:xfrm>
            <a:off x="939960" y="750960"/>
            <a:ext cx="5009760" cy="3757320"/>
          </a:xfrm>
          <a:prstGeom prst="rect">
            <a:avLst/>
          </a:prstGeom>
        </p:spPr>
      </p:sp>
      <p:sp>
        <p:nvSpPr>
          <p:cNvPr id="1158"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This is the graph of y = sin(x). Explain the various features.</a:t>
            </a:r>
            <a:endParaRPr b="0" lang="en-GB" sz="1200" spc="-1" strike="noStrike">
              <a:latin typeface="Arial"/>
            </a:endParaRPr>
          </a:p>
        </p:txBody>
      </p:sp>
      <p:sp>
        <p:nvSpPr>
          <p:cNvPr id="1159"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77D2ADCB-D9D8-439F-BFF7-CDC825CBC2E5}"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0" name="PlaceHolder 1"/>
          <p:cNvSpPr>
            <a:spLocks noGrp="1"/>
          </p:cNvSpPr>
          <p:nvPr>
            <p:ph type="sldImg"/>
          </p:nvPr>
        </p:nvSpPr>
        <p:spPr>
          <a:xfrm>
            <a:off x="939960" y="750960"/>
            <a:ext cx="5009760" cy="3757320"/>
          </a:xfrm>
          <a:prstGeom prst="rect">
            <a:avLst/>
          </a:prstGeom>
        </p:spPr>
      </p:sp>
      <p:sp>
        <p:nvSpPr>
          <p:cNvPr id="1161"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62"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068847A7-5B2F-4777-92E6-F3B807F3A98D}"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3" name="PlaceHolder 1"/>
          <p:cNvSpPr>
            <a:spLocks noGrp="1"/>
          </p:cNvSpPr>
          <p:nvPr>
            <p:ph type="sldImg"/>
          </p:nvPr>
        </p:nvSpPr>
        <p:spPr>
          <a:xfrm>
            <a:off x="939960" y="750960"/>
            <a:ext cx="5009760" cy="3757320"/>
          </a:xfrm>
          <a:prstGeom prst="rect">
            <a:avLst/>
          </a:prstGeom>
        </p:spPr>
      </p:sp>
      <p:sp>
        <p:nvSpPr>
          <p:cNvPr id="1164"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This is the graph of y = cos(x). Explain the various features.</a:t>
            </a:r>
            <a:endParaRPr b="0" lang="en-GB" sz="1200" spc="-1" strike="noStrike">
              <a:latin typeface="Arial"/>
            </a:endParaRPr>
          </a:p>
        </p:txBody>
      </p:sp>
      <p:sp>
        <p:nvSpPr>
          <p:cNvPr id="1165"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CE220994-ADAB-4286-BB30-5A2353C3AFC3}"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6" name="PlaceHolder 1"/>
          <p:cNvSpPr>
            <a:spLocks noGrp="1"/>
          </p:cNvSpPr>
          <p:nvPr>
            <p:ph type="sldImg"/>
          </p:nvPr>
        </p:nvSpPr>
        <p:spPr>
          <a:xfrm>
            <a:off x="939960" y="750960"/>
            <a:ext cx="5009760" cy="3757320"/>
          </a:xfrm>
          <a:prstGeom prst="rect">
            <a:avLst/>
          </a:prstGeom>
        </p:spPr>
      </p:sp>
      <p:sp>
        <p:nvSpPr>
          <p:cNvPr id="1167"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This is the graph of y = cos(x). Explain the various features.</a:t>
            </a:r>
            <a:endParaRPr b="0" lang="en-GB" sz="1200" spc="-1" strike="noStrike">
              <a:latin typeface="Arial"/>
            </a:endParaRPr>
          </a:p>
        </p:txBody>
      </p:sp>
      <p:sp>
        <p:nvSpPr>
          <p:cNvPr id="1168"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6EED5B98-2941-488F-934C-87F6222F78F2}"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9" name="PlaceHolder 1"/>
          <p:cNvSpPr>
            <a:spLocks noGrp="1"/>
          </p:cNvSpPr>
          <p:nvPr>
            <p:ph type="sldImg"/>
          </p:nvPr>
        </p:nvSpPr>
        <p:spPr>
          <a:xfrm>
            <a:off x="939960" y="750960"/>
            <a:ext cx="5009760" cy="3757320"/>
          </a:xfrm>
          <a:prstGeom prst="rect">
            <a:avLst/>
          </a:prstGeom>
        </p:spPr>
      </p:sp>
      <p:sp>
        <p:nvSpPr>
          <p:cNvPr id="1170"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71"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B2C0D62B-4833-4F85-AC49-830641FDA50F}"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PlaceHolder 1"/>
          <p:cNvSpPr>
            <a:spLocks noGrp="1"/>
          </p:cNvSpPr>
          <p:nvPr>
            <p:ph type="sldImg"/>
          </p:nvPr>
        </p:nvSpPr>
        <p:spPr>
          <a:xfrm>
            <a:off x="939960" y="750960"/>
            <a:ext cx="5009760" cy="3757320"/>
          </a:xfrm>
          <a:prstGeom prst="rect">
            <a:avLst/>
          </a:prstGeom>
        </p:spPr>
      </p:sp>
      <p:sp>
        <p:nvSpPr>
          <p:cNvPr id="966"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Let’s strip away the irrelevant information. We’re left with this triangle, but before we can solve the triangle and find h, I need to talk a little bit about basic trigonometry.</a:t>
            </a:r>
            <a:endParaRPr b="0" lang="en-GB" sz="1200" spc="-1" strike="noStrike">
              <a:latin typeface="Arial"/>
            </a:endParaRPr>
          </a:p>
        </p:txBody>
      </p:sp>
      <p:sp>
        <p:nvSpPr>
          <p:cNvPr id="967"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95D018AD-4DD6-4730-955A-0E6092515E57}"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2" name="PlaceHolder 1"/>
          <p:cNvSpPr>
            <a:spLocks noGrp="1"/>
          </p:cNvSpPr>
          <p:nvPr>
            <p:ph type="sldImg"/>
          </p:nvPr>
        </p:nvSpPr>
        <p:spPr>
          <a:xfrm>
            <a:off x="939960" y="750960"/>
            <a:ext cx="5009760" cy="3757320"/>
          </a:xfrm>
          <a:prstGeom prst="rect">
            <a:avLst/>
          </a:prstGeom>
        </p:spPr>
      </p:sp>
      <p:sp>
        <p:nvSpPr>
          <p:cNvPr id="1173"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74"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BC980370-85FC-4EC1-BB63-CC6C82B5AAF3}"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5" name="PlaceHolder 1"/>
          <p:cNvSpPr>
            <a:spLocks noGrp="1"/>
          </p:cNvSpPr>
          <p:nvPr>
            <p:ph type="sldImg"/>
          </p:nvPr>
        </p:nvSpPr>
        <p:spPr>
          <a:xfrm>
            <a:off x="939960" y="750960"/>
            <a:ext cx="5009760" cy="3757320"/>
          </a:xfrm>
          <a:prstGeom prst="rect">
            <a:avLst/>
          </a:prstGeom>
        </p:spPr>
      </p:sp>
      <p:sp>
        <p:nvSpPr>
          <p:cNvPr id="1176"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Go back to the graph to show the four solutions.</a:t>
            </a:r>
            <a:endParaRPr b="0" lang="en-GB" sz="1200" spc="-1" strike="noStrike">
              <a:latin typeface="Arial"/>
            </a:endParaRPr>
          </a:p>
        </p:txBody>
      </p:sp>
      <p:sp>
        <p:nvSpPr>
          <p:cNvPr id="1177"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22FBDE21-7AB0-41CD-AFFA-F6BFC72858C7}"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8" name="PlaceHolder 1"/>
          <p:cNvSpPr>
            <a:spLocks noGrp="1"/>
          </p:cNvSpPr>
          <p:nvPr>
            <p:ph type="sldImg"/>
          </p:nvPr>
        </p:nvSpPr>
        <p:spPr>
          <a:xfrm>
            <a:off x="939960" y="750960"/>
            <a:ext cx="5009760" cy="3757320"/>
          </a:xfrm>
          <a:prstGeom prst="rect">
            <a:avLst/>
          </a:prstGeom>
        </p:spPr>
      </p:sp>
      <p:sp>
        <p:nvSpPr>
          <p:cNvPr id="1179"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80"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623F480B-E738-4AFA-83EC-85CE84C70104}"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1" name="PlaceHolder 1"/>
          <p:cNvSpPr>
            <a:spLocks noGrp="1"/>
          </p:cNvSpPr>
          <p:nvPr>
            <p:ph type="sldImg"/>
          </p:nvPr>
        </p:nvSpPr>
        <p:spPr>
          <a:xfrm>
            <a:off x="939960" y="750960"/>
            <a:ext cx="5009760" cy="3757320"/>
          </a:xfrm>
          <a:prstGeom prst="rect">
            <a:avLst/>
          </a:prstGeom>
        </p:spPr>
      </p:sp>
      <p:sp>
        <p:nvSpPr>
          <p:cNvPr id="1182"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83"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6778A743-6F1D-45CA-BA27-36056CF9CA20}"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4" name="PlaceHolder 1"/>
          <p:cNvSpPr>
            <a:spLocks noGrp="1"/>
          </p:cNvSpPr>
          <p:nvPr>
            <p:ph type="sldImg"/>
          </p:nvPr>
        </p:nvSpPr>
        <p:spPr>
          <a:xfrm>
            <a:off x="939960" y="750960"/>
            <a:ext cx="5009760" cy="3757320"/>
          </a:xfrm>
          <a:prstGeom prst="rect">
            <a:avLst/>
          </a:prstGeom>
        </p:spPr>
      </p:sp>
      <p:sp>
        <p:nvSpPr>
          <p:cNvPr id="1185"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86"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B55F6D04-CDC3-4CC7-8C7A-3E93BA0B530B}"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7" name="PlaceHolder 1"/>
          <p:cNvSpPr>
            <a:spLocks noGrp="1"/>
          </p:cNvSpPr>
          <p:nvPr>
            <p:ph type="sldImg"/>
          </p:nvPr>
        </p:nvSpPr>
        <p:spPr>
          <a:xfrm>
            <a:off x="939960" y="750960"/>
            <a:ext cx="5009760" cy="3757320"/>
          </a:xfrm>
          <a:prstGeom prst="rect">
            <a:avLst/>
          </a:prstGeom>
        </p:spPr>
      </p:sp>
      <p:sp>
        <p:nvSpPr>
          <p:cNvPr id="1188"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89"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7E70758E-9A3E-4B52-A581-73D25EF712D5}"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0" name="PlaceHolder 1"/>
          <p:cNvSpPr>
            <a:spLocks noGrp="1"/>
          </p:cNvSpPr>
          <p:nvPr>
            <p:ph type="sldImg"/>
          </p:nvPr>
        </p:nvSpPr>
        <p:spPr>
          <a:xfrm>
            <a:off x="939960" y="750960"/>
            <a:ext cx="5009760" cy="3757320"/>
          </a:xfrm>
          <a:prstGeom prst="rect">
            <a:avLst/>
          </a:prstGeom>
        </p:spPr>
      </p:sp>
      <p:sp>
        <p:nvSpPr>
          <p:cNvPr id="1191"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Point out the two solutions</a:t>
            </a:r>
            <a:endParaRPr b="0" lang="en-GB" sz="1200" spc="-1" strike="noStrike">
              <a:latin typeface="Arial"/>
            </a:endParaRPr>
          </a:p>
        </p:txBody>
      </p:sp>
      <p:sp>
        <p:nvSpPr>
          <p:cNvPr id="1192"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8019D871-9E5C-4E36-8B01-A2AFAABF10D1}"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3" name="PlaceHolder 1"/>
          <p:cNvSpPr>
            <a:spLocks noGrp="1"/>
          </p:cNvSpPr>
          <p:nvPr>
            <p:ph type="sldImg"/>
          </p:nvPr>
        </p:nvSpPr>
        <p:spPr>
          <a:xfrm>
            <a:off x="939960" y="750960"/>
            <a:ext cx="5009760" cy="3757320"/>
          </a:xfrm>
          <a:prstGeom prst="rect">
            <a:avLst/>
          </a:prstGeom>
        </p:spPr>
      </p:sp>
      <p:sp>
        <p:nvSpPr>
          <p:cNvPr id="1194"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95"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07B9F874-0896-4757-83BA-ADD1BFD22E13}"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6" name="PlaceHolder 1"/>
          <p:cNvSpPr>
            <a:spLocks noGrp="1"/>
          </p:cNvSpPr>
          <p:nvPr>
            <p:ph type="sldImg"/>
          </p:nvPr>
        </p:nvSpPr>
        <p:spPr>
          <a:xfrm>
            <a:off x="939960" y="750960"/>
            <a:ext cx="5009760" cy="3757320"/>
          </a:xfrm>
          <a:prstGeom prst="rect">
            <a:avLst/>
          </a:prstGeom>
        </p:spPr>
      </p:sp>
      <p:sp>
        <p:nvSpPr>
          <p:cNvPr id="1197"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198"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664A966C-854F-45CB-9A1D-E73DDCFF05F8}"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9" name="PlaceHolder 1"/>
          <p:cNvSpPr>
            <a:spLocks noGrp="1"/>
          </p:cNvSpPr>
          <p:nvPr>
            <p:ph type="sldImg"/>
          </p:nvPr>
        </p:nvSpPr>
        <p:spPr>
          <a:xfrm>
            <a:off x="939960" y="750960"/>
            <a:ext cx="5009760" cy="3757320"/>
          </a:xfrm>
          <a:prstGeom prst="rect">
            <a:avLst/>
          </a:prstGeom>
        </p:spPr>
      </p:sp>
      <p:sp>
        <p:nvSpPr>
          <p:cNvPr id="1200"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201"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1E5182CA-1F64-4757-A491-2D2E0B909C26}"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8" name="PlaceHolder 1"/>
          <p:cNvSpPr>
            <a:spLocks noGrp="1"/>
          </p:cNvSpPr>
          <p:nvPr>
            <p:ph type="sldImg"/>
          </p:nvPr>
        </p:nvSpPr>
        <p:spPr>
          <a:xfrm>
            <a:off x="939960" y="750960"/>
            <a:ext cx="5009760" cy="3757320"/>
          </a:xfrm>
          <a:prstGeom prst="rect">
            <a:avLst/>
          </a:prstGeom>
        </p:spPr>
      </p:sp>
      <p:sp>
        <p:nvSpPr>
          <p:cNvPr id="969" name="PlaceHolder 2"/>
          <p:cNvSpPr>
            <a:spLocks noGrp="1"/>
          </p:cNvSpPr>
          <p:nvPr>
            <p:ph type="body"/>
          </p:nvPr>
        </p:nvSpPr>
        <p:spPr>
          <a:xfrm>
            <a:off x="689040" y="4759200"/>
            <a:ext cx="5511600" cy="4508280"/>
          </a:xfrm>
          <a:prstGeom prst="rect">
            <a:avLst/>
          </a:prstGeom>
        </p:spPr>
        <p:txBody>
          <a:bodyPr lIns="92520" rIns="92520" tIns="46080" bIns="46080">
            <a:noAutofit/>
          </a:bodyPr>
          <a:p>
            <a:pPr>
              <a:lnSpc>
                <a:spcPct val="100000"/>
              </a:lnSpc>
              <a:tabLst>
                <a:tab algn="l" pos="0"/>
              </a:tabLst>
            </a:pPr>
            <a:r>
              <a:rPr b="0" lang="en-GB" sz="1200" spc="-1" strike="noStrike">
                <a:solidFill>
                  <a:srgbClr val="000000"/>
                </a:solidFill>
                <a:latin typeface="Calibri"/>
              </a:rPr>
              <a:t>Let’s have some definitions.</a:t>
            </a:r>
            <a:endParaRPr b="0" lang="en-GB" sz="1200" spc="-1" strike="noStrike">
              <a:latin typeface="Arial"/>
            </a:endParaRPr>
          </a:p>
        </p:txBody>
      </p:sp>
      <p:sp>
        <p:nvSpPr>
          <p:cNvPr id="970"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036DCFB3-3BB3-4FC3-ACEB-644FC9F16F0B}"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2" name="PlaceHolder 1"/>
          <p:cNvSpPr>
            <a:spLocks noGrp="1"/>
          </p:cNvSpPr>
          <p:nvPr>
            <p:ph type="sldImg"/>
          </p:nvPr>
        </p:nvSpPr>
        <p:spPr>
          <a:xfrm>
            <a:off x="939960" y="750960"/>
            <a:ext cx="5009760" cy="3757320"/>
          </a:xfrm>
          <a:prstGeom prst="rect">
            <a:avLst/>
          </a:prstGeom>
        </p:spPr>
      </p:sp>
      <p:sp>
        <p:nvSpPr>
          <p:cNvPr id="1203"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204"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3213ABAF-CA56-4484-8656-EC466802DF12}"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5" name="PlaceHolder 1"/>
          <p:cNvSpPr>
            <a:spLocks noGrp="1"/>
          </p:cNvSpPr>
          <p:nvPr>
            <p:ph type="sldImg"/>
          </p:nvPr>
        </p:nvSpPr>
        <p:spPr>
          <a:xfrm>
            <a:off x="939960" y="750960"/>
            <a:ext cx="5009760" cy="3757320"/>
          </a:xfrm>
          <a:prstGeom prst="rect">
            <a:avLst/>
          </a:prstGeom>
        </p:spPr>
      </p:sp>
      <p:sp>
        <p:nvSpPr>
          <p:cNvPr id="1206" name="PlaceHolder 2"/>
          <p:cNvSpPr>
            <a:spLocks noGrp="1"/>
          </p:cNvSpPr>
          <p:nvPr>
            <p:ph type="body"/>
          </p:nvPr>
        </p:nvSpPr>
        <p:spPr>
          <a:xfrm>
            <a:off x="689040" y="4759200"/>
            <a:ext cx="5511600" cy="4508280"/>
          </a:xfrm>
          <a:prstGeom prst="rect">
            <a:avLst/>
          </a:prstGeom>
        </p:spPr>
        <p:txBody>
          <a:bodyPr lIns="92520" rIns="92520" tIns="46080" bIns="46080">
            <a:noAutofit/>
          </a:bodyPr>
          <a:p>
            <a:endParaRPr b="0" lang="en-GB" sz="2000" spc="-1" strike="noStrike">
              <a:latin typeface="Arial"/>
            </a:endParaRPr>
          </a:p>
        </p:txBody>
      </p:sp>
      <p:sp>
        <p:nvSpPr>
          <p:cNvPr id="1207" name="TextShape 3"/>
          <p:cNvSpPr txBox="1"/>
          <p:nvPr/>
        </p:nvSpPr>
        <p:spPr>
          <a:xfrm>
            <a:off x="3902040" y="9515520"/>
            <a:ext cx="2985840" cy="501120"/>
          </a:xfrm>
          <a:prstGeom prst="rect">
            <a:avLst/>
          </a:prstGeom>
          <a:noFill/>
          <a:ln>
            <a:noFill/>
          </a:ln>
        </p:spPr>
        <p:txBody>
          <a:bodyPr lIns="92520" rIns="92520" tIns="46080" bIns="46080" anchor="b">
            <a:noAutofit/>
          </a:bodyPr>
          <a:p>
            <a:pPr algn="r">
              <a:lnSpc>
                <a:spcPct val="100000"/>
              </a:lnSpc>
              <a:tabLst>
                <a:tab algn="l" pos="0"/>
              </a:tabLst>
            </a:pPr>
            <a:fld id="{9A0DD3FD-6D96-4339-818A-F71B96AAAD49}" type="slidenum">
              <a:rPr b="0" lang="en-GB" sz="1200" spc="-1" strike="noStrike">
                <a:solidFill>
                  <a:srgbClr val="000000"/>
                </a:solidFill>
                <a:latin typeface="Calibri"/>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457200" y="6356520"/>
            <a:ext cx="2133360" cy="364680"/>
          </a:xfrm>
          <a:prstGeom prst="rect">
            <a:avLst/>
          </a:prstGeom>
        </p:spPr>
        <p:txBody>
          <a:bodyPr anchor="ctr">
            <a:noAutofit/>
          </a:bodyPr>
          <a:p>
            <a:pPr>
              <a:lnSpc>
                <a:spcPct val="100000"/>
              </a:lnSpc>
              <a:tabLst>
                <a:tab algn="l" pos="0"/>
              </a:tabLst>
            </a:pPr>
            <a:r>
              <a:rPr b="0" lang="en-GB" sz="1200" spc="-1" strike="noStrike">
                <a:solidFill>
                  <a:srgbClr val="8b8b8b"/>
                </a:solidFill>
                <a:latin typeface="Calibri"/>
                <a:ea typeface="Arial"/>
              </a:rPr>
              <a:t>*</a:t>
            </a:r>
            <a:endParaRPr b="0" lang="en-GB" sz="1200" spc="-1" strike="noStrike">
              <a:latin typeface="Times New Roman"/>
            </a:endParaRPr>
          </a:p>
        </p:txBody>
      </p:sp>
      <p:sp>
        <p:nvSpPr>
          <p:cNvPr id="1" name="PlaceHolder 2"/>
          <p:cNvSpPr>
            <a:spLocks noGrp="1"/>
          </p:cNvSpPr>
          <p:nvPr>
            <p:ph type="ftr"/>
          </p:nvPr>
        </p:nvSpPr>
        <p:spPr>
          <a:xfrm>
            <a:off x="3124080" y="6356520"/>
            <a:ext cx="2895120" cy="364680"/>
          </a:xfrm>
          <a:prstGeom prst="rect">
            <a:avLst/>
          </a:prstGeom>
        </p:spPr>
        <p:txBody>
          <a:bodyPr anchor="ctr">
            <a:noAutofit/>
          </a:bodyPr>
          <a:p>
            <a:endParaRPr b="0" lang="en-GB" sz="2400" spc="-1" strike="noStrike">
              <a:latin typeface="Times New Roman"/>
            </a:endParaRPr>
          </a:p>
        </p:txBody>
      </p:sp>
      <p:sp>
        <p:nvSpPr>
          <p:cNvPr id="2" name="PlaceHolder 3"/>
          <p:cNvSpPr>
            <a:spLocks noGrp="1"/>
          </p:cNvSpPr>
          <p:nvPr>
            <p:ph type="sldNum"/>
          </p:nvPr>
        </p:nvSpPr>
        <p:spPr>
          <a:xfrm>
            <a:off x="6553080" y="6356520"/>
            <a:ext cx="2133360" cy="364680"/>
          </a:xfrm>
          <a:prstGeom prst="rect">
            <a:avLst/>
          </a:prstGeom>
        </p:spPr>
        <p:txBody>
          <a:bodyPr lIns="90000" rIns="90000" tIns="45000" bIns="45000" anchor="ctr">
            <a:noAutofit/>
          </a:bodyPr>
          <a:p>
            <a:pPr algn="r">
              <a:lnSpc>
                <a:spcPct val="100000"/>
              </a:lnSpc>
              <a:tabLst>
                <a:tab algn="l" pos="0"/>
              </a:tabLst>
            </a:pPr>
            <a:fld id="{C34A7EDE-183C-485F-AC37-FD5D9D3A09BC}" type="slidenum">
              <a:rPr b="0" lang="en-GB" sz="1200" spc="-1" strike="noStrike">
                <a:solidFill>
                  <a:srgbClr val="898989"/>
                </a:solidFill>
                <a:latin typeface="Calibri"/>
              </a:rPr>
              <a:t>&lt;number&gt;</a:t>
            </a:fld>
            <a:endParaRPr b="0" lang="en-GB" sz="12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lIns="90000" rIns="90000" tIns="45000" bIns="45000" anchor="ctr">
            <a:noAutofit/>
          </a:bodyPr>
          <a:p>
            <a:pPr algn="ctr">
              <a:lnSpc>
                <a:spcPct val="100000"/>
              </a:lnSpc>
              <a:tabLst>
                <a:tab algn="l" pos="0"/>
              </a:tabLst>
            </a:pPr>
            <a:r>
              <a:rPr b="0" lang="en-US" sz="4400" spc="-1" strike="noStrike">
                <a:solidFill>
                  <a:srgbClr val="000000"/>
                </a:solidFill>
                <a:latin typeface="Calibri"/>
                <a:ea typeface="Arial"/>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lIns="90000" rIns="90000" tIns="45000" bIns="45000">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ea typeface="Arial"/>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ea typeface="Arial"/>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ea typeface="Arial"/>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ea typeface="Arial"/>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ea typeface="Arial"/>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tabLst>
                <a:tab algn="l" pos="0"/>
              </a:tabLst>
            </a:pPr>
            <a:r>
              <a:rPr b="0" lang="en-GB" sz="1200" spc="-1" strike="noStrike">
                <a:solidFill>
                  <a:srgbClr val="8b8b8b"/>
                </a:solidFill>
                <a:latin typeface="Calibri"/>
                <a:ea typeface="Arial"/>
              </a:rPr>
              <a:t>*</a:t>
            </a:r>
            <a:endParaRPr b="0" lang="en-GB"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GB"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lIns="90000" rIns="90000" tIns="45000" bIns="45000" anchor="ctr">
            <a:noAutofit/>
          </a:bodyPr>
          <a:p>
            <a:pPr algn="r">
              <a:lnSpc>
                <a:spcPct val="100000"/>
              </a:lnSpc>
              <a:tabLst>
                <a:tab algn="l" pos="0"/>
              </a:tabLst>
            </a:pPr>
            <a:fld id="{4086C281-158E-4032-9C37-8BBC50832F25}" type="slidenum">
              <a:rPr b="0" lang="en-GB" sz="1200" spc="-1" strike="noStrike">
                <a:solidFill>
                  <a:srgbClr val="898989"/>
                </a:solidFill>
                <a:latin typeface="Calibri"/>
              </a:rPr>
              <a:t>&lt;number&gt;</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lIns="90000" rIns="90000" tIns="45000" bIns="45000" anchor="ctr">
            <a:noAutofit/>
          </a:bodyPr>
          <a:p>
            <a:pPr algn="ctr">
              <a:lnSpc>
                <a:spcPct val="100000"/>
              </a:lnSpc>
              <a:tabLst>
                <a:tab algn="l" pos="0"/>
              </a:tabLst>
            </a:pPr>
            <a:r>
              <a:rPr b="0" lang="en-US" sz="4400" spc="-1" strike="noStrike">
                <a:solidFill>
                  <a:srgbClr val="000000"/>
                </a:solidFill>
                <a:latin typeface="Calibri"/>
                <a:ea typeface="Arial"/>
              </a:rPr>
              <a:t>Click to edit Master title style</a:t>
            </a:r>
            <a:endParaRPr b="0" lang="en-US" sz="4400" spc="-1" strike="noStrike">
              <a:solidFill>
                <a:srgbClr val="000000"/>
              </a:solidFill>
              <a:latin typeface="Calibri"/>
            </a:endParaRPr>
          </a:p>
        </p:txBody>
      </p:sp>
      <p:sp>
        <p:nvSpPr>
          <p:cNvPr id="83" name="PlaceHolder 2"/>
          <p:cNvSpPr>
            <a:spLocks noGrp="1"/>
          </p:cNvSpPr>
          <p:nvPr>
            <p:ph type="dt"/>
          </p:nvPr>
        </p:nvSpPr>
        <p:spPr>
          <a:xfrm>
            <a:off x="457200" y="6356520"/>
            <a:ext cx="2133360" cy="364680"/>
          </a:xfrm>
          <a:prstGeom prst="rect">
            <a:avLst/>
          </a:prstGeom>
        </p:spPr>
        <p:txBody>
          <a:bodyPr anchor="ctr">
            <a:noAutofit/>
          </a:bodyPr>
          <a:p>
            <a:pPr>
              <a:lnSpc>
                <a:spcPct val="100000"/>
              </a:lnSpc>
              <a:tabLst>
                <a:tab algn="l" pos="0"/>
              </a:tabLst>
            </a:pPr>
            <a:r>
              <a:rPr b="0" lang="en-GB" sz="1200" spc="-1" strike="noStrike">
                <a:solidFill>
                  <a:srgbClr val="8b8b8b"/>
                </a:solidFill>
                <a:latin typeface="Calibri"/>
                <a:ea typeface="Arial"/>
              </a:rPr>
              <a:t>*</a:t>
            </a:r>
            <a:endParaRPr b="0" lang="en-GB" sz="1200" spc="-1" strike="noStrike">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noAutofit/>
          </a:bodyPr>
          <a:p>
            <a:endParaRPr b="0" lang="en-GB" sz="2400" spc="-1" strike="noStrike">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lIns="90000" rIns="90000" tIns="45000" bIns="45000" anchor="ctr">
            <a:noAutofit/>
          </a:bodyPr>
          <a:p>
            <a:pPr algn="r">
              <a:lnSpc>
                <a:spcPct val="100000"/>
              </a:lnSpc>
              <a:tabLst>
                <a:tab algn="l" pos="0"/>
              </a:tabLst>
            </a:pPr>
            <a:fld id="{F1C988DC-2103-4E67-AA69-88783738D1B9}" type="slidenum">
              <a:rPr b="0" lang="en-GB" sz="1200" spc="-1" strike="noStrike">
                <a:solidFill>
                  <a:srgbClr val="898989"/>
                </a:solidFill>
                <a:latin typeface="Calibri"/>
              </a:rPr>
              <a:t>&lt;number&gt;</a:t>
            </a:fld>
            <a:endParaRPr b="0" lang="en-GB" sz="1200" spc="-1" strike="noStrike">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image" Target="../media/image8.wmf"/><Relationship Id="rId4" Type="http://schemas.openxmlformats.org/officeDocument/2006/relationships/slideLayout" Target="../slideLayouts/slideLayout13.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slideLayout" Target="../slideLayouts/slideLayout1.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29.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slideLayout" Target="../slideLayouts/slideLayout29.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 Id="rId3" Type="http://schemas.openxmlformats.org/officeDocument/2006/relationships/slideLayout" Target="../slideLayouts/slideLayout29.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slideLayout" Target="../slideLayouts/slideLayout29.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 Id="rId3" Type="http://schemas.openxmlformats.org/officeDocument/2006/relationships/slideLayout" Target="../slideLayouts/slideLayout29.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slideLayout" Target="../slideLayouts/slideLayout29.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wmf"/><Relationship Id="rId3" Type="http://schemas.openxmlformats.org/officeDocument/2006/relationships/image" Target="../media/image31.wmf"/><Relationship Id="rId4" Type="http://schemas.openxmlformats.org/officeDocument/2006/relationships/slideLayout" Target="../slideLayouts/slideLayout13.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wmf"/><Relationship Id="rId4" Type="http://schemas.openxmlformats.org/officeDocument/2006/relationships/image" Target="../media/image37.wmf"/><Relationship Id="rId5" Type="http://schemas.openxmlformats.org/officeDocument/2006/relationships/image" Target="../media/image38.wmf"/><Relationship Id="rId6" Type="http://schemas.openxmlformats.org/officeDocument/2006/relationships/slideLayout" Target="../slideLayouts/slideLayout13.xml"/><Relationship Id="rId7"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9.wmf"/><Relationship Id="rId2" Type="http://schemas.openxmlformats.org/officeDocument/2006/relationships/image" Target="../media/image40.wmf"/><Relationship Id="rId3" Type="http://schemas.openxmlformats.org/officeDocument/2006/relationships/image" Target="../media/image41.wmf"/><Relationship Id="rId4" Type="http://schemas.openxmlformats.org/officeDocument/2006/relationships/image" Target="../media/image42.wmf"/><Relationship Id="rId5" Type="http://schemas.openxmlformats.org/officeDocument/2006/relationships/image" Target="../media/image43.wmf"/><Relationship Id="rId6" Type="http://schemas.openxmlformats.org/officeDocument/2006/relationships/slideLayout" Target="../slideLayouts/slideLayout13.xml"/><Relationship Id="rId7"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44.wmf"/><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 Id="rId3" Type="http://schemas.openxmlformats.org/officeDocument/2006/relationships/slideLayout" Target="../slideLayouts/slideLayout13.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47.wmf"/><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48.wmf"/><Relationship Id="rId2" Type="http://schemas.openxmlformats.org/officeDocument/2006/relationships/slideLayout" Target="../slideLayouts/slideLayout29.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49.wmf"/><Relationship Id="rId2" Type="http://schemas.openxmlformats.org/officeDocument/2006/relationships/slideLayout" Target="../slideLayouts/slideLayout29.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50.wmf"/><Relationship Id="rId2" Type="http://schemas.openxmlformats.org/officeDocument/2006/relationships/image" Target="../media/image51.wmf"/><Relationship Id="rId3" Type="http://schemas.openxmlformats.org/officeDocument/2006/relationships/slideLayout" Target="../slideLayouts/slideLayout29.xml"/><Relationship Id="rId4"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52.wmf"/><Relationship Id="rId2" Type="http://schemas.openxmlformats.org/officeDocument/2006/relationships/image" Target="../media/image53.wmf"/><Relationship Id="rId3" Type="http://schemas.openxmlformats.org/officeDocument/2006/relationships/slideLayout" Target="../slideLayouts/slideLayout29.xml"/><Relationship Id="rId4"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54.wmf"/><Relationship Id="rId2" Type="http://schemas.openxmlformats.org/officeDocument/2006/relationships/image" Target="../media/image55.wmf"/><Relationship Id="rId3" Type="http://schemas.openxmlformats.org/officeDocument/2006/relationships/slideLayout" Target="../slideLayouts/slideLayout29.xml"/><Relationship Id="rId4"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 Id="rId3" Type="http://schemas.openxmlformats.org/officeDocument/2006/relationships/slideLayout" Target="../slideLayouts/slideLayout29.xml"/><Relationship Id="rId4"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58.wmf"/><Relationship Id="rId2" Type="http://schemas.openxmlformats.org/officeDocument/2006/relationships/slideLayout" Target="../slideLayouts/slideLayout29.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59.wmf"/><Relationship Id="rId2" Type="http://schemas.openxmlformats.org/officeDocument/2006/relationships/image" Target="../media/image60.wmf"/><Relationship Id="rId3" Type="http://schemas.openxmlformats.org/officeDocument/2006/relationships/slideLayout" Target="../slideLayouts/slideLayout29.xml"/><Relationship Id="rId4"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61.wmf"/><Relationship Id="rId2" Type="http://schemas.openxmlformats.org/officeDocument/2006/relationships/image" Target="../media/image62.wmf"/><Relationship Id="rId3" Type="http://schemas.openxmlformats.org/officeDocument/2006/relationships/image" Target="../media/image63.wmf"/><Relationship Id="rId4" Type="http://schemas.openxmlformats.org/officeDocument/2006/relationships/slideLayout" Target="../slideLayouts/slideLayout29.xml"/><Relationship Id="rId5"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64.wmf"/><Relationship Id="rId2" Type="http://schemas.openxmlformats.org/officeDocument/2006/relationships/image" Target="../media/image65.wmf"/><Relationship Id="rId3" Type="http://schemas.openxmlformats.org/officeDocument/2006/relationships/slideLayout" Target="../slideLayouts/slideLayout29.xml"/><Relationship Id="rId4"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66.wmf"/><Relationship Id="rId2" Type="http://schemas.openxmlformats.org/officeDocument/2006/relationships/image" Target="../media/image67.wmf"/><Relationship Id="rId3" Type="http://schemas.openxmlformats.org/officeDocument/2006/relationships/slideLayout" Target="../slideLayouts/slideLayout29.xml"/><Relationship Id="rId4"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68.wmf"/><Relationship Id="rId2" Type="http://schemas.openxmlformats.org/officeDocument/2006/relationships/image" Target="../media/image69.wmf"/><Relationship Id="rId3" Type="http://schemas.openxmlformats.org/officeDocument/2006/relationships/slideLayout" Target="../slideLayouts/slideLayout29.xml"/><Relationship Id="rId4"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70.wmf"/><Relationship Id="rId2" Type="http://schemas.openxmlformats.org/officeDocument/2006/relationships/image" Target="../media/image71.wmf"/><Relationship Id="rId3" Type="http://schemas.openxmlformats.org/officeDocument/2006/relationships/slideLayout" Target="../slideLayouts/slideLayout29.xml"/><Relationship Id="rId4"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72.wmf"/><Relationship Id="rId2" Type="http://schemas.openxmlformats.org/officeDocument/2006/relationships/slideLayout" Target="../slideLayouts/slideLayout29.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73.wmf"/><Relationship Id="rId2" Type="http://schemas.openxmlformats.org/officeDocument/2006/relationships/image" Target="../media/image74.wmf"/><Relationship Id="rId3" Type="http://schemas.openxmlformats.org/officeDocument/2006/relationships/slideLayout" Target="../slideLayouts/slideLayout29.xml"/><Relationship Id="rId4"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75.wmf"/><Relationship Id="rId2" Type="http://schemas.openxmlformats.org/officeDocument/2006/relationships/image" Target="../media/image76.wmf"/><Relationship Id="rId3" Type="http://schemas.openxmlformats.org/officeDocument/2006/relationships/slideLayout" Target="../slideLayouts/slideLayout29.xml"/><Relationship Id="rId4"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77.wmf"/><Relationship Id="rId2" Type="http://schemas.openxmlformats.org/officeDocument/2006/relationships/image" Target="../media/image78.wmf"/><Relationship Id="rId3" Type="http://schemas.openxmlformats.org/officeDocument/2006/relationships/slideLayout" Target="../slideLayouts/slideLayout29.xml"/><Relationship Id="rId4"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79.wmf"/><Relationship Id="rId2" Type="http://schemas.openxmlformats.org/officeDocument/2006/relationships/image" Target="../media/image80.wmf"/><Relationship Id="rId3" Type="http://schemas.openxmlformats.org/officeDocument/2006/relationships/slideLayout" Target="../slideLayouts/slideLayout29.xml"/><Relationship Id="rId4"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81.wmf"/><Relationship Id="rId2" Type="http://schemas.openxmlformats.org/officeDocument/2006/relationships/image" Target="../media/image82.wmf"/><Relationship Id="rId3" Type="http://schemas.openxmlformats.org/officeDocument/2006/relationships/slideLayout" Target="../slideLayouts/slideLayout29.xml"/><Relationship Id="rId4"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83.wmf"/><Relationship Id="rId2" Type="http://schemas.openxmlformats.org/officeDocument/2006/relationships/slideLayout" Target="../slideLayouts/slideLayout29.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29.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image" Target="../media/image87.png"/><Relationship Id="rId4" Type="http://schemas.openxmlformats.org/officeDocument/2006/relationships/image" Target="../media/image88.png"/><Relationship Id="rId5" Type="http://schemas.openxmlformats.org/officeDocument/2006/relationships/image" Target="../media/image89.png"/><Relationship Id="rId6" Type="http://schemas.openxmlformats.org/officeDocument/2006/relationships/image" Target="../media/image90.png"/><Relationship Id="rId7" Type="http://schemas.openxmlformats.org/officeDocument/2006/relationships/image" Target="../media/image91.png"/><Relationship Id="rId8" Type="http://schemas.openxmlformats.org/officeDocument/2006/relationships/image" Target="../media/image92.png"/><Relationship Id="rId9" Type="http://schemas.openxmlformats.org/officeDocument/2006/relationships/image" Target="../media/image93.png"/><Relationship Id="rId10" Type="http://schemas.openxmlformats.org/officeDocument/2006/relationships/image" Target="../media/image94.png"/><Relationship Id="rId11" Type="http://schemas.openxmlformats.org/officeDocument/2006/relationships/image" Target="../media/image95.png"/><Relationship Id="rId12" Type="http://schemas.openxmlformats.org/officeDocument/2006/relationships/image" Target="../media/image96.png"/><Relationship Id="rId13" Type="http://schemas.openxmlformats.org/officeDocument/2006/relationships/image" Target="../media/image97.png"/><Relationship Id="rId14" Type="http://schemas.openxmlformats.org/officeDocument/2006/relationships/image" Target="../media/image98.png"/><Relationship Id="rId15" Type="http://schemas.openxmlformats.org/officeDocument/2006/relationships/image" Target="../media/image99.png"/><Relationship Id="rId16" Type="http://schemas.openxmlformats.org/officeDocument/2006/relationships/image" Target="../media/image100.png"/><Relationship Id="rId17" Type="http://schemas.openxmlformats.org/officeDocument/2006/relationships/image" Target="../media/image101.png"/><Relationship Id="rId18" Type="http://schemas.openxmlformats.org/officeDocument/2006/relationships/image" Target="../media/image102.png"/><Relationship Id="rId19" Type="http://schemas.openxmlformats.org/officeDocument/2006/relationships/image" Target="../media/image103.png"/><Relationship Id="rId20" Type="http://schemas.openxmlformats.org/officeDocument/2006/relationships/image" Target="../media/image104.png"/><Relationship Id="rId21" Type="http://schemas.openxmlformats.org/officeDocument/2006/relationships/image" Target="../media/image105.png"/><Relationship Id="rId22" Type="http://schemas.openxmlformats.org/officeDocument/2006/relationships/image" Target="../media/image106.png"/><Relationship Id="rId23" Type="http://schemas.openxmlformats.org/officeDocument/2006/relationships/image" Target="../media/image107.png"/><Relationship Id="rId24" Type="http://schemas.openxmlformats.org/officeDocument/2006/relationships/image" Target="../media/image108.png"/><Relationship Id="rId25" Type="http://schemas.openxmlformats.org/officeDocument/2006/relationships/image" Target="../media/image109.png"/><Relationship Id="rId26" Type="http://schemas.openxmlformats.org/officeDocument/2006/relationships/image" Target="../media/image110.png"/><Relationship Id="rId27" Type="http://schemas.openxmlformats.org/officeDocument/2006/relationships/image" Target="../media/image111.png"/><Relationship Id="rId28" Type="http://schemas.openxmlformats.org/officeDocument/2006/relationships/image" Target="../media/image112.png"/><Relationship Id="rId29" Type="http://schemas.openxmlformats.org/officeDocument/2006/relationships/image" Target="../media/image113.png"/><Relationship Id="rId30" Type="http://schemas.openxmlformats.org/officeDocument/2006/relationships/image" Target="../media/image114.png"/><Relationship Id="rId31" Type="http://schemas.openxmlformats.org/officeDocument/2006/relationships/image" Target="../media/image115.png"/><Relationship Id="rId32" Type="http://schemas.openxmlformats.org/officeDocument/2006/relationships/image" Target="../media/image116.png"/><Relationship Id="rId33" Type="http://schemas.openxmlformats.org/officeDocument/2006/relationships/image" Target="../media/image117.png"/><Relationship Id="rId34" Type="http://schemas.openxmlformats.org/officeDocument/2006/relationships/image" Target="../media/image118.png"/><Relationship Id="rId35" Type="http://schemas.openxmlformats.org/officeDocument/2006/relationships/image" Target="../media/image119.png"/><Relationship Id="rId36" Type="http://schemas.openxmlformats.org/officeDocument/2006/relationships/image" Target="../media/image120.png"/><Relationship Id="rId37" Type="http://schemas.openxmlformats.org/officeDocument/2006/relationships/image" Target="../media/image121.png"/><Relationship Id="rId38" Type="http://schemas.openxmlformats.org/officeDocument/2006/relationships/image" Target="../media/image122.png"/><Relationship Id="rId39" Type="http://schemas.openxmlformats.org/officeDocument/2006/relationships/image" Target="../media/image123.png"/><Relationship Id="rId40" Type="http://schemas.openxmlformats.org/officeDocument/2006/relationships/image" Target="../media/image124.png"/><Relationship Id="rId41" Type="http://schemas.openxmlformats.org/officeDocument/2006/relationships/image" Target="../media/image125.png"/><Relationship Id="rId42" Type="http://schemas.openxmlformats.org/officeDocument/2006/relationships/image" Target="../media/image126.png"/><Relationship Id="rId43" Type="http://schemas.openxmlformats.org/officeDocument/2006/relationships/image" Target="../media/image127.png"/><Relationship Id="rId44" Type="http://schemas.openxmlformats.org/officeDocument/2006/relationships/image" Target="../media/image128.png"/><Relationship Id="rId45" Type="http://schemas.openxmlformats.org/officeDocument/2006/relationships/image" Target="../media/image129.png"/><Relationship Id="rId46" Type="http://schemas.openxmlformats.org/officeDocument/2006/relationships/image" Target="../media/image130.png"/><Relationship Id="rId47" Type="http://schemas.openxmlformats.org/officeDocument/2006/relationships/image" Target="../media/image131.png"/><Relationship Id="rId48" Type="http://schemas.openxmlformats.org/officeDocument/2006/relationships/image" Target="../media/image132.png"/><Relationship Id="rId49" Type="http://schemas.openxmlformats.org/officeDocument/2006/relationships/image" Target="../media/image133.png"/><Relationship Id="rId50" Type="http://schemas.openxmlformats.org/officeDocument/2006/relationships/image" Target="../media/image134.png"/><Relationship Id="rId51" Type="http://schemas.openxmlformats.org/officeDocument/2006/relationships/image" Target="../media/image135.png"/><Relationship Id="rId52" Type="http://schemas.openxmlformats.org/officeDocument/2006/relationships/image" Target="../media/image136.png"/><Relationship Id="rId53" Type="http://schemas.openxmlformats.org/officeDocument/2006/relationships/image" Target="../media/image137.png"/><Relationship Id="rId54" Type="http://schemas.openxmlformats.org/officeDocument/2006/relationships/image" Target="../media/image138.png"/><Relationship Id="rId55" Type="http://schemas.openxmlformats.org/officeDocument/2006/relationships/image" Target="../media/image139.png"/><Relationship Id="rId56" Type="http://schemas.openxmlformats.org/officeDocument/2006/relationships/image" Target="../media/image140.png"/><Relationship Id="rId57" Type="http://schemas.openxmlformats.org/officeDocument/2006/relationships/image" Target="../media/image141.png"/><Relationship Id="rId58" Type="http://schemas.openxmlformats.org/officeDocument/2006/relationships/image" Target="../media/image142.png"/><Relationship Id="rId59" Type="http://schemas.openxmlformats.org/officeDocument/2006/relationships/image" Target="../media/image143.png"/><Relationship Id="rId60" Type="http://schemas.openxmlformats.org/officeDocument/2006/relationships/image" Target="../media/image144.png"/><Relationship Id="rId61" Type="http://schemas.openxmlformats.org/officeDocument/2006/relationships/image" Target="../media/image145.png"/><Relationship Id="rId62" Type="http://schemas.openxmlformats.org/officeDocument/2006/relationships/image" Target="../media/image146.png"/><Relationship Id="rId63" Type="http://schemas.openxmlformats.org/officeDocument/2006/relationships/image" Target="../media/image147.png"/><Relationship Id="rId64"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image" Target="../media/image148.png"/><Relationship Id="rId2" Type="http://schemas.openxmlformats.org/officeDocument/2006/relationships/image" Target="../media/image149.png"/><Relationship Id="rId3" Type="http://schemas.openxmlformats.org/officeDocument/2006/relationships/image" Target="../media/image150.png"/><Relationship Id="rId4" Type="http://schemas.openxmlformats.org/officeDocument/2006/relationships/image" Target="../media/image151.png"/><Relationship Id="rId5" Type="http://schemas.openxmlformats.org/officeDocument/2006/relationships/image" Target="../media/image152.png"/><Relationship Id="rId6" Type="http://schemas.openxmlformats.org/officeDocument/2006/relationships/image" Target="../media/image153.png"/><Relationship Id="rId7" Type="http://schemas.openxmlformats.org/officeDocument/2006/relationships/image" Target="../media/image154.png"/><Relationship Id="rId8" Type="http://schemas.openxmlformats.org/officeDocument/2006/relationships/image" Target="../media/image155.png"/><Relationship Id="rId9" Type="http://schemas.openxmlformats.org/officeDocument/2006/relationships/image" Target="../media/image156.png"/><Relationship Id="rId10" Type="http://schemas.openxmlformats.org/officeDocument/2006/relationships/image" Target="../media/image157.png"/><Relationship Id="rId11" Type="http://schemas.openxmlformats.org/officeDocument/2006/relationships/image" Target="../media/image158.png"/><Relationship Id="rId12" Type="http://schemas.openxmlformats.org/officeDocument/2006/relationships/image" Target="../media/image159.png"/><Relationship Id="rId13" Type="http://schemas.openxmlformats.org/officeDocument/2006/relationships/image" Target="../media/image160.png"/><Relationship Id="rId14" Type="http://schemas.openxmlformats.org/officeDocument/2006/relationships/image" Target="../media/image161.png"/><Relationship Id="rId15" Type="http://schemas.openxmlformats.org/officeDocument/2006/relationships/image" Target="../media/image162.png"/><Relationship Id="rId16" Type="http://schemas.openxmlformats.org/officeDocument/2006/relationships/image" Target="../media/image163.png"/><Relationship Id="rId17" Type="http://schemas.openxmlformats.org/officeDocument/2006/relationships/image" Target="../media/image164.png"/><Relationship Id="rId18" Type="http://schemas.openxmlformats.org/officeDocument/2006/relationships/image" Target="../media/image165.png"/><Relationship Id="rId19" Type="http://schemas.openxmlformats.org/officeDocument/2006/relationships/image" Target="../media/image166.png"/><Relationship Id="rId20" Type="http://schemas.openxmlformats.org/officeDocument/2006/relationships/image" Target="../media/image167.png"/><Relationship Id="rId21" Type="http://schemas.openxmlformats.org/officeDocument/2006/relationships/image" Target="../media/image168.png"/><Relationship Id="rId22" Type="http://schemas.openxmlformats.org/officeDocument/2006/relationships/image" Target="../media/image169.png"/><Relationship Id="rId23" Type="http://schemas.openxmlformats.org/officeDocument/2006/relationships/image" Target="../media/image170.png"/><Relationship Id="rId24" Type="http://schemas.openxmlformats.org/officeDocument/2006/relationships/image" Target="../media/image171.png"/><Relationship Id="rId25" Type="http://schemas.openxmlformats.org/officeDocument/2006/relationships/image" Target="../media/image172.png"/><Relationship Id="rId26" Type="http://schemas.openxmlformats.org/officeDocument/2006/relationships/image" Target="../media/image173.png"/><Relationship Id="rId27" Type="http://schemas.openxmlformats.org/officeDocument/2006/relationships/image" Target="../media/image174.png"/><Relationship Id="rId28" Type="http://schemas.openxmlformats.org/officeDocument/2006/relationships/image" Target="../media/image175.png"/><Relationship Id="rId29" Type="http://schemas.openxmlformats.org/officeDocument/2006/relationships/image" Target="../media/image176.png"/><Relationship Id="rId30" Type="http://schemas.openxmlformats.org/officeDocument/2006/relationships/image" Target="../media/image177.png"/><Relationship Id="rId31" Type="http://schemas.openxmlformats.org/officeDocument/2006/relationships/image" Target="../media/image178.png"/><Relationship Id="rId32" Type="http://schemas.openxmlformats.org/officeDocument/2006/relationships/image" Target="../media/image179.png"/><Relationship Id="rId33" Type="http://schemas.openxmlformats.org/officeDocument/2006/relationships/image" Target="../media/image180.png"/><Relationship Id="rId34" Type="http://schemas.openxmlformats.org/officeDocument/2006/relationships/image" Target="../media/image181.png"/><Relationship Id="rId35" Type="http://schemas.openxmlformats.org/officeDocument/2006/relationships/image" Target="../media/image182.png"/><Relationship Id="rId36" Type="http://schemas.openxmlformats.org/officeDocument/2006/relationships/image" Target="../media/image183.png"/><Relationship Id="rId37" Type="http://schemas.openxmlformats.org/officeDocument/2006/relationships/image" Target="../media/image184.png"/><Relationship Id="rId38" Type="http://schemas.openxmlformats.org/officeDocument/2006/relationships/image" Target="../media/image185.png"/><Relationship Id="rId39" Type="http://schemas.openxmlformats.org/officeDocument/2006/relationships/image" Target="../media/image186.png"/><Relationship Id="rId40" Type="http://schemas.openxmlformats.org/officeDocument/2006/relationships/image" Target="../media/image187.png"/><Relationship Id="rId41" Type="http://schemas.openxmlformats.org/officeDocument/2006/relationships/image" Target="../media/image188.png"/><Relationship Id="rId42" Type="http://schemas.openxmlformats.org/officeDocument/2006/relationships/image" Target="../media/image189.png"/><Relationship Id="rId43" Type="http://schemas.openxmlformats.org/officeDocument/2006/relationships/image" Target="../media/image190.png"/><Relationship Id="rId44" Type="http://schemas.openxmlformats.org/officeDocument/2006/relationships/image" Target="../media/image191.png"/><Relationship Id="rId45" Type="http://schemas.openxmlformats.org/officeDocument/2006/relationships/image" Target="../media/image192.png"/><Relationship Id="rId46" Type="http://schemas.openxmlformats.org/officeDocument/2006/relationships/image" Target="../media/image193.png"/><Relationship Id="rId47" Type="http://schemas.openxmlformats.org/officeDocument/2006/relationships/image" Target="../media/image194.png"/><Relationship Id="rId48" Type="http://schemas.openxmlformats.org/officeDocument/2006/relationships/image" Target="../media/image195.png"/><Relationship Id="rId49" Type="http://schemas.openxmlformats.org/officeDocument/2006/relationships/image" Target="../media/image196.png"/><Relationship Id="rId50" Type="http://schemas.openxmlformats.org/officeDocument/2006/relationships/image" Target="../media/image197.png"/><Relationship Id="rId51" Type="http://schemas.openxmlformats.org/officeDocument/2006/relationships/image" Target="../media/image198.png"/><Relationship Id="rId52" Type="http://schemas.openxmlformats.org/officeDocument/2006/relationships/image" Target="../media/image199.png"/><Relationship Id="rId53" Type="http://schemas.openxmlformats.org/officeDocument/2006/relationships/image" Target="../media/image200.png"/><Relationship Id="rId54" Type="http://schemas.openxmlformats.org/officeDocument/2006/relationships/image" Target="../media/image201.png"/><Relationship Id="rId55" Type="http://schemas.openxmlformats.org/officeDocument/2006/relationships/image" Target="../media/image202.png"/><Relationship Id="rId56" Type="http://schemas.openxmlformats.org/officeDocument/2006/relationships/image" Target="../media/image203.png"/><Relationship Id="rId57" Type="http://schemas.openxmlformats.org/officeDocument/2006/relationships/image" Target="../media/image204.png"/><Relationship Id="rId58" Type="http://schemas.openxmlformats.org/officeDocument/2006/relationships/image" Target="../media/image205.png"/><Relationship Id="rId59" Type="http://schemas.openxmlformats.org/officeDocument/2006/relationships/image" Target="../media/image206.png"/><Relationship Id="rId60" Type="http://schemas.openxmlformats.org/officeDocument/2006/relationships/image" Target="../media/image207.png"/><Relationship Id="rId61" Type="http://schemas.openxmlformats.org/officeDocument/2006/relationships/image" Target="../media/image208.png"/><Relationship Id="rId62" Type="http://schemas.openxmlformats.org/officeDocument/2006/relationships/image" Target="../media/image209.png"/><Relationship Id="rId63" Type="http://schemas.openxmlformats.org/officeDocument/2006/relationships/image" Target="../media/image210.png"/><Relationship Id="rId64" Type="http://schemas.openxmlformats.org/officeDocument/2006/relationships/image" Target="../media/image211.png"/><Relationship Id="rId65" Type="http://schemas.openxmlformats.org/officeDocument/2006/relationships/image" Target="../media/image212.png"/><Relationship Id="rId66"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image" Target="../media/image213.png"/><Relationship Id="rId2" Type="http://schemas.openxmlformats.org/officeDocument/2006/relationships/image" Target="../media/image214.wmf"/><Relationship Id="rId3" Type="http://schemas.openxmlformats.org/officeDocument/2006/relationships/slideLayout" Target="../slideLayouts/slideLayout29.xml"/><Relationship Id="rId4"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215.png"/><Relationship Id="rId2" Type="http://schemas.openxmlformats.org/officeDocument/2006/relationships/image" Target="../media/image216.wmf"/><Relationship Id="rId3" Type="http://schemas.openxmlformats.org/officeDocument/2006/relationships/image" Target="../media/image217.wmf"/><Relationship Id="rId4" Type="http://schemas.openxmlformats.org/officeDocument/2006/relationships/image" Target="../media/image218.wmf"/><Relationship Id="rId5" Type="http://schemas.openxmlformats.org/officeDocument/2006/relationships/image" Target="../media/image219.wmf"/><Relationship Id="rId6" Type="http://schemas.openxmlformats.org/officeDocument/2006/relationships/slideLayout" Target="../slideLayouts/slideLayout29.xml"/><Relationship Id="rId7"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image" Target="../media/image220.png"/><Relationship Id="rId2" Type="http://schemas.openxmlformats.org/officeDocument/2006/relationships/slideLayout" Target="../slideLayouts/slideLayout13.xml"/><Relationship Id="rId3"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221.wmf"/><Relationship Id="rId2" Type="http://schemas.openxmlformats.org/officeDocument/2006/relationships/image" Target="../media/image222.wmf"/><Relationship Id="rId3" Type="http://schemas.openxmlformats.org/officeDocument/2006/relationships/image" Target="../media/image223.wmf"/><Relationship Id="rId4" Type="http://schemas.openxmlformats.org/officeDocument/2006/relationships/slideLayout" Target="../slideLayouts/slideLayout29.xml"/><Relationship Id="rId5"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image" Target="../media/image224.wmf"/><Relationship Id="rId2" Type="http://schemas.openxmlformats.org/officeDocument/2006/relationships/image" Target="../media/image225.wmf"/><Relationship Id="rId3" Type="http://schemas.openxmlformats.org/officeDocument/2006/relationships/image" Target="../media/image226.wmf"/><Relationship Id="rId4" Type="http://schemas.openxmlformats.org/officeDocument/2006/relationships/slideLayout" Target="../slideLayouts/slideLayout29.xml"/><Relationship Id="rId5"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227.wmf"/><Relationship Id="rId2" Type="http://schemas.openxmlformats.org/officeDocument/2006/relationships/image" Target="../media/image228.wmf"/><Relationship Id="rId3" Type="http://schemas.openxmlformats.org/officeDocument/2006/relationships/image" Target="../media/image229.wmf"/><Relationship Id="rId4" Type="http://schemas.openxmlformats.org/officeDocument/2006/relationships/slideLayout" Target="../slideLayouts/slideLayout29.xml"/><Relationship Id="rId5"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230.wmf"/><Relationship Id="rId2" Type="http://schemas.openxmlformats.org/officeDocument/2006/relationships/image" Target="../media/image231.wmf"/><Relationship Id="rId3" Type="http://schemas.openxmlformats.org/officeDocument/2006/relationships/image" Target="../media/image232.wmf"/><Relationship Id="rId4" Type="http://schemas.openxmlformats.org/officeDocument/2006/relationships/slideLayout" Target="../slideLayouts/slideLayout29.xml"/><Relationship Id="rId5"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233.wmf"/><Relationship Id="rId2" Type="http://schemas.openxmlformats.org/officeDocument/2006/relationships/image" Target="../media/image234.wmf"/><Relationship Id="rId3" Type="http://schemas.openxmlformats.org/officeDocument/2006/relationships/image" Target="../media/image235.wmf"/><Relationship Id="rId4" Type="http://schemas.openxmlformats.org/officeDocument/2006/relationships/slideLayout" Target="../slideLayouts/slideLayout29.xml"/><Relationship Id="rId5"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236.wmf"/><Relationship Id="rId2" Type="http://schemas.openxmlformats.org/officeDocument/2006/relationships/image" Target="../media/image237.wmf"/><Relationship Id="rId3" Type="http://schemas.openxmlformats.org/officeDocument/2006/relationships/image" Target="../media/image238.wmf"/><Relationship Id="rId4" Type="http://schemas.openxmlformats.org/officeDocument/2006/relationships/slideLayout" Target="../slideLayouts/slideLayout29.xml"/><Relationship Id="rId5"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image" Target="../media/image239.wmf"/><Relationship Id="rId2" Type="http://schemas.openxmlformats.org/officeDocument/2006/relationships/slideLayout" Target="../slideLayouts/slideLayout13.xml"/><Relationship Id="rId3"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image" Target="../media/image240.png"/><Relationship Id="rId2" Type="http://schemas.openxmlformats.org/officeDocument/2006/relationships/slideLayout" Target="../slideLayouts/slideLayout13.xml"/><Relationship Id="rId3"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image" Target="../media/image241.wmf"/><Relationship Id="rId2" Type="http://schemas.openxmlformats.org/officeDocument/2006/relationships/image" Target="../media/image242.wmf"/><Relationship Id="rId3" Type="http://schemas.openxmlformats.org/officeDocument/2006/relationships/slideLayout" Target="../slideLayouts/slideLayout29.xml"/><Relationship Id="rId4"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image" Target="../media/image243.wmf"/><Relationship Id="rId2" Type="http://schemas.openxmlformats.org/officeDocument/2006/relationships/slideLayout" Target="../slideLayouts/slideLayout29.xml"/><Relationship Id="rId3"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image" Target="../media/image244.wmf"/><Relationship Id="rId2" Type="http://schemas.openxmlformats.org/officeDocument/2006/relationships/image" Target="../media/image245.wmf"/><Relationship Id="rId3" Type="http://schemas.openxmlformats.org/officeDocument/2006/relationships/slideLayout" Target="../slideLayouts/slideLayout29.xml"/><Relationship Id="rId4"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image" Target="../media/image246.wmf"/><Relationship Id="rId2" Type="http://schemas.openxmlformats.org/officeDocument/2006/relationships/image" Target="../media/image247.wmf"/><Relationship Id="rId3" Type="http://schemas.openxmlformats.org/officeDocument/2006/relationships/slideLayout" Target="../slideLayouts/slideLayout29.xml"/><Relationship Id="rId4"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image" Target="../media/image248.wmf"/><Relationship Id="rId2" Type="http://schemas.openxmlformats.org/officeDocument/2006/relationships/image" Target="../media/image249.wmf"/><Relationship Id="rId3" Type="http://schemas.openxmlformats.org/officeDocument/2006/relationships/slideLayout" Target="../slideLayouts/slideLayout13.xml"/><Relationship Id="rId4"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image" Target="../media/image250.wmf"/><Relationship Id="rId2" Type="http://schemas.openxmlformats.org/officeDocument/2006/relationships/image" Target="../media/image251.wmf"/><Relationship Id="rId3" Type="http://schemas.openxmlformats.org/officeDocument/2006/relationships/image" Target="../media/image252.wmf"/><Relationship Id="rId4" Type="http://schemas.openxmlformats.org/officeDocument/2006/relationships/image" Target="../media/image253.wmf"/><Relationship Id="rId5" Type="http://schemas.openxmlformats.org/officeDocument/2006/relationships/slideLayout" Target="../slideLayouts/slideLayout13.xml"/><Relationship Id="rId6"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254.wmf"/><Relationship Id="rId2" Type="http://schemas.openxmlformats.org/officeDocument/2006/relationships/slideLayout" Target="../slideLayouts/slideLayout13.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255.wmf"/><Relationship Id="rId2" Type="http://schemas.openxmlformats.org/officeDocument/2006/relationships/image" Target="../media/image256.wmf"/><Relationship Id="rId3" Type="http://schemas.openxmlformats.org/officeDocument/2006/relationships/slideLayout" Target="../slideLayouts/slideLayout13.xml"/><Relationship Id="rId4"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257.wmf"/><Relationship Id="rId2" Type="http://schemas.openxmlformats.org/officeDocument/2006/relationships/image" Target="../media/image258.wmf"/><Relationship Id="rId3" Type="http://schemas.openxmlformats.org/officeDocument/2006/relationships/slideLayout" Target="../slideLayouts/slideLayout13.xml"/><Relationship Id="rId4"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image" Target="../media/image259.wmf"/><Relationship Id="rId2" Type="http://schemas.openxmlformats.org/officeDocument/2006/relationships/slideLayout" Target="../slideLayouts/slideLayout13.xml"/><Relationship Id="rId3"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image" Target="../media/image260.wmf"/><Relationship Id="rId2" Type="http://schemas.openxmlformats.org/officeDocument/2006/relationships/image" Target="../media/image261.wmf"/><Relationship Id="rId3" Type="http://schemas.openxmlformats.org/officeDocument/2006/relationships/slideLayout" Target="../slideLayouts/slideLayout13.xml"/><Relationship Id="rId4"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image" Target="../media/image262.wmf"/><Relationship Id="rId2" Type="http://schemas.openxmlformats.org/officeDocument/2006/relationships/slideLayout" Target="../slideLayouts/slideLayout29.xml"/><Relationship Id="rId3"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image" Target="../media/image263.png"/><Relationship Id="rId2" Type="http://schemas.openxmlformats.org/officeDocument/2006/relationships/slideLayout" Target="../slideLayouts/slideLayout29.xml"/><Relationship Id="rId3"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image" Target="../media/image264.png"/><Relationship Id="rId2" Type="http://schemas.openxmlformats.org/officeDocument/2006/relationships/image" Target="../media/image265.png"/><Relationship Id="rId3" Type="http://schemas.openxmlformats.org/officeDocument/2006/relationships/image" Target="../media/image266.png"/><Relationship Id="rId4" Type="http://schemas.openxmlformats.org/officeDocument/2006/relationships/slideLayout" Target="../slideLayouts/slideLayout29.xml"/><Relationship Id="rId5"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image" Target="../media/image267.png"/><Relationship Id="rId2" Type="http://schemas.openxmlformats.org/officeDocument/2006/relationships/image" Target="../media/image268.png"/><Relationship Id="rId3" Type="http://schemas.openxmlformats.org/officeDocument/2006/relationships/image" Target="../media/image269.png"/><Relationship Id="rId4" Type="http://schemas.openxmlformats.org/officeDocument/2006/relationships/slideLayout" Target="../slideLayouts/slideLayout29.xml"/><Relationship Id="rId5"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65040" y="620640"/>
            <a:ext cx="8335440" cy="13093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GB" sz="4000" spc="-1" strike="noStrike">
                <a:solidFill>
                  <a:srgbClr val="c00000"/>
                </a:solidFill>
                <a:latin typeface="Calibri"/>
                <a:ea typeface="Arial"/>
              </a:rPr>
              <a:t>Revise and refresh for MST124: </a:t>
            </a:r>
            <a:endParaRPr b="0" lang="en-GB" sz="4000" spc="-1" strike="noStrike">
              <a:latin typeface="Arial"/>
            </a:endParaRPr>
          </a:p>
          <a:p>
            <a:pPr algn="ctr">
              <a:lnSpc>
                <a:spcPct val="100000"/>
              </a:lnSpc>
              <a:tabLst>
                <a:tab algn="l" pos="0"/>
              </a:tabLst>
            </a:pPr>
            <a:r>
              <a:rPr b="0" lang="en-GB" sz="4000" spc="-1" strike="noStrike">
                <a:solidFill>
                  <a:srgbClr val="e46c0a"/>
                </a:solidFill>
                <a:latin typeface="Calibri"/>
                <a:ea typeface="Arial"/>
              </a:rPr>
              <a:t>Welcome to Session 5</a:t>
            </a:r>
            <a:endParaRPr b="0" lang="en-GB" sz="4000" spc="-1" strike="noStrike">
              <a:latin typeface="Arial"/>
            </a:endParaRPr>
          </a:p>
        </p:txBody>
      </p:sp>
      <p:sp>
        <p:nvSpPr>
          <p:cNvPr id="130" name="CustomShape 2"/>
          <p:cNvSpPr/>
          <p:nvPr/>
        </p:nvSpPr>
        <p:spPr>
          <a:xfrm>
            <a:off x="1720800" y="1828800"/>
            <a:ext cx="562572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GB" sz="2400" spc="-1" strike="noStrike">
                <a:solidFill>
                  <a:srgbClr val="000000"/>
                </a:solidFill>
                <a:latin typeface="Calibri"/>
                <a:ea typeface="Arial"/>
              </a:rPr>
              <a:t> </a:t>
            </a:r>
            <a:r>
              <a:rPr b="0" lang="en-GB" sz="2400" spc="-1" strike="noStrike">
                <a:solidFill>
                  <a:srgbClr val="000000"/>
                </a:solidFill>
                <a:latin typeface="Calibri"/>
                <a:ea typeface="Arial"/>
              </a:rPr>
              <a:t>Wednesday 22</a:t>
            </a:r>
            <a:r>
              <a:rPr b="0" lang="en-GB" sz="2400" spc="-1" strike="noStrike" baseline="30000">
                <a:solidFill>
                  <a:srgbClr val="000000"/>
                </a:solidFill>
                <a:latin typeface="Calibri"/>
                <a:ea typeface="Arial"/>
              </a:rPr>
              <a:t>nd</a:t>
            </a:r>
            <a:r>
              <a:rPr b="0" lang="en-GB" sz="2400" spc="-1" strike="noStrike">
                <a:solidFill>
                  <a:srgbClr val="000000"/>
                </a:solidFill>
                <a:latin typeface="Calibri"/>
                <a:ea typeface="Arial"/>
              </a:rPr>
              <a:t> September 2021</a:t>
            </a:r>
            <a:endParaRPr b="0" lang="en-GB" sz="2400" spc="-1" strike="noStrike">
              <a:latin typeface="Arial"/>
            </a:endParaRPr>
          </a:p>
        </p:txBody>
      </p:sp>
      <p:sp>
        <p:nvSpPr>
          <p:cNvPr id="131" name="CustomShape 3"/>
          <p:cNvSpPr/>
          <p:nvPr/>
        </p:nvSpPr>
        <p:spPr>
          <a:xfrm>
            <a:off x="1052640" y="2878200"/>
            <a:ext cx="6962400" cy="70020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spAutoFit/>
          </a:bodyPr>
          <a:p>
            <a:pPr>
              <a:lnSpc>
                <a:spcPct val="100000"/>
              </a:lnSpc>
              <a:tabLst>
                <a:tab algn="l" pos="0"/>
              </a:tabLst>
            </a:pPr>
            <a:r>
              <a:rPr b="1" lang="en-GB" sz="2000" spc="-1" strike="noStrike">
                <a:solidFill>
                  <a:srgbClr val="000000"/>
                </a:solidFill>
                <a:latin typeface="Calibri"/>
                <a:ea typeface="Arial"/>
              </a:rPr>
              <a:t>Please check your Audio levels: </a:t>
            </a:r>
            <a:endParaRPr b="0" lang="en-GB" sz="2000" spc="-1" strike="noStrike">
              <a:latin typeface="Arial"/>
            </a:endParaRPr>
          </a:p>
          <a:p>
            <a:pPr>
              <a:lnSpc>
                <a:spcPct val="100000"/>
              </a:lnSpc>
              <a:tabLst>
                <a:tab algn="l" pos="0"/>
              </a:tabLst>
            </a:pPr>
            <a:r>
              <a:rPr b="0" lang="en-GB" sz="2000" spc="-1" strike="noStrike">
                <a:solidFill>
                  <a:srgbClr val="000000"/>
                </a:solidFill>
                <a:latin typeface="Calibri"/>
                <a:ea typeface="Arial"/>
              </a:rPr>
              <a:t>	</a:t>
            </a:r>
            <a:r>
              <a:rPr b="0" lang="en-GB" sz="2000" spc="-1" strike="noStrike">
                <a:solidFill>
                  <a:srgbClr val="000000"/>
                </a:solidFill>
                <a:latin typeface="Calibri"/>
                <a:ea typeface="Arial"/>
              </a:rPr>
              <a:t>	</a:t>
            </a:r>
            <a:r>
              <a:rPr b="0" lang="en-GB" sz="2000" spc="-1" strike="noStrike">
                <a:solidFill>
                  <a:srgbClr val="c00000"/>
                </a:solidFill>
                <a:latin typeface="Calibri"/>
                <a:ea typeface="Arial"/>
              </a:rPr>
              <a:t>Speaker and Microphone setup </a:t>
            </a:r>
            <a:endParaRPr b="0" lang="en-GB" sz="2000" spc="-1" strike="noStrike">
              <a:latin typeface="Arial"/>
            </a:endParaRPr>
          </a:p>
        </p:txBody>
      </p:sp>
      <p:sp>
        <p:nvSpPr>
          <p:cNvPr id="132" name="CustomShape 4"/>
          <p:cNvSpPr/>
          <p:nvPr/>
        </p:nvSpPr>
        <p:spPr>
          <a:xfrm>
            <a:off x="868320" y="2249640"/>
            <a:ext cx="732924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GB" sz="2400" spc="-1" strike="noStrike">
                <a:solidFill>
                  <a:srgbClr val="000000"/>
                </a:solidFill>
                <a:latin typeface="Calibri"/>
                <a:ea typeface="Arial"/>
              </a:rPr>
              <a:t>We’ll start at 7.00pm and aim to finish by 9.00pm</a:t>
            </a:r>
            <a:endParaRPr b="0" lang="en-GB" sz="2400" spc="-1" strike="noStrike">
              <a:latin typeface="Arial"/>
            </a:endParaRPr>
          </a:p>
        </p:txBody>
      </p:sp>
      <p:sp>
        <p:nvSpPr>
          <p:cNvPr id="133" name="CustomShape 5"/>
          <p:cNvSpPr/>
          <p:nvPr/>
        </p:nvSpPr>
        <p:spPr>
          <a:xfrm>
            <a:off x="952560" y="3807000"/>
            <a:ext cx="7160760" cy="821880"/>
          </a:xfrm>
          <a:prstGeom prst="rect">
            <a:avLst/>
          </a:prstGeom>
          <a:solidFill>
            <a:schemeClr val="bg1">
              <a:lumMod val="85000"/>
            </a:schemeClr>
          </a:solidFill>
          <a:ln>
            <a:noFill/>
          </a:ln>
        </p:spPr>
        <p:style>
          <a:lnRef idx="0"/>
          <a:fillRef idx="0"/>
          <a:effectRef idx="0"/>
          <a:fontRef idx="minor"/>
        </p:style>
        <p:txBody>
          <a:bodyPr lIns="90000" rIns="90000" tIns="45000" bIns="45000">
            <a:spAutoFit/>
          </a:bodyPr>
          <a:p>
            <a:pPr algn="ctr">
              <a:lnSpc>
                <a:spcPct val="100000"/>
              </a:lnSpc>
              <a:tabLst>
                <a:tab algn="l" pos="0"/>
              </a:tabLst>
            </a:pPr>
            <a:r>
              <a:rPr b="0" lang="en-GB" sz="2400" spc="-1" strike="noStrike">
                <a:solidFill>
                  <a:srgbClr val="ff0000"/>
                </a:solidFill>
                <a:latin typeface="Calibri"/>
                <a:ea typeface="Arial"/>
              </a:rPr>
              <a:t>This session will cover the topics in </a:t>
            </a:r>
            <a:endParaRPr b="0" lang="en-GB" sz="2400" spc="-1" strike="noStrike">
              <a:latin typeface="Arial"/>
            </a:endParaRPr>
          </a:p>
          <a:p>
            <a:pPr algn="ctr">
              <a:lnSpc>
                <a:spcPct val="100000"/>
              </a:lnSpc>
              <a:tabLst>
                <a:tab algn="l" pos="0"/>
              </a:tabLst>
            </a:pPr>
            <a:r>
              <a:rPr b="0" lang="en-GB" sz="2400" spc="-1" strike="noStrike" u="sng">
                <a:solidFill>
                  <a:srgbClr val="ff0000"/>
                </a:solidFill>
                <a:uFillTx/>
                <a:latin typeface="Calibri"/>
                <a:ea typeface="Arial"/>
              </a:rPr>
              <a:t>Trigonometry</a:t>
            </a:r>
            <a:endParaRPr b="0" lang="en-GB" sz="2400" spc="-1" strike="noStrike">
              <a:latin typeface="Arial"/>
            </a:endParaRPr>
          </a:p>
        </p:txBody>
      </p:sp>
      <p:sp>
        <p:nvSpPr>
          <p:cNvPr id="134" name="CustomShape 6"/>
          <p:cNvSpPr/>
          <p:nvPr/>
        </p:nvSpPr>
        <p:spPr>
          <a:xfrm>
            <a:off x="1092240" y="4751280"/>
            <a:ext cx="68814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GB" sz="2400" spc="-1" strike="noStrike">
                <a:solidFill>
                  <a:srgbClr val="984807"/>
                </a:solidFill>
                <a:latin typeface="Calibri"/>
                <a:ea typeface="Arial"/>
              </a:rPr>
              <a:t>Please feel free to use the chat box while waiting</a:t>
            </a:r>
            <a:endParaRPr b="0" lang="en-GB" sz="2400" spc="-1" strike="noStrike">
              <a:latin typeface="Arial"/>
            </a:endParaRPr>
          </a:p>
        </p:txBody>
      </p:sp>
      <p:sp>
        <p:nvSpPr>
          <p:cNvPr id="135" name="CustomShape 7"/>
          <p:cNvSpPr/>
          <p:nvPr/>
        </p:nvSpPr>
        <p:spPr>
          <a:xfrm>
            <a:off x="868320" y="5303880"/>
            <a:ext cx="7329240" cy="395280"/>
          </a:xfrm>
          <a:prstGeom prst="rect">
            <a:avLst/>
          </a:prstGeom>
          <a:noFill/>
          <a:ln>
            <a:solidFill>
              <a:schemeClr val="tx1"/>
            </a:solidFill>
          </a:ln>
        </p:spPr>
        <p:style>
          <a:lnRef idx="0"/>
          <a:fillRef idx="0"/>
          <a:effectRef idx="0"/>
          <a:fontRef idx="minor"/>
        </p:style>
        <p:txBody>
          <a:bodyPr lIns="90000" rIns="90000" tIns="45000" bIns="45000">
            <a:spAutoFit/>
          </a:bodyPr>
          <a:p>
            <a:pPr algn="ctr">
              <a:lnSpc>
                <a:spcPct val="100000"/>
              </a:lnSpc>
              <a:tabLst>
                <a:tab algn="l" pos="0"/>
              </a:tabLst>
            </a:pPr>
            <a:r>
              <a:rPr b="1" lang="en-GB" sz="2000" spc="-1" strike="noStrike">
                <a:solidFill>
                  <a:srgbClr val="000000"/>
                </a:solidFill>
                <a:latin typeface="Calibri"/>
                <a:ea typeface="Arial"/>
              </a:rPr>
              <a:t>Have paper, pen and your calculator to hand. </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Line 1"/>
          <p:cNvSpPr/>
          <p:nvPr/>
        </p:nvSpPr>
        <p:spPr>
          <a:xfrm>
            <a:off x="1403280" y="1699920"/>
            <a:ext cx="0" cy="2521080"/>
          </a:xfrm>
          <a:prstGeom prst="line">
            <a:avLst/>
          </a:prstGeom>
          <a:ln>
            <a:solidFill>
              <a:srgbClr val="4a7ebb"/>
            </a:solidFill>
          </a:ln>
        </p:spPr>
        <p:style>
          <a:lnRef idx="0"/>
          <a:fillRef idx="0"/>
          <a:effectRef idx="0"/>
          <a:fontRef idx="minor"/>
        </p:style>
      </p:sp>
      <p:sp>
        <p:nvSpPr>
          <p:cNvPr id="190" name="Line 2"/>
          <p:cNvSpPr/>
          <p:nvPr/>
        </p:nvSpPr>
        <p:spPr>
          <a:xfrm>
            <a:off x="1403280" y="4221000"/>
            <a:ext cx="4464000" cy="0"/>
          </a:xfrm>
          <a:prstGeom prst="line">
            <a:avLst/>
          </a:prstGeom>
          <a:ln>
            <a:solidFill>
              <a:srgbClr val="4a7ebb"/>
            </a:solidFill>
          </a:ln>
        </p:spPr>
        <p:style>
          <a:lnRef idx="0"/>
          <a:fillRef idx="0"/>
          <a:effectRef idx="0"/>
          <a:fontRef idx="minor"/>
        </p:style>
      </p:sp>
      <p:sp>
        <p:nvSpPr>
          <p:cNvPr id="191" name="Line 3"/>
          <p:cNvSpPr/>
          <p:nvPr/>
        </p:nvSpPr>
        <p:spPr>
          <a:xfrm>
            <a:off x="1403280" y="1699920"/>
            <a:ext cx="4464000" cy="2521080"/>
          </a:xfrm>
          <a:prstGeom prst="line">
            <a:avLst/>
          </a:prstGeom>
          <a:ln>
            <a:solidFill>
              <a:srgbClr val="4a7ebb"/>
            </a:solidFill>
          </a:ln>
        </p:spPr>
        <p:style>
          <a:lnRef idx="0"/>
          <a:fillRef idx="0"/>
          <a:effectRef idx="0"/>
          <a:fontRef idx="minor"/>
        </p:style>
      </p:sp>
      <p:sp>
        <p:nvSpPr>
          <p:cNvPr id="192" name="CustomShape 4"/>
          <p:cNvSpPr/>
          <p:nvPr/>
        </p:nvSpPr>
        <p:spPr>
          <a:xfrm>
            <a:off x="618840" y="4797360"/>
            <a:ext cx="596592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buClr>
                <a:srgbClr val="000000"/>
              </a:buClr>
              <a:buFont typeface="Arial"/>
              <a:buChar char="•"/>
            </a:pPr>
            <a:r>
              <a:rPr b="0" lang="en-GB" sz="1800" spc="-1" strike="noStrike">
                <a:solidFill>
                  <a:srgbClr val="000000"/>
                </a:solidFill>
                <a:latin typeface="Calibri"/>
                <a:ea typeface="Arial"/>
              </a:rPr>
              <a:t> </a:t>
            </a:r>
            <a:r>
              <a:rPr b="0" lang="en-GB" sz="1800" spc="-1" strike="noStrike">
                <a:solidFill>
                  <a:srgbClr val="000000"/>
                </a:solidFill>
                <a:latin typeface="Calibri"/>
                <a:ea typeface="Arial"/>
              </a:rPr>
              <a:t>The side opposite the right-angle is called the </a:t>
            </a:r>
            <a:r>
              <a:rPr b="1" lang="en-GB" sz="1800" spc="-1" strike="noStrike">
                <a:solidFill>
                  <a:srgbClr val="ff0000"/>
                </a:solidFill>
                <a:latin typeface="Calibri"/>
                <a:ea typeface="Arial"/>
              </a:rPr>
              <a:t>hypotenuse</a:t>
            </a:r>
            <a:r>
              <a:rPr b="0" lang="en-GB" sz="1800" spc="-1" strike="noStrike">
                <a:solidFill>
                  <a:srgbClr val="000000"/>
                </a:solidFill>
                <a:latin typeface="Calibri"/>
                <a:ea typeface="Arial"/>
              </a:rPr>
              <a:t>. </a:t>
            </a:r>
            <a:endParaRPr b="0" lang="en-GB" sz="1800" spc="-1" strike="noStrike">
              <a:latin typeface="Arial"/>
            </a:endParaRPr>
          </a:p>
          <a:p>
            <a:pPr>
              <a:lnSpc>
                <a:spcPct val="100000"/>
              </a:lnSpc>
              <a:buClr>
                <a:srgbClr val="000000"/>
              </a:buClr>
              <a:buFont typeface="Arial"/>
              <a:buChar char="•"/>
            </a:pPr>
            <a:r>
              <a:rPr b="0" lang="en-GB" sz="1800" spc="-1" strike="noStrike">
                <a:solidFill>
                  <a:srgbClr val="000000"/>
                </a:solidFill>
                <a:latin typeface="Calibri"/>
                <a:ea typeface="Arial"/>
              </a:rPr>
              <a:t> </a:t>
            </a:r>
            <a:r>
              <a:rPr b="0" lang="en-GB" sz="1800" spc="-1" strike="noStrike">
                <a:solidFill>
                  <a:srgbClr val="000000"/>
                </a:solidFill>
                <a:latin typeface="Calibri"/>
                <a:ea typeface="Arial"/>
              </a:rPr>
              <a:t>The side opposite the angle </a:t>
            </a:r>
            <a:r>
              <a:rPr b="0" i="1" lang="en-GB" sz="1800" spc="-1" strike="noStrike">
                <a:solidFill>
                  <a:srgbClr val="000000"/>
                </a:solidFill>
                <a:latin typeface="Times New Roman"/>
                <a:ea typeface="Times New Roman"/>
              </a:rPr>
              <a:t>x</a:t>
            </a:r>
            <a:r>
              <a:rPr b="0" lang="en-GB" sz="1800" spc="-1" strike="noStrike">
                <a:solidFill>
                  <a:srgbClr val="000000"/>
                </a:solidFill>
                <a:latin typeface="Calibri"/>
                <a:ea typeface="Arial"/>
              </a:rPr>
              <a:t> is called the </a:t>
            </a:r>
            <a:r>
              <a:rPr b="1" lang="en-GB" sz="1800" spc="-1" strike="noStrike">
                <a:solidFill>
                  <a:srgbClr val="ff0000"/>
                </a:solidFill>
                <a:latin typeface="Calibri"/>
                <a:ea typeface="Arial"/>
              </a:rPr>
              <a:t>opposite</a:t>
            </a:r>
            <a:r>
              <a:rPr b="0" lang="en-GB" sz="1800" spc="-1" strike="noStrike">
                <a:solidFill>
                  <a:srgbClr val="000000"/>
                </a:solidFill>
                <a:latin typeface="Calibri"/>
                <a:ea typeface="Arial"/>
              </a:rPr>
              <a:t>.</a:t>
            </a:r>
            <a:endParaRPr b="0" lang="en-GB" sz="1800" spc="-1" strike="noStrike">
              <a:latin typeface="Arial"/>
            </a:endParaRPr>
          </a:p>
          <a:p>
            <a:pPr>
              <a:lnSpc>
                <a:spcPct val="100000"/>
              </a:lnSpc>
              <a:buClr>
                <a:srgbClr val="000000"/>
              </a:buClr>
              <a:buFont typeface="Arial"/>
              <a:buChar char="•"/>
            </a:pPr>
            <a:r>
              <a:rPr b="0" lang="en-GB" sz="1800" spc="-1" strike="noStrike">
                <a:solidFill>
                  <a:srgbClr val="000000"/>
                </a:solidFill>
                <a:latin typeface="Calibri"/>
                <a:ea typeface="Arial"/>
              </a:rPr>
              <a:t> </a:t>
            </a:r>
            <a:r>
              <a:rPr b="0" lang="en-GB" sz="1800" spc="-1" strike="noStrike">
                <a:solidFill>
                  <a:srgbClr val="000000"/>
                </a:solidFill>
                <a:latin typeface="Calibri"/>
                <a:ea typeface="Arial"/>
              </a:rPr>
              <a:t>The remaining side, the side next to </a:t>
            </a:r>
            <a:r>
              <a:rPr b="0" i="1" lang="en-GB" sz="1800" spc="-1" strike="noStrike">
                <a:solidFill>
                  <a:srgbClr val="000000"/>
                </a:solidFill>
                <a:latin typeface="Times New Roman"/>
                <a:ea typeface="Times New Roman"/>
              </a:rPr>
              <a:t>x</a:t>
            </a:r>
            <a:r>
              <a:rPr b="0" lang="en-GB" sz="1800" spc="-1" strike="noStrike">
                <a:solidFill>
                  <a:srgbClr val="000000"/>
                </a:solidFill>
                <a:latin typeface="Calibri"/>
                <a:ea typeface="Arial"/>
              </a:rPr>
              <a:t>, is called the </a:t>
            </a:r>
            <a:r>
              <a:rPr b="1" lang="en-GB" sz="1800" spc="-1" strike="noStrike">
                <a:solidFill>
                  <a:srgbClr val="ff0000"/>
                </a:solidFill>
                <a:latin typeface="Calibri"/>
                <a:ea typeface="Arial"/>
              </a:rPr>
              <a:t>adjacent</a:t>
            </a:r>
            <a:r>
              <a:rPr b="0" lang="en-GB" sz="1800" spc="-1" strike="noStrike">
                <a:solidFill>
                  <a:srgbClr val="000000"/>
                </a:solidFill>
                <a:latin typeface="Calibri"/>
                <a:ea typeface="Arial"/>
              </a:rPr>
              <a:t>. </a:t>
            </a:r>
            <a:endParaRPr b="0" lang="en-GB" sz="1800" spc="-1" strike="noStrike">
              <a:latin typeface="Arial"/>
            </a:endParaRPr>
          </a:p>
        </p:txBody>
      </p:sp>
      <p:sp>
        <p:nvSpPr>
          <p:cNvPr id="193" name="CustomShape 5"/>
          <p:cNvSpPr/>
          <p:nvPr/>
        </p:nvSpPr>
        <p:spPr>
          <a:xfrm>
            <a:off x="2273040" y="4149720"/>
            <a:ext cx="9979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adjacent</a:t>
            </a:r>
            <a:endParaRPr b="0" lang="en-GB" sz="1800" spc="-1" strike="noStrike">
              <a:latin typeface="Arial"/>
            </a:endParaRPr>
          </a:p>
        </p:txBody>
      </p:sp>
      <p:sp>
        <p:nvSpPr>
          <p:cNvPr id="194" name="CustomShape 6"/>
          <p:cNvSpPr/>
          <p:nvPr/>
        </p:nvSpPr>
        <p:spPr>
          <a:xfrm>
            <a:off x="687240" y="2924280"/>
            <a:ext cx="1011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opposite</a:t>
            </a:r>
            <a:endParaRPr b="0" lang="en-GB" sz="1800" spc="-1" strike="noStrike">
              <a:latin typeface="Arial"/>
            </a:endParaRPr>
          </a:p>
        </p:txBody>
      </p:sp>
      <p:sp>
        <p:nvSpPr>
          <p:cNvPr id="195" name="CustomShape 7"/>
          <p:cNvSpPr/>
          <p:nvPr/>
        </p:nvSpPr>
        <p:spPr>
          <a:xfrm>
            <a:off x="2992320" y="2421000"/>
            <a:ext cx="1296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hypotenuse</a:t>
            </a:r>
            <a:endParaRPr b="0" lang="en-GB" sz="1800" spc="-1" strike="noStrike">
              <a:latin typeface="Arial"/>
            </a:endParaRPr>
          </a:p>
        </p:txBody>
      </p:sp>
      <p:sp>
        <p:nvSpPr>
          <p:cNvPr id="196" name="CustomShape 8"/>
          <p:cNvSpPr/>
          <p:nvPr/>
        </p:nvSpPr>
        <p:spPr>
          <a:xfrm>
            <a:off x="2627280" y="333360"/>
            <a:ext cx="3673080" cy="8215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4800" spc="-1" strike="noStrike">
                <a:solidFill>
                  <a:srgbClr val="000000"/>
                </a:solidFill>
                <a:latin typeface="Calibri"/>
                <a:ea typeface="Arial"/>
              </a:rPr>
              <a:t>Terminology</a:t>
            </a:r>
            <a:endParaRPr b="0" lang="en-GB" sz="4800" spc="-1" strike="noStrike">
              <a:latin typeface="Arial"/>
            </a:endParaRPr>
          </a:p>
        </p:txBody>
      </p:sp>
      <p:sp>
        <p:nvSpPr>
          <p:cNvPr id="197" name="CustomShape 9"/>
          <p:cNvSpPr/>
          <p:nvPr/>
        </p:nvSpPr>
        <p:spPr>
          <a:xfrm>
            <a:off x="5221440" y="3860640"/>
            <a:ext cx="316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2400" spc="-1" strike="noStrike">
                <a:solidFill>
                  <a:srgbClr val="000000"/>
                </a:solidFill>
                <a:latin typeface="Times New Roman"/>
                <a:ea typeface="Times New Roman"/>
              </a:rPr>
              <a:t>x</a:t>
            </a:r>
            <a:endParaRPr b="0" lang="en-GB" sz="2400" spc="-1" strike="noStrike">
              <a:latin typeface="Arial"/>
            </a:endParaRPr>
          </a:p>
        </p:txBody>
      </p:sp>
      <p:sp>
        <p:nvSpPr>
          <p:cNvPr id="198" name="CustomShape 10"/>
          <p:cNvSpPr/>
          <p:nvPr/>
        </p:nvSpPr>
        <p:spPr>
          <a:xfrm>
            <a:off x="866880" y="1125360"/>
            <a:ext cx="59630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These definitions refer to the angle </a:t>
            </a:r>
            <a:r>
              <a:rPr b="0" i="1" lang="en-GB" sz="1800" spc="-1" strike="noStrike">
                <a:solidFill>
                  <a:srgbClr val="000000"/>
                </a:solidFill>
                <a:latin typeface="Times New Roman"/>
                <a:ea typeface="Times New Roman"/>
              </a:rPr>
              <a:t>x</a:t>
            </a:r>
            <a:r>
              <a:rPr b="0" lang="en-GB" sz="1800" spc="-1" strike="noStrike">
                <a:solidFill>
                  <a:srgbClr val="000000"/>
                </a:solidFill>
                <a:latin typeface="Calibri"/>
                <a:ea typeface="Arial"/>
              </a:rPr>
              <a:t> in a right-angled triangle.</a:t>
            </a:r>
            <a:endParaRPr b="0" lang="en-GB" sz="1800" spc="-1" strike="noStrike">
              <a:latin typeface="Arial"/>
            </a:endParaRPr>
          </a:p>
        </p:txBody>
      </p:sp>
      <p:sp>
        <p:nvSpPr>
          <p:cNvPr id="199" name="CustomShape 11"/>
          <p:cNvSpPr/>
          <p:nvPr/>
        </p:nvSpPr>
        <p:spPr>
          <a:xfrm>
            <a:off x="6012000" y="1628640"/>
            <a:ext cx="3024000" cy="2010600"/>
          </a:xfrm>
          <a:prstGeom prst="rect">
            <a:avLst/>
          </a:prstGeom>
          <a:gradFill rotWithShape="0">
            <a:gsLst>
              <a:gs pos="0">
                <a:srgbClr val="bfd5ff"/>
              </a:gs>
              <a:gs pos="100000">
                <a:srgbClr val="e5eeff"/>
              </a:gs>
            </a:gsLst>
            <a:lin ang="16200000"/>
          </a:gradFill>
          <a:ln>
            <a:solidFill>
              <a:srgbClr val="4a7ebb"/>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MV Boli"/>
                <a:ea typeface="MV Boli"/>
              </a:rPr>
              <a:t>You should remember that in any triangle, the longest side is opposite the biggest angle, and the shortest side is opposite the smallest angle.</a:t>
            </a:r>
            <a:endParaRPr b="0" lang="en-GB" sz="1800" spc="-1" strike="noStrike">
              <a:latin typeface="Arial"/>
            </a:endParaRPr>
          </a:p>
        </p:txBody>
      </p:sp>
      <p:sp>
        <p:nvSpPr>
          <p:cNvPr id="200" name="CustomShape 12"/>
          <p:cNvSpPr/>
          <p:nvPr/>
        </p:nvSpPr>
        <p:spPr>
          <a:xfrm>
            <a:off x="1403280" y="407664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Similar right-angled triangles</a:t>
            </a:r>
            <a:endParaRPr b="0" lang="en-US" sz="4400" spc="-1" strike="noStrike">
              <a:solidFill>
                <a:srgbClr val="000000"/>
              </a:solidFill>
              <a:latin typeface="Calibri"/>
            </a:endParaRPr>
          </a:p>
        </p:txBody>
      </p:sp>
      <p:sp>
        <p:nvSpPr>
          <p:cNvPr id="202" name="CustomShape 2"/>
          <p:cNvSpPr/>
          <p:nvPr/>
        </p:nvSpPr>
        <p:spPr>
          <a:xfrm>
            <a:off x="1042920" y="3284640"/>
            <a:ext cx="433080" cy="936360"/>
          </a:xfrm>
          <a:prstGeom prst="rtTriangle">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203" name="CustomShape 3"/>
          <p:cNvSpPr/>
          <p:nvPr/>
        </p:nvSpPr>
        <p:spPr>
          <a:xfrm>
            <a:off x="2843280" y="2276640"/>
            <a:ext cx="936360" cy="1944360"/>
          </a:xfrm>
          <a:prstGeom prst="rtTriangle">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204" name="CustomShape 4"/>
          <p:cNvSpPr/>
          <p:nvPr/>
        </p:nvSpPr>
        <p:spPr>
          <a:xfrm>
            <a:off x="5076720" y="1628640"/>
            <a:ext cx="1294920" cy="2592000"/>
          </a:xfrm>
          <a:prstGeom prst="rtTriangle">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205" name="CustomShape 5"/>
          <p:cNvSpPr/>
          <p:nvPr/>
        </p:nvSpPr>
        <p:spPr>
          <a:xfrm>
            <a:off x="1189080" y="393372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206" name="CustomShape 6"/>
          <p:cNvSpPr/>
          <p:nvPr/>
        </p:nvSpPr>
        <p:spPr>
          <a:xfrm>
            <a:off x="3494160" y="393372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207" name="CustomShape 7"/>
          <p:cNvSpPr/>
          <p:nvPr/>
        </p:nvSpPr>
        <p:spPr>
          <a:xfrm>
            <a:off x="6013800" y="386064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208" name="CustomShape 8"/>
          <p:cNvSpPr/>
          <p:nvPr/>
        </p:nvSpPr>
        <p:spPr>
          <a:xfrm>
            <a:off x="1763640" y="4797360"/>
            <a:ext cx="4032000" cy="6382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Calibri"/>
                <a:ea typeface="Arial"/>
              </a:rPr>
              <a:t>is the same for all three triangles, as are                                  </a:t>
            </a:r>
            <a:endParaRPr b="0" lang="en-GB" sz="1800" spc="-1" strike="noStrike">
              <a:latin typeface="Arial"/>
            </a:endParaRPr>
          </a:p>
        </p:txBody>
      </p:sp>
      <p:sp>
        <p:nvSpPr>
          <p:cNvPr id="209" name="CustomShape 9"/>
          <p:cNvSpPr/>
          <p:nvPr/>
        </p:nvSpPr>
        <p:spPr>
          <a:xfrm>
            <a:off x="2843280" y="407664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210" name="CustomShape 10"/>
          <p:cNvSpPr/>
          <p:nvPr/>
        </p:nvSpPr>
        <p:spPr>
          <a:xfrm>
            <a:off x="5076720" y="4076640"/>
            <a:ext cx="14256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211" name="CustomShape 11"/>
          <p:cNvSpPr/>
          <p:nvPr/>
        </p:nvSpPr>
        <p:spPr>
          <a:xfrm>
            <a:off x="1042920" y="407664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212" name="CustomShape 12"/>
          <p:cNvSpPr/>
          <p:nvPr/>
        </p:nvSpPr>
        <p:spPr>
          <a:xfrm>
            <a:off x="7095960" y="4797360"/>
            <a:ext cx="531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and</a:t>
            </a:r>
            <a:endParaRPr b="0" lang="en-GB" sz="1800" spc="-1" strike="noStrike">
              <a:latin typeface="Arial"/>
            </a:endParaRPr>
          </a:p>
        </p:txBody>
      </p:sp>
      <p:sp>
        <p:nvSpPr>
          <p:cNvPr id="213" name="CustomShape 13"/>
          <p:cNvSpPr/>
          <p:nvPr/>
        </p:nvSpPr>
        <p:spPr>
          <a:xfrm>
            <a:off x="611280" y="5661000"/>
            <a:ext cx="7632360" cy="913320"/>
          </a:xfrm>
          <a:prstGeom prst="rect">
            <a:avLst/>
          </a:prstGeom>
          <a:gradFill rotWithShape="0">
            <a:gsLst>
              <a:gs pos="0">
                <a:srgbClr val="d9cbee"/>
              </a:gs>
              <a:gs pos="100000">
                <a:srgbClr val="f0eaf9"/>
              </a:gs>
            </a:gsLst>
            <a:lin ang="16200000"/>
          </a:gradFill>
          <a:ln>
            <a:solidFill>
              <a:srgbClr val="7d60a0"/>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MV Boli"/>
                <a:ea typeface="MV Boli"/>
              </a:rPr>
              <a:t>This means that if we know the value of x, we know the value of these ratios – regardless of the size of the triangle. It is this fact that underpins all trigonometry.</a:t>
            </a:r>
            <a:endParaRPr b="0" lang="en-GB" sz="1800" spc="-1" strike="noStrike">
              <a:latin typeface="Arial"/>
            </a:endParaRPr>
          </a:p>
        </p:txBody>
      </p:sp>
      <p:pic>
        <p:nvPicPr>
          <p:cNvPr id="214" name="" descr=""/>
          <p:cNvPicPr/>
          <p:nvPr/>
        </p:nvPicPr>
        <p:blipFill>
          <a:blip r:embed="rId1"/>
          <a:stretch/>
        </p:blipFill>
        <p:spPr>
          <a:xfrm>
            <a:off x="324000" y="4581360"/>
            <a:ext cx="1306440" cy="719280"/>
          </a:xfrm>
          <a:prstGeom prst="rect">
            <a:avLst/>
          </a:prstGeom>
          <a:ln>
            <a:noFill/>
          </a:ln>
        </p:spPr>
      </p:pic>
      <p:pic>
        <p:nvPicPr>
          <p:cNvPr id="215" name="" descr=""/>
          <p:cNvPicPr/>
          <p:nvPr/>
        </p:nvPicPr>
        <p:blipFill>
          <a:blip r:embed="rId2"/>
          <a:stretch/>
        </p:blipFill>
        <p:spPr>
          <a:xfrm>
            <a:off x="5651640" y="4653000"/>
            <a:ext cx="1333440" cy="735120"/>
          </a:xfrm>
          <a:prstGeom prst="rect">
            <a:avLst/>
          </a:prstGeom>
          <a:ln>
            <a:noFill/>
          </a:ln>
        </p:spPr>
      </p:pic>
      <p:pic>
        <p:nvPicPr>
          <p:cNvPr id="216" name="" descr=""/>
          <p:cNvPicPr/>
          <p:nvPr/>
        </p:nvPicPr>
        <p:blipFill>
          <a:blip r:embed="rId3"/>
          <a:stretch/>
        </p:blipFill>
        <p:spPr>
          <a:xfrm>
            <a:off x="7812000" y="4653000"/>
            <a:ext cx="1066680" cy="7351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Line 1"/>
          <p:cNvSpPr/>
          <p:nvPr/>
        </p:nvSpPr>
        <p:spPr>
          <a:xfrm>
            <a:off x="2411280" y="1699920"/>
            <a:ext cx="0" cy="2521080"/>
          </a:xfrm>
          <a:prstGeom prst="line">
            <a:avLst/>
          </a:prstGeom>
          <a:ln>
            <a:solidFill>
              <a:srgbClr val="4a7ebb"/>
            </a:solidFill>
          </a:ln>
        </p:spPr>
        <p:style>
          <a:lnRef idx="0"/>
          <a:fillRef idx="0"/>
          <a:effectRef idx="0"/>
          <a:fontRef idx="minor"/>
        </p:style>
      </p:sp>
      <p:sp>
        <p:nvSpPr>
          <p:cNvPr id="218" name="Line 2"/>
          <p:cNvSpPr/>
          <p:nvPr/>
        </p:nvSpPr>
        <p:spPr>
          <a:xfrm>
            <a:off x="2411280" y="4221000"/>
            <a:ext cx="4464000" cy="0"/>
          </a:xfrm>
          <a:prstGeom prst="line">
            <a:avLst/>
          </a:prstGeom>
          <a:ln>
            <a:solidFill>
              <a:srgbClr val="4a7ebb"/>
            </a:solidFill>
          </a:ln>
        </p:spPr>
        <p:style>
          <a:lnRef idx="0"/>
          <a:fillRef idx="0"/>
          <a:effectRef idx="0"/>
          <a:fontRef idx="minor"/>
        </p:style>
      </p:sp>
      <p:sp>
        <p:nvSpPr>
          <p:cNvPr id="219" name="Line 3"/>
          <p:cNvSpPr/>
          <p:nvPr/>
        </p:nvSpPr>
        <p:spPr>
          <a:xfrm>
            <a:off x="2411280" y="1699920"/>
            <a:ext cx="4464000" cy="2521080"/>
          </a:xfrm>
          <a:prstGeom prst="line">
            <a:avLst/>
          </a:prstGeom>
          <a:ln>
            <a:solidFill>
              <a:srgbClr val="4a7ebb"/>
            </a:solidFill>
          </a:ln>
        </p:spPr>
        <p:style>
          <a:lnRef idx="0"/>
          <a:fillRef idx="0"/>
          <a:effectRef idx="0"/>
          <a:fontRef idx="minor"/>
        </p:style>
      </p:sp>
      <p:sp>
        <p:nvSpPr>
          <p:cNvPr id="220" name="CustomShape 4"/>
          <p:cNvSpPr/>
          <p:nvPr/>
        </p:nvSpPr>
        <p:spPr>
          <a:xfrm>
            <a:off x="636840" y="4797360"/>
            <a:ext cx="799992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For example,                     is called the </a:t>
            </a:r>
            <a:r>
              <a:rPr b="0" lang="en-GB" sz="1800" spc="-1" strike="noStrike">
                <a:solidFill>
                  <a:srgbClr val="ff0000"/>
                </a:solidFill>
                <a:latin typeface="Calibri"/>
                <a:ea typeface="Arial"/>
              </a:rPr>
              <a:t>sine of </a:t>
            </a:r>
            <a:r>
              <a:rPr b="0" i="1" lang="en-GB" sz="1800" spc="-1" strike="noStrike">
                <a:solidFill>
                  <a:srgbClr val="ff0000"/>
                </a:solidFill>
                <a:latin typeface="Times New Roman"/>
                <a:ea typeface="Times New Roman"/>
              </a:rPr>
              <a:t>x</a:t>
            </a:r>
            <a:r>
              <a:rPr b="0" lang="en-GB" sz="1800" spc="-1" strike="noStrike">
                <a:solidFill>
                  <a:srgbClr val="000000"/>
                </a:solidFill>
                <a:latin typeface="Calibri"/>
                <a:ea typeface="Arial"/>
              </a:rPr>
              <a:t>, which we abbreviate to </a:t>
            </a:r>
            <a:r>
              <a:rPr b="0" lang="en-GB" sz="1800" spc="-1" strike="noStrike">
                <a:solidFill>
                  <a:srgbClr val="ff0000"/>
                </a:solidFill>
                <a:latin typeface="Calibri"/>
                <a:ea typeface="Arial"/>
              </a:rPr>
              <a:t>sin</a:t>
            </a:r>
            <a:r>
              <a:rPr b="0" i="1" lang="en-GB" sz="1800" spc="-1" strike="noStrike">
                <a:solidFill>
                  <a:srgbClr val="ff0000"/>
                </a:solidFill>
                <a:latin typeface="Times New Roman"/>
                <a:ea typeface="Times New Roman"/>
              </a:rPr>
              <a:t> x</a:t>
            </a:r>
            <a:r>
              <a:rPr b="0" lang="en-GB" sz="1800" spc="-1" strike="noStrike">
                <a:solidFill>
                  <a:srgbClr val="000000"/>
                </a:solidFill>
                <a:latin typeface="Calibri"/>
                <a:ea typeface="Arial"/>
              </a:rPr>
              <a:t> or </a:t>
            </a:r>
            <a:r>
              <a:rPr b="0" lang="en-GB" sz="1800" spc="-1" strike="noStrike">
                <a:solidFill>
                  <a:srgbClr val="ff0000"/>
                </a:solidFill>
                <a:latin typeface="Calibri"/>
                <a:ea typeface="Arial"/>
              </a:rPr>
              <a:t>sin(</a:t>
            </a:r>
            <a:r>
              <a:rPr b="0" i="1" lang="en-GB" sz="1800" spc="-1" strike="noStrike">
                <a:solidFill>
                  <a:srgbClr val="ff0000"/>
                </a:solidFill>
                <a:latin typeface="Times New Roman"/>
                <a:ea typeface="Times New Roman"/>
              </a:rPr>
              <a:t>x</a:t>
            </a:r>
            <a:r>
              <a:rPr b="0" lang="en-GB" sz="1800" spc="-1" strike="noStrike">
                <a:solidFill>
                  <a:srgbClr val="ff0000"/>
                </a:solidFill>
                <a:latin typeface="Calibri"/>
                <a:ea typeface="Arial"/>
              </a:rPr>
              <a:t>)</a:t>
            </a:r>
            <a:r>
              <a:rPr b="0" lang="en-GB" sz="1800" spc="-1" strike="noStrike">
                <a:solidFill>
                  <a:srgbClr val="000000"/>
                </a:solidFill>
                <a:latin typeface="Calibri"/>
                <a:ea typeface="Arial"/>
              </a:rPr>
              <a:t>.</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(Note that “sin” is pronounced to rhyme with “wine”, not “bin”.)</a:t>
            </a:r>
            <a:endParaRPr b="0" lang="en-GB" sz="1800" spc="-1" strike="noStrike">
              <a:latin typeface="Arial"/>
            </a:endParaRPr>
          </a:p>
        </p:txBody>
      </p:sp>
      <p:sp>
        <p:nvSpPr>
          <p:cNvPr id="221" name="CustomShape 5"/>
          <p:cNvSpPr/>
          <p:nvPr/>
        </p:nvSpPr>
        <p:spPr>
          <a:xfrm>
            <a:off x="3281400" y="4149720"/>
            <a:ext cx="9979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adjacent</a:t>
            </a:r>
            <a:endParaRPr b="0" lang="en-GB" sz="1800" spc="-1" strike="noStrike">
              <a:latin typeface="Arial"/>
            </a:endParaRPr>
          </a:p>
        </p:txBody>
      </p:sp>
      <p:sp>
        <p:nvSpPr>
          <p:cNvPr id="222" name="CustomShape 6"/>
          <p:cNvSpPr/>
          <p:nvPr/>
        </p:nvSpPr>
        <p:spPr>
          <a:xfrm>
            <a:off x="1695240" y="2924280"/>
            <a:ext cx="1011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opposite</a:t>
            </a:r>
            <a:endParaRPr b="0" lang="en-GB" sz="1800" spc="-1" strike="noStrike">
              <a:latin typeface="Arial"/>
            </a:endParaRPr>
          </a:p>
        </p:txBody>
      </p:sp>
      <p:sp>
        <p:nvSpPr>
          <p:cNvPr id="223" name="CustomShape 7"/>
          <p:cNvSpPr/>
          <p:nvPr/>
        </p:nvSpPr>
        <p:spPr>
          <a:xfrm>
            <a:off x="4000320" y="2421000"/>
            <a:ext cx="1296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hypotenuse</a:t>
            </a:r>
            <a:endParaRPr b="0" lang="en-GB" sz="1800" spc="-1" strike="noStrike">
              <a:latin typeface="Arial"/>
            </a:endParaRPr>
          </a:p>
        </p:txBody>
      </p:sp>
      <p:sp>
        <p:nvSpPr>
          <p:cNvPr id="224" name="CustomShape 8"/>
          <p:cNvSpPr/>
          <p:nvPr/>
        </p:nvSpPr>
        <p:spPr>
          <a:xfrm>
            <a:off x="2627280" y="333360"/>
            <a:ext cx="3673080" cy="8215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4800" spc="-1" strike="noStrike">
                <a:solidFill>
                  <a:srgbClr val="000000"/>
                </a:solidFill>
                <a:latin typeface="Calibri"/>
                <a:ea typeface="Arial"/>
              </a:rPr>
              <a:t>Terminology</a:t>
            </a:r>
            <a:endParaRPr b="0" lang="en-GB" sz="4800" spc="-1" strike="noStrike">
              <a:latin typeface="Arial"/>
            </a:endParaRPr>
          </a:p>
        </p:txBody>
      </p:sp>
      <p:sp>
        <p:nvSpPr>
          <p:cNvPr id="225" name="CustomShape 9"/>
          <p:cNvSpPr/>
          <p:nvPr/>
        </p:nvSpPr>
        <p:spPr>
          <a:xfrm>
            <a:off x="6229440" y="3860640"/>
            <a:ext cx="316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2400" spc="-1" strike="noStrike">
                <a:solidFill>
                  <a:srgbClr val="000000"/>
                </a:solidFill>
                <a:latin typeface="Times New Roman"/>
                <a:ea typeface="Times New Roman"/>
              </a:rPr>
              <a:t>x</a:t>
            </a:r>
            <a:endParaRPr b="0" lang="en-GB" sz="2400" spc="-1" strike="noStrike">
              <a:latin typeface="Arial"/>
            </a:endParaRPr>
          </a:p>
        </p:txBody>
      </p:sp>
      <p:sp>
        <p:nvSpPr>
          <p:cNvPr id="226" name="CustomShape 10"/>
          <p:cNvSpPr/>
          <p:nvPr/>
        </p:nvSpPr>
        <p:spPr>
          <a:xfrm>
            <a:off x="2411280" y="407664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pic>
        <p:nvPicPr>
          <p:cNvPr id="227" name="" descr=""/>
          <p:cNvPicPr/>
          <p:nvPr/>
        </p:nvPicPr>
        <p:blipFill>
          <a:blip r:embed="rId1"/>
          <a:stretch/>
        </p:blipFill>
        <p:spPr>
          <a:xfrm>
            <a:off x="1979640" y="4724280"/>
            <a:ext cx="936720" cy="515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Line 1"/>
          <p:cNvSpPr/>
          <p:nvPr/>
        </p:nvSpPr>
        <p:spPr>
          <a:xfrm>
            <a:off x="2411280" y="1699920"/>
            <a:ext cx="0" cy="2521080"/>
          </a:xfrm>
          <a:prstGeom prst="line">
            <a:avLst/>
          </a:prstGeom>
          <a:ln>
            <a:solidFill>
              <a:srgbClr val="4a7ebb"/>
            </a:solidFill>
          </a:ln>
        </p:spPr>
        <p:style>
          <a:lnRef idx="0"/>
          <a:fillRef idx="0"/>
          <a:effectRef idx="0"/>
          <a:fontRef idx="minor"/>
        </p:style>
      </p:sp>
      <p:sp>
        <p:nvSpPr>
          <p:cNvPr id="229" name="Line 2"/>
          <p:cNvSpPr/>
          <p:nvPr/>
        </p:nvSpPr>
        <p:spPr>
          <a:xfrm>
            <a:off x="2411280" y="4221000"/>
            <a:ext cx="4464000" cy="0"/>
          </a:xfrm>
          <a:prstGeom prst="line">
            <a:avLst/>
          </a:prstGeom>
          <a:ln>
            <a:solidFill>
              <a:srgbClr val="4a7ebb"/>
            </a:solidFill>
          </a:ln>
        </p:spPr>
        <p:style>
          <a:lnRef idx="0"/>
          <a:fillRef idx="0"/>
          <a:effectRef idx="0"/>
          <a:fontRef idx="minor"/>
        </p:style>
      </p:sp>
      <p:sp>
        <p:nvSpPr>
          <p:cNvPr id="230" name="Line 3"/>
          <p:cNvSpPr/>
          <p:nvPr/>
        </p:nvSpPr>
        <p:spPr>
          <a:xfrm>
            <a:off x="2411280" y="1699920"/>
            <a:ext cx="4464000" cy="2521080"/>
          </a:xfrm>
          <a:prstGeom prst="line">
            <a:avLst/>
          </a:prstGeom>
          <a:ln>
            <a:solidFill>
              <a:srgbClr val="4a7ebb"/>
            </a:solidFill>
          </a:ln>
        </p:spPr>
        <p:style>
          <a:lnRef idx="0"/>
          <a:fillRef idx="0"/>
          <a:effectRef idx="0"/>
          <a:fontRef idx="minor"/>
        </p:style>
      </p:sp>
      <p:sp>
        <p:nvSpPr>
          <p:cNvPr id="231" name="CustomShape 4"/>
          <p:cNvSpPr/>
          <p:nvPr/>
        </p:nvSpPr>
        <p:spPr>
          <a:xfrm>
            <a:off x="3281400" y="4149720"/>
            <a:ext cx="9979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adjacent</a:t>
            </a:r>
            <a:endParaRPr b="0" lang="en-GB" sz="1800" spc="-1" strike="noStrike">
              <a:latin typeface="Arial"/>
            </a:endParaRPr>
          </a:p>
        </p:txBody>
      </p:sp>
      <p:sp>
        <p:nvSpPr>
          <p:cNvPr id="232" name="CustomShape 5"/>
          <p:cNvSpPr/>
          <p:nvPr/>
        </p:nvSpPr>
        <p:spPr>
          <a:xfrm>
            <a:off x="1695240" y="2924280"/>
            <a:ext cx="1011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opposite</a:t>
            </a:r>
            <a:endParaRPr b="0" lang="en-GB" sz="1800" spc="-1" strike="noStrike">
              <a:latin typeface="Arial"/>
            </a:endParaRPr>
          </a:p>
        </p:txBody>
      </p:sp>
      <p:sp>
        <p:nvSpPr>
          <p:cNvPr id="233" name="CustomShape 6"/>
          <p:cNvSpPr/>
          <p:nvPr/>
        </p:nvSpPr>
        <p:spPr>
          <a:xfrm>
            <a:off x="4000320" y="2421000"/>
            <a:ext cx="1296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hypotenuse</a:t>
            </a:r>
            <a:endParaRPr b="0" lang="en-GB" sz="1800" spc="-1" strike="noStrike">
              <a:latin typeface="Arial"/>
            </a:endParaRPr>
          </a:p>
        </p:txBody>
      </p:sp>
      <p:sp>
        <p:nvSpPr>
          <p:cNvPr id="234" name="CustomShape 7"/>
          <p:cNvSpPr/>
          <p:nvPr/>
        </p:nvSpPr>
        <p:spPr>
          <a:xfrm>
            <a:off x="2627280" y="333360"/>
            <a:ext cx="3673080" cy="8215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4800" spc="-1" strike="noStrike">
                <a:solidFill>
                  <a:srgbClr val="000000"/>
                </a:solidFill>
                <a:latin typeface="Calibri"/>
                <a:ea typeface="Arial"/>
              </a:rPr>
              <a:t>Terminology</a:t>
            </a:r>
            <a:endParaRPr b="0" lang="en-GB" sz="4800" spc="-1" strike="noStrike">
              <a:latin typeface="Arial"/>
            </a:endParaRPr>
          </a:p>
        </p:txBody>
      </p:sp>
      <p:sp>
        <p:nvSpPr>
          <p:cNvPr id="235" name="CustomShape 8"/>
          <p:cNvSpPr/>
          <p:nvPr/>
        </p:nvSpPr>
        <p:spPr>
          <a:xfrm>
            <a:off x="6229440" y="3860640"/>
            <a:ext cx="316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2400" spc="-1" strike="noStrike">
                <a:solidFill>
                  <a:srgbClr val="000000"/>
                </a:solidFill>
                <a:latin typeface="Times New Roman"/>
                <a:ea typeface="Times New Roman"/>
              </a:rPr>
              <a:t>x</a:t>
            </a:r>
            <a:endParaRPr b="0" lang="en-GB" sz="2400" spc="-1" strike="noStrike">
              <a:latin typeface="Arial"/>
            </a:endParaRPr>
          </a:p>
        </p:txBody>
      </p:sp>
      <p:sp>
        <p:nvSpPr>
          <p:cNvPr id="236" name="CustomShape 9"/>
          <p:cNvSpPr/>
          <p:nvPr/>
        </p:nvSpPr>
        <p:spPr>
          <a:xfrm>
            <a:off x="266400" y="4653000"/>
            <a:ext cx="8627760" cy="146196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Other ratios are                               which is the </a:t>
            </a:r>
            <a:r>
              <a:rPr b="0" lang="en-GB" sz="1800" spc="-1" strike="noStrike">
                <a:solidFill>
                  <a:srgbClr val="ff0000"/>
                </a:solidFill>
                <a:latin typeface="Calibri"/>
                <a:ea typeface="Arial"/>
              </a:rPr>
              <a:t>cosine of </a:t>
            </a:r>
            <a:r>
              <a:rPr b="0" i="1" lang="en-GB" sz="1800" spc="-1" strike="noStrike">
                <a:solidFill>
                  <a:srgbClr val="ff0000"/>
                </a:solidFill>
                <a:latin typeface="Times New Roman"/>
                <a:ea typeface="Times New Roman"/>
              </a:rPr>
              <a:t>x</a:t>
            </a:r>
            <a:r>
              <a:rPr b="0" lang="en-GB" sz="1800" spc="-1" strike="noStrike">
                <a:solidFill>
                  <a:srgbClr val="000000"/>
                </a:solidFill>
                <a:latin typeface="Calibri"/>
                <a:ea typeface="Arial"/>
              </a:rPr>
              <a:t>, which we write as </a:t>
            </a:r>
            <a:r>
              <a:rPr b="0" lang="en-GB" sz="1800" spc="-1" strike="noStrike">
                <a:solidFill>
                  <a:srgbClr val="ff0000"/>
                </a:solidFill>
                <a:latin typeface="Calibri"/>
                <a:ea typeface="Arial"/>
              </a:rPr>
              <a:t>cos </a:t>
            </a:r>
            <a:r>
              <a:rPr b="0" i="1" lang="en-GB" sz="1800" spc="-1" strike="noStrike">
                <a:solidFill>
                  <a:srgbClr val="ff0000"/>
                </a:solidFill>
                <a:latin typeface="Times New Roman"/>
                <a:ea typeface="Times New Roman"/>
              </a:rPr>
              <a:t>x</a:t>
            </a:r>
            <a:r>
              <a:rPr b="0" lang="en-GB" sz="1800" spc="-1" strike="noStrike">
                <a:solidFill>
                  <a:srgbClr val="000000"/>
                </a:solidFill>
                <a:latin typeface="Calibri"/>
                <a:ea typeface="Arial"/>
              </a:rPr>
              <a:t> or </a:t>
            </a:r>
            <a:r>
              <a:rPr b="0" lang="en-GB" sz="1800" spc="-1" strike="noStrike">
                <a:solidFill>
                  <a:srgbClr val="ff0000"/>
                </a:solidFill>
                <a:latin typeface="Calibri"/>
                <a:ea typeface="Arial"/>
              </a:rPr>
              <a:t>cos(</a:t>
            </a:r>
            <a:r>
              <a:rPr b="0" i="1" lang="en-GB" sz="1800" spc="-1" strike="noStrike">
                <a:solidFill>
                  <a:srgbClr val="ff0000"/>
                </a:solidFill>
                <a:latin typeface="Times New Roman"/>
                <a:ea typeface="Times New Roman"/>
              </a:rPr>
              <a:t>x</a:t>
            </a:r>
            <a:r>
              <a:rPr b="0" lang="en-GB" sz="1800" spc="-1" strike="noStrike">
                <a:solidFill>
                  <a:srgbClr val="ff0000"/>
                </a:solidFill>
                <a:latin typeface="Calibri"/>
                <a:ea typeface="Arial"/>
              </a:rPr>
              <a:t>)</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                    </a:t>
            </a:r>
            <a:r>
              <a:rPr b="0" lang="en-GB" sz="1800" spc="-1" strike="noStrike">
                <a:solidFill>
                  <a:srgbClr val="000000"/>
                </a:solidFill>
                <a:latin typeface="Calibri"/>
                <a:ea typeface="Arial"/>
              </a:rPr>
              <a:t>and                                which is the </a:t>
            </a:r>
            <a:r>
              <a:rPr b="0" lang="en-GB" sz="1800" spc="-1" strike="noStrike">
                <a:solidFill>
                  <a:srgbClr val="ff0000"/>
                </a:solidFill>
                <a:latin typeface="Calibri"/>
                <a:ea typeface="Arial"/>
              </a:rPr>
              <a:t>tangent of </a:t>
            </a:r>
            <a:r>
              <a:rPr b="0" i="1" lang="en-GB" sz="1800" spc="-1" strike="noStrike">
                <a:solidFill>
                  <a:srgbClr val="ff0000"/>
                </a:solidFill>
                <a:latin typeface="Times New Roman"/>
                <a:ea typeface="Times New Roman"/>
              </a:rPr>
              <a:t>x</a:t>
            </a:r>
            <a:r>
              <a:rPr b="0" lang="en-GB" sz="1800" spc="-1" strike="noStrike">
                <a:solidFill>
                  <a:srgbClr val="000000"/>
                </a:solidFill>
                <a:latin typeface="Calibri"/>
                <a:ea typeface="Arial"/>
              </a:rPr>
              <a:t>, which we write as </a:t>
            </a:r>
            <a:r>
              <a:rPr b="0" lang="en-GB" sz="1800" spc="-1" strike="noStrike">
                <a:solidFill>
                  <a:srgbClr val="ff0000"/>
                </a:solidFill>
                <a:latin typeface="Calibri"/>
                <a:ea typeface="Arial"/>
              </a:rPr>
              <a:t>tan </a:t>
            </a:r>
            <a:r>
              <a:rPr b="0" i="1" lang="en-GB" sz="1800" spc="-1" strike="noStrike">
                <a:solidFill>
                  <a:srgbClr val="ff0000"/>
                </a:solidFill>
                <a:latin typeface="Times New Roman"/>
                <a:ea typeface="Times New Roman"/>
              </a:rPr>
              <a:t>x</a:t>
            </a:r>
            <a:r>
              <a:rPr b="0" lang="en-GB" sz="1800" spc="-1" strike="noStrike">
                <a:solidFill>
                  <a:srgbClr val="000000"/>
                </a:solidFill>
                <a:latin typeface="Calibri"/>
                <a:ea typeface="Arial"/>
              </a:rPr>
              <a:t> or </a:t>
            </a:r>
            <a:r>
              <a:rPr b="0" lang="en-GB" sz="1800" spc="-1" strike="noStrike">
                <a:solidFill>
                  <a:srgbClr val="ff0000"/>
                </a:solidFill>
                <a:latin typeface="Calibri"/>
                <a:ea typeface="Arial"/>
              </a:rPr>
              <a:t>tan(</a:t>
            </a:r>
            <a:r>
              <a:rPr b="0" i="1" lang="en-GB" sz="1800" spc="-1" strike="noStrike">
                <a:solidFill>
                  <a:srgbClr val="ff0000"/>
                </a:solidFill>
                <a:latin typeface="Times New Roman"/>
                <a:ea typeface="Times New Roman"/>
              </a:rPr>
              <a:t>x</a:t>
            </a:r>
            <a:r>
              <a:rPr b="0" lang="en-GB" sz="1800" spc="-1" strike="noStrike">
                <a:solidFill>
                  <a:srgbClr val="ff0000"/>
                </a:solidFill>
                <a:latin typeface="Calibri"/>
                <a:ea typeface="Arial"/>
              </a:rPr>
              <a:t>)</a:t>
            </a:r>
            <a:endParaRPr b="0" lang="en-GB" sz="1800" spc="-1" strike="noStrike">
              <a:latin typeface="Arial"/>
            </a:endParaRPr>
          </a:p>
        </p:txBody>
      </p:sp>
      <p:sp>
        <p:nvSpPr>
          <p:cNvPr id="237" name="CustomShape 10"/>
          <p:cNvSpPr/>
          <p:nvPr/>
        </p:nvSpPr>
        <p:spPr>
          <a:xfrm>
            <a:off x="2411280" y="407664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pic>
        <p:nvPicPr>
          <p:cNvPr id="238" name="" descr=""/>
          <p:cNvPicPr/>
          <p:nvPr/>
        </p:nvPicPr>
        <p:blipFill>
          <a:blip r:embed="rId1"/>
          <a:stretch/>
        </p:blipFill>
        <p:spPr>
          <a:xfrm>
            <a:off x="1835280" y="5589720"/>
            <a:ext cx="1068480" cy="733320"/>
          </a:xfrm>
          <a:prstGeom prst="rect">
            <a:avLst/>
          </a:prstGeom>
          <a:ln>
            <a:noFill/>
          </a:ln>
        </p:spPr>
      </p:pic>
      <p:pic>
        <p:nvPicPr>
          <p:cNvPr id="239" name="" descr=""/>
          <p:cNvPicPr/>
          <p:nvPr/>
        </p:nvPicPr>
        <p:blipFill>
          <a:blip r:embed="rId2"/>
          <a:stretch/>
        </p:blipFill>
        <p:spPr>
          <a:xfrm>
            <a:off x="1835280" y="4581360"/>
            <a:ext cx="1309680" cy="7192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A useful mnemonic</a:t>
            </a:r>
            <a:endParaRPr b="0" lang="en-US" sz="4400" spc="-1" strike="noStrike">
              <a:solidFill>
                <a:srgbClr val="000000"/>
              </a:solidFill>
              <a:latin typeface="Calibri"/>
            </a:endParaRPr>
          </a:p>
        </p:txBody>
      </p:sp>
      <p:sp>
        <p:nvSpPr>
          <p:cNvPr id="241" name="TextShape 2"/>
          <p:cNvSpPr txBox="1"/>
          <p:nvPr/>
        </p:nvSpPr>
        <p:spPr>
          <a:xfrm>
            <a:off x="324000" y="134136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Remember: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(pronounced “sock-ah-tow-ah”)</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tabLst>
                <a:tab algn="l" pos="0"/>
              </a:tabLst>
            </a:pPr>
            <a:r>
              <a:rPr b="0" lang="en-GB" sz="3200" spc="-1" strike="noStrike">
                <a:solidFill>
                  <a:srgbClr val="000000"/>
                </a:solidFill>
                <a:latin typeface="Calibri"/>
                <a:ea typeface="Arial"/>
              </a:rPr>
              <a:t>If you prefer a more graphic mnemonic, you could try:</a:t>
            </a: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tabLst>
                <a:tab algn="l" pos="0"/>
              </a:tabLst>
            </a:pPr>
            <a:r>
              <a:rPr b="1" lang="en-GB" sz="3200" spc="-1" strike="noStrike">
                <a:solidFill>
                  <a:srgbClr val="ff0000"/>
                </a:solidFill>
                <a:latin typeface="Calibri"/>
                <a:ea typeface="Arial"/>
              </a:rPr>
              <a:t>S</a:t>
            </a:r>
            <a:r>
              <a:rPr b="0" lang="en-GB" sz="3200" spc="-1" strike="noStrike">
                <a:solidFill>
                  <a:srgbClr val="000000"/>
                </a:solidFill>
                <a:latin typeface="Calibri"/>
                <a:ea typeface="Arial"/>
              </a:rPr>
              <a:t>ome </a:t>
            </a:r>
            <a:r>
              <a:rPr b="1" lang="en-GB" sz="3200" spc="-1" strike="noStrike">
                <a:solidFill>
                  <a:srgbClr val="ff0000"/>
                </a:solidFill>
                <a:latin typeface="Calibri"/>
                <a:ea typeface="Arial"/>
              </a:rPr>
              <a:t>O</a:t>
            </a:r>
            <a:r>
              <a:rPr b="0" lang="en-GB" sz="3200" spc="-1" strike="noStrike">
                <a:solidFill>
                  <a:srgbClr val="000000"/>
                </a:solidFill>
                <a:latin typeface="Calibri"/>
                <a:ea typeface="Arial"/>
              </a:rPr>
              <a:t>ld </a:t>
            </a:r>
            <a:r>
              <a:rPr b="1" lang="en-GB" sz="3200" spc="-1" strike="noStrike">
                <a:solidFill>
                  <a:srgbClr val="ff0000"/>
                </a:solidFill>
                <a:latin typeface="Calibri"/>
                <a:ea typeface="Arial"/>
              </a:rPr>
              <a:t>H</a:t>
            </a:r>
            <a:r>
              <a:rPr b="0" lang="en-GB" sz="3200" spc="-1" strike="noStrike">
                <a:solidFill>
                  <a:srgbClr val="000000"/>
                </a:solidFill>
                <a:latin typeface="Calibri"/>
                <a:ea typeface="Arial"/>
              </a:rPr>
              <a:t>ouses </a:t>
            </a:r>
            <a:r>
              <a:rPr b="1" lang="en-GB" sz="3200" spc="-1" strike="noStrike">
                <a:solidFill>
                  <a:srgbClr val="ff0000"/>
                </a:solidFill>
                <a:latin typeface="Calibri"/>
                <a:ea typeface="Arial"/>
              </a:rPr>
              <a:t>C</a:t>
            </a:r>
            <a:r>
              <a:rPr b="0" lang="en-GB" sz="3200" spc="-1" strike="noStrike">
                <a:solidFill>
                  <a:srgbClr val="000000"/>
                </a:solidFill>
                <a:latin typeface="Calibri"/>
                <a:ea typeface="Arial"/>
              </a:rPr>
              <a:t>an </a:t>
            </a:r>
            <a:r>
              <a:rPr b="1" lang="en-GB" sz="3200" spc="-1" strike="noStrike">
                <a:solidFill>
                  <a:srgbClr val="ff0000"/>
                </a:solidFill>
                <a:latin typeface="Calibri"/>
                <a:ea typeface="Arial"/>
              </a:rPr>
              <a:t>A</a:t>
            </a:r>
            <a:r>
              <a:rPr b="0" lang="en-GB" sz="3200" spc="-1" strike="noStrike">
                <a:solidFill>
                  <a:srgbClr val="000000"/>
                </a:solidFill>
                <a:latin typeface="Calibri"/>
                <a:ea typeface="Arial"/>
              </a:rPr>
              <a:t>lways </a:t>
            </a:r>
            <a:r>
              <a:rPr b="1" lang="en-GB" sz="3200" spc="-1" strike="noStrike">
                <a:solidFill>
                  <a:srgbClr val="ff0000"/>
                </a:solidFill>
                <a:latin typeface="Calibri"/>
                <a:ea typeface="Arial"/>
              </a:rPr>
              <a:t>H</a:t>
            </a:r>
            <a:r>
              <a:rPr b="0" lang="en-GB" sz="3200" spc="-1" strike="noStrike">
                <a:solidFill>
                  <a:srgbClr val="000000"/>
                </a:solidFill>
                <a:latin typeface="Calibri"/>
                <a:ea typeface="Arial"/>
              </a:rPr>
              <a:t>ide </a:t>
            </a:r>
            <a:r>
              <a:rPr b="1" lang="en-GB" sz="3200" spc="-1" strike="noStrike">
                <a:solidFill>
                  <a:srgbClr val="ff0000"/>
                </a:solidFill>
                <a:latin typeface="Calibri"/>
                <a:ea typeface="Arial"/>
              </a:rPr>
              <a:t>T</a:t>
            </a:r>
            <a:r>
              <a:rPr b="0" lang="en-GB" sz="3200" spc="-1" strike="noStrike">
                <a:solidFill>
                  <a:srgbClr val="000000"/>
                </a:solidFill>
                <a:latin typeface="Calibri"/>
                <a:ea typeface="Arial"/>
              </a:rPr>
              <a:t>heir </a:t>
            </a:r>
            <a:r>
              <a:rPr b="1" lang="en-GB" sz="3200" spc="-1" strike="noStrike">
                <a:solidFill>
                  <a:srgbClr val="ff0000"/>
                </a:solidFill>
                <a:latin typeface="Calibri"/>
                <a:ea typeface="Arial"/>
              </a:rPr>
              <a:t>O</a:t>
            </a:r>
            <a:r>
              <a:rPr b="0" lang="en-GB" sz="3200" spc="-1" strike="noStrike">
                <a:solidFill>
                  <a:srgbClr val="000000"/>
                </a:solidFill>
                <a:latin typeface="Calibri"/>
                <a:ea typeface="Arial"/>
              </a:rPr>
              <a:t>ld </a:t>
            </a:r>
            <a:r>
              <a:rPr b="1" lang="en-GB" sz="3200" spc="-1" strike="noStrike">
                <a:solidFill>
                  <a:srgbClr val="ff0000"/>
                </a:solidFill>
                <a:latin typeface="Calibri"/>
                <a:ea typeface="Arial"/>
              </a:rPr>
              <a:t>A</a:t>
            </a:r>
            <a:r>
              <a:rPr b="0" lang="en-GB" sz="3200" spc="-1" strike="noStrike">
                <a:solidFill>
                  <a:srgbClr val="000000"/>
                </a:solidFill>
                <a:latin typeface="Calibri"/>
                <a:ea typeface="Arial"/>
              </a:rPr>
              <a:t>ge.</a:t>
            </a:r>
            <a:endParaRPr b="0" lang="en-US" sz="3200" spc="-1" strike="noStrike">
              <a:solidFill>
                <a:srgbClr val="000000"/>
              </a:solidFill>
              <a:latin typeface="Calibri"/>
            </a:endParaRPr>
          </a:p>
        </p:txBody>
      </p:sp>
      <p:sp>
        <p:nvSpPr>
          <p:cNvPr id="242" name="CustomShape 3"/>
          <p:cNvSpPr/>
          <p:nvPr/>
        </p:nvSpPr>
        <p:spPr>
          <a:xfrm>
            <a:off x="2935440" y="1196640"/>
            <a:ext cx="3805200" cy="9133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tabLst>
                <a:tab algn="l" pos="0"/>
              </a:tabLst>
            </a:pPr>
            <a:r>
              <a:rPr b="1" lang="en-GB" sz="5400" spc="-1" strike="noStrike">
                <a:solidFill>
                  <a:srgbClr val="f3d9d7"/>
                </a:solidFill>
                <a:latin typeface="Calibri"/>
                <a:ea typeface="Arial"/>
              </a:rPr>
              <a:t>SOHCAHTOA</a:t>
            </a:r>
            <a:endParaRPr b="0" lang="en-GB" sz="5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57200" y="274680"/>
            <a:ext cx="8229240" cy="1142640"/>
          </a:xfrm>
          <a:prstGeom prst="rect">
            <a:avLst/>
          </a:prstGeom>
          <a:noFill/>
          <a:ln>
            <a:noFill/>
          </a:ln>
        </p:spPr>
        <p:txBody>
          <a:bodyPr anchor="ctr">
            <a:normAutofit fontScale="90000"/>
          </a:bodyPr>
          <a:p>
            <a:pPr>
              <a:lnSpc>
                <a:spcPct val="100000"/>
              </a:lnSpc>
              <a:tabLst>
                <a:tab algn="l" pos="0"/>
              </a:tabLst>
            </a:pPr>
            <a:r>
              <a:rPr b="0" lang="en-GB" sz="4400" spc="-1" strike="noStrike">
                <a:solidFill>
                  <a:srgbClr val="000000"/>
                </a:solidFill>
                <a:latin typeface="Calibri"/>
                <a:ea typeface="Arial"/>
              </a:rPr>
              <a:t>Trigonometric </a:t>
            </a:r>
            <a:br/>
            <a:r>
              <a:rPr b="0" lang="en-GB" sz="4400" spc="-1" strike="noStrike">
                <a:solidFill>
                  <a:srgbClr val="000000"/>
                </a:solidFill>
                <a:latin typeface="Calibri"/>
                <a:ea typeface="Arial"/>
              </a:rPr>
              <a:t>tables</a:t>
            </a:r>
            <a:endParaRPr b="0" lang="en-US" sz="4400" spc="-1" strike="noStrike">
              <a:solidFill>
                <a:srgbClr val="000000"/>
              </a:solidFill>
              <a:latin typeface="Calibri"/>
            </a:endParaRPr>
          </a:p>
        </p:txBody>
      </p:sp>
      <p:pic>
        <p:nvPicPr>
          <p:cNvPr id="244" name="Picture 2" descr="Image result for table of sines"/>
          <p:cNvPicPr/>
          <p:nvPr/>
        </p:nvPicPr>
        <p:blipFill>
          <a:blip r:embed="rId1"/>
          <a:stretch/>
        </p:blipFill>
        <p:spPr>
          <a:xfrm>
            <a:off x="3924360" y="0"/>
            <a:ext cx="4319280" cy="6741720"/>
          </a:xfrm>
          <a:prstGeom prst="rect">
            <a:avLst/>
          </a:prstGeom>
          <a:ln>
            <a:noFill/>
          </a:ln>
        </p:spPr>
      </p:pic>
      <p:grpSp>
        <p:nvGrpSpPr>
          <p:cNvPr id="245" name="Group 2"/>
          <p:cNvGrpSpPr/>
          <p:nvPr/>
        </p:nvGrpSpPr>
        <p:grpSpPr>
          <a:xfrm>
            <a:off x="146160" y="1719360"/>
            <a:ext cx="3919320" cy="2612520"/>
            <a:chOff x="146160" y="1719360"/>
            <a:chExt cx="3919320" cy="2612520"/>
          </a:xfrm>
        </p:grpSpPr>
        <p:pic>
          <p:nvPicPr>
            <p:cNvPr id="246" name="TextBox 4" descr=""/>
            <p:cNvPicPr/>
            <p:nvPr/>
          </p:nvPicPr>
          <p:blipFill>
            <a:blip r:embed="rId2"/>
            <a:stretch/>
          </p:blipFill>
          <p:spPr>
            <a:xfrm>
              <a:off x="146160" y="1719360"/>
              <a:ext cx="3919320" cy="2517480"/>
            </a:xfrm>
            <a:prstGeom prst="rect">
              <a:avLst/>
            </a:prstGeom>
            <a:ln>
              <a:noFill/>
            </a:ln>
          </p:spPr>
        </p:pic>
        <p:sp>
          <p:nvSpPr>
            <p:cNvPr id="247" name="CustomShape 3"/>
            <p:cNvSpPr/>
            <p:nvPr/>
          </p:nvSpPr>
          <p:spPr>
            <a:xfrm>
              <a:off x="250920" y="1773360"/>
              <a:ext cx="3614400" cy="25585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ffffff"/>
                  </a:solidFill>
                  <a:latin typeface="MV Boli"/>
                  <a:ea typeface="MV Boli"/>
                </a:rPr>
                <a:t>The first table of sines was produced in 499 CE. Once they attained their modern form, they didn’t change a lot until Hewlett Packard produced the first scientific calculator in 1972, thus rendering all such tables redundant.</a:t>
              </a:r>
              <a:endParaRPr b="0" lang="en-GB" sz="1800" spc="-1" strike="noStrike">
                <a:latin typeface="Arial"/>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249" name="Line 2"/>
          <p:cNvSpPr/>
          <p:nvPr/>
        </p:nvSpPr>
        <p:spPr>
          <a:xfrm>
            <a:off x="2771640" y="1341360"/>
            <a:ext cx="0" cy="1800000"/>
          </a:xfrm>
          <a:prstGeom prst="line">
            <a:avLst/>
          </a:prstGeom>
          <a:ln>
            <a:solidFill>
              <a:srgbClr val="4a7ebb"/>
            </a:solidFill>
          </a:ln>
        </p:spPr>
        <p:style>
          <a:lnRef idx="0"/>
          <a:fillRef idx="0"/>
          <a:effectRef idx="0"/>
          <a:fontRef idx="minor"/>
        </p:style>
      </p:sp>
      <p:sp>
        <p:nvSpPr>
          <p:cNvPr id="250" name="Line 3"/>
          <p:cNvSpPr/>
          <p:nvPr/>
        </p:nvSpPr>
        <p:spPr>
          <a:xfrm>
            <a:off x="2771640" y="3141360"/>
            <a:ext cx="3672000" cy="0"/>
          </a:xfrm>
          <a:prstGeom prst="line">
            <a:avLst/>
          </a:prstGeom>
          <a:ln>
            <a:solidFill>
              <a:srgbClr val="4a7ebb"/>
            </a:solidFill>
          </a:ln>
        </p:spPr>
        <p:style>
          <a:lnRef idx="0"/>
          <a:fillRef idx="0"/>
          <a:effectRef idx="0"/>
          <a:fontRef idx="minor"/>
        </p:style>
      </p:sp>
      <p:sp>
        <p:nvSpPr>
          <p:cNvPr id="251" name="Line 4"/>
          <p:cNvSpPr/>
          <p:nvPr/>
        </p:nvSpPr>
        <p:spPr>
          <a:xfrm>
            <a:off x="2771640" y="1341360"/>
            <a:ext cx="3672000" cy="1800000"/>
          </a:xfrm>
          <a:prstGeom prst="line">
            <a:avLst/>
          </a:prstGeom>
          <a:ln>
            <a:solidFill>
              <a:srgbClr val="4a7ebb"/>
            </a:solidFill>
          </a:ln>
        </p:spPr>
        <p:style>
          <a:lnRef idx="0"/>
          <a:fillRef idx="0"/>
          <a:effectRef idx="0"/>
          <a:fontRef idx="minor"/>
        </p:style>
      </p:sp>
      <p:sp>
        <p:nvSpPr>
          <p:cNvPr id="252" name="CustomShape 5"/>
          <p:cNvSpPr/>
          <p:nvPr/>
        </p:nvSpPr>
        <p:spPr>
          <a:xfrm>
            <a:off x="2413440" y="2060640"/>
            <a:ext cx="301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a:t>
            </a:r>
            <a:endParaRPr b="0" lang="en-GB" sz="1800" spc="-1" strike="noStrike">
              <a:latin typeface="Arial"/>
            </a:endParaRPr>
          </a:p>
        </p:txBody>
      </p:sp>
      <p:sp>
        <p:nvSpPr>
          <p:cNvPr id="253" name="CustomShape 6"/>
          <p:cNvSpPr/>
          <p:nvPr/>
        </p:nvSpPr>
        <p:spPr>
          <a:xfrm>
            <a:off x="4145040" y="3141720"/>
            <a:ext cx="76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100 m</a:t>
            </a:r>
            <a:endParaRPr b="0" lang="en-GB" sz="1800" spc="-1" strike="noStrike">
              <a:latin typeface="Arial"/>
            </a:endParaRPr>
          </a:p>
        </p:txBody>
      </p:sp>
      <p:sp>
        <p:nvSpPr>
          <p:cNvPr id="254" name="CustomShape 7"/>
          <p:cNvSpPr/>
          <p:nvPr/>
        </p:nvSpPr>
        <p:spPr>
          <a:xfrm>
            <a:off x="5511600" y="285264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20˚</a:t>
            </a:r>
            <a:endParaRPr b="0" lang="en-GB" sz="1800" spc="-1" strike="noStrike">
              <a:latin typeface="Arial"/>
            </a:endParaRPr>
          </a:p>
        </p:txBody>
      </p:sp>
      <p:sp>
        <p:nvSpPr>
          <p:cNvPr id="255" name="CustomShape 8"/>
          <p:cNvSpPr/>
          <p:nvPr/>
        </p:nvSpPr>
        <p:spPr>
          <a:xfrm>
            <a:off x="2771640" y="299736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pic>
        <p:nvPicPr>
          <p:cNvPr id="256" name="" descr=""/>
          <p:cNvPicPr/>
          <p:nvPr/>
        </p:nvPicPr>
        <p:blipFill>
          <a:blip r:embed="rId1"/>
          <a:stretch/>
        </p:blipFill>
        <p:spPr>
          <a:xfrm>
            <a:off x="1306440" y="3645000"/>
            <a:ext cx="6022800" cy="8636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258" name="Line 2"/>
          <p:cNvSpPr/>
          <p:nvPr/>
        </p:nvSpPr>
        <p:spPr>
          <a:xfrm>
            <a:off x="2771640" y="1341360"/>
            <a:ext cx="0" cy="1800000"/>
          </a:xfrm>
          <a:prstGeom prst="line">
            <a:avLst/>
          </a:prstGeom>
          <a:ln>
            <a:solidFill>
              <a:srgbClr val="4a7ebb"/>
            </a:solidFill>
          </a:ln>
        </p:spPr>
        <p:style>
          <a:lnRef idx="0"/>
          <a:fillRef idx="0"/>
          <a:effectRef idx="0"/>
          <a:fontRef idx="minor"/>
        </p:style>
      </p:sp>
      <p:sp>
        <p:nvSpPr>
          <p:cNvPr id="259" name="Line 3"/>
          <p:cNvSpPr/>
          <p:nvPr/>
        </p:nvSpPr>
        <p:spPr>
          <a:xfrm>
            <a:off x="2771640" y="3141360"/>
            <a:ext cx="3672000" cy="0"/>
          </a:xfrm>
          <a:prstGeom prst="line">
            <a:avLst/>
          </a:prstGeom>
          <a:ln>
            <a:solidFill>
              <a:srgbClr val="4a7ebb"/>
            </a:solidFill>
          </a:ln>
        </p:spPr>
        <p:style>
          <a:lnRef idx="0"/>
          <a:fillRef idx="0"/>
          <a:effectRef idx="0"/>
          <a:fontRef idx="minor"/>
        </p:style>
      </p:sp>
      <p:sp>
        <p:nvSpPr>
          <p:cNvPr id="260" name="Line 4"/>
          <p:cNvSpPr/>
          <p:nvPr/>
        </p:nvSpPr>
        <p:spPr>
          <a:xfrm>
            <a:off x="2771640" y="1341360"/>
            <a:ext cx="3672000" cy="1800000"/>
          </a:xfrm>
          <a:prstGeom prst="line">
            <a:avLst/>
          </a:prstGeom>
          <a:ln>
            <a:solidFill>
              <a:srgbClr val="4a7ebb"/>
            </a:solidFill>
          </a:ln>
        </p:spPr>
        <p:style>
          <a:lnRef idx="0"/>
          <a:fillRef idx="0"/>
          <a:effectRef idx="0"/>
          <a:fontRef idx="minor"/>
        </p:style>
      </p:sp>
      <p:sp>
        <p:nvSpPr>
          <p:cNvPr id="261" name="CustomShape 5"/>
          <p:cNvSpPr/>
          <p:nvPr/>
        </p:nvSpPr>
        <p:spPr>
          <a:xfrm>
            <a:off x="2413440" y="2060640"/>
            <a:ext cx="301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a:t>
            </a:r>
            <a:endParaRPr b="0" lang="en-GB" sz="1800" spc="-1" strike="noStrike">
              <a:latin typeface="Arial"/>
            </a:endParaRPr>
          </a:p>
        </p:txBody>
      </p:sp>
      <p:sp>
        <p:nvSpPr>
          <p:cNvPr id="262" name="CustomShape 6"/>
          <p:cNvSpPr/>
          <p:nvPr/>
        </p:nvSpPr>
        <p:spPr>
          <a:xfrm>
            <a:off x="4145040" y="3141720"/>
            <a:ext cx="76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100 m</a:t>
            </a:r>
            <a:endParaRPr b="0" lang="en-GB" sz="1800" spc="-1" strike="noStrike">
              <a:latin typeface="Arial"/>
            </a:endParaRPr>
          </a:p>
        </p:txBody>
      </p:sp>
      <p:sp>
        <p:nvSpPr>
          <p:cNvPr id="263" name="CustomShape 7"/>
          <p:cNvSpPr/>
          <p:nvPr/>
        </p:nvSpPr>
        <p:spPr>
          <a:xfrm>
            <a:off x="5511600" y="285264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20˚</a:t>
            </a:r>
            <a:endParaRPr b="0" lang="en-GB" sz="1800" spc="-1" strike="noStrike">
              <a:latin typeface="Arial"/>
            </a:endParaRPr>
          </a:p>
        </p:txBody>
      </p:sp>
      <p:sp>
        <p:nvSpPr>
          <p:cNvPr id="264" name="CustomShape 8"/>
          <p:cNvSpPr/>
          <p:nvPr/>
        </p:nvSpPr>
        <p:spPr>
          <a:xfrm>
            <a:off x="2771640" y="299736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pic>
        <p:nvPicPr>
          <p:cNvPr id="265" name="" descr=""/>
          <p:cNvPicPr/>
          <p:nvPr/>
        </p:nvPicPr>
        <p:blipFill>
          <a:blip r:embed="rId1"/>
          <a:stretch/>
        </p:blipFill>
        <p:spPr>
          <a:xfrm>
            <a:off x="1306440" y="3645000"/>
            <a:ext cx="6022800" cy="863640"/>
          </a:xfrm>
          <a:prstGeom prst="rect">
            <a:avLst/>
          </a:prstGeom>
          <a:ln>
            <a:noFill/>
          </a:ln>
        </p:spPr>
      </p:pic>
      <p:pic>
        <p:nvPicPr>
          <p:cNvPr id="266" name="" descr=""/>
          <p:cNvPicPr/>
          <p:nvPr/>
        </p:nvPicPr>
        <p:blipFill>
          <a:blip r:embed="rId2"/>
          <a:stretch/>
        </p:blipFill>
        <p:spPr>
          <a:xfrm>
            <a:off x="2313000" y="4737240"/>
            <a:ext cx="1278000" cy="9414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268" name="Line 2"/>
          <p:cNvSpPr/>
          <p:nvPr/>
        </p:nvSpPr>
        <p:spPr>
          <a:xfrm>
            <a:off x="2771640" y="1341360"/>
            <a:ext cx="0" cy="1800000"/>
          </a:xfrm>
          <a:prstGeom prst="line">
            <a:avLst/>
          </a:prstGeom>
          <a:ln>
            <a:solidFill>
              <a:srgbClr val="4a7ebb"/>
            </a:solidFill>
          </a:ln>
        </p:spPr>
        <p:style>
          <a:lnRef idx="0"/>
          <a:fillRef idx="0"/>
          <a:effectRef idx="0"/>
          <a:fontRef idx="minor"/>
        </p:style>
      </p:sp>
      <p:sp>
        <p:nvSpPr>
          <p:cNvPr id="269" name="Line 3"/>
          <p:cNvSpPr/>
          <p:nvPr/>
        </p:nvSpPr>
        <p:spPr>
          <a:xfrm>
            <a:off x="2771640" y="3141360"/>
            <a:ext cx="3672000" cy="0"/>
          </a:xfrm>
          <a:prstGeom prst="line">
            <a:avLst/>
          </a:prstGeom>
          <a:ln>
            <a:solidFill>
              <a:srgbClr val="4a7ebb"/>
            </a:solidFill>
          </a:ln>
        </p:spPr>
        <p:style>
          <a:lnRef idx="0"/>
          <a:fillRef idx="0"/>
          <a:effectRef idx="0"/>
          <a:fontRef idx="minor"/>
        </p:style>
      </p:sp>
      <p:sp>
        <p:nvSpPr>
          <p:cNvPr id="270" name="Line 4"/>
          <p:cNvSpPr/>
          <p:nvPr/>
        </p:nvSpPr>
        <p:spPr>
          <a:xfrm>
            <a:off x="2771640" y="1341360"/>
            <a:ext cx="3672000" cy="1800000"/>
          </a:xfrm>
          <a:prstGeom prst="line">
            <a:avLst/>
          </a:prstGeom>
          <a:ln>
            <a:solidFill>
              <a:srgbClr val="4a7ebb"/>
            </a:solidFill>
          </a:ln>
        </p:spPr>
        <p:style>
          <a:lnRef idx="0"/>
          <a:fillRef idx="0"/>
          <a:effectRef idx="0"/>
          <a:fontRef idx="minor"/>
        </p:style>
      </p:sp>
      <p:sp>
        <p:nvSpPr>
          <p:cNvPr id="271" name="CustomShape 5"/>
          <p:cNvSpPr/>
          <p:nvPr/>
        </p:nvSpPr>
        <p:spPr>
          <a:xfrm>
            <a:off x="2413440" y="2060640"/>
            <a:ext cx="301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a:t>
            </a:r>
            <a:endParaRPr b="0" lang="en-GB" sz="1800" spc="-1" strike="noStrike">
              <a:latin typeface="Arial"/>
            </a:endParaRPr>
          </a:p>
        </p:txBody>
      </p:sp>
      <p:sp>
        <p:nvSpPr>
          <p:cNvPr id="272" name="CustomShape 6"/>
          <p:cNvSpPr/>
          <p:nvPr/>
        </p:nvSpPr>
        <p:spPr>
          <a:xfrm>
            <a:off x="4145040" y="3141720"/>
            <a:ext cx="76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100 m</a:t>
            </a:r>
            <a:endParaRPr b="0" lang="en-GB" sz="1800" spc="-1" strike="noStrike">
              <a:latin typeface="Arial"/>
            </a:endParaRPr>
          </a:p>
        </p:txBody>
      </p:sp>
      <p:sp>
        <p:nvSpPr>
          <p:cNvPr id="273" name="CustomShape 7"/>
          <p:cNvSpPr/>
          <p:nvPr/>
        </p:nvSpPr>
        <p:spPr>
          <a:xfrm>
            <a:off x="5511600" y="285264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20˚</a:t>
            </a:r>
            <a:endParaRPr b="0" lang="en-GB" sz="1800" spc="-1" strike="noStrike">
              <a:latin typeface="Arial"/>
            </a:endParaRPr>
          </a:p>
        </p:txBody>
      </p:sp>
      <p:sp>
        <p:nvSpPr>
          <p:cNvPr id="274" name="CustomShape 8"/>
          <p:cNvSpPr/>
          <p:nvPr/>
        </p:nvSpPr>
        <p:spPr>
          <a:xfrm>
            <a:off x="2771640" y="299736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pic>
        <p:nvPicPr>
          <p:cNvPr id="275" name="" descr=""/>
          <p:cNvPicPr/>
          <p:nvPr/>
        </p:nvPicPr>
        <p:blipFill>
          <a:blip r:embed="rId1"/>
          <a:stretch/>
        </p:blipFill>
        <p:spPr>
          <a:xfrm>
            <a:off x="2171880" y="4578480"/>
            <a:ext cx="1560600" cy="1260360"/>
          </a:xfrm>
          <a:prstGeom prst="rect">
            <a:avLst/>
          </a:prstGeom>
          <a:ln>
            <a:noFill/>
          </a:ln>
        </p:spPr>
      </p:pic>
      <p:pic>
        <p:nvPicPr>
          <p:cNvPr id="276" name="" descr=""/>
          <p:cNvPicPr/>
          <p:nvPr/>
        </p:nvPicPr>
        <p:blipFill>
          <a:blip r:embed="rId2"/>
          <a:stretch/>
        </p:blipFill>
        <p:spPr>
          <a:xfrm>
            <a:off x="1306440" y="3645000"/>
            <a:ext cx="6022800" cy="8636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278" name="Line 2"/>
          <p:cNvSpPr/>
          <p:nvPr/>
        </p:nvSpPr>
        <p:spPr>
          <a:xfrm>
            <a:off x="2771640" y="1341360"/>
            <a:ext cx="0" cy="1800000"/>
          </a:xfrm>
          <a:prstGeom prst="line">
            <a:avLst/>
          </a:prstGeom>
          <a:ln>
            <a:solidFill>
              <a:srgbClr val="4a7ebb"/>
            </a:solidFill>
          </a:ln>
        </p:spPr>
        <p:style>
          <a:lnRef idx="0"/>
          <a:fillRef idx="0"/>
          <a:effectRef idx="0"/>
          <a:fontRef idx="minor"/>
        </p:style>
      </p:sp>
      <p:sp>
        <p:nvSpPr>
          <p:cNvPr id="279" name="Line 3"/>
          <p:cNvSpPr/>
          <p:nvPr/>
        </p:nvSpPr>
        <p:spPr>
          <a:xfrm>
            <a:off x="2771640" y="3141360"/>
            <a:ext cx="3672000" cy="0"/>
          </a:xfrm>
          <a:prstGeom prst="line">
            <a:avLst/>
          </a:prstGeom>
          <a:ln>
            <a:solidFill>
              <a:srgbClr val="4a7ebb"/>
            </a:solidFill>
          </a:ln>
        </p:spPr>
        <p:style>
          <a:lnRef idx="0"/>
          <a:fillRef idx="0"/>
          <a:effectRef idx="0"/>
          <a:fontRef idx="minor"/>
        </p:style>
      </p:sp>
      <p:sp>
        <p:nvSpPr>
          <p:cNvPr id="280" name="Line 4"/>
          <p:cNvSpPr/>
          <p:nvPr/>
        </p:nvSpPr>
        <p:spPr>
          <a:xfrm>
            <a:off x="2771640" y="1341360"/>
            <a:ext cx="3672000" cy="1800000"/>
          </a:xfrm>
          <a:prstGeom prst="line">
            <a:avLst/>
          </a:prstGeom>
          <a:ln>
            <a:solidFill>
              <a:srgbClr val="4a7ebb"/>
            </a:solidFill>
          </a:ln>
        </p:spPr>
        <p:style>
          <a:lnRef idx="0"/>
          <a:fillRef idx="0"/>
          <a:effectRef idx="0"/>
          <a:fontRef idx="minor"/>
        </p:style>
      </p:sp>
      <p:sp>
        <p:nvSpPr>
          <p:cNvPr id="281" name="CustomShape 5"/>
          <p:cNvSpPr/>
          <p:nvPr/>
        </p:nvSpPr>
        <p:spPr>
          <a:xfrm>
            <a:off x="2413440" y="2060640"/>
            <a:ext cx="301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a:t>
            </a:r>
            <a:endParaRPr b="0" lang="en-GB" sz="1800" spc="-1" strike="noStrike">
              <a:latin typeface="Arial"/>
            </a:endParaRPr>
          </a:p>
        </p:txBody>
      </p:sp>
      <p:sp>
        <p:nvSpPr>
          <p:cNvPr id="282" name="CustomShape 6"/>
          <p:cNvSpPr/>
          <p:nvPr/>
        </p:nvSpPr>
        <p:spPr>
          <a:xfrm>
            <a:off x="4145040" y="3141720"/>
            <a:ext cx="76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100 m</a:t>
            </a:r>
            <a:endParaRPr b="0" lang="en-GB" sz="1800" spc="-1" strike="noStrike">
              <a:latin typeface="Arial"/>
            </a:endParaRPr>
          </a:p>
        </p:txBody>
      </p:sp>
      <p:sp>
        <p:nvSpPr>
          <p:cNvPr id="283" name="CustomShape 7"/>
          <p:cNvSpPr/>
          <p:nvPr/>
        </p:nvSpPr>
        <p:spPr>
          <a:xfrm>
            <a:off x="5511600" y="285264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20˚</a:t>
            </a:r>
            <a:endParaRPr b="0" lang="en-GB" sz="1800" spc="-1" strike="noStrike">
              <a:latin typeface="Arial"/>
            </a:endParaRPr>
          </a:p>
        </p:txBody>
      </p:sp>
      <p:sp>
        <p:nvSpPr>
          <p:cNvPr id="284" name="CustomShape 8"/>
          <p:cNvSpPr/>
          <p:nvPr/>
        </p:nvSpPr>
        <p:spPr>
          <a:xfrm>
            <a:off x="2771640" y="299736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285" name="CustomShape 9"/>
          <p:cNvSpPr/>
          <p:nvPr/>
        </p:nvSpPr>
        <p:spPr>
          <a:xfrm>
            <a:off x="4372920" y="4653000"/>
            <a:ext cx="4430160" cy="2010600"/>
          </a:xfrm>
          <a:prstGeom prst="rect">
            <a:avLst/>
          </a:prstGeom>
          <a:gradFill rotWithShape="0">
            <a:gsLst>
              <a:gs pos="0">
                <a:srgbClr val="ffd0aa"/>
              </a:gs>
              <a:gs pos="100000">
                <a:srgbClr val="ffebdb"/>
              </a:gs>
            </a:gsLst>
            <a:lin ang="16200000"/>
          </a:gradFill>
          <a:ln>
            <a:solidFill>
              <a:srgbClr val="f69240"/>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Remember: </a:t>
            </a:r>
            <a:r>
              <a:rPr b="1" i="1" lang="en-GB" sz="1800" spc="-1" strike="noStrike" u="sng">
                <a:solidFill>
                  <a:srgbClr val="000000"/>
                </a:solidFill>
                <a:uFillTx/>
                <a:latin typeface="MV Boli"/>
                <a:ea typeface="MV Boli"/>
              </a:rPr>
              <a:t>always</a:t>
            </a:r>
            <a:r>
              <a:rPr b="0" lang="en-GB" sz="1800" spc="-1" strike="noStrike">
                <a:solidFill>
                  <a:srgbClr val="000000"/>
                </a:solidFill>
                <a:latin typeface="MV Boli"/>
                <a:ea typeface="MV Boli"/>
              </a:rPr>
              <a:t> work to full</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calculator accuracy, which is 10</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significant figures. This is </a:t>
            </a:r>
            <a:br/>
            <a:r>
              <a:rPr b="1" i="1" lang="en-GB" sz="1800" spc="-1" strike="noStrike" u="sng">
                <a:solidFill>
                  <a:srgbClr val="000000"/>
                </a:solidFill>
                <a:uFillTx/>
                <a:latin typeface="MV Boli"/>
                <a:ea typeface="MV Boli"/>
              </a:rPr>
              <a:t>especially</a:t>
            </a:r>
            <a:r>
              <a:rPr b="0" lang="en-GB" sz="1800" spc="-1" strike="noStrike">
                <a:solidFill>
                  <a:srgbClr val="000000"/>
                </a:solidFill>
                <a:latin typeface="MV Boli"/>
                <a:ea typeface="MV Boli"/>
              </a:rPr>
              <a:t> important in calculations</a:t>
            </a:r>
            <a:br/>
            <a:r>
              <a:rPr b="0" lang="en-GB" sz="1800" spc="-1" strike="noStrike">
                <a:solidFill>
                  <a:srgbClr val="000000"/>
                </a:solidFill>
                <a:latin typeface="MV Boli"/>
                <a:ea typeface="MV Boli"/>
              </a:rPr>
              <a:t>involving trigonometry, where tiny</a:t>
            </a:r>
            <a:br/>
            <a:r>
              <a:rPr b="0" lang="en-GB" sz="1800" spc="-1" strike="noStrike">
                <a:solidFill>
                  <a:srgbClr val="000000"/>
                </a:solidFill>
                <a:latin typeface="MV Boli"/>
                <a:ea typeface="MV Boli"/>
              </a:rPr>
              <a:t>errors in the input numbers can</a:t>
            </a:r>
            <a:br/>
            <a:r>
              <a:rPr b="0" lang="en-GB" sz="1800" spc="-1" strike="noStrike">
                <a:solidFill>
                  <a:srgbClr val="000000"/>
                </a:solidFill>
                <a:latin typeface="MV Boli"/>
                <a:ea typeface="MV Boli"/>
              </a:rPr>
              <a:t>make a huge difference to the result.</a:t>
            </a:r>
            <a:endParaRPr b="0" lang="en-GB" sz="1800" spc="-1" strike="noStrike">
              <a:latin typeface="Arial"/>
            </a:endParaRPr>
          </a:p>
        </p:txBody>
      </p:sp>
      <p:sp>
        <p:nvSpPr>
          <p:cNvPr id="286" name="CustomShape 10"/>
          <p:cNvSpPr/>
          <p:nvPr/>
        </p:nvSpPr>
        <p:spPr>
          <a:xfrm>
            <a:off x="108000" y="115920"/>
            <a:ext cx="914040" cy="914040"/>
          </a:xfrm>
          <a:prstGeom prst="sun">
            <a:avLst>
              <a:gd name="adj" fmla="val 25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pic>
        <p:nvPicPr>
          <p:cNvPr id="287" name="" descr=""/>
          <p:cNvPicPr/>
          <p:nvPr/>
        </p:nvPicPr>
        <p:blipFill>
          <a:blip r:embed="rId1"/>
          <a:stretch/>
        </p:blipFill>
        <p:spPr>
          <a:xfrm>
            <a:off x="2143080" y="4398840"/>
            <a:ext cx="1617840" cy="1619280"/>
          </a:xfrm>
          <a:prstGeom prst="rect">
            <a:avLst/>
          </a:prstGeom>
          <a:ln>
            <a:noFill/>
          </a:ln>
        </p:spPr>
      </p:pic>
      <p:pic>
        <p:nvPicPr>
          <p:cNvPr id="288" name="" descr=""/>
          <p:cNvPicPr/>
          <p:nvPr/>
        </p:nvPicPr>
        <p:blipFill>
          <a:blip r:embed="rId2"/>
          <a:stretch/>
        </p:blipFill>
        <p:spPr>
          <a:xfrm>
            <a:off x="1306440" y="3645000"/>
            <a:ext cx="6022800" cy="863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What we aim to cover tonight</a:t>
            </a:r>
            <a:endParaRPr b="0" lang="en-US" sz="4400" spc="-1" strike="noStrike">
              <a:solidFill>
                <a:srgbClr val="000000"/>
              </a:solidFill>
              <a:latin typeface="Calibri"/>
            </a:endParaRPr>
          </a:p>
        </p:txBody>
      </p:sp>
      <p:sp>
        <p:nvSpPr>
          <p:cNvPr id="137" name="TextShape 2"/>
          <p:cNvSpPr txBox="1"/>
          <p:nvPr/>
        </p:nvSpPr>
        <p:spPr>
          <a:xfrm>
            <a:off x="457200" y="1600200"/>
            <a:ext cx="8229240" cy="3773160"/>
          </a:xfrm>
          <a:prstGeom prst="rect">
            <a:avLst/>
          </a:prstGeom>
          <a:noFill/>
          <a:ln>
            <a:noFill/>
          </a:ln>
        </p:spPr>
        <p:txBody>
          <a:bodyPr>
            <a:normAutofit fontScale="51000"/>
          </a:bodyPr>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Right angled triangles: sine, cosine and tangent.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Finding unknown lengths.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Finding unknown angles.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Useful trigonometrical ratios and identities.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Sine and Cosine Rules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The area of a triangle.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Angles &gt; 90 degrees.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Graphs of sine, cosine and tangent.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Solving obtuse-angled triangles.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Radians.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Solving simple trigonometrical equations.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grpSp>
        <p:nvGrpSpPr>
          <p:cNvPr id="138" name="Group 3"/>
          <p:cNvGrpSpPr/>
          <p:nvPr/>
        </p:nvGrpSpPr>
        <p:grpSpPr>
          <a:xfrm>
            <a:off x="2090880" y="5346720"/>
            <a:ext cx="4358880" cy="1407600"/>
            <a:chOff x="2090880" y="5346720"/>
            <a:chExt cx="4358880" cy="1407600"/>
          </a:xfrm>
        </p:grpSpPr>
        <p:pic>
          <p:nvPicPr>
            <p:cNvPr id="139" name="TextBox 3" descr=""/>
            <p:cNvPicPr/>
            <p:nvPr/>
          </p:nvPicPr>
          <p:blipFill>
            <a:blip r:embed="rId1"/>
            <a:stretch/>
          </p:blipFill>
          <p:spPr>
            <a:xfrm>
              <a:off x="2090880" y="5346720"/>
              <a:ext cx="4358880" cy="1407600"/>
            </a:xfrm>
            <a:prstGeom prst="rect">
              <a:avLst/>
            </a:prstGeom>
            <a:ln>
              <a:noFill/>
            </a:ln>
          </p:spPr>
        </p:pic>
        <p:sp>
          <p:nvSpPr>
            <p:cNvPr id="140" name="CustomShape 4"/>
            <p:cNvSpPr/>
            <p:nvPr/>
          </p:nvSpPr>
          <p:spPr>
            <a:xfrm>
              <a:off x="2268360" y="5445000"/>
              <a:ext cx="4086000" cy="12178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2800" spc="-1" strike="noStrike">
                  <a:solidFill>
                    <a:srgbClr val="ffffff"/>
                  </a:solidFill>
                  <a:latin typeface="MV Boli"/>
                  <a:ea typeface="MV Boli"/>
                </a:rPr>
                <a:t>See MU123, Unit 12, and MST124, Unit 4.</a:t>
              </a:r>
              <a:endParaRPr b="0" lang="en-GB" sz="2800" spc="-1" strike="noStrike">
                <a:latin typeface="Arial"/>
              </a:endParaRPr>
            </a:p>
            <a:p>
              <a:pPr>
                <a:lnSpc>
                  <a:spcPct val="100000"/>
                </a:lnSpc>
                <a:tabLst>
                  <a:tab algn="l" pos="0"/>
                </a:tabLst>
              </a:pPr>
              <a:endParaRPr b="0" lang="en-GB" sz="2800" spc="-1" strike="noStrike">
                <a:latin typeface="Arial"/>
              </a:endParaRPr>
            </a:p>
          </p:txBody>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290" name="Line 2"/>
          <p:cNvSpPr/>
          <p:nvPr/>
        </p:nvSpPr>
        <p:spPr>
          <a:xfrm>
            <a:off x="2771640" y="1341360"/>
            <a:ext cx="0" cy="1800000"/>
          </a:xfrm>
          <a:prstGeom prst="line">
            <a:avLst/>
          </a:prstGeom>
          <a:ln>
            <a:solidFill>
              <a:srgbClr val="4a7ebb"/>
            </a:solidFill>
          </a:ln>
        </p:spPr>
        <p:style>
          <a:lnRef idx="0"/>
          <a:fillRef idx="0"/>
          <a:effectRef idx="0"/>
          <a:fontRef idx="minor"/>
        </p:style>
      </p:sp>
      <p:sp>
        <p:nvSpPr>
          <p:cNvPr id="291" name="Line 3"/>
          <p:cNvSpPr/>
          <p:nvPr/>
        </p:nvSpPr>
        <p:spPr>
          <a:xfrm>
            <a:off x="2771640" y="3141360"/>
            <a:ext cx="3672000" cy="0"/>
          </a:xfrm>
          <a:prstGeom prst="line">
            <a:avLst/>
          </a:prstGeom>
          <a:ln>
            <a:solidFill>
              <a:srgbClr val="4a7ebb"/>
            </a:solidFill>
          </a:ln>
        </p:spPr>
        <p:style>
          <a:lnRef idx="0"/>
          <a:fillRef idx="0"/>
          <a:effectRef idx="0"/>
          <a:fontRef idx="minor"/>
        </p:style>
      </p:sp>
      <p:sp>
        <p:nvSpPr>
          <p:cNvPr id="292" name="Line 4"/>
          <p:cNvSpPr/>
          <p:nvPr/>
        </p:nvSpPr>
        <p:spPr>
          <a:xfrm>
            <a:off x="2771640" y="1341360"/>
            <a:ext cx="3672000" cy="1800000"/>
          </a:xfrm>
          <a:prstGeom prst="line">
            <a:avLst/>
          </a:prstGeom>
          <a:ln>
            <a:solidFill>
              <a:srgbClr val="4a7ebb"/>
            </a:solidFill>
          </a:ln>
        </p:spPr>
        <p:style>
          <a:lnRef idx="0"/>
          <a:fillRef idx="0"/>
          <a:effectRef idx="0"/>
          <a:fontRef idx="minor"/>
        </p:style>
      </p:sp>
      <p:sp>
        <p:nvSpPr>
          <p:cNvPr id="293" name="CustomShape 5"/>
          <p:cNvSpPr/>
          <p:nvPr/>
        </p:nvSpPr>
        <p:spPr>
          <a:xfrm>
            <a:off x="2413440" y="2060640"/>
            <a:ext cx="301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a:t>
            </a:r>
            <a:endParaRPr b="0" lang="en-GB" sz="1800" spc="-1" strike="noStrike">
              <a:latin typeface="Arial"/>
            </a:endParaRPr>
          </a:p>
        </p:txBody>
      </p:sp>
      <p:sp>
        <p:nvSpPr>
          <p:cNvPr id="294" name="CustomShape 6"/>
          <p:cNvSpPr/>
          <p:nvPr/>
        </p:nvSpPr>
        <p:spPr>
          <a:xfrm>
            <a:off x="4145040" y="3141720"/>
            <a:ext cx="76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100 m</a:t>
            </a:r>
            <a:endParaRPr b="0" lang="en-GB" sz="1800" spc="-1" strike="noStrike">
              <a:latin typeface="Arial"/>
            </a:endParaRPr>
          </a:p>
        </p:txBody>
      </p:sp>
      <p:sp>
        <p:nvSpPr>
          <p:cNvPr id="295" name="CustomShape 7"/>
          <p:cNvSpPr/>
          <p:nvPr/>
        </p:nvSpPr>
        <p:spPr>
          <a:xfrm>
            <a:off x="5511600" y="285264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20˚</a:t>
            </a:r>
            <a:endParaRPr b="0" lang="en-GB" sz="1800" spc="-1" strike="noStrike">
              <a:latin typeface="Arial"/>
            </a:endParaRPr>
          </a:p>
        </p:txBody>
      </p:sp>
      <p:sp>
        <p:nvSpPr>
          <p:cNvPr id="296" name="CustomShape 8"/>
          <p:cNvSpPr/>
          <p:nvPr/>
        </p:nvSpPr>
        <p:spPr>
          <a:xfrm>
            <a:off x="2771640" y="299736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pic>
        <p:nvPicPr>
          <p:cNvPr id="297" name="" descr=""/>
          <p:cNvPicPr/>
          <p:nvPr/>
        </p:nvPicPr>
        <p:blipFill>
          <a:blip r:embed="rId1"/>
          <a:stretch/>
        </p:blipFill>
        <p:spPr>
          <a:xfrm>
            <a:off x="2124000" y="4437000"/>
            <a:ext cx="1655640" cy="1542960"/>
          </a:xfrm>
          <a:prstGeom prst="rect">
            <a:avLst/>
          </a:prstGeom>
          <a:ln>
            <a:noFill/>
          </a:ln>
        </p:spPr>
      </p:pic>
      <p:pic>
        <p:nvPicPr>
          <p:cNvPr id="298" name="" descr=""/>
          <p:cNvPicPr/>
          <p:nvPr/>
        </p:nvPicPr>
        <p:blipFill>
          <a:blip r:embed="rId2"/>
          <a:stretch/>
        </p:blipFill>
        <p:spPr>
          <a:xfrm>
            <a:off x="1306440" y="3645000"/>
            <a:ext cx="6022800" cy="8636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300" name="Line 2"/>
          <p:cNvSpPr/>
          <p:nvPr/>
        </p:nvSpPr>
        <p:spPr>
          <a:xfrm>
            <a:off x="2771640" y="1341360"/>
            <a:ext cx="0" cy="1800000"/>
          </a:xfrm>
          <a:prstGeom prst="line">
            <a:avLst/>
          </a:prstGeom>
          <a:ln>
            <a:solidFill>
              <a:srgbClr val="4a7ebb"/>
            </a:solidFill>
          </a:ln>
        </p:spPr>
        <p:style>
          <a:lnRef idx="0"/>
          <a:fillRef idx="0"/>
          <a:effectRef idx="0"/>
          <a:fontRef idx="minor"/>
        </p:style>
      </p:sp>
      <p:sp>
        <p:nvSpPr>
          <p:cNvPr id="301" name="Line 3"/>
          <p:cNvSpPr/>
          <p:nvPr/>
        </p:nvSpPr>
        <p:spPr>
          <a:xfrm>
            <a:off x="2771640" y="3141360"/>
            <a:ext cx="3672000" cy="0"/>
          </a:xfrm>
          <a:prstGeom prst="line">
            <a:avLst/>
          </a:prstGeom>
          <a:ln>
            <a:solidFill>
              <a:srgbClr val="4a7ebb"/>
            </a:solidFill>
          </a:ln>
        </p:spPr>
        <p:style>
          <a:lnRef idx="0"/>
          <a:fillRef idx="0"/>
          <a:effectRef idx="0"/>
          <a:fontRef idx="minor"/>
        </p:style>
      </p:sp>
      <p:sp>
        <p:nvSpPr>
          <p:cNvPr id="302" name="Line 4"/>
          <p:cNvSpPr/>
          <p:nvPr/>
        </p:nvSpPr>
        <p:spPr>
          <a:xfrm>
            <a:off x="2771640" y="1341360"/>
            <a:ext cx="3672000" cy="1800000"/>
          </a:xfrm>
          <a:prstGeom prst="line">
            <a:avLst/>
          </a:prstGeom>
          <a:ln>
            <a:solidFill>
              <a:srgbClr val="4a7ebb"/>
            </a:solidFill>
          </a:ln>
        </p:spPr>
        <p:style>
          <a:lnRef idx="0"/>
          <a:fillRef idx="0"/>
          <a:effectRef idx="0"/>
          <a:fontRef idx="minor"/>
        </p:style>
      </p:sp>
      <p:sp>
        <p:nvSpPr>
          <p:cNvPr id="303" name="CustomShape 5"/>
          <p:cNvSpPr/>
          <p:nvPr/>
        </p:nvSpPr>
        <p:spPr>
          <a:xfrm>
            <a:off x="2413440" y="2060640"/>
            <a:ext cx="301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a:t>
            </a:r>
            <a:endParaRPr b="0" lang="en-GB" sz="1800" spc="-1" strike="noStrike">
              <a:latin typeface="Arial"/>
            </a:endParaRPr>
          </a:p>
        </p:txBody>
      </p:sp>
      <p:sp>
        <p:nvSpPr>
          <p:cNvPr id="304" name="CustomShape 6"/>
          <p:cNvSpPr/>
          <p:nvPr/>
        </p:nvSpPr>
        <p:spPr>
          <a:xfrm>
            <a:off x="4145040" y="3141720"/>
            <a:ext cx="76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100 m</a:t>
            </a:r>
            <a:endParaRPr b="0" lang="en-GB" sz="1800" spc="-1" strike="noStrike">
              <a:latin typeface="Arial"/>
            </a:endParaRPr>
          </a:p>
        </p:txBody>
      </p:sp>
      <p:sp>
        <p:nvSpPr>
          <p:cNvPr id="305" name="CustomShape 7"/>
          <p:cNvSpPr/>
          <p:nvPr/>
        </p:nvSpPr>
        <p:spPr>
          <a:xfrm>
            <a:off x="5511600" y="285264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20˚</a:t>
            </a:r>
            <a:endParaRPr b="0" lang="en-GB" sz="1800" spc="-1" strike="noStrike">
              <a:latin typeface="Arial"/>
            </a:endParaRPr>
          </a:p>
        </p:txBody>
      </p:sp>
      <p:sp>
        <p:nvSpPr>
          <p:cNvPr id="306" name="CustomShape 8"/>
          <p:cNvSpPr/>
          <p:nvPr/>
        </p:nvSpPr>
        <p:spPr>
          <a:xfrm>
            <a:off x="395280" y="5805360"/>
            <a:ext cx="4536720" cy="14619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So the height of the tree is 36 metres, to the nearest metre.</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 </a:t>
            </a:r>
            <a:endParaRPr b="0" lang="en-GB" sz="1800" spc="-1" strike="noStrike">
              <a:latin typeface="Arial"/>
            </a:endParaRPr>
          </a:p>
        </p:txBody>
      </p:sp>
      <p:sp>
        <p:nvSpPr>
          <p:cNvPr id="307" name="CustomShape 9"/>
          <p:cNvSpPr/>
          <p:nvPr/>
        </p:nvSpPr>
        <p:spPr>
          <a:xfrm>
            <a:off x="2771640" y="299736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08" name="CustomShape 10"/>
          <p:cNvSpPr/>
          <p:nvPr/>
        </p:nvSpPr>
        <p:spPr>
          <a:xfrm>
            <a:off x="5508720" y="4437000"/>
            <a:ext cx="3526920" cy="2832840"/>
          </a:xfrm>
          <a:prstGeom prst="rect">
            <a:avLst/>
          </a:prstGeom>
          <a:gradFill rotWithShape="0">
            <a:gsLst>
              <a:gs pos="0">
                <a:srgbClr val="d9cbee"/>
              </a:gs>
              <a:gs pos="100000">
                <a:srgbClr val="f0eaf9"/>
              </a:gs>
            </a:gsLst>
            <a:lin ang="16200000"/>
          </a:gradFill>
          <a:ln>
            <a:solidFill>
              <a:srgbClr val="7d60a0"/>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MV Boli"/>
                <a:ea typeface="MV Boli"/>
              </a:rPr>
              <a:t>1. Never round until you have</a:t>
            </a:r>
            <a:endParaRPr b="0" lang="en-GB" sz="1800" spc="-1" strike="noStrike">
              <a:latin typeface="Arial"/>
            </a:endParaRPr>
          </a:p>
          <a:p>
            <a:pPr>
              <a:lnSpc>
                <a:spcPct val="100000"/>
              </a:lnSpc>
              <a:tabLst>
                <a:tab algn="l" pos="0"/>
              </a:tabLst>
            </a:pPr>
            <a:r>
              <a:rPr b="1" i="1" lang="en-GB" sz="1800" spc="-1" strike="noStrike" u="sng">
                <a:solidFill>
                  <a:srgbClr val="000000"/>
                </a:solidFill>
                <a:uFillTx/>
                <a:latin typeface="MV Boli"/>
                <a:ea typeface="MV Boli"/>
              </a:rPr>
              <a:t>finished</a:t>
            </a:r>
            <a:r>
              <a:rPr b="0" lang="en-GB" sz="1800" spc="-1" strike="noStrike">
                <a:solidFill>
                  <a:srgbClr val="000000"/>
                </a:solidFill>
                <a:latin typeface="MV Boli"/>
                <a:ea typeface="MV Boli"/>
              </a:rPr>
              <a:t> the calculation; then</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round appropriately for the</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conclusion.</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2. Always write down the full calculator value as the last line of your working before you round it.</a:t>
            </a:r>
            <a:endParaRPr b="0" lang="en-GB" sz="1800" spc="-1" strike="noStrike">
              <a:latin typeface="Arial"/>
            </a:endParaRPr>
          </a:p>
        </p:txBody>
      </p:sp>
      <p:sp>
        <p:nvSpPr>
          <p:cNvPr id="309" name="CustomShape 11"/>
          <p:cNvSpPr/>
          <p:nvPr/>
        </p:nvSpPr>
        <p:spPr>
          <a:xfrm>
            <a:off x="108000" y="115920"/>
            <a:ext cx="914040" cy="914040"/>
          </a:xfrm>
          <a:prstGeom prst="sun">
            <a:avLst>
              <a:gd name="adj" fmla="val 25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pic>
        <p:nvPicPr>
          <p:cNvPr id="310" name="" descr=""/>
          <p:cNvPicPr/>
          <p:nvPr/>
        </p:nvPicPr>
        <p:blipFill>
          <a:blip r:embed="rId1"/>
          <a:stretch/>
        </p:blipFill>
        <p:spPr>
          <a:xfrm>
            <a:off x="1476360" y="4437000"/>
            <a:ext cx="1655640" cy="1542960"/>
          </a:xfrm>
          <a:prstGeom prst="rect">
            <a:avLst/>
          </a:prstGeom>
          <a:ln>
            <a:noFill/>
          </a:ln>
        </p:spPr>
      </p:pic>
      <p:pic>
        <p:nvPicPr>
          <p:cNvPr id="311" name="" descr=""/>
          <p:cNvPicPr/>
          <p:nvPr/>
        </p:nvPicPr>
        <p:blipFill>
          <a:blip r:embed="rId2"/>
          <a:stretch/>
        </p:blipFill>
        <p:spPr>
          <a:xfrm>
            <a:off x="971640" y="3500280"/>
            <a:ext cx="6022800" cy="8636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Finding angles</a:t>
            </a:r>
            <a:endParaRPr b="0" lang="en-US" sz="4400" spc="-1" strike="noStrike">
              <a:solidFill>
                <a:srgbClr val="000000"/>
              </a:solidFill>
              <a:latin typeface="Calibri"/>
            </a:endParaRPr>
          </a:p>
        </p:txBody>
      </p:sp>
      <p:sp>
        <p:nvSpPr>
          <p:cNvPr id="313" name="CustomShape 2"/>
          <p:cNvSpPr/>
          <p:nvPr/>
        </p:nvSpPr>
        <p:spPr>
          <a:xfrm>
            <a:off x="3132000" y="1628640"/>
            <a:ext cx="3168360" cy="1368000"/>
          </a:xfrm>
          <a:prstGeom prst="rtTriangle">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14" name="CustomShape 3"/>
          <p:cNvSpPr/>
          <p:nvPr/>
        </p:nvSpPr>
        <p:spPr>
          <a:xfrm>
            <a:off x="3132000" y="285264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15" name="CustomShape 4"/>
          <p:cNvSpPr/>
          <p:nvPr/>
        </p:nvSpPr>
        <p:spPr>
          <a:xfrm>
            <a:off x="4432680" y="1844640"/>
            <a:ext cx="74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23 cm</a:t>
            </a:r>
            <a:endParaRPr b="0" lang="en-GB" sz="1800" spc="-1" strike="noStrike">
              <a:latin typeface="Arial"/>
            </a:endParaRPr>
          </a:p>
        </p:txBody>
      </p:sp>
      <p:sp>
        <p:nvSpPr>
          <p:cNvPr id="316" name="CustomShape 5"/>
          <p:cNvSpPr/>
          <p:nvPr/>
        </p:nvSpPr>
        <p:spPr>
          <a:xfrm>
            <a:off x="2416320" y="2133720"/>
            <a:ext cx="74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13 cm</a:t>
            </a:r>
            <a:endParaRPr b="0" lang="en-GB" sz="1800" spc="-1" strike="noStrike">
              <a:latin typeface="Arial"/>
            </a:endParaRPr>
          </a:p>
        </p:txBody>
      </p:sp>
      <p:sp>
        <p:nvSpPr>
          <p:cNvPr id="317" name="CustomShape 6"/>
          <p:cNvSpPr/>
          <p:nvPr/>
        </p:nvSpPr>
        <p:spPr>
          <a:xfrm>
            <a:off x="5510880" y="2637000"/>
            <a:ext cx="2937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2000" spc="-1" strike="noStrike">
                <a:solidFill>
                  <a:srgbClr val="000000"/>
                </a:solidFill>
                <a:latin typeface="Times New Roman"/>
                <a:ea typeface="Times New Roman"/>
              </a:rPr>
              <a:t>x</a:t>
            </a:r>
            <a:endParaRPr b="0" lang="en-GB" sz="2000" spc="-1" strike="noStrike">
              <a:latin typeface="Arial"/>
            </a:endParaRPr>
          </a:p>
        </p:txBody>
      </p:sp>
      <p:sp>
        <p:nvSpPr>
          <p:cNvPr id="318" name="CustomShape 7"/>
          <p:cNvSpPr/>
          <p:nvPr/>
        </p:nvSpPr>
        <p:spPr>
          <a:xfrm>
            <a:off x="1064160" y="3716280"/>
            <a:ext cx="3459240" cy="51696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2800" spc="-1" strike="noStrike">
                <a:solidFill>
                  <a:srgbClr val="000000"/>
                </a:solidFill>
                <a:latin typeface="Calibri"/>
                <a:ea typeface="Arial"/>
              </a:rPr>
              <a:t>What is the value of </a:t>
            </a:r>
            <a:r>
              <a:rPr b="0" i="1" lang="en-GB" sz="2800" spc="-1" strike="noStrike">
                <a:solidFill>
                  <a:srgbClr val="000000"/>
                </a:solidFill>
                <a:latin typeface="Times New Roman"/>
                <a:ea typeface="Times New Roman"/>
              </a:rPr>
              <a:t>x</a:t>
            </a:r>
            <a:r>
              <a:rPr b="0" lang="en-GB" sz="2800" spc="-1" strike="noStrike">
                <a:solidFill>
                  <a:srgbClr val="000000"/>
                </a:solidFill>
                <a:latin typeface="Calibri"/>
                <a:ea typeface="Arial"/>
              </a:rPr>
              <a:t>?</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Finding angles</a:t>
            </a:r>
            <a:endParaRPr b="0" lang="en-US" sz="4400" spc="-1" strike="noStrike">
              <a:solidFill>
                <a:srgbClr val="000000"/>
              </a:solidFill>
              <a:latin typeface="Calibri"/>
            </a:endParaRPr>
          </a:p>
        </p:txBody>
      </p:sp>
      <p:sp>
        <p:nvSpPr>
          <p:cNvPr id="320" name="CustomShape 2"/>
          <p:cNvSpPr/>
          <p:nvPr/>
        </p:nvSpPr>
        <p:spPr>
          <a:xfrm>
            <a:off x="3132000" y="1628640"/>
            <a:ext cx="3168360" cy="1368000"/>
          </a:xfrm>
          <a:prstGeom prst="rtTriangle">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21" name="CustomShape 3"/>
          <p:cNvSpPr/>
          <p:nvPr/>
        </p:nvSpPr>
        <p:spPr>
          <a:xfrm>
            <a:off x="3132000" y="285264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22" name="CustomShape 4"/>
          <p:cNvSpPr/>
          <p:nvPr/>
        </p:nvSpPr>
        <p:spPr>
          <a:xfrm>
            <a:off x="4432680" y="1844640"/>
            <a:ext cx="74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23 cm</a:t>
            </a:r>
            <a:endParaRPr b="0" lang="en-GB" sz="1800" spc="-1" strike="noStrike">
              <a:latin typeface="Arial"/>
            </a:endParaRPr>
          </a:p>
        </p:txBody>
      </p:sp>
      <p:sp>
        <p:nvSpPr>
          <p:cNvPr id="323" name="CustomShape 5"/>
          <p:cNvSpPr/>
          <p:nvPr/>
        </p:nvSpPr>
        <p:spPr>
          <a:xfrm>
            <a:off x="2416320" y="2133720"/>
            <a:ext cx="74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13 cm</a:t>
            </a:r>
            <a:endParaRPr b="0" lang="en-GB" sz="1800" spc="-1" strike="noStrike">
              <a:latin typeface="Arial"/>
            </a:endParaRPr>
          </a:p>
        </p:txBody>
      </p:sp>
      <p:sp>
        <p:nvSpPr>
          <p:cNvPr id="324" name="CustomShape 6"/>
          <p:cNvSpPr/>
          <p:nvPr/>
        </p:nvSpPr>
        <p:spPr>
          <a:xfrm>
            <a:off x="5510880" y="2637000"/>
            <a:ext cx="2937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2000" spc="-1" strike="noStrike">
                <a:solidFill>
                  <a:srgbClr val="000000"/>
                </a:solidFill>
                <a:latin typeface="Times New Roman"/>
                <a:ea typeface="Times New Roman"/>
              </a:rPr>
              <a:t>x</a:t>
            </a:r>
            <a:endParaRPr b="0" lang="en-GB" sz="2000" spc="-1" strike="noStrike">
              <a:latin typeface="Arial"/>
            </a:endParaRPr>
          </a:p>
        </p:txBody>
      </p:sp>
      <p:sp>
        <p:nvSpPr>
          <p:cNvPr id="325" name="CustomShape 7"/>
          <p:cNvSpPr/>
          <p:nvPr/>
        </p:nvSpPr>
        <p:spPr>
          <a:xfrm>
            <a:off x="4284720" y="3716280"/>
            <a:ext cx="4608000" cy="2009880"/>
          </a:xfrm>
          <a:prstGeom prst="rect">
            <a:avLst/>
          </a:prstGeom>
          <a:gradFill rotWithShape="0">
            <a:gsLst>
              <a:gs pos="0">
                <a:srgbClr val="d9cbee"/>
              </a:gs>
              <a:gs pos="100000">
                <a:srgbClr val="f0eaf9"/>
              </a:gs>
            </a:gsLst>
            <a:lin ang="16200000"/>
          </a:gradFill>
          <a:ln>
            <a:solidFill>
              <a:srgbClr val="7d60a0"/>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MV Boli"/>
                <a:ea typeface="MV Boli"/>
              </a:rPr>
              <a:t>We want the inverse of sin, just as</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subtraction is the inverse of addition,</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or square root is the inverse of square.</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Finding the inverse is the operation that gets you back to where you started.</a:t>
            </a:r>
            <a:endParaRPr b="0" lang="en-GB" sz="1800" spc="-1" strike="noStrike">
              <a:latin typeface="Arial"/>
            </a:endParaRPr>
          </a:p>
        </p:txBody>
      </p:sp>
      <p:pic>
        <p:nvPicPr>
          <p:cNvPr id="326" name="" descr=""/>
          <p:cNvPicPr/>
          <p:nvPr/>
        </p:nvPicPr>
        <p:blipFill>
          <a:blip r:embed="rId1"/>
          <a:stretch/>
        </p:blipFill>
        <p:spPr>
          <a:xfrm>
            <a:off x="1979640" y="3708360"/>
            <a:ext cx="1509840" cy="19828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Finding angles</a:t>
            </a:r>
            <a:endParaRPr b="0" lang="en-US" sz="4400" spc="-1" strike="noStrike">
              <a:solidFill>
                <a:srgbClr val="000000"/>
              </a:solidFill>
              <a:latin typeface="Calibri"/>
            </a:endParaRPr>
          </a:p>
        </p:txBody>
      </p:sp>
      <p:sp>
        <p:nvSpPr>
          <p:cNvPr id="328" name="CustomShape 2"/>
          <p:cNvSpPr/>
          <p:nvPr/>
        </p:nvSpPr>
        <p:spPr>
          <a:xfrm>
            <a:off x="3132000" y="1628640"/>
            <a:ext cx="3168360" cy="1368000"/>
          </a:xfrm>
          <a:prstGeom prst="rtTriangle">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29" name="CustomShape 3"/>
          <p:cNvSpPr/>
          <p:nvPr/>
        </p:nvSpPr>
        <p:spPr>
          <a:xfrm>
            <a:off x="3132000" y="285264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30" name="CustomShape 4"/>
          <p:cNvSpPr/>
          <p:nvPr/>
        </p:nvSpPr>
        <p:spPr>
          <a:xfrm>
            <a:off x="4432680" y="1844640"/>
            <a:ext cx="74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23 cm</a:t>
            </a:r>
            <a:endParaRPr b="0" lang="en-GB" sz="1800" spc="-1" strike="noStrike">
              <a:latin typeface="Arial"/>
            </a:endParaRPr>
          </a:p>
        </p:txBody>
      </p:sp>
      <p:sp>
        <p:nvSpPr>
          <p:cNvPr id="331" name="CustomShape 5"/>
          <p:cNvSpPr/>
          <p:nvPr/>
        </p:nvSpPr>
        <p:spPr>
          <a:xfrm>
            <a:off x="2416320" y="2133720"/>
            <a:ext cx="74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13 cm</a:t>
            </a:r>
            <a:endParaRPr b="0" lang="en-GB" sz="1800" spc="-1" strike="noStrike">
              <a:latin typeface="Arial"/>
            </a:endParaRPr>
          </a:p>
        </p:txBody>
      </p:sp>
      <p:sp>
        <p:nvSpPr>
          <p:cNvPr id="332" name="CustomShape 6"/>
          <p:cNvSpPr/>
          <p:nvPr/>
        </p:nvSpPr>
        <p:spPr>
          <a:xfrm>
            <a:off x="5510880" y="2637000"/>
            <a:ext cx="2937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2000" spc="-1" strike="noStrike">
                <a:solidFill>
                  <a:srgbClr val="000000"/>
                </a:solidFill>
                <a:latin typeface="Times New Roman"/>
                <a:ea typeface="Times New Roman"/>
              </a:rPr>
              <a:t>x</a:t>
            </a:r>
            <a:endParaRPr b="0" lang="en-GB" sz="2000" spc="-1" strike="noStrike">
              <a:latin typeface="Arial"/>
            </a:endParaRPr>
          </a:p>
        </p:txBody>
      </p:sp>
      <p:sp>
        <p:nvSpPr>
          <p:cNvPr id="333" name="CustomShape 7"/>
          <p:cNvSpPr/>
          <p:nvPr/>
        </p:nvSpPr>
        <p:spPr>
          <a:xfrm>
            <a:off x="6311160" y="3716280"/>
            <a:ext cx="2778120" cy="2010600"/>
          </a:xfrm>
          <a:prstGeom prst="rect">
            <a:avLst/>
          </a:prstGeom>
          <a:gradFill rotWithShape="0">
            <a:gsLst>
              <a:gs pos="0">
                <a:srgbClr val="bbefff"/>
              </a:gs>
              <a:gs pos="100000">
                <a:srgbClr val="e4f9ff"/>
              </a:gs>
            </a:gsLst>
            <a:lin ang="16200000"/>
          </a:gradFill>
          <a:ln>
            <a:solidFill>
              <a:srgbClr val="46aac5"/>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ff0000"/>
                </a:solidFill>
                <a:latin typeface="MV Boli"/>
                <a:ea typeface="MV Boli"/>
              </a:rPr>
              <a:t>Sin</a:t>
            </a:r>
            <a:r>
              <a:rPr b="0" lang="en-GB" sz="1800" spc="-1" strike="noStrike" baseline="30000">
                <a:solidFill>
                  <a:srgbClr val="ff0000"/>
                </a:solidFill>
                <a:latin typeface="MV Boli"/>
                <a:ea typeface="MV Boli"/>
              </a:rPr>
              <a:t>-1</a:t>
            </a:r>
            <a:r>
              <a:rPr b="0" lang="en-GB" sz="1800" spc="-1" strike="noStrike">
                <a:solidFill>
                  <a:srgbClr val="000000"/>
                </a:solidFill>
                <a:latin typeface="MV Boli"/>
                <a:ea typeface="MV Boli"/>
              </a:rPr>
              <a:t> is the generally</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accepted notation but</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it can also be written</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as </a:t>
            </a:r>
            <a:r>
              <a:rPr b="0" lang="en-GB" sz="1800" spc="-1" strike="noStrike">
                <a:solidFill>
                  <a:srgbClr val="ff0000"/>
                </a:solidFill>
                <a:latin typeface="MV Boli"/>
                <a:ea typeface="MV Boli"/>
              </a:rPr>
              <a:t>arcsin</a:t>
            </a:r>
            <a:r>
              <a:rPr b="0" lang="en-GB" sz="1800" spc="-1" strike="noStrike">
                <a:solidFill>
                  <a:srgbClr val="000000"/>
                </a:solidFill>
                <a:latin typeface="MV Boli"/>
                <a:ea typeface="MV Boli"/>
              </a:rPr>
              <a:t> or </a:t>
            </a:r>
            <a:r>
              <a:rPr b="0" lang="en-GB" sz="1800" spc="-1" strike="noStrike">
                <a:solidFill>
                  <a:srgbClr val="ff0000"/>
                </a:solidFill>
                <a:latin typeface="MV Boli"/>
                <a:ea typeface="MV Boli"/>
              </a:rPr>
              <a:t>asin</a:t>
            </a:r>
            <a:r>
              <a:rPr b="0" lang="en-GB" sz="1800" spc="-1" strike="noStrike">
                <a:solidFill>
                  <a:srgbClr val="000000"/>
                </a:solidFill>
                <a:latin typeface="MV Boli"/>
                <a:ea typeface="MV Boli"/>
              </a:rPr>
              <a:t>, and </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you may find any of</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these symbols on your</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calculator.</a:t>
            </a:r>
            <a:endParaRPr b="0" lang="en-GB" sz="1800" spc="-1" strike="noStrike">
              <a:latin typeface="Arial"/>
            </a:endParaRPr>
          </a:p>
        </p:txBody>
      </p:sp>
      <p:sp>
        <p:nvSpPr>
          <p:cNvPr id="334" name="CustomShape 8"/>
          <p:cNvSpPr/>
          <p:nvPr/>
        </p:nvSpPr>
        <p:spPr>
          <a:xfrm>
            <a:off x="123840" y="3860640"/>
            <a:ext cx="2290320" cy="1550520"/>
          </a:xfrm>
          <a:prstGeom prst="rect">
            <a:avLst/>
          </a:prstGeom>
          <a:gradFill rotWithShape="0">
            <a:gsLst>
              <a:gs pos="0">
                <a:srgbClr val="d0d0d0"/>
              </a:gs>
              <a:gs pos="100000">
                <a:srgbClr val="ededed"/>
              </a:gs>
            </a:gsLst>
            <a:lin ang="16200000"/>
          </a:gradFill>
          <a:ln>
            <a:solidFill>
              <a:srgbClr val="000000"/>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600" spc="-1" strike="noStrike">
                <a:solidFill>
                  <a:srgbClr val="000000"/>
                </a:solidFill>
                <a:latin typeface="MV Boli"/>
                <a:ea typeface="MV Boli"/>
              </a:rPr>
              <a:t>Sin</a:t>
            </a:r>
            <a:r>
              <a:rPr b="0" lang="en-GB" sz="1600" spc="-1" strike="noStrike" baseline="30000">
                <a:solidFill>
                  <a:srgbClr val="000000"/>
                </a:solidFill>
                <a:latin typeface="MV Boli"/>
                <a:ea typeface="MV Boli"/>
              </a:rPr>
              <a:t>-1</a:t>
            </a:r>
            <a:r>
              <a:rPr b="0" lang="en-GB" sz="1600" spc="-1" strike="noStrike">
                <a:solidFill>
                  <a:srgbClr val="000000"/>
                </a:solidFill>
                <a:latin typeface="MV Boli"/>
                <a:ea typeface="MV Boli"/>
              </a:rPr>
              <a:t> and sin cancel</a:t>
            </a:r>
            <a:endParaRPr b="0" lang="en-GB" sz="1600" spc="-1" strike="noStrike">
              <a:latin typeface="Arial"/>
            </a:endParaRPr>
          </a:p>
          <a:p>
            <a:pPr>
              <a:lnSpc>
                <a:spcPct val="100000"/>
              </a:lnSpc>
              <a:tabLst>
                <a:tab algn="l" pos="0"/>
              </a:tabLst>
            </a:pPr>
            <a:r>
              <a:rPr b="0" lang="en-GB" sz="1600" spc="-1" strike="noStrike">
                <a:solidFill>
                  <a:srgbClr val="000000"/>
                </a:solidFill>
                <a:latin typeface="MV Boli"/>
                <a:ea typeface="MV Boli"/>
              </a:rPr>
              <a:t>each other out, not</a:t>
            </a:r>
            <a:endParaRPr b="0" lang="en-GB" sz="1600" spc="-1" strike="noStrike">
              <a:latin typeface="Arial"/>
            </a:endParaRPr>
          </a:p>
          <a:p>
            <a:pPr>
              <a:lnSpc>
                <a:spcPct val="100000"/>
              </a:lnSpc>
              <a:tabLst>
                <a:tab algn="l" pos="0"/>
              </a:tabLst>
            </a:pPr>
            <a:r>
              <a:rPr b="0" lang="en-GB" sz="1600" spc="-1" strike="noStrike">
                <a:solidFill>
                  <a:srgbClr val="000000"/>
                </a:solidFill>
                <a:latin typeface="MV Boli"/>
                <a:ea typeface="MV Boli"/>
              </a:rPr>
              <a:t>because sin</a:t>
            </a:r>
            <a:r>
              <a:rPr b="0" lang="en-GB" sz="1600" spc="-1" strike="noStrike" baseline="30000">
                <a:solidFill>
                  <a:srgbClr val="000000"/>
                </a:solidFill>
                <a:latin typeface="MV Boli"/>
                <a:ea typeface="MV Boli"/>
              </a:rPr>
              <a:t>-1</a:t>
            </a:r>
            <a:r>
              <a:rPr b="0" lang="en-GB" sz="1600" spc="-1" strike="noStrike">
                <a:solidFill>
                  <a:srgbClr val="000000"/>
                </a:solidFill>
                <a:latin typeface="MV Boli"/>
                <a:ea typeface="MV Boli"/>
              </a:rPr>
              <a:t> is the</a:t>
            </a:r>
            <a:endParaRPr b="0" lang="en-GB" sz="1600" spc="-1" strike="noStrike">
              <a:latin typeface="Arial"/>
            </a:endParaRPr>
          </a:p>
          <a:p>
            <a:pPr>
              <a:lnSpc>
                <a:spcPct val="100000"/>
              </a:lnSpc>
              <a:tabLst>
                <a:tab algn="l" pos="0"/>
              </a:tabLst>
            </a:pPr>
            <a:r>
              <a:rPr b="0" lang="en-GB" sz="1600" spc="-1" strike="noStrike">
                <a:solidFill>
                  <a:srgbClr val="000000"/>
                </a:solidFill>
                <a:latin typeface="MV Boli"/>
                <a:ea typeface="MV Boli"/>
              </a:rPr>
              <a:t>reciprocal of sin – </a:t>
            </a:r>
            <a:endParaRPr b="0" lang="en-GB" sz="1600" spc="-1" strike="noStrike">
              <a:latin typeface="Arial"/>
            </a:endParaRPr>
          </a:p>
          <a:p>
            <a:pPr>
              <a:lnSpc>
                <a:spcPct val="100000"/>
              </a:lnSpc>
              <a:tabLst>
                <a:tab algn="l" pos="0"/>
              </a:tabLst>
            </a:pPr>
            <a:r>
              <a:rPr b="0" lang="en-GB" sz="1600" spc="-1" strike="noStrike">
                <a:solidFill>
                  <a:srgbClr val="000000"/>
                </a:solidFill>
                <a:latin typeface="MV Boli"/>
                <a:ea typeface="MV Boli"/>
              </a:rPr>
              <a:t>it isn’t – but because</a:t>
            </a:r>
            <a:endParaRPr b="0" lang="en-GB" sz="1600" spc="-1" strike="noStrike">
              <a:latin typeface="Arial"/>
            </a:endParaRPr>
          </a:p>
          <a:p>
            <a:pPr>
              <a:lnSpc>
                <a:spcPct val="100000"/>
              </a:lnSpc>
              <a:tabLst>
                <a:tab algn="l" pos="0"/>
              </a:tabLst>
            </a:pPr>
            <a:r>
              <a:rPr b="0" lang="en-GB" sz="1600" spc="-1" strike="noStrike">
                <a:solidFill>
                  <a:srgbClr val="000000"/>
                </a:solidFill>
                <a:latin typeface="MV Boli"/>
                <a:ea typeface="MV Boli"/>
              </a:rPr>
              <a:t>it is the inverse.</a:t>
            </a:r>
            <a:endParaRPr b="0" lang="en-GB" sz="1600" spc="-1" strike="noStrike">
              <a:latin typeface="Arial"/>
            </a:endParaRPr>
          </a:p>
        </p:txBody>
      </p:sp>
      <p:pic>
        <p:nvPicPr>
          <p:cNvPr id="335" name="" descr=""/>
          <p:cNvPicPr/>
          <p:nvPr/>
        </p:nvPicPr>
        <p:blipFill>
          <a:blip r:embed="rId1"/>
          <a:stretch/>
        </p:blipFill>
        <p:spPr>
          <a:xfrm>
            <a:off x="2700360" y="3141720"/>
            <a:ext cx="3403440" cy="35496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Finding angles</a:t>
            </a:r>
            <a:endParaRPr b="0" lang="en-US" sz="4400" spc="-1" strike="noStrike">
              <a:solidFill>
                <a:srgbClr val="000000"/>
              </a:solidFill>
              <a:latin typeface="Calibri"/>
            </a:endParaRPr>
          </a:p>
        </p:txBody>
      </p:sp>
      <p:sp>
        <p:nvSpPr>
          <p:cNvPr id="337" name="CustomShape 2"/>
          <p:cNvSpPr/>
          <p:nvPr/>
        </p:nvSpPr>
        <p:spPr>
          <a:xfrm>
            <a:off x="3132000" y="1628640"/>
            <a:ext cx="3168360" cy="1368000"/>
          </a:xfrm>
          <a:prstGeom prst="rtTriangle">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38" name="CustomShape 3"/>
          <p:cNvSpPr/>
          <p:nvPr/>
        </p:nvSpPr>
        <p:spPr>
          <a:xfrm>
            <a:off x="3132000" y="285264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39" name="CustomShape 4"/>
          <p:cNvSpPr/>
          <p:nvPr/>
        </p:nvSpPr>
        <p:spPr>
          <a:xfrm>
            <a:off x="4432680" y="1844640"/>
            <a:ext cx="74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23 cm</a:t>
            </a:r>
            <a:endParaRPr b="0" lang="en-GB" sz="1800" spc="-1" strike="noStrike">
              <a:latin typeface="Arial"/>
            </a:endParaRPr>
          </a:p>
        </p:txBody>
      </p:sp>
      <p:sp>
        <p:nvSpPr>
          <p:cNvPr id="340" name="CustomShape 5"/>
          <p:cNvSpPr/>
          <p:nvPr/>
        </p:nvSpPr>
        <p:spPr>
          <a:xfrm>
            <a:off x="2416320" y="2133720"/>
            <a:ext cx="74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13 cm</a:t>
            </a:r>
            <a:endParaRPr b="0" lang="en-GB" sz="1800" spc="-1" strike="noStrike">
              <a:latin typeface="Arial"/>
            </a:endParaRPr>
          </a:p>
        </p:txBody>
      </p:sp>
      <p:sp>
        <p:nvSpPr>
          <p:cNvPr id="341" name="CustomShape 6"/>
          <p:cNvSpPr/>
          <p:nvPr/>
        </p:nvSpPr>
        <p:spPr>
          <a:xfrm>
            <a:off x="5510880" y="2637000"/>
            <a:ext cx="2937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2000" spc="-1" strike="noStrike">
                <a:solidFill>
                  <a:srgbClr val="000000"/>
                </a:solidFill>
                <a:latin typeface="Times New Roman"/>
                <a:ea typeface="Times New Roman"/>
              </a:rPr>
              <a:t>x</a:t>
            </a:r>
            <a:endParaRPr b="0" lang="en-GB" sz="2000" spc="-1" strike="noStrike">
              <a:latin typeface="Arial"/>
            </a:endParaRPr>
          </a:p>
        </p:txBody>
      </p:sp>
      <p:sp>
        <p:nvSpPr>
          <p:cNvPr id="342" name="CustomShape 7"/>
          <p:cNvSpPr/>
          <p:nvPr/>
        </p:nvSpPr>
        <p:spPr>
          <a:xfrm>
            <a:off x="5012640" y="3645000"/>
            <a:ext cx="3546000" cy="2010600"/>
          </a:xfrm>
          <a:prstGeom prst="rect">
            <a:avLst/>
          </a:prstGeom>
          <a:gradFill rotWithShape="0">
            <a:gsLst>
              <a:gs pos="0">
                <a:srgbClr val="bfd5ff"/>
              </a:gs>
              <a:gs pos="100000">
                <a:srgbClr val="e5eeff"/>
              </a:gs>
            </a:gsLst>
            <a:lin ang="16200000"/>
          </a:gradFill>
          <a:ln>
            <a:solidFill>
              <a:srgbClr val="4a7ebb"/>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Never convert a number to a</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decimal in the middle of a</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calculation; always work with</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the most accurate figure </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possible. Modern calculators</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can do the calculation in this</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form.</a:t>
            </a:r>
            <a:endParaRPr b="0" lang="en-GB" sz="1800" spc="-1" strike="noStrike">
              <a:latin typeface="Arial"/>
            </a:endParaRPr>
          </a:p>
        </p:txBody>
      </p:sp>
      <p:pic>
        <p:nvPicPr>
          <p:cNvPr id="343" name="" descr=""/>
          <p:cNvPicPr/>
          <p:nvPr/>
        </p:nvPicPr>
        <p:blipFill>
          <a:blip r:embed="rId1"/>
          <a:stretch/>
        </p:blipFill>
        <p:spPr>
          <a:xfrm>
            <a:off x="1712880" y="3192480"/>
            <a:ext cx="2041560" cy="30178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Finding angles</a:t>
            </a:r>
            <a:endParaRPr b="0" lang="en-US" sz="4400" spc="-1" strike="noStrike">
              <a:solidFill>
                <a:srgbClr val="000000"/>
              </a:solidFill>
              <a:latin typeface="Calibri"/>
            </a:endParaRPr>
          </a:p>
        </p:txBody>
      </p:sp>
      <p:sp>
        <p:nvSpPr>
          <p:cNvPr id="345" name="CustomShape 2"/>
          <p:cNvSpPr/>
          <p:nvPr/>
        </p:nvSpPr>
        <p:spPr>
          <a:xfrm>
            <a:off x="3132000" y="1628640"/>
            <a:ext cx="3168360" cy="1368000"/>
          </a:xfrm>
          <a:prstGeom prst="rtTriangle">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46" name="CustomShape 3"/>
          <p:cNvSpPr/>
          <p:nvPr/>
        </p:nvSpPr>
        <p:spPr>
          <a:xfrm>
            <a:off x="3132000" y="285264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47" name="CustomShape 4"/>
          <p:cNvSpPr/>
          <p:nvPr/>
        </p:nvSpPr>
        <p:spPr>
          <a:xfrm>
            <a:off x="4432680" y="1844640"/>
            <a:ext cx="74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23 cm</a:t>
            </a:r>
            <a:endParaRPr b="0" lang="en-GB" sz="1800" spc="-1" strike="noStrike">
              <a:latin typeface="Arial"/>
            </a:endParaRPr>
          </a:p>
        </p:txBody>
      </p:sp>
      <p:sp>
        <p:nvSpPr>
          <p:cNvPr id="348" name="CustomShape 5"/>
          <p:cNvSpPr/>
          <p:nvPr/>
        </p:nvSpPr>
        <p:spPr>
          <a:xfrm>
            <a:off x="2416320" y="2133720"/>
            <a:ext cx="74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13 cm</a:t>
            </a:r>
            <a:endParaRPr b="0" lang="en-GB" sz="1800" spc="-1" strike="noStrike">
              <a:latin typeface="Arial"/>
            </a:endParaRPr>
          </a:p>
        </p:txBody>
      </p:sp>
      <p:sp>
        <p:nvSpPr>
          <p:cNvPr id="349" name="CustomShape 6"/>
          <p:cNvSpPr/>
          <p:nvPr/>
        </p:nvSpPr>
        <p:spPr>
          <a:xfrm>
            <a:off x="5510880" y="2637000"/>
            <a:ext cx="2937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2000" spc="-1" strike="noStrike">
                <a:solidFill>
                  <a:srgbClr val="000000"/>
                </a:solidFill>
                <a:latin typeface="Times New Roman"/>
                <a:ea typeface="Times New Roman"/>
              </a:rPr>
              <a:t>x</a:t>
            </a:r>
            <a:endParaRPr b="0" lang="en-GB" sz="2000" spc="-1" strike="noStrike">
              <a:latin typeface="Arial"/>
            </a:endParaRPr>
          </a:p>
        </p:txBody>
      </p:sp>
      <p:pic>
        <p:nvPicPr>
          <p:cNvPr id="350" name="" descr=""/>
          <p:cNvPicPr/>
          <p:nvPr/>
        </p:nvPicPr>
        <p:blipFill>
          <a:blip r:embed="rId1"/>
          <a:stretch/>
        </p:blipFill>
        <p:spPr>
          <a:xfrm>
            <a:off x="2301840" y="3213000"/>
            <a:ext cx="2811600" cy="35496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sin</a:t>
            </a:r>
            <a:r>
              <a:rPr b="0" lang="en-GB" sz="4400" spc="-1" strike="noStrike" baseline="30000">
                <a:solidFill>
                  <a:srgbClr val="000000"/>
                </a:solidFill>
                <a:latin typeface="Calibri"/>
                <a:ea typeface="Arial"/>
              </a:rPr>
              <a:t>-1</a:t>
            </a:r>
            <a:r>
              <a:rPr b="0" lang="en-GB" sz="4400" spc="-1" strike="noStrike">
                <a:solidFill>
                  <a:srgbClr val="000000"/>
                </a:solidFill>
                <a:latin typeface="Calibri"/>
                <a:ea typeface="Arial"/>
              </a:rPr>
              <a:t>(</a:t>
            </a:r>
            <a:r>
              <a:rPr b="0" i="1" lang="en-GB" sz="4400" spc="-1" strike="noStrike">
                <a:solidFill>
                  <a:srgbClr val="000000"/>
                </a:solidFill>
                <a:latin typeface="Times New Roman"/>
                <a:ea typeface="Times New Roman"/>
              </a:rPr>
              <a:t>x</a:t>
            </a:r>
            <a:r>
              <a:rPr b="0" lang="en-GB" sz="4400" spc="-1" strike="noStrike">
                <a:solidFill>
                  <a:srgbClr val="000000"/>
                </a:solidFill>
                <a:latin typeface="Calibri"/>
                <a:ea typeface="Arial"/>
              </a:rPr>
              <a:t>) and (sin</a:t>
            </a:r>
            <a:r>
              <a:rPr b="0" i="1" lang="en-GB" sz="4400" spc="-1" strike="noStrike">
                <a:solidFill>
                  <a:srgbClr val="000000"/>
                </a:solidFill>
                <a:latin typeface="Times New Roman"/>
                <a:ea typeface="Times New Roman"/>
              </a:rPr>
              <a:t>x</a:t>
            </a:r>
            <a:r>
              <a:rPr b="0" lang="en-GB" sz="4400" spc="-1" strike="noStrike">
                <a:solidFill>
                  <a:srgbClr val="000000"/>
                </a:solidFill>
                <a:latin typeface="Calibri"/>
                <a:ea typeface="Arial"/>
              </a:rPr>
              <a:t>)</a:t>
            </a:r>
            <a:r>
              <a:rPr b="0" lang="en-GB" sz="4400" spc="-1" strike="noStrike" baseline="30000">
                <a:solidFill>
                  <a:srgbClr val="000000"/>
                </a:solidFill>
                <a:latin typeface="Calibri"/>
                <a:ea typeface="Arial"/>
              </a:rPr>
              <a:t>-1</a:t>
            </a:r>
            <a:endParaRPr b="0" lang="en-US" sz="4400" spc="-1" strike="noStrike">
              <a:solidFill>
                <a:srgbClr val="000000"/>
              </a:solidFill>
              <a:latin typeface="Calibri"/>
            </a:endParaRPr>
          </a:p>
        </p:txBody>
      </p:sp>
      <p:grpSp>
        <p:nvGrpSpPr>
          <p:cNvPr id="352" name="Group 2"/>
          <p:cNvGrpSpPr/>
          <p:nvPr/>
        </p:nvGrpSpPr>
        <p:grpSpPr>
          <a:xfrm>
            <a:off x="-1386720" y="1504800"/>
            <a:ext cx="11729880" cy="1072800"/>
            <a:chOff x="-1386720" y="1504800"/>
            <a:chExt cx="11729880" cy="1072800"/>
          </a:xfrm>
        </p:grpSpPr>
        <p:pic>
          <p:nvPicPr>
            <p:cNvPr id="353" name="TextBox 14" descr=""/>
            <p:cNvPicPr/>
            <p:nvPr/>
          </p:nvPicPr>
          <p:blipFill>
            <a:blip r:embed="rId1"/>
            <a:stretch/>
          </p:blipFill>
          <p:spPr>
            <a:xfrm>
              <a:off x="665280" y="1504800"/>
              <a:ext cx="7551360" cy="1072800"/>
            </a:xfrm>
            <a:prstGeom prst="rect">
              <a:avLst/>
            </a:prstGeom>
            <a:ln>
              <a:noFill/>
            </a:ln>
          </p:spPr>
        </p:pic>
        <p:sp>
          <p:nvSpPr>
            <p:cNvPr id="354" name="CustomShape 3"/>
            <p:cNvSpPr/>
            <p:nvPr/>
          </p:nvSpPr>
          <p:spPr>
            <a:xfrm>
              <a:off x="-1386720" y="1628640"/>
              <a:ext cx="1172988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3600" spc="-1" strike="noStrike">
                  <a:solidFill>
                    <a:srgbClr val="ffffff"/>
                  </a:solidFill>
                  <a:latin typeface="Impact"/>
                </a:rPr>
                <a:t>Do not confuse these two operations:</a:t>
              </a:r>
              <a:endParaRPr b="0" lang="en-GB" sz="3600" spc="-1" strike="noStrike">
                <a:latin typeface="Arial"/>
              </a:endParaRPr>
            </a:p>
          </p:txBody>
        </p:sp>
      </p:grpSp>
      <p:sp>
        <p:nvSpPr>
          <p:cNvPr id="355" name="CustomShape 4"/>
          <p:cNvSpPr/>
          <p:nvPr/>
        </p:nvSpPr>
        <p:spPr>
          <a:xfrm>
            <a:off x="108000" y="115920"/>
            <a:ext cx="914040" cy="914040"/>
          </a:xfrm>
          <a:prstGeom prst="sun">
            <a:avLst>
              <a:gd name="adj" fmla="val 25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pic>
        <p:nvPicPr>
          <p:cNvPr id="356" name="" descr=""/>
          <p:cNvPicPr/>
          <p:nvPr/>
        </p:nvPicPr>
        <p:blipFill>
          <a:blip r:embed="rId2"/>
          <a:stretch/>
        </p:blipFill>
        <p:spPr>
          <a:xfrm>
            <a:off x="1258920" y="2492280"/>
            <a:ext cx="4910040" cy="1295280"/>
          </a:xfrm>
          <a:prstGeom prst="rect">
            <a:avLst/>
          </a:prstGeom>
          <a:ln>
            <a:noFill/>
          </a:ln>
        </p:spPr>
      </p:pic>
      <p:pic>
        <p:nvPicPr>
          <p:cNvPr id="357" name="" descr=""/>
          <p:cNvPicPr/>
          <p:nvPr/>
        </p:nvPicPr>
        <p:blipFill>
          <a:blip r:embed="rId3"/>
          <a:stretch/>
        </p:blipFill>
        <p:spPr>
          <a:xfrm>
            <a:off x="1332000" y="3789360"/>
            <a:ext cx="6211800" cy="10080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Finding lengths &amp; angles</a:t>
            </a:r>
            <a:endParaRPr b="0" lang="en-US" sz="4400" spc="-1" strike="noStrike">
              <a:solidFill>
                <a:srgbClr val="000000"/>
              </a:solidFill>
              <a:latin typeface="Calibri"/>
            </a:endParaRPr>
          </a:p>
        </p:txBody>
      </p:sp>
      <p:sp>
        <p:nvSpPr>
          <p:cNvPr id="35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tabLst>
                <a:tab algn="l" pos="0"/>
              </a:tabLst>
            </a:pPr>
            <a:r>
              <a:rPr b="0" lang="en-GB" sz="3200" spc="-1" strike="noStrike">
                <a:solidFill>
                  <a:srgbClr val="000000"/>
                </a:solidFill>
                <a:latin typeface="Calibri"/>
                <a:ea typeface="Arial"/>
              </a:rPr>
              <a:t> </a:t>
            </a:r>
            <a:endParaRPr b="0" lang="en-US" sz="3200" spc="-1" strike="noStrike">
              <a:solidFill>
                <a:srgbClr val="000000"/>
              </a:solidFill>
              <a:latin typeface="Calibri"/>
            </a:endParaRPr>
          </a:p>
        </p:txBody>
      </p:sp>
      <p:pic>
        <p:nvPicPr>
          <p:cNvPr id="360" name="Picture 1" descr=""/>
          <p:cNvPicPr/>
          <p:nvPr/>
        </p:nvPicPr>
        <p:blipFill>
          <a:blip r:embed="rId1"/>
          <a:stretch/>
        </p:blipFill>
        <p:spPr>
          <a:xfrm>
            <a:off x="324000" y="1268280"/>
            <a:ext cx="3887280" cy="5127120"/>
          </a:xfrm>
          <a:prstGeom prst="rect">
            <a:avLst/>
          </a:prstGeom>
          <a:ln>
            <a:noFill/>
          </a:ln>
        </p:spPr>
      </p:pic>
      <p:sp>
        <p:nvSpPr>
          <p:cNvPr id="361" name="CustomShape 3"/>
          <p:cNvSpPr/>
          <p:nvPr/>
        </p:nvSpPr>
        <p:spPr>
          <a:xfrm>
            <a:off x="4653360" y="4653000"/>
            <a:ext cx="3947040" cy="1461960"/>
          </a:xfrm>
          <a:prstGeom prst="rect">
            <a:avLst/>
          </a:prstGeom>
          <a:ln>
            <a:round/>
          </a:ln>
          <a:effectLst>
            <a:outerShdw blurRad="40000" dir="5400000" dist="20160" rotWithShape="0">
              <a:srgbClr val="000000">
                <a:alpha val="38000"/>
              </a:srgbClr>
            </a:outerShdw>
          </a:effectLst>
        </p:spPr>
        <p:style>
          <a:lnRef idx="3">
            <a:schemeClr val="lt1"/>
          </a:lnRef>
          <a:fillRef idx="1">
            <a:schemeClr val="accent2"/>
          </a:fillRef>
          <a:effectRef idx="1">
            <a:schemeClr val="accent2"/>
          </a:effectRef>
          <a:fontRef idx="minor"/>
        </p:style>
        <p:txBody>
          <a:bodyPr wrap="none" lIns="90000" rIns="90000" tIns="45000" bIns="45000">
            <a:spAutoFit/>
          </a:bodyPr>
          <a:p>
            <a:pPr>
              <a:lnSpc>
                <a:spcPct val="100000"/>
              </a:lnSpc>
              <a:tabLst>
                <a:tab algn="l" pos="0"/>
              </a:tabLst>
            </a:pPr>
            <a:r>
              <a:rPr b="0" lang="en-GB" sz="1800" spc="-1" strike="noStrike">
                <a:solidFill>
                  <a:srgbClr val="ffffff"/>
                </a:solidFill>
                <a:latin typeface="MV Boli"/>
                <a:ea typeface="Arial"/>
              </a:rPr>
              <a:t>These questions, like all those I</a:t>
            </a:r>
            <a:br/>
            <a:r>
              <a:rPr b="0" lang="en-GB" sz="1800" spc="-1" strike="noStrike">
                <a:solidFill>
                  <a:srgbClr val="ffffff"/>
                </a:solidFill>
                <a:latin typeface="MV Boli"/>
                <a:ea typeface="Arial"/>
              </a:rPr>
              <a:t>have asked in this tutorial, are</a:t>
            </a:r>
            <a:br/>
            <a:r>
              <a:rPr b="0" lang="en-GB" sz="1800" spc="-1" strike="noStrike">
                <a:solidFill>
                  <a:srgbClr val="ffffff"/>
                </a:solidFill>
                <a:latin typeface="MV Boli"/>
                <a:ea typeface="Arial"/>
              </a:rPr>
              <a:t>taken from the MST124, Unit 4</a:t>
            </a:r>
            <a:br/>
            <a:r>
              <a:rPr b="0" lang="en-GB" sz="1800" spc="-1" strike="noStrike">
                <a:solidFill>
                  <a:srgbClr val="ffffff"/>
                </a:solidFill>
                <a:latin typeface="MV Boli"/>
                <a:ea typeface="Arial"/>
              </a:rPr>
              <a:t>Exercise Book, which is available</a:t>
            </a:r>
            <a:br/>
            <a:r>
              <a:rPr b="0" lang="en-GB" sz="1800" spc="-1" strike="noStrike">
                <a:solidFill>
                  <a:srgbClr val="ffffff"/>
                </a:solidFill>
                <a:latin typeface="MV Boli"/>
                <a:ea typeface="Arial"/>
              </a:rPr>
              <a:t>on the MST124 website.</a:t>
            </a:r>
            <a:endParaRPr b="0" lang="en-GB" sz="1800" spc="-1" strike="noStrike">
              <a:latin typeface="Arial"/>
            </a:endParaRPr>
          </a:p>
        </p:txBody>
      </p:sp>
      <p:sp>
        <p:nvSpPr>
          <p:cNvPr id="362" name="CustomShape 4"/>
          <p:cNvSpPr/>
          <p:nvPr/>
        </p:nvSpPr>
        <p:spPr>
          <a:xfrm>
            <a:off x="3874320" y="1773360"/>
            <a:ext cx="3962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Find all the unknown lengths and angles.</a:t>
            </a:r>
            <a:endParaRPr b="0" lang="en-GB" sz="1800" spc="-1" strike="noStrike">
              <a:latin typeface="Arial"/>
            </a:endParaRPr>
          </a:p>
        </p:txBody>
      </p:sp>
      <p:pic>
        <p:nvPicPr>
          <p:cNvPr id="363" name="Picture 2" descr="Diagram, shapeDescription automatically generated"/>
          <p:cNvPicPr/>
          <p:nvPr/>
        </p:nvPicPr>
        <p:blipFill>
          <a:blip r:embed="rId2"/>
          <a:stretch/>
        </p:blipFill>
        <p:spPr>
          <a:xfrm>
            <a:off x="503280" y="1370160"/>
            <a:ext cx="3095280" cy="49860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Finding lengths &amp; angles</a:t>
            </a:r>
            <a:endParaRPr b="0" lang="en-US" sz="4400" spc="-1" strike="noStrike">
              <a:solidFill>
                <a:srgbClr val="000000"/>
              </a:solidFill>
              <a:latin typeface="Calibri"/>
            </a:endParaRPr>
          </a:p>
        </p:txBody>
      </p:sp>
      <p:sp>
        <p:nvSpPr>
          <p:cNvPr id="365"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tabLst>
                <a:tab algn="l" pos="0"/>
              </a:tabLst>
            </a:pPr>
            <a:r>
              <a:rPr b="0" lang="en-GB" sz="3200" spc="-1" strike="noStrike">
                <a:solidFill>
                  <a:srgbClr val="000000"/>
                </a:solidFill>
                <a:latin typeface="Calibri"/>
                <a:ea typeface="Arial"/>
              </a:rPr>
              <a:t> </a:t>
            </a:r>
            <a:endParaRPr b="0" lang="en-US" sz="3200" spc="-1" strike="noStrike">
              <a:solidFill>
                <a:srgbClr val="000000"/>
              </a:solidFill>
              <a:latin typeface="Calibri"/>
            </a:endParaRPr>
          </a:p>
        </p:txBody>
      </p:sp>
      <p:pic>
        <p:nvPicPr>
          <p:cNvPr id="366" name="Picture 1" descr=""/>
          <p:cNvPicPr/>
          <p:nvPr/>
        </p:nvPicPr>
        <p:blipFill>
          <a:blip r:embed="rId1"/>
          <a:stretch/>
        </p:blipFill>
        <p:spPr>
          <a:xfrm>
            <a:off x="324000" y="1268280"/>
            <a:ext cx="3887280" cy="5127120"/>
          </a:xfrm>
          <a:prstGeom prst="rect">
            <a:avLst/>
          </a:prstGeom>
          <a:ln>
            <a:noFill/>
          </a:ln>
        </p:spPr>
      </p:pic>
      <p:pic>
        <p:nvPicPr>
          <p:cNvPr id="367" name="Picture 7" descr="Diagram, shapeDescription automatically generated"/>
          <p:cNvPicPr/>
          <p:nvPr/>
        </p:nvPicPr>
        <p:blipFill>
          <a:blip r:embed="rId2"/>
          <a:stretch/>
        </p:blipFill>
        <p:spPr>
          <a:xfrm>
            <a:off x="503280" y="1370160"/>
            <a:ext cx="3095280" cy="4986000"/>
          </a:xfrm>
          <a:prstGeom prst="rect">
            <a:avLst/>
          </a:prstGeom>
          <a:ln>
            <a:noFill/>
          </a:ln>
        </p:spPr>
      </p:pic>
      <p:pic>
        <p:nvPicPr>
          <p:cNvPr id="368" name="" descr=""/>
          <p:cNvPicPr/>
          <p:nvPr/>
        </p:nvPicPr>
        <p:blipFill>
          <a:blip r:embed="rId3"/>
          <a:stretch/>
        </p:blipFill>
        <p:spPr>
          <a:xfrm>
            <a:off x="3798720" y="4653000"/>
            <a:ext cx="2021040" cy="1655640"/>
          </a:xfrm>
          <a:prstGeom prst="rect">
            <a:avLst/>
          </a:prstGeom>
          <a:ln>
            <a:noFill/>
          </a:ln>
        </p:spPr>
      </p:pic>
      <p:pic>
        <p:nvPicPr>
          <p:cNvPr id="369" name="" descr=""/>
          <p:cNvPicPr/>
          <p:nvPr/>
        </p:nvPicPr>
        <p:blipFill>
          <a:blip r:embed="rId4"/>
          <a:stretch/>
        </p:blipFill>
        <p:spPr>
          <a:xfrm>
            <a:off x="3844800" y="3114720"/>
            <a:ext cx="1871640" cy="965160"/>
          </a:xfrm>
          <a:prstGeom prst="rect">
            <a:avLst/>
          </a:prstGeom>
          <a:ln>
            <a:noFill/>
          </a:ln>
        </p:spPr>
      </p:pic>
      <p:pic>
        <p:nvPicPr>
          <p:cNvPr id="370" name="" descr=""/>
          <p:cNvPicPr/>
          <p:nvPr/>
        </p:nvPicPr>
        <p:blipFill>
          <a:blip r:embed="rId5"/>
          <a:stretch/>
        </p:blipFill>
        <p:spPr>
          <a:xfrm>
            <a:off x="3844800" y="1697040"/>
            <a:ext cx="1967040" cy="9651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What to do</a:t>
            </a:r>
            <a:endParaRPr b="0" lang="en-US" sz="4400" spc="-1" strike="noStrike">
              <a:solidFill>
                <a:srgbClr val="000000"/>
              </a:solidFill>
              <a:latin typeface="Calibri"/>
            </a:endParaRPr>
          </a:p>
        </p:txBody>
      </p:sp>
      <p:sp>
        <p:nvSpPr>
          <p:cNvPr id="14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Do the exercises as we go along.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I can’t give you much time to do them, so if necessary do them afterwards.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If you took </a:t>
            </a:r>
            <a:r>
              <a:rPr b="0" lang="en-GB" sz="3200" spc="-1" strike="noStrike">
                <a:solidFill>
                  <a:srgbClr val="ff0000"/>
                </a:solidFill>
                <a:latin typeface="Calibri"/>
                <a:ea typeface="Arial"/>
              </a:rPr>
              <a:t>MU123</a:t>
            </a:r>
            <a:r>
              <a:rPr b="0" lang="en-GB" sz="3200" spc="-1" strike="noStrike">
                <a:solidFill>
                  <a:srgbClr val="000000"/>
                </a:solidFill>
                <a:latin typeface="Calibri"/>
                <a:ea typeface="Arial"/>
              </a:rPr>
              <a:t>, go back through </a:t>
            </a:r>
            <a:r>
              <a:rPr b="0" lang="en-GB" sz="3200" spc="-1" strike="noStrike">
                <a:solidFill>
                  <a:srgbClr val="ff0000"/>
                </a:solidFill>
                <a:latin typeface="Calibri"/>
                <a:ea typeface="Arial"/>
              </a:rPr>
              <a:t>Unit 12</a:t>
            </a:r>
            <a:r>
              <a:rPr b="0" lang="en-GB" sz="3200" spc="-1" strike="noStrike">
                <a:solidFill>
                  <a:srgbClr val="000000"/>
                </a:solidFill>
                <a:latin typeface="Calibri"/>
                <a:ea typeface="Arial"/>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The subject is covered again in </a:t>
            </a:r>
            <a:r>
              <a:rPr b="0" lang="en-GB" sz="3200" spc="-1" strike="noStrike">
                <a:solidFill>
                  <a:srgbClr val="00b050"/>
                </a:solidFill>
                <a:latin typeface="Calibri"/>
                <a:ea typeface="Arial"/>
              </a:rPr>
              <a:t>Unit 4 of MST124</a:t>
            </a:r>
            <a:r>
              <a:rPr b="0" lang="en-GB" sz="3200" spc="-1" strike="noStrike">
                <a:solidFill>
                  <a:srgbClr val="000000"/>
                </a:solidFill>
                <a:latin typeface="Calibri"/>
                <a:ea typeface="Arial"/>
              </a:rPr>
              <a: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If you see a            in the top left-hand corner of a frame, this is an issue that students frequently confuse, and lose marks on.</a:t>
            </a:r>
            <a:endParaRPr b="0" lang="en-US" sz="3200" spc="-1" strike="noStrike">
              <a:solidFill>
                <a:srgbClr val="000000"/>
              </a:solidFill>
              <a:latin typeface="Calibri"/>
            </a:endParaRPr>
          </a:p>
        </p:txBody>
      </p:sp>
      <p:sp>
        <p:nvSpPr>
          <p:cNvPr id="143" name="CustomShape 3"/>
          <p:cNvSpPr/>
          <p:nvPr/>
        </p:nvSpPr>
        <p:spPr>
          <a:xfrm>
            <a:off x="2843280" y="4365720"/>
            <a:ext cx="914040" cy="914040"/>
          </a:xfrm>
          <a:prstGeom prst="sun">
            <a:avLst>
              <a:gd name="adj" fmla="val 25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Two useful triangles</a:t>
            </a:r>
            <a:endParaRPr b="0" lang="en-US" sz="4400" spc="-1" strike="noStrike">
              <a:solidFill>
                <a:srgbClr val="000000"/>
              </a:solidFill>
              <a:latin typeface="Calibri"/>
            </a:endParaRPr>
          </a:p>
        </p:txBody>
      </p:sp>
      <p:sp>
        <p:nvSpPr>
          <p:cNvPr id="37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tabLst>
                <a:tab algn="l" pos="0"/>
              </a:tabLst>
            </a:pPr>
            <a:r>
              <a:rPr b="0" lang="en-GB" sz="3200" spc="-1" strike="noStrike">
                <a:solidFill>
                  <a:srgbClr val="000000"/>
                </a:solidFill>
                <a:latin typeface="Calibri"/>
                <a:ea typeface="Arial"/>
              </a:rPr>
              <a:t>30,60,90 and 45,45,90.</a:t>
            </a:r>
            <a:endParaRPr b="0" lang="en-US" sz="3200" spc="-1" strike="noStrike">
              <a:solidFill>
                <a:srgbClr val="000000"/>
              </a:solidFill>
              <a:latin typeface="Calibri"/>
            </a:endParaRPr>
          </a:p>
        </p:txBody>
      </p:sp>
      <p:sp>
        <p:nvSpPr>
          <p:cNvPr id="373" name="CustomShape 3"/>
          <p:cNvSpPr/>
          <p:nvPr/>
        </p:nvSpPr>
        <p:spPr>
          <a:xfrm>
            <a:off x="468360" y="2421000"/>
            <a:ext cx="3382560" cy="1584000"/>
          </a:xfrm>
          <a:prstGeom prst="rtTriangle">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74" name="CustomShape 4"/>
          <p:cNvSpPr/>
          <p:nvPr/>
        </p:nvSpPr>
        <p:spPr>
          <a:xfrm>
            <a:off x="5292720" y="2205000"/>
            <a:ext cx="2374560" cy="2015640"/>
          </a:xfrm>
          <a:prstGeom prst="rtTriangle">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75" name="CustomShape 5"/>
          <p:cNvSpPr/>
          <p:nvPr/>
        </p:nvSpPr>
        <p:spPr>
          <a:xfrm>
            <a:off x="181440" y="306864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a:t>
            </a:r>
            <a:endParaRPr b="0" lang="en-GB" sz="1800" spc="-1" strike="noStrike">
              <a:latin typeface="Arial"/>
            </a:endParaRPr>
          </a:p>
        </p:txBody>
      </p:sp>
      <p:sp>
        <p:nvSpPr>
          <p:cNvPr id="376" name="CustomShape 6"/>
          <p:cNvSpPr/>
          <p:nvPr/>
        </p:nvSpPr>
        <p:spPr>
          <a:xfrm>
            <a:off x="1981800" y="278136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a:t>
            </a:r>
            <a:endParaRPr b="0" lang="en-GB" sz="1800" spc="-1" strike="noStrike">
              <a:latin typeface="Arial"/>
            </a:endParaRPr>
          </a:p>
        </p:txBody>
      </p:sp>
      <p:sp>
        <p:nvSpPr>
          <p:cNvPr id="377" name="CustomShape 7"/>
          <p:cNvSpPr/>
          <p:nvPr/>
        </p:nvSpPr>
        <p:spPr>
          <a:xfrm>
            <a:off x="1800360" y="4005360"/>
            <a:ext cx="3549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Symbol"/>
                <a:ea typeface="Arial"/>
              </a:rPr>
              <a:t></a:t>
            </a:r>
            <a:r>
              <a:rPr b="0" lang="en-GB" sz="1800" spc="-1" strike="noStrike">
                <a:solidFill>
                  <a:srgbClr val="000000"/>
                </a:solidFill>
                <a:latin typeface="Calibri"/>
                <a:ea typeface="Arial"/>
              </a:rPr>
              <a:t>3</a:t>
            </a:r>
            <a:endParaRPr b="0" lang="en-GB" sz="1800" spc="-1" strike="noStrike">
              <a:latin typeface="Arial"/>
            </a:endParaRPr>
          </a:p>
        </p:txBody>
      </p:sp>
      <p:sp>
        <p:nvSpPr>
          <p:cNvPr id="378" name="CustomShape 8"/>
          <p:cNvSpPr/>
          <p:nvPr/>
        </p:nvSpPr>
        <p:spPr>
          <a:xfrm>
            <a:off x="6409080" y="2852640"/>
            <a:ext cx="3549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Symbol"/>
                <a:ea typeface="Arial"/>
              </a:rPr>
              <a:t></a:t>
            </a:r>
            <a:r>
              <a:rPr b="0" lang="en-GB" sz="1800" spc="-1" strike="noStrike">
                <a:solidFill>
                  <a:srgbClr val="000000"/>
                </a:solidFill>
                <a:latin typeface="Calibri"/>
                <a:ea typeface="Arial"/>
              </a:rPr>
              <a:t>2</a:t>
            </a:r>
            <a:endParaRPr b="0" lang="en-GB" sz="1800" spc="-1" strike="noStrike">
              <a:latin typeface="Arial"/>
            </a:endParaRPr>
          </a:p>
        </p:txBody>
      </p:sp>
      <p:sp>
        <p:nvSpPr>
          <p:cNvPr id="379" name="CustomShape 9"/>
          <p:cNvSpPr/>
          <p:nvPr/>
        </p:nvSpPr>
        <p:spPr>
          <a:xfrm>
            <a:off x="5005800" y="3213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a:t>
            </a:r>
            <a:endParaRPr b="0" lang="en-GB" sz="1800" spc="-1" strike="noStrike">
              <a:latin typeface="Arial"/>
            </a:endParaRPr>
          </a:p>
        </p:txBody>
      </p:sp>
      <p:sp>
        <p:nvSpPr>
          <p:cNvPr id="380" name="CustomShape 10"/>
          <p:cNvSpPr/>
          <p:nvPr/>
        </p:nvSpPr>
        <p:spPr>
          <a:xfrm>
            <a:off x="6302880" y="4221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a:t>
            </a:r>
            <a:endParaRPr b="0" lang="en-GB" sz="1800" spc="-1" strike="noStrike">
              <a:latin typeface="Arial"/>
            </a:endParaRPr>
          </a:p>
        </p:txBody>
      </p:sp>
      <p:sp>
        <p:nvSpPr>
          <p:cNvPr id="381" name="CustomShape 11"/>
          <p:cNvSpPr/>
          <p:nvPr/>
        </p:nvSpPr>
        <p:spPr>
          <a:xfrm>
            <a:off x="5292720" y="4076640"/>
            <a:ext cx="14256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82" name="CustomShape 12"/>
          <p:cNvSpPr/>
          <p:nvPr/>
        </p:nvSpPr>
        <p:spPr>
          <a:xfrm>
            <a:off x="468360" y="3860640"/>
            <a:ext cx="14256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83" name="CustomShape 13"/>
          <p:cNvSpPr/>
          <p:nvPr/>
        </p:nvSpPr>
        <p:spPr>
          <a:xfrm>
            <a:off x="2026080" y="5373720"/>
            <a:ext cx="5253120" cy="639000"/>
          </a:xfrm>
          <a:prstGeom prst="rect">
            <a:avLst/>
          </a:prstGeom>
          <a:gradFill rotWithShape="0">
            <a:gsLst>
              <a:gs pos="0">
                <a:srgbClr val="bfd5ff"/>
              </a:gs>
              <a:gs pos="100000">
                <a:srgbClr val="e5eeff"/>
              </a:gs>
            </a:gsLst>
            <a:lin ang="16200000"/>
          </a:gradFill>
          <a:ln>
            <a:solidFill>
              <a:srgbClr val="4a7ebb"/>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It is well worth remembering these triangles</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and their values. They occur a lot.</a:t>
            </a:r>
            <a:endParaRPr b="0" lang="en-GB" sz="1800" spc="-1" strike="noStrike">
              <a:latin typeface="Arial"/>
            </a:endParaRPr>
          </a:p>
        </p:txBody>
      </p:sp>
      <p:pic>
        <p:nvPicPr>
          <p:cNvPr id="384" name="" descr=""/>
          <p:cNvPicPr/>
          <p:nvPr/>
        </p:nvPicPr>
        <p:blipFill>
          <a:blip r:embed="rId1"/>
          <a:stretch/>
        </p:blipFill>
        <p:spPr>
          <a:xfrm>
            <a:off x="395280" y="4437000"/>
            <a:ext cx="5497560" cy="711360"/>
          </a:xfrm>
          <a:prstGeom prst="rect">
            <a:avLst/>
          </a:prstGeom>
          <a:ln>
            <a:noFill/>
          </a:ln>
        </p:spPr>
      </p:pic>
      <p:pic>
        <p:nvPicPr>
          <p:cNvPr id="385" name="" descr=""/>
          <p:cNvPicPr/>
          <p:nvPr/>
        </p:nvPicPr>
        <p:blipFill>
          <a:blip r:embed="rId2"/>
          <a:stretch/>
        </p:blipFill>
        <p:spPr>
          <a:xfrm>
            <a:off x="7164360" y="4005360"/>
            <a:ext cx="254160" cy="177840"/>
          </a:xfrm>
          <a:prstGeom prst="rect">
            <a:avLst/>
          </a:prstGeom>
          <a:ln>
            <a:noFill/>
          </a:ln>
        </p:spPr>
      </p:pic>
      <p:pic>
        <p:nvPicPr>
          <p:cNvPr id="386" name="" descr=""/>
          <p:cNvPicPr/>
          <p:nvPr/>
        </p:nvPicPr>
        <p:blipFill>
          <a:blip r:embed="rId3"/>
          <a:stretch/>
        </p:blipFill>
        <p:spPr>
          <a:xfrm>
            <a:off x="5292720" y="2421000"/>
            <a:ext cx="254160" cy="177840"/>
          </a:xfrm>
          <a:prstGeom prst="rect">
            <a:avLst/>
          </a:prstGeom>
          <a:ln>
            <a:noFill/>
          </a:ln>
        </p:spPr>
      </p:pic>
      <p:pic>
        <p:nvPicPr>
          <p:cNvPr id="387" name="" descr=""/>
          <p:cNvPicPr/>
          <p:nvPr/>
        </p:nvPicPr>
        <p:blipFill>
          <a:blip r:embed="rId4"/>
          <a:stretch/>
        </p:blipFill>
        <p:spPr>
          <a:xfrm>
            <a:off x="468360" y="2565360"/>
            <a:ext cx="254160" cy="177840"/>
          </a:xfrm>
          <a:prstGeom prst="rect">
            <a:avLst/>
          </a:prstGeom>
          <a:ln>
            <a:noFill/>
          </a:ln>
        </p:spPr>
      </p:pic>
      <p:pic>
        <p:nvPicPr>
          <p:cNvPr id="388" name="" descr=""/>
          <p:cNvPicPr/>
          <p:nvPr/>
        </p:nvPicPr>
        <p:blipFill>
          <a:blip r:embed="rId5"/>
          <a:stretch/>
        </p:blipFill>
        <p:spPr>
          <a:xfrm>
            <a:off x="3203640" y="3789360"/>
            <a:ext cx="254160" cy="1778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Relationship between sine and cosine</a:t>
            </a:r>
            <a:endParaRPr b="0" lang="en-US" sz="4400" spc="-1" strike="noStrike">
              <a:solidFill>
                <a:srgbClr val="000000"/>
              </a:solidFill>
              <a:latin typeface="Calibri"/>
            </a:endParaRPr>
          </a:p>
        </p:txBody>
      </p:sp>
      <p:sp>
        <p:nvSpPr>
          <p:cNvPr id="390" name="Line 2"/>
          <p:cNvSpPr/>
          <p:nvPr/>
        </p:nvSpPr>
        <p:spPr>
          <a:xfrm>
            <a:off x="2700000" y="1196640"/>
            <a:ext cx="0" cy="2519640"/>
          </a:xfrm>
          <a:prstGeom prst="line">
            <a:avLst/>
          </a:prstGeom>
          <a:ln>
            <a:solidFill>
              <a:srgbClr val="4a7ebb"/>
            </a:solidFill>
          </a:ln>
        </p:spPr>
        <p:style>
          <a:lnRef idx="0"/>
          <a:fillRef idx="0"/>
          <a:effectRef idx="0"/>
          <a:fontRef idx="minor"/>
        </p:style>
      </p:sp>
      <p:sp>
        <p:nvSpPr>
          <p:cNvPr id="391" name="Line 3"/>
          <p:cNvSpPr/>
          <p:nvPr/>
        </p:nvSpPr>
        <p:spPr>
          <a:xfrm>
            <a:off x="2700000" y="3716280"/>
            <a:ext cx="4464360" cy="0"/>
          </a:xfrm>
          <a:prstGeom prst="line">
            <a:avLst/>
          </a:prstGeom>
          <a:ln>
            <a:solidFill>
              <a:srgbClr val="4a7ebb"/>
            </a:solidFill>
          </a:ln>
        </p:spPr>
        <p:style>
          <a:lnRef idx="0"/>
          <a:fillRef idx="0"/>
          <a:effectRef idx="0"/>
          <a:fontRef idx="minor"/>
        </p:style>
      </p:sp>
      <p:sp>
        <p:nvSpPr>
          <p:cNvPr id="392" name="Line 4"/>
          <p:cNvSpPr/>
          <p:nvPr/>
        </p:nvSpPr>
        <p:spPr>
          <a:xfrm>
            <a:off x="2700000" y="1196640"/>
            <a:ext cx="4464360" cy="2519640"/>
          </a:xfrm>
          <a:prstGeom prst="line">
            <a:avLst/>
          </a:prstGeom>
          <a:ln>
            <a:solidFill>
              <a:srgbClr val="4a7ebb"/>
            </a:solidFill>
          </a:ln>
        </p:spPr>
        <p:style>
          <a:lnRef idx="0"/>
          <a:fillRef idx="0"/>
          <a:effectRef idx="0"/>
          <a:fontRef idx="minor"/>
        </p:style>
      </p:sp>
      <p:sp>
        <p:nvSpPr>
          <p:cNvPr id="393" name="CustomShape 5"/>
          <p:cNvSpPr/>
          <p:nvPr/>
        </p:nvSpPr>
        <p:spPr>
          <a:xfrm>
            <a:off x="3568680" y="3645000"/>
            <a:ext cx="9979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adjacent</a:t>
            </a:r>
            <a:endParaRPr b="0" lang="en-GB" sz="1800" spc="-1" strike="noStrike">
              <a:latin typeface="Arial"/>
            </a:endParaRPr>
          </a:p>
        </p:txBody>
      </p:sp>
      <p:sp>
        <p:nvSpPr>
          <p:cNvPr id="394" name="CustomShape 6"/>
          <p:cNvSpPr/>
          <p:nvPr/>
        </p:nvSpPr>
        <p:spPr>
          <a:xfrm>
            <a:off x="1983240" y="2421000"/>
            <a:ext cx="1011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opposite</a:t>
            </a:r>
            <a:endParaRPr b="0" lang="en-GB" sz="1800" spc="-1" strike="noStrike">
              <a:latin typeface="Arial"/>
            </a:endParaRPr>
          </a:p>
        </p:txBody>
      </p:sp>
      <p:sp>
        <p:nvSpPr>
          <p:cNvPr id="395" name="CustomShape 7"/>
          <p:cNvSpPr/>
          <p:nvPr/>
        </p:nvSpPr>
        <p:spPr>
          <a:xfrm>
            <a:off x="4288680" y="1916280"/>
            <a:ext cx="1296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1" lang="en-GB" sz="1800" spc="-1" strike="noStrike">
                <a:solidFill>
                  <a:srgbClr val="ff0000"/>
                </a:solidFill>
                <a:latin typeface="Calibri"/>
                <a:ea typeface="Arial"/>
              </a:rPr>
              <a:t>hypotenuse</a:t>
            </a:r>
            <a:endParaRPr b="0" lang="en-GB" sz="1800" spc="-1" strike="noStrike">
              <a:latin typeface="Arial"/>
            </a:endParaRPr>
          </a:p>
        </p:txBody>
      </p:sp>
      <p:sp>
        <p:nvSpPr>
          <p:cNvPr id="396" name="CustomShape 8"/>
          <p:cNvSpPr/>
          <p:nvPr/>
        </p:nvSpPr>
        <p:spPr>
          <a:xfrm>
            <a:off x="6518520" y="3357720"/>
            <a:ext cx="316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2400" spc="-1" strike="noStrike">
                <a:solidFill>
                  <a:srgbClr val="000000"/>
                </a:solidFill>
                <a:latin typeface="Times New Roman"/>
                <a:ea typeface="Times New Roman"/>
              </a:rPr>
              <a:t>x</a:t>
            </a:r>
            <a:endParaRPr b="0" lang="en-GB" sz="2400" spc="-1" strike="noStrike">
              <a:latin typeface="Arial"/>
            </a:endParaRPr>
          </a:p>
        </p:txBody>
      </p:sp>
      <p:sp>
        <p:nvSpPr>
          <p:cNvPr id="397" name="CustomShape 9"/>
          <p:cNvSpPr/>
          <p:nvPr/>
        </p:nvSpPr>
        <p:spPr>
          <a:xfrm>
            <a:off x="2700360" y="3573360"/>
            <a:ext cx="142560" cy="14256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398" name="CustomShape 10"/>
          <p:cNvSpPr/>
          <p:nvPr/>
        </p:nvSpPr>
        <p:spPr>
          <a:xfrm>
            <a:off x="2702160" y="1341360"/>
            <a:ext cx="31680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2400" spc="-1" strike="noStrike">
                <a:solidFill>
                  <a:srgbClr val="000000"/>
                </a:solidFill>
                <a:latin typeface="Times New Roman"/>
                <a:ea typeface="Times New Roman"/>
              </a:rPr>
              <a:t>y</a:t>
            </a:r>
            <a:endParaRPr b="0" lang="en-GB" sz="2400" spc="-1" strike="noStrike">
              <a:latin typeface="Arial"/>
            </a:endParaRPr>
          </a:p>
        </p:txBody>
      </p:sp>
      <p:pic>
        <p:nvPicPr>
          <p:cNvPr id="399" name="" descr=""/>
          <p:cNvPicPr/>
          <p:nvPr/>
        </p:nvPicPr>
        <p:blipFill>
          <a:blip r:embed="rId1"/>
          <a:stretch/>
        </p:blipFill>
        <p:spPr>
          <a:xfrm>
            <a:off x="1692360" y="4508640"/>
            <a:ext cx="4108320" cy="144144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Relationship between sine, cosine and tan.</a:t>
            </a:r>
            <a:endParaRPr b="0" lang="en-US" sz="4400" spc="-1" strike="noStrike">
              <a:solidFill>
                <a:srgbClr val="000000"/>
              </a:solidFill>
              <a:latin typeface="Calibri"/>
            </a:endParaRPr>
          </a:p>
        </p:txBody>
      </p:sp>
      <p:pic>
        <p:nvPicPr>
          <p:cNvPr id="401" name="" descr=""/>
          <p:cNvPicPr/>
          <p:nvPr/>
        </p:nvPicPr>
        <p:blipFill>
          <a:blip r:embed="rId1"/>
          <a:stretch/>
        </p:blipFill>
        <p:spPr>
          <a:xfrm>
            <a:off x="755640" y="1700280"/>
            <a:ext cx="5985000" cy="2016000"/>
          </a:xfrm>
          <a:prstGeom prst="rect">
            <a:avLst/>
          </a:prstGeom>
          <a:ln>
            <a:noFill/>
          </a:ln>
        </p:spPr>
      </p:pic>
      <p:pic>
        <p:nvPicPr>
          <p:cNvPr id="402" name="" descr=""/>
          <p:cNvPicPr/>
          <p:nvPr/>
        </p:nvPicPr>
        <p:blipFill>
          <a:blip r:embed="rId2"/>
          <a:stretch/>
        </p:blipFill>
        <p:spPr>
          <a:xfrm>
            <a:off x="2700360" y="4221000"/>
            <a:ext cx="3270240" cy="158436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3600" spc="-1" strike="noStrike">
                <a:solidFill>
                  <a:srgbClr val="000000"/>
                </a:solidFill>
                <a:latin typeface="Calibri"/>
                <a:ea typeface="Arial"/>
              </a:rPr>
              <a:t>Relationship between sin and cos</a:t>
            </a:r>
            <a:endParaRPr b="0" lang="en-US" sz="3600" spc="-1" strike="noStrike">
              <a:solidFill>
                <a:srgbClr val="000000"/>
              </a:solidFill>
              <a:latin typeface="Calibri"/>
            </a:endParaRPr>
          </a:p>
        </p:txBody>
      </p:sp>
      <p:sp>
        <p:nvSpPr>
          <p:cNvPr id="404" name="CustomShape 2"/>
          <p:cNvSpPr/>
          <p:nvPr/>
        </p:nvSpPr>
        <p:spPr>
          <a:xfrm>
            <a:off x="640080" y="2852640"/>
            <a:ext cx="4518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This is a very important identity, so I’ll repeat it</a:t>
            </a:r>
            <a:endParaRPr b="0" lang="en-GB" sz="1800" spc="-1" strike="noStrike">
              <a:latin typeface="Arial"/>
            </a:endParaRPr>
          </a:p>
        </p:txBody>
      </p:sp>
      <p:sp>
        <p:nvSpPr>
          <p:cNvPr id="405" name="CustomShape 3"/>
          <p:cNvSpPr/>
          <p:nvPr/>
        </p:nvSpPr>
        <p:spPr>
          <a:xfrm>
            <a:off x="2315880" y="3284640"/>
            <a:ext cx="4059000" cy="821520"/>
          </a:xfrm>
          <a:prstGeom prst="rect">
            <a:avLst/>
          </a:prstGeom>
          <a:gradFill rotWithShape="0">
            <a:gsLst>
              <a:gs pos="0">
                <a:srgbClr val="bbefff"/>
              </a:gs>
              <a:gs pos="100000">
                <a:srgbClr val="e4f9ff"/>
              </a:gs>
            </a:gsLst>
            <a:lin ang="16200000"/>
          </a:gradFill>
          <a:ln>
            <a:solidFill>
              <a:srgbClr val="46aac5"/>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4800" spc="-1" strike="noStrike">
                <a:solidFill>
                  <a:srgbClr val="000000"/>
                </a:solidFill>
                <a:latin typeface="Calibri"/>
              </a:rPr>
              <a:t>sin</a:t>
            </a:r>
            <a:r>
              <a:rPr b="0" lang="en-GB" sz="4800" spc="-1" strike="noStrike" baseline="30000">
                <a:solidFill>
                  <a:srgbClr val="000000"/>
                </a:solidFill>
                <a:latin typeface="Calibri"/>
              </a:rPr>
              <a:t>2</a:t>
            </a:r>
            <a:r>
              <a:rPr b="0" i="1" lang="en-GB" sz="4800" spc="-1" strike="noStrike">
                <a:solidFill>
                  <a:srgbClr val="000000"/>
                </a:solidFill>
                <a:latin typeface="Times New Roman"/>
                <a:ea typeface="Times New Roman"/>
              </a:rPr>
              <a:t>x</a:t>
            </a:r>
            <a:r>
              <a:rPr b="0" lang="en-GB" sz="4800" spc="-1" strike="noStrike">
                <a:solidFill>
                  <a:srgbClr val="000000"/>
                </a:solidFill>
                <a:latin typeface="Calibri"/>
                <a:ea typeface="Times New Roman"/>
              </a:rPr>
              <a:t> + cos</a:t>
            </a:r>
            <a:r>
              <a:rPr b="0" lang="en-GB" sz="4800" spc="-1" strike="noStrike" baseline="30000">
                <a:solidFill>
                  <a:srgbClr val="000000"/>
                </a:solidFill>
                <a:latin typeface="Calibri"/>
                <a:ea typeface="Times New Roman"/>
              </a:rPr>
              <a:t>2</a:t>
            </a:r>
            <a:r>
              <a:rPr b="0" i="1" lang="en-GB" sz="4800" spc="-1" strike="noStrike">
                <a:solidFill>
                  <a:srgbClr val="000000"/>
                </a:solidFill>
                <a:latin typeface="Times New Roman"/>
                <a:ea typeface="Times New Roman"/>
              </a:rPr>
              <a:t>x</a:t>
            </a:r>
            <a:r>
              <a:rPr b="0" lang="en-GB" sz="4800" spc="-1" strike="noStrike">
                <a:solidFill>
                  <a:srgbClr val="000000"/>
                </a:solidFill>
                <a:latin typeface="Calibri"/>
                <a:ea typeface="Times New Roman"/>
              </a:rPr>
              <a:t> = 1</a:t>
            </a:r>
            <a:endParaRPr b="0" lang="en-GB" sz="4800" spc="-1" strike="noStrike">
              <a:latin typeface="Arial"/>
            </a:endParaRPr>
          </a:p>
        </p:txBody>
      </p:sp>
      <p:sp>
        <p:nvSpPr>
          <p:cNvPr id="406" name="CustomShape 4"/>
          <p:cNvSpPr/>
          <p:nvPr/>
        </p:nvSpPr>
        <p:spPr>
          <a:xfrm>
            <a:off x="656280" y="4724280"/>
            <a:ext cx="7828200" cy="1310040"/>
          </a:xfrm>
          <a:prstGeom prst="rect">
            <a:avLst/>
          </a:prstGeom>
          <a:gradFill rotWithShape="0">
            <a:gsLst>
              <a:gs pos="0">
                <a:srgbClr val="ffbebd"/>
              </a:gs>
              <a:gs pos="100000">
                <a:srgbClr val="ffe5e5"/>
              </a:gs>
            </a:gsLst>
            <a:lin ang="16200000"/>
          </a:gradFill>
          <a:ln>
            <a:solidFill>
              <a:srgbClr val="be4b48"/>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2000" spc="-1" strike="noStrike">
                <a:solidFill>
                  <a:srgbClr val="000000"/>
                </a:solidFill>
                <a:latin typeface="MV Boli"/>
                <a:ea typeface="MV Boli"/>
              </a:rPr>
              <a:t>Note that, unlike sin</a:t>
            </a:r>
            <a:r>
              <a:rPr b="0" lang="en-GB" sz="2000" spc="-1" strike="noStrike" baseline="30000">
                <a:solidFill>
                  <a:srgbClr val="000000"/>
                </a:solidFill>
                <a:latin typeface="MV Boli"/>
                <a:ea typeface="MV Boli"/>
              </a:rPr>
              <a:t>-1</a:t>
            </a:r>
            <a:r>
              <a:rPr b="0" lang="en-GB" sz="2000" spc="-1" strike="noStrike">
                <a:solidFill>
                  <a:srgbClr val="000000"/>
                </a:solidFill>
                <a:latin typeface="MV Boli"/>
                <a:ea typeface="MV Boli"/>
              </a:rPr>
              <a:t>x, sin</a:t>
            </a:r>
            <a:r>
              <a:rPr b="0" lang="en-GB" sz="2000" spc="-1" strike="noStrike" baseline="30000">
                <a:solidFill>
                  <a:srgbClr val="000000"/>
                </a:solidFill>
                <a:latin typeface="MV Boli"/>
                <a:ea typeface="MV Boli"/>
              </a:rPr>
              <a:t>2</a:t>
            </a:r>
            <a:r>
              <a:rPr b="0" lang="en-GB" sz="2000" spc="-1" strike="noStrike">
                <a:solidFill>
                  <a:srgbClr val="000000"/>
                </a:solidFill>
                <a:latin typeface="MV Boli"/>
                <a:ea typeface="MV Boli"/>
              </a:rPr>
              <a:t>x </a:t>
            </a:r>
            <a:r>
              <a:rPr b="1" i="1" lang="en-GB" sz="2000" spc="-1" strike="noStrike" u="sng">
                <a:solidFill>
                  <a:srgbClr val="000000"/>
                </a:solidFill>
                <a:uFillTx/>
                <a:latin typeface="MV Boli"/>
                <a:ea typeface="MV Boli"/>
              </a:rPr>
              <a:t>is</a:t>
            </a:r>
            <a:r>
              <a:rPr b="0" lang="en-GB" sz="2000" spc="-1" strike="noStrike">
                <a:solidFill>
                  <a:srgbClr val="000000"/>
                </a:solidFill>
                <a:latin typeface="MV Boli"/>
                <a:ea typeface="MV Boli"/>
              </a:rPr>
              <a:t> the same as (sin x)</a:t>
            </a:r>
            <a:r>
              <a:rPr b="0" lang="en-GB" sz="2000" spc="-1" strike="noStrike" baseline="30000">
                <a:solidFill>
                  <a:srgbClr val="000000"/>
                </a:solidFill>
                <a:latin typeface="MV Boli"/>
                <a:ea typeface="MV Boli"/>
              </a:rPr>
              <a:t>2</a:t>
            </a:r>
            <a:r>
              <a:rPr b="0" lang="en-GB" sz="2000" spc="-1" strike="noStrike">
                <a:solidFill>
                  <a:srgbClr val="000000"/>
                </a:solidFill>
                <a:latin typeface="MV Boli"/>
                <a:ea typeface="MV Boli"/>
              </a:rPr>
              <a:t>, and </a:t>
            </a:r>
            <a:endParaRPr b="0" lang="en-GB" sz="2000" spc="-1" strike="noStrike">
              <a:latin typeface="Arial"/>
            </a:endParaRPr>
          </a:p>
          <a:p>
            <a:pPr>
              <a:lnSpc>
                <a:spcPct val="100000"/>
              </a:lnSpc>
              <a:tabLst>
                <a:tab algn="l" pos="0"/>
              </a:tabLst>
            </a:pPr>
            <a:r>
              <a:rPr b="0" lang="en-GB" sz="2000" spc="-1" strike="noStrike">
                <a:solidFill>
                  <a:srgbClr val="000000"/>
                </a:solidFill>
                <a:latin typeface="MV Boli"/>
                <a:ea typeface="MV Boli"/>
              </a:rPr>
              <a:t>by convention we always write sin</a:t>
            </a:r>
            <a:r>
              <a:rPr b="0" lang="en-GB" sz="2000" spc="-1" strike="noStrike" baseline="30000">
                <a:solidFill>
                  <a:srgbClr val="000000"/>
                </a:solidFill>
                <a:latin typeface="MV Boli"/>
                <a:ea typeface="MV Boli"/>
              </a:rPr>
              <a:t>2</a:t>
            </a:r>
            <a:r>
              <a:rPr b="0" lang="en-GB" sz="2000" spc="-1" strike="noStrike">
                <a:solidFill>
                  <a:srgbClr val="000000"/>
                </a:solidFill>
                <a:latin typeface="MV Boli"/>
                <a:ea typeface="MV Boli"/>
              </a:rPr>
              <a:t>x. This is an unfortunate </a:t>
            </a:r>
            <a:endParaRPr b="0" lang="en-GB" sz="2000" spc="-1" strike="noStrike">
              <a:latin typeface="Arial"/>
            </a:endParaRPr>
          </a:p>
          <a:p>
            <a:pPr>
              <a:lnSpc>
                <a:spcPct val="100000"/>
              </a:lnSpc>
              <a:tabLst>
                <a:tab algn="l" pos="0"/>
              </a:tabLst>
            </a:pPr>
            <a:r>
              <a:rPr b="0" lang="en-GB" sz="2000" spc="-1" strike="noStrike">
                <a:solidFill>
                  <a:srgbClr val="000000"/>
                </a:solidFill>
                <a:latin typeface="MV Boli"/>
                <a:ea typeface="MV Boli"/>
              </a:rPr>
              <a:t>confusion of notation when you are first learning, but you </a:t>
            </a:r>
            <a:endParaRPr b="0" lang="en-GB" sz="2000" spc="-1" strike="noStrike">
              <a:latin typeface="Arial"/>
            </a:endParaRPr>
          </a:p>
          <a:p>
            <a:pPr>
              <a:lnSpc>
                <a:spcPct val="100000"/>
              </a:lnSpc>
              <a:tabLst>
                <a:tab algn="l" pos="0"/>
              </a:tabLst>
            </a:pPr>
            <a:r>
              <a:rPr b="0" lang="en-GB" sz="2000" spc="-1" strike="noStrike">
                <a:solidFill>
                  <a:srgbClr val="000000"/>
                </a:solidFill>
                <a:latin typeface="MV Boli"/>
                <a:ea typeface="MV Boli"/>
              </a:rPr>
              <a:t>will soon become used to it.</a:t>
            </a:r>
            <a:endParaRPr b="0" lang="en-GB" sz="2000" spc="-1" strike="noStrike">
              <a:latin typeface="Arial"/>
            </a:endParaRPr>
          </a:p>
        </p:txBody>
      </p:sp>
      <p:sp>
        <p:nvSpPr>
          <p:cNvPr id="407" name="CustomShape 5"/>
          <p:cNvSpPr/>
          <p:nvPr/>
        </p:nvSpPr>
        <p:spPr>
          <a:xfrm>
            <a:off x="108000" y="115920"/>
            <a:ext cx="914040" cy="914040"/>
          </a:xfrm>
          <a:prstGeom prst="sun">
            <a:avLst>
              <a:gd name="adj" fmla="val 25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pic>
        <p:nvPicPr>
          <p:cNvPr id="408" name="" descr=""/>
          <p:cNvPicPr/>
          <p:nvPr/>
        </p:nvPicPr>
        <p:blipFill>
          <a:blip r:embed="rId1"/>
          <a:stretch/>
        </p:blipFill>
        <p:spPr>
          <a:xfrm>
            <a:off x="755640" y="1700280"/>
            <a:ext cx="7661160" cy="100800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Extending basic trigonometry</a:t>
            </a:r>
            <a:endParaRPr b="0" lang="en-US" sz="4400" spc="-1" strike="noStrike">
              <a:solidFill>
                <a:srgbClr val="000000"/>
              </a:solidFill>
              <a:latin typeface="Calibri"/>
            </a:endParaRPr>
          </a:p>
        </p:txBody>
      </p:sp>
      <p:sp>
        <p:nvSpPr>
          <p:cNvPr id="410" name="CustomShape 2"/>
          <p:cNvSpPr/>
          <p:nvPr/>
        </p:nvSpPr>
        <p:spPr>
          <a:xfrm>
            <a:off x="684360" y="1484280"/>
            <a:ext cx="7848360" cy="32893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GB" sz="1800" spc="-1" strike="noStrike">
              <a:latin typeface="Arial"/>
            </a:endParaRPr>
          </a:p>
          <a:p>
            <a:pPr>
              <a:lnSpc>
                <a:spcPct val="100000"/>
              </a:lnSpc>
              <a:tabLst>
                <a:tab algn="l" pos="0"/>
              </a:tabLst>
            </a:pPr>
            <a:r>
              <a:rPr b="0" lang="en-GB" sz="3200" spc="-1" strike="noStrike">
                <a:solidFill>
                  <a:srgbClr val="000000"/>
                </a:solidFill>
                <a:latin typeface="Calibri"/>
                <a:ea typeface="Arial"/>
              </a:rPr>
              <a:t>We need to be able to:</a:t>
            </a:r>
            <a:endParaRPr b="0" lang="en-GB" sz="3200" spc="-1" strike="noStrike">
              <a:latin typeface="Arial"/>
            </a:endParaRPr>
          </a:p>
          <a:p>
            <a:pPr>
              <a:lnSpc>
                <a:spcPct val="100000"/>
              </a:lnSpc>
              <a:tabLst>
                <a:tab algn="l" pos="0"/>
              </a:tabLst>
            </a:pPr>
            <a:endParaRPr b="0" lang="en-GB" sz="3200" spc="-1" strike="noStrike">
              <a:latin typeface="Arial"/>
            </a:endParaRPr>
          </a:p>
          <a:p>
            <a:pPr marL="343080" indent="-342720">
              <a:lnSpc>
                <a:spcPct val="100000"/>
              </a:lnSpc>
              <a:buClr>
                <a:srgbClr val="000000"/>
              </a:buClr>
              <a:buFont typeface="Arial"/>
              <a:buAutoNum type="arabicPeriod"/>
              <a:tabLst>
                <a:tab algn="l" pos="0"/>
              </a:tabLst>
            </a:pPr>
            <a:r>
              <a:rPr b="0" lang="en-GB" sz="3200" spc="-1" strike="noStrike">
                <a:solidFill>
                  <a:srgbClr val="000000"/>
                </a:solidFill>
                <a:latin typeface="Calibri"/>
                <a:ea typeface="Arial"/>
              </a:rPr>
              <a:t>Solve </a:t>
            </a:r>
            <a:r>
              <a:rPr b="1" i="1" lang="en-GB" sz="3200" spc="-1" strike="noStrike" u="sng">
                <a:solidFill>
                  <a:srgbClr val="000000"/>
                </a:solidFill>
                <a:uFillTx/>
                <a:latin typeface="Calibri"/>
                <a:ea typeface="Arial"/>
              </a:rPr>
              <a:t>any</a:t>
            </a:r>
            <a:r>
              <a:rPr b="0" lang="en-GB" sz="3200" spc="-1" strike="noStrike">
                <a:solidFill>
                  <a:srgbClr val="000000"/>
                </a:solidFill>
                <a:latin typeface="Calibri"/>
                <a:ea typeface="Arial"/>
              </a:rPr>
              <a:t> type of triangle, not just right-angled ones.</a:t>
            </a:r>
            <a:endParaRPr b="0" lang="en-GB" sz="3200" spc="-1" strike="noStrike">
              <a:latin typeface="Arial"/>
            </a:endParaRPr>
          </a:p>
          <a:p>
            <a:pPr>
              <a:lnSpc>
                <a:spcPct val="100000"/>
              </a:lnSpc>
              <a:tabLst>
                <a:tab algn="l" pos="0"/>
              </a:tabLst>
            </a:pPr>
            <a:endParaRPr b="0" lang="en-GB" sz="3200" spc="-1" strike="noStrike">
              <a:latin typeface="Arial"/>
            </a:endParaRPr>
          </a:p>
          <a:p>
            <a:pPr marL="343080" indent="-342720">
              <a:lnSpc>
                <a:spcPct val="100000"/>
              </a:lnSpc>
              <a:buClr>
                <a:srgbClr val="000000"/>
              </a:buClr>
              <a:buFont typeface="Arial"/>
              <a:buAutoNum type="arabicPeriod"/>
              <a:tabLst>
                <a:tab algn="l" pos="0"/>
              </a:tabLst>
            </a:pPr>
            <a:r>
              <a:rPr b="0" lang="en-GB" sz="3200" spc="-1" strike="noStrike">
                <a:solidFill>
                  <a:srgbClr val="000000"/>
                </a:solidFill>
                <a:latin typeface="Calibri"/>
                <a:ea typeface="Arial"/>
              </a:rPr>
              <a:t>Work with angles of more than 90 degrees.</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468360" y="2602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Sine Rule</a:t>
            </a:r>
            <a:endParaRPr b="0" lang="en-US" sz="4400" spc="-1" strike="noStrike">
              <a:solidFill>
                <a:srgbClr val="000000"/>
              </a:solidFill>
              <a:latin typeface="Calibri"/>
            </a:endParaRPr>
          </a:p>
        </p:txBody>
      </p:sp>
      <p:sp>
        <p:nvSpPr>
          <p:cNvPr id="412" name="CustomShape 2"/>
          <p:cNvSpPr/>
          <p:nvPr/>
        </p:nvSpPr>
        <p:spPr>
          <a:xfrm>
            <a:off x="1195920" y="1413000"/>
            <a:ext cx="1520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In </a:t>
            </a:r>
            <a:r>
              <a:rPr b="1" i="1" lang="en-GB" sz="1800" spc="-1" strike="noStrike" u="sng">
                <a:solidFill>
                  <a:srgbClr val="000000"/>
                </a:solidFill>
                <a:uFillTx/>
                <a:latin typeface="Calibri"/>
                <a:ea typeface="Arial"/>
              </a:rPr>
              <a:t>any</a:t>
            </a:r>
            <a:r>
              <a:rPr b="0" lang="en-GB" sz="1800" spc="-1" strike="noStrike">
                <a:solidFill>
                  <a:srgbClr val="000000"/>
                </a:solidFill>
                <a:latin typeface="Calibri"/>
                <a:ea typeface="Arial"/>
              </a:rPr>
              <a:t> triangle</a:t>
            </a:r>
            <a:endParaRPr b="0" lang="en-GB" sz="1800" spc="-1" strike="noStrike">
              <a:latin typeface="Arial"/>
            </a:endParaRPr>
          </a:p>
        </p:txBody>
      </p:sp>
      <p:sp>
        <p:nvSpPr>
          <p:cNvPr id="413" name="CustomShape 3"/>
          <p:cNvSpPr/>
          <p:nvPr/>
        </p:nvSpPr>
        <p:spPr>
          <a:xfrm>
            <a:off x="539640" y="3573360"/>
            <a:ext cx="4392360" cy="2559240"/>
          </a:xfrm>
          <a:prstGeom prst="rect">
            <a:avLst/>
          </a:prstGeom>
          <a:gradFill rotWithShape="0">
            <a:gsLst>
              <a:gs pos="0">
                <a:srgbClr val="bfd5ff"/>
              </a:gs>
              <a:gs pos="100000">
                <a:srgbClr val="e5eeff"/>
              </a:gs>
            </a:gsLst>
            <a:lin ang="16200000"/>
          </a:gradFill>
          <a:ln>
            <a:solidFill>
              <a:srgbClr val="4a7ebb"/>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MV Boli"/>
                <a:ea typeface="MV Boli"/>
              </a:rPr>
              <a:t>By convention, if we label the sides of a triangle a, b and c, and the angles A, B and C, then a is the side </a:t>
            </a:r>
            <a:r>
              <a:rPr b="1" i="1" lang="en-GB" sz="1800" spc="-1" strike="noStrike" u="sng">
                <a:solidFill>
                  <a:srgbClr val="000000"/>
                </a:solidFill>
                <a:uFillTx/>
                <a:latin typeface="MV Boli"/>
                <a:ea typeface="MV Boli"/>
              </a:rPr>
              <a:t>opposite</a:t>
            </a:r>
            <a:r>
              <a:rPr b="0" lang="en-GB" sz="1800" spc="-1" strike="noStrike">
                <a:solidFill>
                  <a:srgbClr val="000000"/>
                </a:solidFill>
                <a:latin typeface="MV Boli"/>
                <a:ea typeface="MV Boli"/>
              </a:rPr>
              <a:t> angle A, b is the side </a:t>
            </a:r>
            <a:r>
              <a:rPr b="1" i="1" lang="en-GB" sz="1800" spc="-1" strike="noStrike" u="sng">
                <a:solidFill>
                  <a:srgbClr val="000000"/>
                </a:solidFill>
                <a:uFillTx/>
                <a:latin typeface="MV Boli"/>
                <a:ea typeface="MV Boli"/>
              </a:rPr>
              <a:t>opposite</a:t>
            </a:r>
            <a:r>
              <a:rPr b="0" lang="en-GB" sz="1800" spc="-1" strike="noStrike">
                <a:solidFill>
                  <a:srgbClr val="000000"/>
                </a:solidFill>
                <a:latin typeface="MV Boli"/>
                <a:ea typeface="MV Boli"/>
              </a:rPr>
              <a:t> angle B, and so on. </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The statements of the Sine and Cosine Rules assume that this</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convention is being used.</a:t>
            </a:r>
            <a:endParaRPr b="0" lang="en-GB" sz="1800" spc="-1" strike="noStrike">
              <a:latin typeface="Arial"/>
            </a:endParaRPr>
          </a:p>
        </p:txBody>
      </p:sp>
      <p:sp>
        <p:nvSpPr>
          <p:cNvPr id="414" name="CustomShape 4"/>
          <p:cNvSpPr/>
          <p:nvPr/>
        </p:nvSpPr>
        <p:spPr>
          <a:xfrm>
            <a:off x="108000" y="115920"/>
            <a:ext cx="914040" cy="914040"/>
          </a:xfrm>
          <a:prstGeom prst="sun">
            <a:avLst>
              <a:gd name="adj" fmla="val 25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grpSp>
        <p:nvGrpSpPr>
          <p:cNvPr id="415" name="Group 5"/>
          <p:cNvGrpSpPr/>
          <p:nvPr/>
        </p:nvGrpSpPr>
        <p:grpSpPr>
          <a:xfrm>
            <a:off x="5798520" y="1628640"/>
            <a:ext cx="3069360" cy="3029040"/>
            <a:chOff x="5798520" y="1628640"/>
            <a:chExt cx="3069360" cy="3029040"/>
          </a:xfrm>
        </p:grpSpPr>
        <p:sp>
          <p:nvSpPr>
            <p:cNvPr id="416" name="Line 6"/>
            <p:cNvSpPr/>
            <p:nvPr/>
          </p:nvSpPr>
          <p:spPr>
            <a:xfrm flipH="1">
              <a:off x="6083280" y="1989000"/>
              <a:ext cx="504720" cy="2016000"/>
            </a:xfrm>
            <a:prstGeom prst="line">
              <a:avLst/>
            </a:prstGeom>
            <a:ln>
              <a:solidFill>
                <a:srgbClr val="4a7ebb"/>
              </a:solidFill>
            </a:ln>
          </p:spPr>
          <p:style>
            <a:lnRef idx="0"/>
            <a:fillRef idx="0"/>
            <a:effectRef idx="0"/>
            <a:fontRef idx="minor"/>
          </p:style>
        </p:sp>
        <p:sp>
          <p:nvSpPr>
            <p:cNvPr id="417" name="Line 7"/>
            <p:cNvSpPr/>
            <p:nvPr/>
          </p:nvSpPr>
          <p:spPr>
            <a:xfrm>
              <a:off x="6083280" y="4005000"/>
              <a:ext cx="2449440" cy="287280"/>
            </a:xfrm>
            <a:prstGeom prst="line">
              <a:avLst/>
            </a:prstGeom>
            <a:ln>
              <a:solidFill>
                <a:srgbClr val="4a7ebb"/>
              </a:solidFill>
            </a:ln>
          </p:spPr>
          <p:style>
            <a:lnRef idx="0"/>
            <a:fillRef idx="0"/>
            <a:effectRef idx="0"/>
            <a:fontRef idx="minor"/>
          </p:style>
        </p:sp>
        <p:sp>
          <p:nvSpPr>
            <p:cNvPr id="418" name="Line 8"/>
            <p:cNvSpPr/>
            <p:nvPr/>
          </p:nvSpPr>
          <p:spPr>
            <a:xfrm>
              <a:off x="6588000" y="1989000"/>
              <a:ext cx="1944720" cy="2303280"/>
            </a:xfrm>
            <a:prstGeom prst="line">
              <a:avLst/>
            </a:prstGeom>
            <a:ln>
              <a:solidFill>
                <a:srgbClr val="4a7ebb"/>
              </a:solidFill>
            </a:ln>
          </p:spPr>
          <p:style>
            <a:lnRef idx="0"/>
            <a:fillRef idx="0"/>
            <a:effectRef idx="0"/>
            <a:fontRef idx="minor"/>
          </p:style>
        </p:sp>
        <p:sp>
          <p:nvSpPr>
            <p:cNvPr id="419" name="CustomShape 9"/>
            <p:cNvSpPr/>
            <p:nvPr/>
          </p:nvSpPr>
          <p:spPr>
            <a:xfrm>
              <a:off x="5798520" y="4005000"/>
              <a:ext cx="345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Times New Roman"/>
                  <a:ea typeface="Times New Roman"/>
                </a:rPr>
                <a:t>A</a:t>
              </a:r>
              <a:endParaRPr b="0" lang="en-GB" sz="1800" spc="-1" strike="noStrike">
                <a:latin typeface="Arial"/>
              </a:endParaRPr>
            </a:p>
          </p:txBody>
        </p:sp>
        <p:sp>
          <p:nvSpPr>
            <p:cNvPr id="420" name="CustomShape 10"/>
            <p:cNvSpPr/>
            <p:nvPr/>
          </p:nvSpPr>
          <p:spPr>
            <a:xfrm>
              <a:off x="6446160" y="162864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Times New Roman"/>
                  <a:ea typeface="Times New Roman"/>
                </a:rPr>
                <a:t>B</a:t>
              </a:r>
              <a:endParaRPr b="0" lang="en-GB" sz="1800" spc="-1" strike="noStrike">
                <a:latin typeface="Arial"/>
              </a:endParaRPr>
            </a:p>
          </p:txBody>
        </p:sp>
        <p:sp>
          <p:nvSpPr>
            <p:cNvPr id="421" name="CustomShape 11"/>
            <p:cNvSpPr/>
            <p:nvPr/>
          </p:nvSpPr>
          <p:spPr>
            <a:xfrm>
              <a:off x="8534520" y="429300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Times New Roman"/>
                  <a:ea typeface="Times New Roman"/>
                </a:rPr>
                <a:t>C</a:t>
              </a:r>
              <a:endParaRPr b="0" lang="en-GB" sz="1800" spc="-1" strike="noStrike">
                <a:latin typeface="Arial"/>
              </a:endParaRPr>
            </a:p>
          </p:txBody>
        </p:sp>
        <p:sp>
          <p:nvSpPr>
            <p:cNvPr id="422" name="CustomShape 12"/>
            <p:cNvSpPr/>
            <p:nvPr/>
          </p:nvSpPr>
          <p:spPr>
            <a:xfrm>
              <a:off x="7598520" y="28530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a</a:t>
              </a:r>
              <a:endParaRPr b="0" lang="en-GB" sz="1800" spc="-1" strike="noStrike">
                <a:latin typeface="Arial"/>
              </a:endParaRPr>
            </a:p>
          </p:txBody>
        </p:sp>
        <p:sp>
          <p:nvSpPr>
            <p:cNvPr id="423" name="CustomShape 13"/>
            <p:cNvSpPr/>
            <p:nvPr/>
          </p:nvSpPr>
          <p:spPr>
            <a:xfrm>
              <a:off x="7169040" y="41490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b</a:t>
              </a:r>
              <a:endParaRPr b="0" lang="en-GB" sz="1800" spc="-1" strike="noStrike">
                <a:latin typeface="Arial"/>
              </a:endParaRPr>
            </a:p>
          </p:txBody>
        </p:sp>
        <p:sp>
          <p:nvSpPr>
            <p:cNvPr id="424" name="CustomShape 14"/>
            <p:cNvSpPr/>
            <p:nvPr/>
          </p:nvSpPr>
          <p:spPr>
            <a:xfrm>
              <a:off x="6085800" y="278100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c</a:t>
              </a:r>
              <a:endParaRPr b="0" lang="en-GB" sz="1800" spc="-1" strike="noStrike">
                <a:latin typeface="Arial"/>
              </a:endParaRPr>
            </a:p>
          </p:txBody>
        </p:sp>
      </p:grpSp>
      <p:pic>
        <p:nvPicPr>
          <p:cNvPr id="425" name="" descr=""/>
          <p:cNvPicPr/>
          <p:nvPr/>
        </p:nvPicPr>
        <p:blipFill>
          <a:blip r:embed="rId1"/>
          <a:stretch/>
        </p:blipFill>
        <p:spPr>
          <a:xfrm>
            <a:off x="1187280" y="1989000"/>
            <a:ext cx="3200400" cy="9349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Sine Rule</a:t>
            </a:r>
            <a:endParaRPr b="0" lang="en-US" sz="4400" spc="-1" strike="noStrike">
              <a:solidFill>
                <a:srgbClr val="000000"/>
              </a:solidFill>
              <a:latin typeface="Calibri"/>
            </a:endParaRPr>
          </a:p>
        </p:txBody>
      </p:sp>
      <p:sp>
        <p:nvSpPr>
          <p:cNvPr id="427" name="CustomShape 2"/>
          <p:cNvSpPr/>
          <p:nvPr/>
        </p:nvSpPr>
        <p:spPr>
          <a:xfrm>
            <a:off x="1195920" y="1413000"/>
            <a:ext cx="1520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In </a:t>
            </a:r>
            <a:r>
              <a:rPr b="1" i="1" lang="en-GB" sz="1800" spc="-1" strike="noStrike" u="sng">
                <a:solidFill>
                  <a:srgbClr val="000000"/>
                </a:solidFill>
                <a:uFillTx/>
                <a:latin typeface="Calibri"/>
                <a:ea typeface="Arial"/>
              </a:rPr>
              <a:t>any</a:t>
            </a:r>
            <a:r>
              <a:rPr b="0" lang="en-GB" sz="1800" spc="-1" strike="noStrike">
                <a:solidFill>
                  <a:srgbClr val="000000"/>
                </a:solidFill>
                <a:latin typeface="Calibri"/>
                <a:ea typeface="Arial"/>
              </a:rPr>
              <a:t> triangle</a:t>
            </a:r>
            <a:endParaRPr b="0" lang="en-GB" sz="1800" spc="-1" strike="noStrike">
              <a:latin typeface="Arial"/>
            </a:endParaRPr>
          </a:p>
        </p:txBody>
      </p:sp>
      <p:sp>
        <p:nvSpPr>
          <p:cNvPr id="428" name="Line 3"/>
          <p:cNvSpPr/>
          <p:nvPr/>
        </p:nvSpPr>
        <p:spPr>
          <a:xfrm flipH="1">
            <a:off x="5364000" y="1628640"/>
            <a:ext cx="576360" cy="1295280"/>
          </a:xfrm>
          <a:prstGeom prst="line">
            <a:avLst/>
          </a:prstGeom>
          <a:ln>
            <a:solidFill>
              <a:srgbClr val="4a7ebb"/>
            </a:solidFill>
          </a:ln>
        </p:spPr>
        <p:style>
          <a:lnRef idx="0"/>
          <a:fillRef idx="0"/>
          <a:effectRef idx="0"/>
          <a:fontRef idx="minor"/>
        </p:style>
      </p:sp>
      <p:sp>
        <p:nvSpPr>
          <p:cNvPr id="429" name="Line 4"/>
          <p:cNvSpPr/>
          <p:nvPr/>
        </p:nvSpPr>
        <p:spPr>
          <a:xfrm>
            <a:off x="5940360" y="1628640"/>
            <a:ext cx="2376360" cy="1368360"/>
          </a:xfrm>
          <a:prstGeom prst="line">
            <a:avLst/>
          </a:prstGeom>
          <a:ln>
            <a:solidFill>
              <a:srgbClr val="4a7ebb"/>
            </a:solidFill>
          </a:ln>
        </p:spPr>
        <p:style>
          <a:lnRef idx="0"/>
          <a:fillRef idx="0"/>
          <a:effectRef idx="0"/>
          <a:fontRef idx="minor"/>
        </p:style>
      </p:sp>
      <p:sp>
        <p:nvSpPr>
          <p:cNvPr id="430" name="Line 5"/>
          <p:cNvSpPr/>
          <p:nvPr/>
        </p:nvSpPr>
        <p:spPr>
          <a:xfrm>
            <a:off x="5364000" y="2923920"/>
            <a:ext cx="2952720" cy="73080"/>
          </a:xfrm>
          <a:prstGeom prst="line">
            <a:avLst/>
          </a:prstGeom>
          <a:ln>
            <a:solidFill>
              <a:srgbClr val="4a7ebb"/>
            </a:solidFill>
          </a:ln>
        </p:spPr>
        <p:style>
          <a:lnRef idx="0"/>
          <a:fillRef idx="0"/>
          <a:effectRef idx="0"/>
          <a:fontRef idx="minor"/>
        </p:style>
      </p:sp>
      <p:sp>
        <p:nvSpPr>
          <p:cNvPr id="431" name="CustomShape 6"/>
          <p:cNvSpPr/>
          <p:nvPr/>
        </p:nvSpPr>
        <p:spPr>
          <a:xfrm>
            <a:off x="5294880" y="198900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432" name="CustomShape 7"/>
          <p:cNvSpPr/>
          <p:nvPr/>
        </p:nvSpPr>
        <p:spPr>
          <a:xfrm>
            <a:off x="6518520" y="285264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433" name="CustomShape 8"/>
          <p:cNvSpPr/>
          <p:nvPr/>
        </p:nvSpPr>
        <p:spPr>
          <a:xfrm>
            <a:off x="5798880" y="170028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80˚</a:t>
            </a:r>
            <a:endParaRPr b="0" lang="en-GB" sz="1800" spc="-1" strike="noStrike">
              <a:latin typeface="Arial"/>
            </a:endParaRPr>
          </a:p>
        </p:txBody>
      </p:sp>
      <p:sp>
        <p:nvSpPr>
          <p:cNvPr id="434" name="CustomShape 9"/>
          <p:cNvSpPr/>
          <p:nvPr/>
        </p:nvSpPr>
        <p:spPr>
          <a:xfrm>
            <a:off x="7667640" y="2708280"/>
            <a:ext cx="50436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Calibri"/>
                <a:ea typeface="Arial"/>
              </a:rPr>
              <a:t>35˚</a:t>
            </a:r>
            <a:endParaRPr b="0" lang="en-GB" sz="1800" spc="-1" strike="noStrike">
              <a:latin typeface="Arial"/>
            </a:endParaRPr>
          </a:p>
        </p:txBody>
      </p:sp>
      <p:pic>
        <p:nvPicPr>
          <p:cNvPr id="435" name="" descr=""/>
          <p:cNvPicPr/>
          <p:nvPr/>
        </p:nvPicPr>
        <p:blipFill>
          <a:blip r:embed="rId1"/>
          <a:stretch/>
        </p:blipFill>
        <p:spPr>
          <a:xfrm>
            <a:off x="1187280" y="1989000"/>
            <a:ext cx="3200400" cy="93492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Sine Rule</a:t>
            </a:r>
            <a:endParaRPr b="0" lang="en-US" sz="4400" spc="-1" strike="noStrike">
              <a:solidFill>
                <a:srgbClr val="000000"/>
              </a:solidFill>
              <a:latin typeface="Calibri"/>
            </a:endParaRPr>
          </a:p>
        </p:txBody>
      </p:sp>
      <p:sp>
        <p:nvSpPr>
          <p:cNvPr id="437" name="CustomShape 2"/>
          <p:cNvSpPr/>
          <p:nvPr/>
        </p:nvSpPr>
        <p:spPr>
          <a:xfrm>
            <a:off x="1195920" y="1413000"/>
            <a:ext cx="1520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In </a:t>
            </a:r>
            <a:r>
              <a:rPr b="1" i="1" lang="en-GB" sz="1800" spc="-1" strike="noStrike" u="sng">
                <a:solidFill>
                  <a:srgbClr val="000000"/>
                </a:solidFill>
                <a:uFillTx/>
                <a:latin typeface="Calibri"/>
                <a:ea typeface="Arial"/>
              </a:rPr>
              <a:t>any</a:t>
            </a:r>
            <a:r>
              <a:rPr b="0" lang="en-GB" sz="1800" spc="-1" strike="noStrike">
                <a:solidFill>
                  <a:srgbClr val="000000"/>
                </a:solidFill>
                <a:latin typeface="Calibri"/>
                <a:ea typeface="Arial"/>
              </a:rPr>
              <a:t> triangle</a:t>
            </a:r>
            <a:endParaRPr b="0" lang="en-GB" sz="1800" spc="-1" strike="noStrike">
              <a:latin typeface="Arial"/>
            </a:endParaRPr>
          </a:p>
        </p:txBody>
      </p:sp>
      <p:sp>
        <p:nvSpPr>
          <p:cNvPr id="438" name="Line 3"/>
          <p:cNvSpPr/>
          <p:nvPr/>
        </p:nvSpPr>
        <p:spPr>
          <a:xfrm flipH="1">
            <a:off x="5364000" y="1628640"/>
            <a:ext cx="576360" cy="1295280"/>
          </a:xfrm>
          <a:prstGeom prst="line">
            <a:avLst/>
          </a:prstGeom>
          <a:ln>
            <a:solidFill>
              <a:srgbClr val="4a7ebb"/>
            </a:solidFill>
          </a:ln>
        </p:spPr>
        <p:style>
          <a:lnRef idx="0"/>
          <a:fillRef idx="0"/>
          <a:effectRef idx="0"/>
          <a:fontRef idx="minor"/>
        </p:style>
      </p:sp>
      <p:sp>
        <p:nvSpPr>
          <p:cNvPr id="439" name="Line 4"/>
          <p:cNvSpPr/>
          <p:nvPr/>
        </p:nvSpPr>
        <p:spPr>
          <a:xfrm>
            <a:off x="5940360" y="1628640"/>
            <a:ext cx="2376360" cy="1368360"/>
          </a:xfrm>
          <a:prstGeom prst="line">
            <a:avLst/>
          </a:prstGeom>
          <a:ln>
            <a:solidFill>
              <a:srgbClr val="4a7ebb"/>
            </a:solidFill>
          </a:ln>
        </p:spPr>
        <p:style>
          <a:lnRef idx="0"/>
          <a:fillRef idx="0"/>
          <a:effectRef idx="0"/>
          <a:fontRef idx="minor"/>
        </p:style>
      </p:sp>
      <p:sp>
        <p:nvSpPr>
          <p:cNvPr id="440" name="Line 5"/>
          <p:cNvSpPr/>
          <p:nvPr/>
        </p:nvSpPr>
        <p:spPr>
          <a:xfrm>
            <a:off x="5364000" y="2923920"/>
            <a:ext cx="2952720" cy="73080"/>
          </a:xfrm>
          <a:prstGeom prst="line">
            <a:avLst/>
          </a:prstGeom>
          <a:ln>
            <a:solidFill>
              <a:srgbClr val="4a7ebb"/>
            </a:solidFill>
          </a:ln>
        </p:spPr>
        <p:style>
          <a:lnRef idx="0"/>
          <a:fillRef idx="0"/>
          <a:effectRef idx="0"/>
          <a:fontRef idx="minor"/>
        </p:style>
      </p:sp>
      <p:sp>
        <p:nvSpPr>
          <p:cNvPr id="441" name="CustomShape 6"/>
          <p:cNvSpPr/>
          <p:nvPr/>
        </p:nvSpPr>
        <p:spPr>
          <a:xfrm>
            <a:off x="5294880" y="198900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442" name="CustomShape 7"/>
          <p:cNvSpPr/>
          <p:nvPr/>
        </p:nvSpPr>
        <p:spPr>
          <a:xfrm>
            <a:off x="6518520" y="285264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443" name="CustomShape 8"/>
          <p:cNvSpPr/>
          <p:nvPr/>
        </p:nvSpPr>
        <p:spPr>
          <a:xfrm>
            <a:off x="5798880" y="170028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80˚</a:t>
            </a:r>
            <a:endParaRPr b="0" lang="en-GB" sz="1800" spc="-1" strike="noStrike">
              <a:latin typeface="Arial"/>
            </a:endParaRPr>
          </a:p>
        </p:txBody>
      </p:sp>
      <p:sp>
        <p:nvSpPr>
          <p:cNvPr id="444" name="CustomShape 9"/>
          <p:cNvSpPr/>
          <p:nvPr/>
        </p:nvSpPr>
        <p:spPr>
          <a:xfrm>
            <a:off x="7667640" y="2708280"/>
            <a:ext cx="50436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Calibri"/>
                <a:ea typeface="Arial"/>
              </a:rPr>
              <a:t>35˚</a:t>
            </a:r>
            <a:endParaRPr b="0" lang="en-GB" sz="1800" spc="-1" strike="noStrike">
              <a:latin typeface="Arial"/>
            </a:endParaRPr>
          </a:p>
        </p:txBody>
      </p:sp>
      <p:pic>
        <p:nvPicPr>
          <p:cNvPr id="445" name="" descr=""/>
          <p:cNvPicPr/>
          <p:nvPr/>
        </p:nvPicPr>
        <p:blipFill>
          <a:blip r:embed="rId1"/>
          <a:stretch/>
        </p:blipFill>
        <p:spPr>
          <a:xfrm>
            <a:off x="1187280" y="1989000"/>
            <a:ext cx="3200400" cy="934920"/>
          </a:xfrm>
          <a:prstGeom prst="rect">
            <a:avLst/>
          </a:prstGeom>
          <a:ln>
            <a:noFill/>
          </a:ln>
        </p:spPr>
      </p:pic>
      <p:pic>
        <p:nvPicPr>
          <p:cNvPr id="446" name="" descr=""/>
          <p:cNvPicPr/>
          <p:nvPr/>
        </p:nvPicPr>
        <p:blipFill>
          <a:blip r:embed="rId2"/>
          <a:stretch/>
        </p:blipFill>
        <p:spPr>
          <a:xfrm>
            <a:off x="2340000" y="3676680"/>
            <a:ext cx="2448000" cy="195264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Sine Rule</a:t>
            </a:r>
            <a:endParaRPr b="0" lang="en-US" sz="4400" spc="-1" strike="noStrike">
              <a:solidFill>
                <a:srgbClr val="000000"/>
              </a:solidFill>
              <a:latin typeface="Calibri"/>
            </a:endParaRPr>
          </a:p>
        </p:txBody>
      </p:sp>
      <p:sp>
        <p:nvSpPr>
          <p:cNvPr id="448" name="CustomShape 2"/>
          <p:cNvSpPr/>
          <p:nvPr/>
        </p:nvSpPr>
        <p:spPr>
          <a:xfrm>
            <a:off x="1195920" y="1413000"/>
            <a:ext cx="1520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In </a:t>
            </a:r>
            <a:r>
              <a:rPr b="1" i="1" lang="en-GB" sz="1800" spc="-1" strike="noStrike" u="sng">
                <a:solidFill>
                  <a:srgbClr val="000000"/>
                </a:solidFill>
                <a:uFillTx/>
                <a:latin typeface="Calibri"/>
                <a:ea typeface="Arial"/>
              </a:rPr>
              <a:t>any</a:t>
            </a:r>
            <a:r>
              <a:rPr b="0" lang="en-GB" sz="1800" spc="-1" strike="noStrike">
                <a:solidFill>
                  <a:srgbClr val="000000"/>
                </a:solidFill>
                <a:latin typeface="Calibri"/>
                <a:ea typeface="Arial"/>
              </a:rPr>
              <a:t> triangle</a:t>
            </a:r>
            <a:endParaRPr b="0" lang="en-GB" sz="1800" spc="-1" strike="noStrike">
              <a:latin typeface="Arial"/>
            </a:endParaRPr>
          </a:p>
        </p:txBody>
      </p:sp>
      <p:sp>
        <p:nvSpPr>
          <p:cNvPr id="449" name="Line 3"/>
          <p:cNvSpPr/>
          <p:nvPr/>
        </p:nvSpPr>
        <p:spPr>
          <a:xfrm flipH="1">
            <a:off x="5364000" y="1628640"/>
            <a:ext cx="576360" cy="1295280"/>
          </a:xfrm>
          <a:prstGeom prst="line">
            <a:avLst/>
          </a:prstGeom>
          <a:ln>
            <a:solidFill>
              <a:srgbClr val="4a7ebb"/>
            </a:solidFill>
          </a:ln>
        </p:spPr>
        <p:style>
          <a:lnRef idx="0"/>
          <a:fillRef idx="0"/>
          <a:effectRef idx="0"/>
          <a:fontRef idx="minor"/>
        </p:style>
      </p:sp>
      <p:sp>
        <p:nvSpPr>
          <p:cNvPr id="450" name="Line 4"/>
          <p:cNvSpPr/>
          <p:nvPr/>
        </p:nvSpPr>
        <p:spPr>
          <a:xfrm>
            <a:off x="5940360" y="1628640"/>
            <a:ext cx="2376360" cy="1368360"/>
          </a:xfrm>
          <a:prstGeom prst="line">
            <a:avLst/>
          </a:prstGeom>
          <a:ln>
            <a:solidFill>
              <a:srgbClr val="4a7ebb"/>
            </a:solidFill>
          </a:ln>
        </p:spPr>
        <p:style>
          <a:lnRef idx="0"/>
          <a:fillRef idx="0"/>
          <a:effectRef idx="0"/>
          <a:fontRef idx="minor"/>
        </p:style>
      </p:sp>
      <p:sp>
        <p:nvSpPr>
          <p:cNvPr id="451" name="Line 5"/>
          <p:cNvSpPr/>
          <p:nvPr/>
        </p:nvSpPr>
        <p:spPr>
          <a:xfrm>
            <a:off x="5364000" y="2923920"/>
            <a:ext cx="2952720" cy="73080"/>
          </a:xfrm>
          <a:prstGeom prst="line">
            <a:avLst/>
          </a:prstGeom>
          <a:ln>
            <a:solidFill>
              <a:srgbClr val="4a7ebb"/>
            </a:solidFill>
          </a:ln>
        </p:spPr>
        <p:style>
          <a:lnRef idx="0"/>
          <a:fillRef idx="0"/>
          <a:effectRef idx="0"/>
          <a:fontRef idx="minor"/>
        </p:style>
      </p:sp>
      <p:sp>
        <p:nvSpPr>
          <p:cNvPr id="452" name="CustomShape 6"/>
          <p:cNvSpPr/>
          <p:nvPr/>
        </p:nvSpPr>
        <p:spPr>
          <a:xfrm>
            <a:off x="5294880" y="198900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453" name="CustomShape 7"/>
          <p:cNvSpPr/>
          <p:nvPr/>
        </p:nvSpPr>
        <p:spPr>
          <a:xfrm>
            <a:off x="6518520" y="285264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454" name="CustomShape 8"/>
          <p:cNvSpPr/>
          <p:nvPr/>
        </p:nvSpPr>
        <p:spPr>
          <a:xfrm>
            <a:off x="5798880" y="170028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80˚</a:t>
            </a:r>
            <a:endParaRPr b="0" lang="en-GB" sz="1800" spc="-1" strike="noStrike">
              <a:latin typeface="Arial"/>
            </a:endParaRPr>
          </a:p>
        </p:txBody>
      </p:sp>
      <p:sp>
        <p:nvSpPr>
          <p:cNvPr id="455" name="CustomShape 9"/>
          <p:cNvSpPr/>
          <p:nvPr/>
        </p:nvSpPr>
        <p:spPr>
          <a:xfrm>
            <a:off x="7667640" y="2708280"/>
            <a:ext cx="50436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Calibri"/>
                <a:ea typeface="Arial"/>
              </a:rPr>
              <a:t>35˚</a:t>
            </a:r>
            <a:endParaRPr b="0" lang="en-GB" sz="1800" spc="-1" strike="noStrike">
              <a:latin typeface="Arial"/>
            </a:endParaRPr>
          </a:p>
        </p:txBody>
      </p:sp>
      <p:pic>
        <p:nvPicPr>
          <p:cNvPr id="456" name="" descr=""/>
          <p:cNvPicPr/>
          <p:nvPr/>
        </p:nvPicPr>
        <p:blipFill>
          <a:blip r:embed="rId1"/>
          <a:stretch/>
        </p:blipFill>
        <p:spPr>
          <a:xfrm>
            <a:off x="1187280" y="1989000"/>
            <a:ext cx="3200400" cy="934920"/>
          </a:xfrm>
          <a:prstGeom prst="rect">
            <a:avLst/>
          </a:prstGeom>
          <a:ln>
            <a:noFill/>
          </a:ln>
        </p:spPr>
      </p:pic>
      <p:pic>
        <p:nvPicPr>
          <p:cNvPr id="457" name="" descr=""/>
          <p:cNvPicPr/>
          <p:nvPr/>
        </p:nvPicPr>
        <p:blipFill>
          <a:blip r:embed="rId2"/>
          <a:stretch/>
        </p:blipFill>
        <p:spPr>
          <a:xfrm>
            <a:off x="2340000" y="3457440"/>
            <a:ext cx="2448000" cy="239076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Sine Rule</a:t>
            </a:r>
            <a:endParaRPr b="0" lang="en-US" sz="4400" spc="-1" strike="noStrike">
              <a:solidFill>
                <a:srgbClr val="000000"/>
              </a:solidFill>
              <a:latin typeface="Calibri"/>
            </a:endParaRPr>
          </a:p>
        </p:txBody>
      </p:sp>
      <p:sp>
        <p:nvSpPr>
          <p:cNvPr id="459" name="CustomShape 2"/>
          <p:cNvSpPr/>
          <p:nvPr/>
        </p:nvSpPr>
        <p:spPr>
          <a:xfrm>
            <a:off x="1195920" y="1413000"/>
            <a:ext cx="1520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In </a:t>
            </a:r>
            <a:r>
              <a:rPr b="1" i="1" lang="en-GB" sz="1800" spc="-1" strike="noStrike" u="sng">
                <a:solidFill>
                  <a:srgbClr val="000000"/>
                </a:solidFill>
                <a:uFillTx/>
                <a:latin typeface="Calibri"/>
                <a:ea typeface="Arial"/>
              </a:rPr>
              <a:t>any</a:t>
            </a:r>
            <a:r>
              <a:rPr b="0" lang="en-GB" sz="1800" spc="-1" strike="noStrike">
                <a:solidFill>
                  <a:srgbClr val="000000"/>
                </a:solidFill>
                <a:latin typeface="Calibri"/>
                <a:ea typeface="Arial"/>
              </a:rPr>
              <a:t> triangle</a:t>
            </a:r>
            <a:endParaRPr b="0" lang="en-GB" sz="1800" spc="-1" strike="noStrike">
              <a:latin typeface="Arial"/>
            </a:endParaRPr>
          </a:p>
        </p:txBody>
      </p:sp>
      <p:sp>
        <p:nvSpPr>
          <p:cNvPr id="460" name="Line 3"/>
          <p:cNvSpPr/>
          <p:nvPr/>
        </p:nvSpPr>
        <p:spPr>
          <a:xfrm flipH="1">
            <a:off x="5364000" y="1628640"/>
            <a:ext cx="576360" cy="1295280"/>
          </a:xfrm>
          <a:prstGeom prst="line">
            <a:avLst/>
          </a:prstGeom>
          <a:ln>
            <a:solidFill>
              <a:srgbClr val="4a7ebb"/>
            </a:solidFill>
          </a:ln>
        </p:spPr>
        <p:style>
          <a:lnRef idx="0"/>
          <a:fillRef idx="0"/>
          <a:effectRef idx="0"/>
          <a:fontRef idx="minor"/>
        </p:style>
      </p:sp>
      <p:sp>
        <p:nvSpPr>
          <p:cNvPr id="461" name="Line 4"/>
          <p:cNvSpPr/>
          <p:nvPr/>
        </p:nvSpPr>
        <p:spPr>
          <a:xfrm>
            <a:off x="5940360" y="1628640"/>
            <a:ext cx="2376360" cy="1368360"/>
          </a:xfrm>
          <a:prstGeom prst="line">
            <a:avLst/>
          </a:prstGeom>
          <a:ln>
            <a:solidFill>
              <a:srgbClr val="4a7ebb"/>
            </a:solidFill>
          </a:ln>
        </p:spPr>
        <p:style>
          <a:lnRef idx="0"/>
          <a:fillRef idx="0"/>
          <a:effectRef idx="0"/>
          <a:fontRef idx="minor"/>
        </p:style>
      </p:sp>
      <p:sp>
        <p:nvSpPr>
          <p:cNvPr id="462" name="Line 5"/>
          <p:cNvSpPr/>
          <p:nvPr/>
        </p:nvSpPr>
        <p:spPr>
          <a:xfrm>
            <a:off x="5364000" y="2923920"/>
            <a:ext cx="2952720" cy="73080"/>
          </a:xfrm>
          <a:prstGeom prst="line">
            <a:avLst/>
          </a:prstGeom>
          <a:ln>
            <a:solidFill>
              <a:srgbClr val="4a7ebb"/>
            </a:solidFill>
          </a:ln>
        </p:spPr>
        <p:style>
          <a:lnRef idx="0"/>
          <a:fillRef idx="0"/>
          <a:effectRef idx="0"/>
          <a:fontRef idx="minor"/>
        </p:style>
      </p:sp>
      <p:sp>
        <p:nvSpPr>
          <p:cNvPr id="463" name="CustomShape 6"/>
          <p:cNvSpPr/>
          <p:nvPr/>
        </p:nvSpPr>
        <p:spPr>
          <a:xfrm>
            <a:off x="5294880" y="198900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464" name="CustomShape 7"/>
          <p:cNvSpPr/>
          <p:nvPr/>
        </p:nvSpPr>
        <p:spPr>
          <a:xfrm>
            <a:off x="6518520" y="285264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465" name="CustomShape 8"/>
          <p:cNvSpPr/>
          <p:nvPr/>
        </p:nvSpPr>
        <p:spPr>
          <a:xfrm>
            <a:off x="5798880" y="170028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80˚</a:t>
            </a:r>
            <a:endParaRPr b="0" lang="en-GB" sz="1800" spc="-1" strike="noStrike">
              <a:latin typeface="Arial"/>
            </a:endParaRPr>
          </a:p>
        </p:txBody>
      </p:sp>
      <p:sp>
        <p:nvSpPr>
          <p:cNvPr id="466" name="CustomShape 9"/>
          <p:cNvSpPr/>
          <p:nvPr/>
        </p:nvSpPr>
        <p:spPr>
          <a:xfrm>
            <a:off x="7667640" y="2708280"/>
            <a:ext cx="50436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Calibri"/>
                <a:ea typeface="Arial"/>
              </a:rPr>
              <a:t>35˚</a:t>
            </a:r>
            <a:endParaRPr b="0" lang="en-GB" sz="1800" spc="-1" strike="noStrike">
              <a:latin typeface="Arial"/>
            </a:endParaRPr>
          </a:p>
        </p:txBody>
      </p:sp>
      <p:sp>
        <p:nvSpPr>
          <p:cNvPr id="467" name="CustomShape 10"/>
          <p:cNvSpPr/>
          <p:nvPr/>
        </p:nvSpPr>
        <p:spPr>
          <a:xfrm>
            <a:off x="5042160" y="3716280"/>
            <a:ext cx="3870720" cy="2010600"/>
          </a:xfrm>
          <a:prstGeom prst="rect">
            <a:avLst/>
          </a:prstGeom>
          <a:gradFill rotWithShape="0">
            <a:gsLst>
              <a:gs pos="0">
                <a:srgbClr val="e4fdc2"/>
              </a:gs>
              <a:gs pos="100000">
                <a:srgbClr val="f5ffe6"/>
              </a:gs>
            </a:gsLst>
            <a:lin ang="16200000"/>
          </a:gradFill>
          <a:ln>
            <a:solidFill>
              <a:srgbClr val="98b954"/>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There is no need to convert</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sin 80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and sin 35</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to decimals.</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Just enter the whole expression</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into your calculator as it stands.</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It’s quicker, it’s more accurate,</a:t>
            </a:r>
            <a:br/>
            <a:r>
              <a:rPr b="0" lang="en-GB" sz="1800" spc="-1" strike="noStrike">
                <a:solidFill>
                  <a:srgbClr val="000000"/>
                </a:solidFill>
                <a:latin typeface="MV Boli"/>
                <a:ea typeface="MV Boli"/>
              </a:rPr>
              <a:t>and it reduces the chances </a:t>
            </a:r>
            <a:br/>
            <a:r>
              <a:rPr b="0" lang="en-GB" sz="1800" spc="-1" strike="noStrike">
                <a:solidFill>
                  <a:srgbClr val="000000"/>
                </a:solidFill>
                <a:latin typeface="MV Boli"/>
                <a:ea typeface="MV Boli"/>
              </a:rPr>
              <a:t>of making an error.</a:t>
            </a:r>
            <a:endParaRPr b="0" lang="en-GB" sz="1800" spc="-1" strike="noStrike">
              <a:latin typeface="Arial"/>
            </a:endParaRPr>
          </a:p>
        </p:txBody>
      </p:sp>
      <p:pic>
        <p:nvPicPr>
          <p:cNvPr id="468" name="" descr=""/>
          <p:cNvPicPr/>
          <p:nvPr/>
        </p:nvPicPr>
        <p:blipFill>
          <a:blip r:embed="rId1"/>
          <a:stretch/>
        </p:blipFill>
        <p:spPr>
          <a:xfrm>
            <a:off x="1187280" y="1989000"/>
            <a:ext cx="3200400" cy="934920"/>
          </a:xfrm>
          <a:prstGeom prst="rect">
            <a:avLst/>
          </a:prstGeom>
          <a:ln>
            <a:noFill/>
          </a:ln>
        </p:spPr>
      </p:pic>
      <p:pic>
        <p:nvPicPr>
          <p:cNvPr id="469" name="" descr=""/>
          <p:cNvPicPr/>
          <p:nvPr/>
        </p:nvPicPr>
        <p:blipFill>
          <a:blip r:embed="rId2"/>
          <a:stretch/>
        </p:blipFill>
        <p:spPr>
          <a:xfrm>
            <a:off x="2340000" y="3500280"/>
            <a:ext cx="2448000" cy="23036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145" name="CustomShape 2"/>
          <p:cNvSpPr/>
          <p:nvPr/>
        </p:nvSpPr>
        <p:spPr>
          <a:xfrm>
            <a:off x="3348000" y="1341360"/>
            <a:ext cx="1809360" cy="1809360"/>
          </a:xfrm>
          <a:custGeom>
            <a:avLst/>
            <a:gdLst/>
            <a:ahLst/>
            <a:rect l="l" t="t" r="r" b="b"/>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360">
            <a:solidFill>
              <a:srgbClr val="000000"/>
            </a:solidFill>
            <a:miter/>
          </a:ln>
          <a:effectLst>
            <a:outerShdw algn="ctr" dir="2700000" dist="107423">
              <a:srgbClr val="808080"/>
            </a:outerShdw>
          </a:effectLst>
        </p:spPr>
        <p:style>
          <a:lnRef idx="0"/>
          <a:fillRef idx="0"/>
          <a:effectRef idx="0"/>
          <a:fontRef idx="minor"/>
        </p:style>
      </p:sp>
      <p:pic>
        <p:nvPicPr>
          <p:cNvPr id="146" name="Picture 4" descr="C:\Users\John's Computer\AppData\Local\Microsoft\Windows\INetCache\IE\VVRS5T68\large-stick-man-figure-dancing-33.3-11597[1].gif"/>
          <p:cNvPicPr/>
          <p:nvPr/>
        </p:nvPicPr>
        <p:blipFill>
          <a:blip r:embed="rId1"/>
          <a:stretch/>
        </p:blipFill>
        <p:spPr>
          <a:xfrm>
            <a:off x="8101080" y="2637000"/>
            <a:ext cx="358560" cy="579240"/>
          </a:xfrm>
          <a:prstGeom prst="rect">
            <a:avLst/>
          </a:prstGeom>
          <a:ln>
            <a:noFill/>
          </a:ln>
        </p:spPr>
      </p:pic>
      <p:sp>
        <p:nvSpPr>
          <p:cNvPr id="147" name="CustomShape 3"/>
          <p:cNvSpPr/>
          <p:nvPr/>
        </p:nvSpPr>
        <p:spPr>
          <a:xfrm>
            <a:off x="2128680" y="1773360"/>
            <a:ext cx="80424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Height</a:t>
            </a: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of tree</a:t>
            </a:r>
            <a:endParaRPr b="0" lang="en-GB" sz="1800" spc="-1" strike="noStrike">
              <a:latin typeface="Arial"/>
            </a:endParaRPr>
          </a:p>
        </p:txBody>
      </p:sp>
      <p:sp>
        <p:nvSpPr>
          <p:cNvPr id="148" name="Line 4"/>
          <p:cNvSpPr/>
          <p:nvPr/>
        </p:nvSpPr>
        <p:spPr>
          <a:xfrm flipV="1">
            <a:off x="3348000" y="1412640"/>
            <a:ext cx="0" cy="1728720"/>
          </a:xfrm>
          <a:prstGeom prst="line">
            <a:avLst/>
          </a:prstGeom>
          <a:ln>
            <a:solidFill>
              <a:srgbClr val="4a7ebb"/>
            </a:solidFill>
            <a:tailEnd len="med" type="arrow"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Sine Rule</a:t>
            </a:r>
            <a:endParaRPr b="0" lang="en-US" sz="4400" spc="-1" strike="noStrike">
              <a:solidFill>
                <a:srgbClr val="000000"/>
              </a:solidFill>
              <a:latin typeface="Calibri"/>
            </a:endParaRPr>
          </a:p>
        </p:txBody>
      </p:sp>
      <p:sp>
        <p:nvSpPr>
          <p:cNvPr id="471" name="CustomShape 2"/>
          <p:cNvSpPr/>
          <p:nvPr/>
        </p:nvSpPr>
        <p:spPr>
          <a:xfrm>
            <a:off x="1195920" y="1413000"/>
            <a:ext cx="1520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In </a:t>
            </a:r>
            <a:r>
              <a:rPr b="1" i="1" lang="en-GB" sz="1800" spc="-1" strike="noStrike" u="sng">
                <a:solidFill>
                  <a:srgbClr val="000000"/>
                </a:solidFill>
                <a:uFillTx/>
                <a:latin typeface="Calibri"/>
                <a:ea typeface="Arial"/>
              </a:rPr>
              <a:t>any</a:t>
            </a:r>
            <a:r>
              <a:rPr b="0" lang="en-GB" sz="1800" spc="-1" strike="noStrike">
                <a:solidFill>
                  <a:srgbClr val="000000"/>
                </a:solidFill>
                <a:latin typeface="Calibri"/>
                <a:ea typeface="Arial"/>
              </a:rPr>
              <a:t> triangle</a:t>
            </a:r>
            <a:endParaRPr b="0" lang="en-GB" sz="1800" spc="-1" strike="noStrike">
              <a:latin typeface="Arial"/>
            </a:endParaRPr>
          </a:p>
        </p:txBody>
      </p:sp>
      <p:sp>
        <p:nvSpPr>
          <p:cNvPr id="472" name="Line 3"/>
          <p:cNvSpPr/>
          <p:nvPr/>
        </p:nvSpPr>
        <p:spPr>
          <a:xfrm flipH="1">
            <a:off x="5364000" y="1628640"/>
            <a:ext cx="576360" cy="1295280"/>
          </a:xfrm>
          <a:prstGeom prst="line">
            <a:avLst/>
          </a:prstGeom>
          <a:ln>
            <a:solidFill>
              <a:srgbClr val="4a7ebb"/>
            </a:solidFill>
          </a:ln>
        </p:spPr>
        <p:style>
          <a:lnRef idx="0"/>
          <a:fillRef idx="0"/>
          <a:effectRef idx="0"/>
          <a:fontRef idx="minor"/>
        </p:style>
      </p:sp>
      <p:sp>
        <p:nvSpPr>
          <p:cNvPr id="473" name="Line 4"/>
          <p:cNvSpPr/>
          <p:nvPr/>
        </p:nvSpPr>
        <p:spPr>
          <a:xfrm>
            <a:off x="5940360" y="1628640"/>
            <a:ext cx="2376360" cy="1368360"/>
          </a:xfrm>
          <a:prstGeom prst="line">
            <a:avLst/>
          </a:prstGeom>
          <a:ln>
            <a:solidFill>
              <a:srgbClr val="4a7ebb"/>
            </a:solidFill>
          </a:ln>
        </p:spPr>
        <p:style>
          <a:lnRef idx="0"/>
          <a:fillRef idx="0"/>
          <a:effectRef idx="0"/>
          <a:fontRef idx="minor"/>
        </p:style>
      </p:sp>
      <p:sp>
        <p:nvSpPr>
          <p:cNvPr id="474" name="Line 5"/>
          <p:cNvSpPr/>
          <p:nvPr/>
        </p:nvSpPr>
        <p:spPr>
          <a:xfrm>
            <a:off x="5364000" y="2923920"/>
            <a:ext cx="2952720" cy="73080"/>
          </a:xfrm>
          <a:prstGeom prst="line">
            <a:avLst/>
          </a:prstGeom>
          <a:ln>
            <a:solidFill>
              <a:srgbClr val="4a7ebb"/>
            </a:solidFill>
          </a:ln>
        </p:spPr>
        <p:style>
          <a:lnRef idx="0"/>
          <a:fillRef idx="0"/>
          <a:effectRef idx="0"/>
          <a:fontRef idx="minor"/>
        </p:style>
      </p:sp>
      <p:sp>
        <p:nvSpPr>
          <p:cNvPr id="475" name="CustomShape 6"/>
          <p:cNvSpPr/>
          <p:nvPr/>
        </p:nvSpPr>
        <p:spPr>
          <a:xfrm>
            <a:off x="5294880" y="198900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476" name="CustomShape 7"/>
          <p:cNvSpPr/>
          <p:nvPr/>
        </p:nvSpPr>
        <p:spPr>
          <a:xfrm>
            <a:off x="6518520" y="285264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477" name="CustomShape 8"/>
          <p:cNvSpPr/>
          <p:nvPr/>
        </p:nvSpPr>
        <p:spPr>
          <a:xfrm>
            <a:off x="5798880" y="170028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80˚</a:t>
            </a:r>
            <a:endParaRPr b="0" lang="en-GB" sz="1800" spc="-1" strike="noStrike">
              <a:latin typeface="Arial"/>
            </a:endParaRPr>
          </a:p>
        </p:txBody>
      </p:sp>
      <p:sp>
        <p:nvSpPr>
          <p:cNvPr id="478" name="CustomShape 9"/>
          <p:cNvSpPr/>
          <p:nvPr/>
        </p:nvSpPr>
        <p:spPr>
          <a:xfrm>
            <a:off x="7667640" y="2708280"/>
            <a:ext cx="504360" cy="3646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Calibri"/>
                <a:ea typeface="Arial"/>
              </a:rPr>
              <a:t>35˚</a:t>
            </a:r>
            <a:endParaRPr b="0" lang="en-GB" sz="1800" spc="-1" strike="noStrike">
              <a:latin typeface="Arial"/>
            </a:endParaRPr>
          </a:p>
        </p:txBody>
      </p:sp>
      <p:sp>
        <p:nvSpPr>
          <p:cNvPr id="479" name="CustomShape 10"/>
          <p:cNvSpPr/>
          <p:nvPr/>
        </p:nvSpPr>
        <p:spPr>
          <a:xfrm>
            <a:off x="1547640" y="5950080"/>
            <a:ext cx="6479640" cy="5169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2800" spc="-1" strike="noStrike">
                <a:solidFill>
                  <a:srgbClr val="000000"/>
                </a:solidFill>
                <a:latin typeface="Calibri"/>
                <a:ea typeface="Arial"/>
              </a:rPr>
              <a:t>Hence </a:t>
            </a:r>
            <a:r>
              <a:rPr b="0" i="1" lang="en-GB" sz="2800" spc="-1" strike="noStrike">
                <a:solidFill>
                  <a:srgbClr val="000000"/>
                </a:solidFill>
                <a:latin typeface="Times New Roman"/>
                <a:ea typeface="Times New Roman"/>
              </a:rPr>
              <a:t>x</a:t>
            </a:r>
            <a:r>
              <a:rPr b="0" lang="en-GB" sz="2800" spc="-1" strike="noStrike">
                <a:solidFill>
                  <a:srgbClr val="000000"/>
                </a:solidFill>
                <a:latin typeface="Calibri"/>
                <a:ea typeface="Arial"/>
              </a:rPr>
              <a:t> = 17.2 (to 3 sf)</a:t>
            </a:r>
            <a:endParaRPr b="0" lang="en-GB" sz="2800" spc="-1" strike="noStrike">
              <a:latin typeface="Arial"/>
            </a:endParaRPr>
          </a:p>
        </p:txBody>
      </p:sp>
      <p:pic>
        <p:nvPicPr>
          <p:cNvPr id="480" name="" descr=""/>
          <p:cNvPicPr/>
          <p:nvPr/>
        </p:nvPicPr>
        <p:blipFill>
          <a:blip r:embed="rId1"/>
          <a:stretch/>
        </p:blipFill>
        <p:spPr>
          <a:xfrm>
            <a:off x="1187280" y="1989000"/>
            <a:ext cx="3200400" cy="934920"/>
          </a:xfrm>
          <a:prstGeom prst="rect">
            <a:avLst/>
          </a:prstGeom>
          <a:ln>
            <a:noFill/>
          </a:ln>
        </p:spPr>
      </p:pic>
      <p:pic>
        <p:nvPicPr>
          <p:cNvPr id="481" name="" descr=""/>
          <p:cNvPicPr/>
          <p:nvPr/>
        </p:nvPicPr>
        <p:blipFill>
          <a:blip r:embed="rId2"/>
          <a:stretch/>
        </p:blipFill>
        <p:spPr>
          <a:xfrm>
            <a:off x="2340000" y="3500280"/>
            <a:ext cx="2448000" cy="230364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a:t>
            </a:r>
            <a:endParaRPr b="0" lang="en-US" sz="4400" spc="-1" strike="noStrike">
              <a:solidFill>
                <a:srgbClr val="000000"/>
              </a:solidFill>
              <a:latin typeface="Calibri"/>
            </a:endParaRPr>
          </a:p>
        </p:txBody>
      </p:sp>
      <p:sp>
        <p:nvSpPr>
          <p:cNvPr id="483" name="CustomShape 2"/>
          <p:cNvSpPr/>
          <p:nvPr/>
        </p:nvSpPr>
        <p:spPr>
          <a:xfrm>
            <a:off x="693000" y="1125360"/>
            <a:ext cx="1520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In </a:t>
            </a:r>
            <a:r>
              <a:rPr b="1" i="1" lang="en-GB" sz="1800" spc="-1" strike="noStrike" u="sng">
                <a:solidFill>
                  <a:srgbClr val="000000"/>
                </a:solidFill>
                <a:uFillTx/>
                <a:latin typeface="Calibri"/>
                <a:ea typeface="Arial"/>
              </a:rPr>
              <a:t>any</a:t>
            </a:r>
            <a:r>
              <a:rPr b="0" lang="en-GB" sz="1800" spc="-1" strike="noStrike">
                <a:solidFill>
                  <a:srgbClr val="000000"/>
                </a:solidFill>
                <a:latin typeface="Calibri"/>
                <a:ea typeface="Arial"/>
              </a:rPr>
              <a:t> triangle</a:t>
            </a:r>
            <a:endParaRPr b="0" lang="en-GB" sz="1800" spc="-1" strike="noStrike">
              <a:latin typeface="Arial"/>
            </a:endParaRPr>
          </a:p>
        </p:txBody>
      </p:sp>
      <p:grpSp>
        <p:nvGrpSpPr>
          <p:cNvPr id="484" name="Group 3"/>
          <p:cNvGrpSpPr/>
          <p:nvPr/>
        </p:nvGrpSpPr>
        <p:grpSpPr>
          <a:xfrm>
            <a:off x="1982160" y="2852640"/>
            <a:ext cx="3069360" cy="3029040"/>
            <a:chOff x="1982160" y="2852640"/>
            <a:chExt cx="3069360" cy="3029040"/>
          </a:xfrm>
        </p:grpSpPr>
        <p:sp>
          <p:nvSpPr>
            <p:cNvPr id="485" name="Line 4"/>
            <p:cNvSpPr/>
            <p:nvPr/>
          </p:nvSpPr>
          <p:spPr>
            <a:xfrm flipH="1">
              <a:off x="2266920" y="3213000"/>
              <a:ext cx="504720" cy="2016000"/>
            </a:xfrm>
            <a:prstGeom prst="line">
              <a:avLst/>
            </a:prstGeom>
            <a:ln>
              <a:solidFill>
                <a:srgbClr val="4a7ebb"/>
              </a:solidFill>
            </a:ln>
          </p:spPr>
          <p:style>
            <a:lnRef idx="0"/>
            <a:fillRef idx="0"/>
            <a:effectRef idx="0"/>
            <a:fontRef idx="minor"/>
          </p:style>
        </p:sp>
        <p:sp>
          <p:nvSpPr>
            <p:cNvPr id="486" name="Line 5"/>
            <p:cNvSpPr/>
            <p:nvPr/>
          </p:nvSpPr>
          <p:spPr>
            <a:xfrm>
              <a:off x="2266920" y="5229000"/>
              <a:ext cx="2449440" cy="287280"/>
            </a:xfrm>
            <a:prstGeom prst="line">
              <a:avLst/>
            </a:prstGeom>
            <a:ln>
              <a:solidFill>
                <a:srgbClr val="4a7ebb"/>
              </a:solidFill>
            </a:ln>
          </p:spPr>
          <p:style>
            <a:lnRef idx="0"/>
            <a:fillRef idx="0"/>
            <a:effectRef idx="0"/>
            <a:fontRef idx="minor"/>
          </p:style>
        </p:sp>
        <p:sp>
          <p:nvSpPr>
            <p:cNvPr id="487" name="Line 6"/>
            <p:cNvSpPr/>
            <p:nvPr/>
          </p:nvSpPr>
          <p:spPr>
            <a:xfrm>
              <a:off x="2771640" y="3213000"/>
              <a:ext cx="1944720" cy="2303280"/>
            </a:xfrm>
            <a:prstGeom prst="line">
              <a:avLst/>
            </a:prstGeom>
            <a:ln>
              <a:solidFill>
                <a:srgbClr val="4a7ebb"/>
              </a:solidFill>
            </a:ln>
          </p:spPr>
          <p:style>
            <a:lnRef idx="0"/>
            <a:fillRef idx="0"/>
            <a:effectRef idx="0"/>
            <a:fontRef idx="minor"/>
          </p:style>
        </p:sp>
        <p:sp>
          <p:nvSpPr>
            <p:cNvPr id="488" name="CustomShape 7"/>
            <p:cNvSpPr/>
            <p:nvPr/>
          </p:nvSpPr>
          <p:spPr>
            <a:xfrm>
              <a:off x="1982160" y="5229000"/>
              <a:ext cx="345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Times New Roman"/>
                  <a:ea typeface="Times New Roman"/>
                </a:rPr>
                <a:t>A</a:t>
              </a:r>
              <a:endParaRPr b="0" lang="en-GB" sz="1800" spc="-1" strike="noStrike">
                <a:latin typeface="Arial"/>
              </a:endParaRPr>
            </a:p>
          </p:txBody>
        </p:sp>
        <p:sp>
          <p:nvSpPr>
            <p:cNvPr id="489" name="CustomShape 8"/>
            <p:cNvSpPr/>
            <p:nvPr/>
          </p:nvSpPr>
          <p:spPr>
            <a:xfrm>
              <a:off x="2629800" y="285264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Times New Roman"/>
                  <a:ea typeface="Times New Roman"/>
                </a:rPr>
                <a:t>B</a:t>
              </a:r>
              <a:endParaRPr b="0" lang="en-GB" sz="1800" spc="-1" strike="noStrike">
                <a:latin typeface="Arial"/>
              </a:endParaRPr>
            </a:p>
          </p:txBody>
        </p:sp>
        <p:sp>
          <p:nvSpPr>
            <p:cNvPr id="490" name="CustomShape 9"/>
            <p:cNvSpPr/>
            <p:nvPr/>
          </p:nvSpPr>
          <p:spPr>
            <a:xfrm>
              <a:off x="4718160" y="551700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Times New Roman"/>
                  <a:ea typeface="Times New Roman"/>
                </a:rPr>
                <a:t>C</a:t>
              </a:r>
              <a:endParaRPr b="0" lang="en-GB" sz="1800" spc="-1" strike="noStrike">
                <a:latin typeface="Arial"/>
              </a:endParaRPr>
            </a:p>
          </p:txBody>
        </p:sp>
        <p:sp>
          <p:nvSpPr>
            <p:cNvPr id="491" name="CustomShape 10"/>
            <p:cNvSpPr/>
            <p:nvPr/>
          </p:nvSpPr>
          <p:spPr>
            <a:xfrm>
              <a:off x="3782160" y="40770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a</a:t>
              </a:r>
              <a:endParaRPr b="0" lang="en-GB" sz="1800" spc="-1" strike="noStrike">
                <a:latin typeface="Arial"/>
              </a:endParaRPr>
            </a:p>
          </p:txBody>
        </p:sp>
        <p:sp>
          <p:nvSpPr>
            <p:cNvPr id="492" name="CustomShape 11"/>
            <p:cNvSpPr/>
            <p:nvPr/>
          </p:nvSpPr>
          <p:spPr>
            <a:xfrm>
              <a:off x="3353040" y="53730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b</a:t>
              </a:r>
              <a:endParaRPr b="0" lang="en-GB" sz="1800" spc="-1" strike="noStrike">
                <a:latin typeface="Arial"/>
              </a:endParaRPr>
            </a:p>
          </p:txBody>
        </p:sp>
        <p:sp>
          <p:nvSpPr>
            <p:cNvPr id="493" name="CustomShape 12"/>
            <p:cNvSpPr/>
            <p:nvPr/>
          </p:nvSpPr>
          <p:spPr>
            <a:xfrm>
              <a:off x="2269440" y="400500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c</a:t>
              </a:r>
              <a:endParaRPr b="0" lang="en-GB" sz="1800" spc="-1" strike="noStrike">
                <a:latin typeface="Arial"/>
              </a:endParaRPr>
            </a:p>
          </p:txBody>
        </p:sp>
      </p:grpSp>
      <p:pic>
        <p:nvPicPr>
          <p:cNvPr id="494" name="" descr=""/>
          <p:cNvPicPr/>
          <p:nvPr/>
        </p:nvPicPr>
        <p:blipFill>
          <a:blip r:embed="rId1"/>
          <a:stretch/>
        </p:blipFill>
        <p:spPr>
          <a:xfrm>
            <a:off x="755640" y="1557360"/>
            <a:ext cx="5369040" cy="79200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a:t>
            </a:r>
            <a:endParaRPr b="0" lang="en-US" sz="4400" spc="-1" strike="noStrike">
              <a:solidFill>
                <a:srgbClr val="000000"/>
              </a:solidFill>
              <a:latin typeface="Calibri"/>
            </a:endParaRPr>
          </a:p>
        </p:txBody>
      </p:sp>
      <p:sp>
        <p:nvSpPr>
          <p:cNvPr id="496" name="CustomShape 2"/>
          <p:cNvSpPr/>
          <p:nvPr/>
        </p:nvSpPr>
        <p:spPr>
          <a:xfrm>
            <a:off x="693000" y="1125360"/>
            <a:ext cx="1520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In </a:t>
            </a:r>
            <a:r>
              <a:rPr b="1" i="1" lang="en-GB" sz="1800" spc="-1" strike="noStrike" u="sng">
                <a:solidFill>
                  <a:srgbClr val="000000"/>
                </a:solidFill>
                <a:uFillTx/>
                <a:latin typeface="Calibri"/>
                <a:ea typeface="Arial"/>
              </a:rPr>
              <a:t>any</a:t>
            </a:r>
            <a:r>
              <a:rPr b="0" lang="en-GB" sz="1800" spc="-1" strike="noStrike">
                <a:solidFill>
                  <a:srgbClr val="000000"/>
                </a:solidFill>
                <a:latin typeface="Calibri"/>
                <a:ea typeface="Arial"/>
              </a:rPr>
              <a:t> triangle</a:t>
            </a:r>
            <a:endParaRPr b="0" lang="en-GB" sz="1800" spc="-1" strike="noStrike">
              <a:latin typeface="Arial"/>
            </a:endParaRPr>
          </a:p>
        </p:txBody>
      </p:sp>
      <p:sp>
        <p:nvSpPr>
          <p:cNvPr id="497" name="CustomShape 3"/>
          <p:cNvSpPr/>
          <p:nvPr/>
        </p:nvSpPr>
        <p:spPr>
          <a:xfrm>
            <a:off x="795960" y="3141720"/>
            <a:ext cx="6930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For example, if you are interested in the angle at B, the formula becomes</a:t>
            </a:r>
            <a:endParaRPr b="0" lang="en-GB" sz="1800" spc="-1" strike="noStrike">
              <a:latin typeface="Arial"/>
            </a:endParaRPr>
          </a:p>
        </p:txBody>
      </p:sp>
      <p:pic>
        <p:nvPicPr>
          <p:cNvPr id="498" name="" descr=""/>
          <p:cNvPicPr/>
          <p:nvPr/>
        </p:nvPicPr>
        <p:blipFill>
          <a:blip r:embed="rId1"/>
          <a:stretch/>
        </p:blipFill>
        <p:spPr>
          <a:xfrm>
            <a:off x="755640" y="1557360"/>
            <a:ext cx="5369040" cy="792000"/>
          </a:xfrm>
          <a:prstGeom prst="rect">
            <a:avLst/>
          </a:prstGeom>
          <a:ln>
            <a:noFill/>
          </a:ln>
        </p:spPr>
      </p:pic>
      <p:pic>
        <p:nvPicPr>
          <p:cNvPr id="499" name="" descr=""/>
          <p:cNvPicPr/>
          <p:nvPr/>
        </p:nvPicPr>
        <p:blipFill>
          <a:blip r:embed="rId2"/>
          <a:stretch/>
        </p:blipFill>
        <p:spPr>
          <a:xfrm>
            <a:off x="1042920" y="4437000"/>
            <a:ext cx="5369040" cy="79200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side length</a:t>
            </a:r>
            <a:endParaRPr b="0" lang="en-US" sz="4400" spc="-1" strike="noStrike">
              <a:solidFill>
                <a:srgbClr val="000000"/>
              </a:solidFill>
              <a:latin typeface="Calibri"/>
            </a:endParaRPr>
          </a:p>
        </p:txBody>
      </p:sp>
      <p:sp>
        <p:nvSpPr>
          <p:cNvPr id="501" name="Line 2"/>
          <p:cNvSpPr/>
          <p:nvPr/>
        </p:nvSpPr>
        <p:spPr>
          <a:xfrm flipH="1">
            <a:off x="5867280" y="1989000"/>
            <a:ext cx="1008000" cy="2087640"/>
          </a:xfrm>
          <a:prstGeom prst="line">
            <a:avLst/>
          </a:prstGeom>
          <a:ln>
            <a:solidFill>
              <a:srgbClr val="4a7ebb"/>
            </a:solidFill>
          </a:ln>
        </p:spPr>
        <p:style>
          <a:lnRef idx="0"/>
          <a:fillRef idx="0"/>
          <a:effectRef idx="0"/>
          <a:fontRef idx="minor"/>
        </p:style>
      </p:sp>
      <p:sp>
        <p:nvSpPr>
          <p:cNvPr id="502" name="Line 3"/>
          <p:cNvSpPr/>
          <p:nvPr/>
        </p:nvSpPr>
        <p:spPr>
          <a:xfrm>
            <a:off x="6875280" y="1989000"/>
            <a:ext cx="1152360" cy="1008000"/>
          </a:xfrm>
          <a:prstGeom prst="line">
            <a:avLst/>
          </a:prstGeom>
          <a:ln>
            <a:solidFill>
              <a:srgbClr val="4a7ebb"/>
            </a:solidFill>
          </a:ln>
        </p:spPr>
        <p:style>
          <a:lnRef idx="0"/>
          <a:fillRef idx="0"/>
          <a:effectRef idx="0"/>
          <a:fontRef idx="minor"/>
        </p:style>
      </p:sp>
      <p:sp>
        <p:nvSpPr>
          <p:cNvPr id="503" name="Line 4"/>
          <p:cNvSpPr/>
          <p:nvPr/>
        </p:nvSpPr>
        <p:spPr>
          <a:xfrm flipV="1">
            <a:off x="5867280" y="2997000"/>
            <a:ext cx="2160360" cy="1079640"/>
          </a:xfrm>
          <a:prstGeom prst="line">
            <a:avLst/>
          </a:prstGeom>
          <a:ln>
            <a:solidFill>
              <a:srgbClr val="4a7ebb"/>
            </a:solidFill>
          </a:ln>
        </p:spPr>
        <p:style>
          <a:lnRef idx="0"/>
          <a:fillRef idx="0"/>
          <a:effectRef idx="0"/>
          <a:fontRef idx="minor"/>
        </p:style>
      </p:sp>
      <p:sp>
        <p:nvSpPr>
          <p:cNvPr id="504" name="CustomShape 5"/>
          <p:cNvSpPr/>
          <p:nvPr/>
        </p:nvSpPr>
        <p:spPr>
          <a:xfrm>
            <a:off x="5727600" y="2781360"/>
            <a:ext cx="65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7.7m</a:t>
            </a:r>
            <a:endParaRPr b="0" lang="en-GB" sz="1800" spc="-1" strike="noStrike">
              <a:latin typeface="Arial"/>
            </a:endParaRPr>
          </a:p>
        </p:txBody>
      </p:sp>
      <p:sp>
        <p:nvSpPr>
          <p:cNvPr id="505" name="CustomShape 6"/>
          <p:cNvSpPr/>
          <p:nvPr/>
        </p:nvSpPr>
        <p:spPr>
          <a:xfrm>
            <a:off x="6735600" y="213372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78˚</a:t>
            </a:r>
            <a:endParaRPr b="0" lang="en-GB" sz="1800" spc="-1" strike="noStrike">
              <a:latin typeface="Arial"/>
            </a:endParaRPr>
          </a:p>
        </p:txBody>
      </p:sp>
      <p:sp>
        <p:nvSpPr>
          <p:cNvPr id="506" name="CustomShape 7"/>
          <p:cNvSpPr/>
          <p:nvPr/>
        </p:nvSpPr>
        <p:spPr>
          <a:xfrm>
            <a:off x="7383600" y="2133720"/>
            <a:ext cx="65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5.6m</a:t>
            </a:r>
            <a:endParaRPr b="0" lang="en-GB" sz="1800" spc="-1" strike="noStrike">
              <a:latin typeface="Arial"/>
            </a:endParaRPr>
          </a:p>
        </p:txBody>
      </p:sp>
      <p:sp>
        <p:nvSpPr>
          <p:cNvPr id="507" name="CustomShape 8"/>
          <p:cNvSpPr/>
          <p:nvPr/>
        </p:nvSpPr>
        <p:spPr>
          <a:xfrm>
            <a:off x="5581800" y="393372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A</a:t>
            </a:r>
            <a:endParaRPr b="0" lang="en-GB" sz="1800" spc="-1" strike="noStrike">
              <a:latin typeface="Arial"/>
            </a:endParaRPr>
          </a:p>
        </p:txBody>
      </p:sp>
      <p:sp>
        <p:nvSpPr>
          <p:cNvPr id="508" name="CustomShape 9"/>
          <p:cNvSpPr/>
          <p:nvPr/>
        </p:nvSpPr>
        <p:spPr>
          <a:xfrm>
            <a:off x="6525000" y="170028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B</a:t>
            </a:r>
            <a:endParaRPr b="0" lang="en-GB" sz="1800" spc="-1" strike="noStrike">
              <a:latin typeface="Arial"/>
            </a:endParaRPr>
          </a:p>
        </p:txBody>
      </p:sp>
      <p:sp>
        <p:nvSpPr>
          <p:cNvPr id="509" name="CustomShape 10"/>
          <p:cNvSpPr/>
          <p:nvPr/>
        </p:nvSpPr>
        <p:spPr>
          <a:xfrm>
            <a:off x="8030880" y="285264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C</a:t>
            </a:r>
            <a:endParaRPr b="0" lang="en-GB" sz="1800" spc="-1" strike="noStrike">
              <a:latin typeface="Arial"/>
            </a:endParaRPr>
          </a:p>
        </p:txBody>
      </p:sp>
      <p:sp>
        <p:nvSpPr>
          <p:cNvPr id="510" name="CustomShape 11"/>
          <p:cNvSpPr/>
          <p:nvPr/>
        </p:nvSpPr>
        <p:spPr>
          <a:xfrm>
            <a:off x="492840" y="2708280"/>
            <a:ext cx="43812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We are looking for the side opposite angle B, </a:t>
            </a:r>
            <a:br/>
            <a:r>
              <a:rPr b="0" lang="en-GB" sz="1800" spc="-1" strike="noStrike">
                <a:solidFill>
                  <a:srgbClr val="000000"/>
                </a:solidFill>
                <a:latin typeface="Calibri"/>
                <a:ea typeface="Arial"/>
              </a:rPr>
              <a:t>so we use the formula in the form</a:t>
            </a:r>
            <a:endParaRPr b="0" lang="en-GB" sz="1800" spc="-1" strike="noStrike">
              <a:latin typeface="Arial"/>
            </a:endParaRPr>
          </a:p>
        </p:txBody>
      </p:sp>
      <p:sp>
        <p:nvSpPr>
          <p:cNvPr id="511" name="CustomShape 12"/>
          <p:cNvSpPr/>
          <p:nvPr/>
        </p:nvSpPr>
        <p:spPr>
          <a:xfrm>
            <a:off x="1258920" y="5229360"/>
            <a:ext cx="6552720" cy="913320"/>
          </a:xfrm>
          <a:prstGeom prst="rect">
            <a:avLst/>
          </a:prstGeom>
          <a:gradFill rotWithShape="0">
            <a:gsLst>
              <a:gs pos="0">
                <a:srgbClr val="bbefff"/>
              </a:gs>
              <a:gs pos="100000">
                <a:srgbClr val="e4f9ff"/>
              </a:gs>
            </a:gsLst>
            <a:lin ang="16200000"/>
          </a:gradFill>
          <a:ln>
            <a:solidFill>
              <a:srgbClr val="46aac5"/>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MV Boli"/>
                <a:ea typeface="MV Boli"/>
              </a:rPr>
              <a:t>The side on the left-hand side of the equation </a:t>
            </a:r>
            <a:r>
              <a:rPr b="1" i="1" lang="en-GB" sz="1800" spc="-1" strike="noStrike" u="sng">
                <a:solidFill>
                  <a:srgbClr val="000000"/>
                </a:solidFill>
                <a:uFillTx/>
                <a:latin typeface="MV Boli"/>
                <a:ea typeface="MV Boli"/>
              </a:rPr>
              <a:t>must</a:t>
            </a:r>
            <a:r>
              <a:rPr b="0" lang="en-GB" sz="1800" spc="-1" strike="noStrike">
                <a:solidFill>
                  <a:srgbClr val="000000"/>
                </a:solidFill>
                <a:latin typeface="MV Boli"/>
                <a:ea typeface="MV Boli"/>
              </a:rPr>
              <a:t> be the side </a:t>
            </a:r>
            <a:r>
              <a:rPr b="1" i="1" lang="en-GB" sz="1800" spc="-1" strike="noStrike" u="sng">
                <a:solidFill>
                  <a:srgbClr val="000000"/>
                </a:solidFill>
                <a:uFillTx/>
                <a:latin typeface="MV Boli"/>
                <a:ea typeface="MV Boli"/>
              </a:rPr>
              <a:t>opposite</a:t>
            </a:r>
            <a:r>
              <a:rPr b="0" lang="en-GB" sz="1800" spc="-1" strike="noStrike">
                <a:solidFill>
                  <a:srgbClr val="000000"/>
                </a:solidFill>
                <a:latin typeface="MV Boli"/>
                <a:ea typeface="MV Boli"/>
              </a:rPr>
              <a:t> the angle on the right-hand side. Getting this wrong is a very common mistake.</a:t>
            </a:r>
            <a:endParaRPr b="0" lang="en-GB" sz="1800" spc="-1" strike="noStrike">
              <a:latin typeface="Arial"/>
            </a:endParaRPr>
          </a:p>
        </p:txBody>
      </p:sp>
      <p:sp>
        <p:nvSpPr>
          <p:cNvPr id="512" name="CustomShape 13"/>
          <p:cNvSpPr/>
          <p:nvPr/>
        </p:nvSpPr>
        <p:spPr>
          <a:xfrm>
            <a:off x="108000" y="115920"/>
            <a:ext cx="914040" cy="914040"/>
          </a:xfrm>
          <a:prstGeom prst="sun">
            <a:avLst>
              <a:gd name="adj" fmla="val 25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pic>
        <p:nvPicPr>
          <p:cNvPr id="513" name="" descr=""/>
          <p:cNvPicPr/>
          <p:nvPr/>
        </p:nvPicPr>
        <p:blipFill>
          <a:blip r:embed="rId1"/>
          <a:stretch/>
        </p:blipFill>
        <p:spPr>
          <a:xfrm>
            <a:off x="755640" y="1557360"/>
            <a:ext cx="5369040" cy="792000"/>
          </a:xfrm>
          <a:prstGeom prst="rect">
            <a:avLst/>
          </a:prstGeom>
          <a:ln>
            <a:noFill/>
          </a:ln>
        </p:spPr>
      </p:pic>
      <p:pic>
        <p:nvPicPr>
          <p:cNvPr id="514" name="" descr=""/>
          <p:cNvPicPr/>
          <p:nvPr/>
        </p:nvPicPr>
        <p:blipFill>
          <a:blip r:embed="rId2"/>
          <a:stretch/>
        </p:blipFill>
        <p:spPr>
          <a:xfrm>
            <a:off x="1147680" y="4073400"/>
            <a:ext cx="2968560" cy="461880"/>
          </a:xfrm>
          <a:prstGeom prst="rect">
            <a:avLst/>
          </a:prstGeom>
          <a:ln>
            <a:noFill/>
          </a:ln>
        </p:spPr>
      </p:pic>
      <p:pic>
        <p:nvPicPr>
          <p:cNvPr id="515" name="" descr=""/>
          <p:cNvPicPr/>
          <p:nvPr/>
        </p:nvPicPr>
        <p:blipFill>
          <a:blip r:embed="rId3"/>
          <a:stretch/>
        </p:blipFill>
        <p:spPr>
          <a:xfrm>
            <a:off x="7020000" y="3500280"/>
            <a:ext cx="216000" cy="33660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side length</a:t>
            </a:r>
            <a:endParaRPr b="0" lang="en-US" sz="4400" spc="-1" strike="noStrike">
              <a:solidFill>
                <a:srgbClr val="000000"/>
              </a:solidFill>
              <a:latin typeface="Calibri"/>
            </a:endParaRPr>
          </a:p>
        </p:txBody>
      </p:sp>
      <p:sp>
        <p:nvSpPr>
          <p:cNvPr id="517" name="Line 2"/>
          <p:cNvSpPr/>
          <p:nvPr/>
        </p:nvSpPr>
        <p:spPr>
          <a:xfrm flipH="1">
            <a:off x="5867280" y="1989000"/>
            <a:ext cx="1008000" cy="2087640"/>
          </a:xfrm>
          <a:prstGeom prst="line">
            <a:avLst/>
          </a:prstGeom>
          <a:ln>
            <a:solidFill>
              <a:srgbClr val="4a7ebb"/>
            </a:solidFill>
          </a:ln>
        </p:spPr>
        <p:style>
          <a:lnRef idx="0"/>
          <a:fillRef idx="0"/>
          <a:effectRef idx="0"/>
          <a:fontRef idx="minor"/>
        </p:style>
      </p:sp>
      <p:sp>
        <p:nvSpPr>
          <p:cNvPr id="518" name="Line 3"/>
          <p:cNvSpPr/>
          <p:nvPr/>
        </p:nvSpPr>
        <p:spPr>
          <a:xfrm>
            <a:off x="6875280" y="1989000"/>
            <a:ext cx="1152360" cy="1008000"/>
          </a:xfrm>
          <a:prstGeom prst="line">
            <a:avLst/>
          </a:prstGeom>
          <a:ln>
            <a:solidFill>
              <a:srgbClr val="4a7ebb"/>
            </a:solidFill>
          </a:ln>
        </p:spPr>
        <p:style>
          <a:lnRef idx="0"/>
          <a:fillRef idx="0"/>
          <a:effectRef idx="0"/>
          <a:fontRef idx="minor"/>
        </p:style>
      </p:sp>
      <p:sp>
        <p:nvSpPr>
          <p:cNvPr id="519" name="Line 4"/>
          <p:cNvSpPr/>
          <p:nvPr/>
        </p:nvSpPr>
        <p:spPr>
          <a:xfrm flipV="1">
            <a:off x="5867280" y="2997000"/>
            <a:ext cx="2160360" cy="1079640"/>
          </a:xfrm>
          <a:prstGeom prst="line">
            <a:avLst/>
          </a:prstGeom>
          <a:ln>
            <a:solidFill>
              <a:srgbClr val="4a7ebb"/>
            </a:solidFill>
          </a:ln>
        </p:spPr>
        <p:style>
          <a:lnRef idx="0"/>
          <a:fillRef idx="0"/>
          <a:effectRef idx="0"/>
          <a:fontRef idx="minor"/>
        </p:style>
      </p:sp>
      <p:sp>
        <p:nvSpPr>
          <p:cNvPr id="520" name="CustomShape 5"/>
          <p:cNvSpPr/>
          <p:nvPr/>
        </p:nvSpPr>
        <p:spPr>
          <a:xfrm>
            <a:off x="5727600" y="2781360"/>
            <a:ext cx="65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7.7m</a:t>
            </a:r>
            <a:endParaRPr b="0" lang="en-GB" sz="1800" spc="-1" strike="noStrike">
              <a:latin typeface="Arial"/>
            </a:endParaRPr>
          </a:p>
        </p:txBody>
      </p:sp>
      <p:sp>
        <p:nvSpPr>
          <p:cNvPr id="521" name="CustomShape 6"/>
          <p:cNvSpPr/>
          <p:nvPr/>
        </p:nvSpPr>
        <p:spPr>
          <a:xfrm>
            <a:off x="6735600" y="213372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78˚</a:t>
            </a:r>
            <a:endParaRPr b="0" lang="en-GB" sz="1800" spc="-1" strike="noStrike">
              <a:latin typeface="Arial"/>
            </a:endParaRPr>
          </a:p>
        </p:txBody>
      </p:sp>
      <p:sp>
        <p:nvSpPr>
          <p:cNvPr id="522" name="CustomShape 7"/>
          <p:cNvSpPr/>
          <p:nvPr/>
        </p:nvSpPr>
        <p:spPr>
          <a:xfrm>
            <a:off x="7383600" y="2133720"/>
            <a:ext cx="65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5.6m</a:t>
            </a:r>
            <a:endParaRPr b="0" lang="en-GB" sz="1800" spc="-1" strike="noStrike">
              <a:latin typeface="Arial"/>
            </a:endParaRPr>
          </a:p>
        </p:txBody>
      </p:sp>
      <p:sp>
        <p:nvSpPr>
          <p:cNvPr id="523" name="CustomShape 8"/>
          <p:cNvSpPr/>
          <p:nvPr/>
        </p:nvSpPr>
        <p:spPr>
          <a:xfrm>
            <a:off x="5581800" y="393372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A</a:t>
            </a:r>
            <a:endParaRPr b="0" lang="en-GB" sz="1800" spc="-1" strike="noStrike">
              <a:latin typeface="Arial"/>
            </a:endParaRPr>
          </a:p>
        </p:txBody>
      </p:sp>
      <p:sp>
        <p:nvSpPr>
          <p:cNvPr id="524" name="CustomShape 9"/>
          <p:cNvSpPr/>
          <p:nvPr/>
        </p:nvSpPr>
        <p:spPr>
          <a:xfrm>
            <a:off x="6525000" y="170028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B</a:t>
            </a:r>
            <a:endParaRPr b="0" lang="en-GB" sz="1800" spc="-1" strike="noStrike">
              <a:latin typeface="Arial"/>
            </a:endParaRPr>
          </a:p>
        </p:txBody>
      </p:sp>
      <p:sp>
        <p:nvSpPr>
          <p:cNvPr id="525" name="CustomShape 10"/>
          <p:cNvSpPr/>
          <p:nvPr/>
        </p:nvSpPr>
        <p:spPr>
          <a:xfrm>
            <a:off x="8030880" y="285264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C</a:t>
            </a:r>
            <a:endParaRPr b="0" lang="en-GB" sz="1800" spc="-1" strike="noStrike">
              <a:latin typeface="Arial"/>
            </a:endParaRPr>
          </a:p>
        </p:txBody>
      </p:sp>
      <p:sp>
        <p:nvSpPr>
          <p:cNvPr id="526" name="CustomShape 11"/>
          <p:cNvSpPr/>
          <p:nvPr/>
        </p:nvSpPr>
        <p:spPr>
          <a:xfrm>
            <a:off x="489240" y="2708280"/>
            <a:ext cx="38754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We are looking for side B, so we use the</a:t>
            </a: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formula in the form</a:t>
            </a:r>
            <a:endParaRPr b="0" lang="en-GB" sz="1800" spc="-1" strike="noStrike">
              <a:latin typeface="Arial"/>
            </a:endParaRPr>
          </a:p>
        </p:txBody>
      </p:sp>
      <p:pic>
        <p:nvPicPr>
          <p:cNvPr id="527" name="" descr=""/>
          <p:cNvPicPr/>
          <p:nvPr/>
        </p:nvPicPr>
        <p:blipFill>
          <a:blip r:embed="rId1"/>
          <a:stretch/>
        </p:blipFill>
        <p:spPr>
          <a:xfrm>
            <a:off x="755640" y="1557360"/>
            <a:ext cx="5369040" cy="792000"/>
          </a:xfrm>
          <a:prstGeom prst="rect">
            <a:avLst/>
          </a:prstGeom>
          <a:ln>
            <a:noFill/>
          </a:ln>
        </p:spPr>
      </p:pic>
      <p:pic>
        <p:nvPicPr>
          <p:cNvPr id="528" name="" descr=""/>
          <p:cNvPicPr/>
          <p:nvPr/>
        </p:nvPicPr>
        <p:blipFill>
          <a:blip r:embed="rId2"/>
          <a:stretch/>
        </p:blipFill>
        <p:spPr>
          <a:xfrm>
            <a:off x="539640" y="3357720"/>
            <a:ext cx="4184640" cy="180036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side length</a:t>
            </a:r>
            <a:endParaRPr b="0" lang="en-US" sz="4400" spc="-1" strike="noStrike">
              <a:solidFill>
                <a:srgbClr val="000000"/>
              </a:solidFill>
              <a:latin typeface="Calibri"/>
            </a:endParaRPr>
          </a:p>
        </p:txBody>
      </p:sp>
      <p:sp>
        <p:nvSpPr>
          <p:cNvPr id="530" name="Line 2"/>
          <p:cNvSpPr/>
          <p:nvPr/>
        </p:nvSpPr>
        <p:spPr>
          <a:xfrm flipH="1">
            <a:off x="5867280" y="1989000"/>
            <a:ext cx="1008000" cy="2087640"/>
          </a:xfrm>
          <a:prstGeom prst="line">
            <a:avLst/>
          </a:prstGeom>
          <a:ln>
            <a:solidFill>
              <a:srgbClr val="4a7ebb"/>
            </a:solidFill>
          </a:ln>
        </p:spPr>
        <p:style>
          <a:lnRef idx="0"/>
          <a:fillRef idx="0"/>
          <a:effectRef idx="0"/>
          <a:fontRef idx="minor"/>
        </p:style>
      </p:sp>
      <p:sp>
        <p:nvSpPr>
          <p:cNvPr id="531" name="Line 3"/>
          <p:cNvSpPr/>
          <p:nvPr/>
        </p:nvSpPr>
        <p:spPr>
          <a:xfrm>
            <a:off x="6875280" y="1989000"/>
            <a:ext cx="1152360" cy="1008000"/>
          </a:xfrm>
          <a:prstGeom prst="line">
            <a:avLst/>
          </a:prstGeom>
          <a:ln>
            <a:solidFill>
              <a:srgbClr val="4a7ebb"/>
            </a:solidFill>
          </a:ln>
        </p:spPr>
        <p:style>
          <a:lnRef idx="0"/>
          <a:fillRef idx="0"/>
          <a:effectRef idx="0"/>
          <a:fontRef idx="minor"/>
        </p:style>
      </p:sp>
      <p:sp>
        <p:nvSpPr>
          <p:cNvPr id="532" name="Line 4"/>
          <p:cNvSpPr/>
          <p:nvPr/>
        </p:nvSpPr>
        <p:spPr>
          <a:xfrm flipV="1">
            <a:off x="5867280" y="2997000"/>
            <a:ext cx="2160360" cy="1079640"/>
          </a:xfrm>
          <a:prstGeom prst="line">
            <a:avLst/>
          </a:prstGeom>
          <a:ln>
            <a:solidFill>
              <a:srgbClr val="4a7ebb"/>
            </a:solidFill>
          </a:ln>
        </p:spPr>
        <p:style>
          <a:lnRef idx="0"/>
          <a:fillRef idx="0"/>
          <a:effectRef idx="0"/>
          <a:fontRef idx="minor"/>
        </p:style>
      </p:sp>
      <p:sp>
        <p:nvSpPr>
          <p:cNvPr id="533" name="CustomShape 5"/>
          <p:cNvSpPr/>
          <p:nvPr/>
        </p:nvSpPr>
        <p:spPr>
          <a:xfrm>
            <a:off x="5727600" y="2781360"/>
            <a:ext cx="65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7.7m</a:t>
            </a:r>
            <a:endParaRPr b="0" lang="en-GB" sz="1800" spc="-1" strike="noStrike">
              <a:latin typeface="Arial"/>
            </a:endParaRPr>
          </a:p>
        </p:txBody>
      </p:sp>
      <p:sp>
        <p:nvSpPr>
          <p:cNvPr id="534" name="CustomShape 6"/>
          <p:cNvSpPr/>
          <p:nvPr/>
        </p:nvSpPr>
        <p:spPr>
          <a:xfrm>
            <a:off x="6735600" y="213372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78˚</a:t>
            </a:r>
            <a:endParaRPr b="0" lang="en-GB" sz="1800" spc="-1" strike="noStrike">
              <a:latin typeface="Arial"/>
            </a:endParaRPr>
          </a:p>
        </p:txBody>
      </p:sp>
      <p:sp>
        <p:nvSpPr>
          <p:cNvPr id="535" name="CustomShape 7"/>
          <p:cNvSpPr/>
          <p:nvPr/>
        </p:nvSpPr>
        <p:spPr>
          <a:xfrm>
            <a:off x="7383600" y="2133720"/>
            <a:ext cx="65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5.6m</a:t>
            </a:r>
            <a:endParaRPr b="0" lang="en-GB" sz="1800" spc="-1" strike="noStrike">
              <a:latin typeface="Arial"/>
            </a:endParaRPr>
          </a:p>
        </p:txBody>
      </p:sp>
      <p:sp>
        <p:nvSpPr>
          <p:cNvPr id="536" name="CustomShape 8"/>
          <p:cNvSpPr/>
          <p:nvPr/>
        </p:nvSpPr>
        <p:spPr>
          <a:xfrm>
            <a:off x="5581800" y="393372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A</a:t>
            </a:r>
            <a:endParaRPr b="0" lang="en-GB" sz="1800" spc="-1" strike="noStrike">
              <a:latin typeface="Arial"/>
            </a:endParaRPr>
          </a:p>
        </p:txBody>
      </p:sp>
      <p:sp>
        <p:nvSpPr>
          <p:cNvPr id="537" name="CustomShape 9"/>
          <p:cNvSpPr/>
          <p:nvPr/>
        </p:nvSpPr>
        <p:spPr>
          <a:xfrm>
            <a:off x="6525000" y="170028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B</a:t>
            </a:r>
            <a:endParaRPr b="0" lang="en-GB" sz="1800" spc="-1" strike="noStrike">
              <a:latin typeface="Arial"/>
            </a:endParaRPr>
          </a:p>
        </p:txBody>
      </p:sp>
      <p:sp>
        <p:nvSpPr>
          <p:cNvPr id="538" name="CustomShape 10"/>
          <p:cNvSpPr/>
          <p:nvPr/>
        </p:nvSpPr>
        <p:spPr>
          <a:xfrm>
            <a:off x="8030880" y="285264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C</a:t>
            </a:r>
            <a:endParaRPr b="0" lang="en-GB" sz="1800" spc="-1" strike="noStrike">
              <a:latin typeface="Arial"/>
            </a:endParaRPr>
          </a:p>
        </p:txBody>
      </p:sp>
      <p:sp>
        <p:nvSpPr>
          <p:cNvPr id="539" name="CustomShape 11"/>
          <p:cNvSpPr/>
          <p:nvPr/>
        </p:nvSpPr>
        <p:spPr>
          <a:xfrm>
            <a:off x="489240" y="2708280"/>
            <a:ext cx="38754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We are looking for side B, so we use the</a:t>
            </a: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formula in the form</a:t>
            </a:r>
            <a:endParaRPr b="0" lang="en-GB" sz="1800" spc="-1" strike="noStrike">
              <a:latin typeface="Arial"/>
            </a:endParaRPr>
          </a:p>
        </p:txBody>
      </p:sp>
      <p:pic>
        <p:nvPicPr>
          <p:cNvPr id="540" name="" descr=""/>
          <p:cNvPicPr/>
          <p:nvPr/>
        </p:nvPicPr>
        <p:blipFill>
          <a:blip r:embed="rId1"/>
          <a:stretch/>
        </p:blipFill>
        <p:spPr>
          <a:xfrm>
            <a:off x="755640" y="1557360"/>
            <a:ext cx="5369040" cy="792000"/>
          </a:xfrm>
          <a:prstGeom prst="rect">
            <a:avLst/>
          </a:prstGeom>
          <a:ln>
            <a:noFill/>
          </a:ln>
        </p:spPr>
      </p:pic>
      <p:pic>
        <p:nvPicPr>
          <p:cNvPr id="541" name="" descr=""/>
          <p:cNvPicPr/>
          <p:nvPr/>
        </p:nvPicPr>
        <p:blipFill>
          <a:blip r:embed="rId2"/>
          <a:stretch/>
        </p:blipFill>
        <p:spPr>
          <a:xfrm>
            <a:off x="539640" y="3357720"/>
            <a:ext cx="4184640" cy="180036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side length</a:t>
            </a:r>
            <a:endParaRPr b="0" lang="en-US" sz="4400" spc="-1" strike="noStrike">
              <a:solidFill>
                <a:srgbClr val="000000"/>
              </a:solidFill>
              <a:latin typeface="Calibri"/>
            </a:endParaRPr>
          </a:p>
        </p:txBody>
      </p:sp>
      <p:sp>
        <p:nvSpPr>
          <p:cNvPr id="543" name="Line 2"/>
          <p:cNvSpPr/>
          <p:nvPr/>
        </p:nvSpPr>
        <p:spPr>
          <a:xfrm flipH="1">
            <a:off x="5867280" y="1989000"/>
            <a:ext cx="1008000" cy="2087640"/>
          </a:xfrm>
          <a:prstGeom prst="line">
            <a:avLst/>
          </a:prstGeom>
          <a:ln>
            <a:solidFill>
              <a:srgbClr val="4a7ebb"/>
            </a:solidFill>
          </a:ln>
        </p:spPr>
        <p:style>
          <a:lnRef idx="0"/>
          <a:fillRef idx="0"/>
          <a:effectRef idx="0"/>
          <a:fontRef idx="minor"/>
        </p:style>
      </p:sp>
      <p:sp>
        <p:nvSpPr>
          <p:cNvPr id="544" name="Line 3"/>
          <p:cNvSpPr/>
          <p:nvPr/>
        </p:nvSpPr>
        <p:spPr>
          <a:xfrm>
            <a:off x="6875280" y="1989000"/>
            <a:ext cx="1152360" cy="1008000"/>
          </a:xfrm>
          <a:prstGeom prst="line">
            <a:avLst/>
          </a:prstGeom>
          <a:ln>
            <a:solidFill>
              <a:srgbClr val="4a7ebb"/>
            </a:solidFill>
          </a:ln>
        </p:spPr>
        <p:style>
          <a:lnRef idx="0"/>
          <a:fillRef idx="0"/>
          <a:effectRef idx="0"/>
          <a:fontRef idx="minor"/>
        </p:style>
      </p:sp>
      <p:sp>
        <p:nvSpPr>
          <p:cNvPr id="545" name="Line 4"/>
          <p:cNvSpPr/>
          <p:nvPr/>
        </p:nvSpPr>
        <p:spPr>
          <a:xfrm flipV="1">
            <a:off x="5867280" y="2997000"/>
            <a:ext cx="2160360" cy="1079640"/>
          </a:xfrm>
          <a:prstGeom prst="line">
            <a:avLst/>
          </a:prstGeom>
          <a:ln>
            <a:solidFill>
              <a:srgbClr val="4a7ebb"/>
            </a:solidFill>
          </a:ln>
        </p:spPr>
        <p:style>
          <a:lnRef idx="0"/>
          <a:fillRef idx="0"/>
          <a:effectRef idx="0"/>
          <a:fontRef idx="minor"/>
        </p:style>
      </p:sp>
      <p:sp>
        <p:nvSpPr>
          <p:cNvPr id="546" name="CustomShape 5"/>
          <p:cNvSpPr/>
          <p:nvPr/>
        </p:nvSpPr>
        <p:spPr>
          <a:xfrm>
            <a:off x="5727600" y="2781360"/>
            <a:ext cx="65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7.7m</a:t>
            </a:r>
            <a:endParaRPr b="0" lang="en-GB" sz="1800" spc="-1" strike="noStrike">
              <a:latin typeface="Arial"/>
            </a:endParaRPr>
          </a:p>
        </p:txBody>
      </p:sp>
      <p:sp>
        <p:nvSpPr>
          <p:cNvPr id="547" name="CustomShape 6"/>
          <p:cNvSpPr/>
          <p:nvPr/>
        </p:nvSpPr>
        <p:spPr>
          <a:xfrm>
            <a:off x="6735600" y="213372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78˚</a:t>
            </a:r>
            <a:endParaRPr b="0" lang="en-GB" sz="1800" spc="-1" strike="noStrike">
              <a:latin typeface="Arial"/>
            </a:endParaRPr>
          </a:p>
        </p:txBody>
      </p:sp>
      <p:sp>
        <p:nvSpPr>
          <p:cNvPr id="548" name="CustomShape 7"/>
          <p:cNvSpPr/>
          <p:nvPr/>
        </p:nvSpPr>
        <p:spPr>
          <a:xfrm>
            <a:off x="7383600" y="2133720"/>
            <a:ext cx="65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5.6m</a:t>
            </a:r>
            <a:endParaRPr b="0" lang="en-GB" sz="1800" spc="-1" strike="noStrike">
              <a:latin typeface="Arial"/>
            </a:endParaRPr>
          </a:p>
        </p:txBody>
      </p:sp>
      <p:sp>
        <p:nvSpPr>
          <p:cNvPr id="549" name="CustomShape 8"/>
          <p:cNvSpPr/>
          <p:nvPr/>
        </p:nvSpPr>
        <p:spPr>
          <a:xfrm>
            <a:off x="5581800" y="393372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A</a:t>
            </a:r>
            <a:endParaRPr b="0" lang="en-GB" sz="1800" spc="-1" strike="noStrike">
              <a:latin typeface="Arial"/>
            </a:endParaRPr>
          </a:p>
        </p:txBody>
      </p:sp>
      <p:sp>
        <p:nvSpPr>
          <p:cNvPr id="550" name="CustomShape 9"/>
          <p:cNvSpPr/>
          <p:nvPr/>
        </p:nvSpPr>
        <p:spPr>
          <a:xfrm>
            <a:off x="6525000" y="170028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B</a:t>
            </a:r>
            <a:endParaRPr b="0" lang="en-GB" sz="1800" spc="-1" strike="noStrike">
              <a:latin typeface="Arial"/>
            </a:endParaRPr>
          </a:p>
        </p:txBody>
      </p:sp>
      <p:sp>
        <p:nvSpPr>
          <p:cNvPr id="551" name="CustomShape 10"/>
          <p:cNvSpPr/>
          <p:nvPr/>
        </p:nvSpPr>
        <p:spPr>
          <a:xfrm>
            <a:off x="8030880" y="285264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C</a:t>
            </a:r>
            <a:endParaRPr b="0" lang="en-GB" sz="1800" spc="-1" strike="noStrike">
              <a:latin typeface="Arial"/>
            </a:endParaRPr>
          </a:p>
        </p:txBody>
      </p:sp>
      <p:sp>
        <p:nvSpPr>
          <p:cNvPr id="552" name="CustomShape 11"/>
          <p:cNvSpPr/>
          <p:nvPr/>
        </p:nvSpPr>
        <p:spPr>
          <a:xfrm>
            <a:off x="489240" y="2708280"/>
            <a:ext cx="38754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We are looking for side B, so we use the</a:t>
            </a: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formula in the form</a:t>
            </a:r>
            <a:endParaRPr b="0" lang="en-GB" sz="1800" spc="-1" strike="noStrike">
              <a:latin typeface="Arial"/>
            </a:endParaRPr>
          </a:p>
        </p:txBody>
      </p:sp>
      <p:pic>
        <p:nvPicPr>
          <p:cNvPr id="553" name="" descr=""/>
          <p:cNvPicPr/>
          <p:nvPr/>
        </p:nvPicPr>
        <p:blipFill>
          <a:blip r:embed="rId1"/>
          <a:stretch/>
        </p:blipFill>
        <p:spPr>
          <a:xfrm>
            <a:off x="755640" y="1557360"/>
            <a:ext cx="5369040" cy="792000"/>
          </a:xfrm>
          <a:prstGeom prst="rect">
            <a:avLst/>
          </a:prstGeom>
          <a:ln>
            <a:noFill/>
          </a:ln>
        </p:spPr>
      </p:pic>
      <p:pic>
        <p:nvPicPr>
          <p:cNvPr id="554" name="" descr=""/>
          <p:cNvPicPr/>
          <p:nvPr/>
        </p:nvPicPr>
        <p:blipFill>
          <a:blip r:embed="rId2"/>
          <a:stretch/>
        </p:blipFill>
        <p:spPr>
          <a:xfrm>
            <a:off x="539640" y="3357720"/>
            <a:ext cx="4184640" cy="180036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side length</a:t>
            </a:r>
            <a:endParaRPr b="0" lang="en-US" sz="4400" spc="-1" strike="noStrike">
              <a:solidFill>
                <a:srgbClr val="000000"/>
              </a:solidFill>
              <a:latin typeface="Calibri"/>
            </a:endParaRPr>
          </a:p>
        </p:txBody>
      </p:sp>
      <p:sp>
        <p:nvSpPr>
          <p:cNvPr id="556" name="Line 2"/>
          <p:cNvSpPr/>
          <p:nvPr/>
        </p:nvSpPr>
        <p:spPr>
          <a:xfrm flipH="1">
            <a:off x="5867280" y="1989000"/>
            <a:ext cx="1008000" cy="2087640"/>
          </a:xfrm>
          <a:prstGeom prst="line">
            <a:avLst/>
          </a:prstGeom>
          <a:ln>
            <a:solidFill>
              <a:srgbClr val="4a7ebb"/>
            </a:solidFill>
          </a:ln>
        </p:spPr>
        <p:style>
          <a:lnRef idx="0"/>
          <a:fillRef idx="0"/>
          <a:effectRef idx="0"/>
          <a:fontRef idx="minor"/>
        </p:style>
      </p:sp>
      <p:sp>
        <p:nvSpPr>
          <p:cNvPr id="557" name="Line 3"/>
          <p:cNvSpPr/>
          <p:nvPr/>
        </p:nvSpPr>
        <p:spPr>
          <a:xfrm>
            <a:off x="6875280" y="1989000"/>
            <a:ext cx="1152360" cy="1008000"/>
          </a:xfrm>
          <a:prstGeom prst="line">
            <a:avLst/>
          </a:prstGeom>
          <a:ln>
            <a:solidFill>
              <a:srgbClr val="4a7ebb"/>
            </a:solidFill>
          </a:ln>
        </p:spPr>
        <p:style>
          <a:lnRef idx="0"/>
          <a:fillRef idx="0"/>
          <a:effectRef idx="0"/>
          <a:fontRef idx="minor"/>
        </p:style>
      </p:sp>
      <p:sp>
        <p:nvSpPr>
          <p:cNvPr id="558" name="Line 4"/>
          <p:cNvSpPr/>
          <p:nvPr/>
        </p:nvSpPr>
        <p:spPr>
          <a:xfrm flipV="1">
            <a:off x="5867280" y="2997000"/>
            <a:ext cx="2160360" cy="1079640"/>
          </a:xfrm>
          <a:prstGeom prst="line">
            <a:avLst/>
          </a:prstGeom>
          <a:ln>
            <a:solidFill>
              <a:srgbClr val="4a7ebb"/>
            </a:solidFill>
          </a:ln>
        </p:spPr>
        <p:style>
          <a:lnRef idx="0"/>
          <a:fillRef idx="0"/>
          <a:effectRef idx="0"/>
          <a:fontRef idx="minor"/>
        </p:style>
      </p:sp>
      <p:sp>
        <p:nvSpPr>
          <p:cNvPr id="559" name="CustomShape 5"/>
          <p:cNvSpPr/>
          <p:nvPr/>
        </p:nvSpPr>
        <p:spPr>
          <a:xfrm>
            <a:off x="5727600" y="2781360"/>
            <a:ext cx="65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7.7m</a:t>
            </a:r>
            <a:endParaRPr b="0" lang="en-GB" sz="1800" spc="-1" strike="noStrike">
              <a:latin typeface="Arial"/>
            </a:endParaRPr>
          </a:p>
        </p:txBody>
      </p:sp>
      <p:sp>
        <p:nvSpPr>
          <p:cNvPr id="560" name="CustomShape 6"/>
          <p:cNvSpPr/>
          <p:nvPr/>
        </p:nvSpPr>
        <p:spPr>
          <a:xfrm>
            <a:off x="6735600" y="213372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78˚</a:t>
            </a:r>
            <a:endParaRPr b="0" lang="en-GB" sz="1800" spc="-1" strike="noStrike">
              <a:latin typeface="Arial"/>
            </a:endParaRPr>
          </a:p>
        </p:txBody>
      </p:sp>
      <p:sp>
        <p:nvSpPr>
          <p:cNvPr id="561" name="CustomShape 7"/>
          <p:cNvSpPr/>
          <p:nvPr/>
        </p:nvSpPr>
        <p:spPr>
          <a:xfrm>
            <a:off x="7383600" y="2133720"/>
            <a:ext cx="6534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5.6m</a:t>
            </a:r>
            <a:endParaRPr b="0" lang="en-GB" sz="1800" spc="-1" strike="noStrike">
              <a:latin typeface="Arial"/>
            </a:endParaRPr>
          </a:p>
        </p:txBody>
      </p:sp>
      <p:sp>
        <p:nvSpPr>
          <p:cNvPr id="562" name="CustomShape 8"/>
          <p:cNvSpPr/>
          <p:nvPr/>
        </p:nvSpPr>
        <p:spPr>
          <a:xfrm>
            <a:off x="5581800" y="393372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A</a:t>
            </a:r>
            <a:endParaRPr b="0" lang="en-GB" sz="1800" spc="-1" strike="noStrike">
              <a:latin typeface="Arial"/>
            </a:endParaRPr>
          </a:p>
        </p:txBody>
      </p:sp>
      <p:sp>
        <p:nvSpPr>
          <p:cNvPr id="563" name="CustomShape 9"/>
          <p:cNvSpPr/>
          <p:nvPr/>
        </p:nvSpPr>
        <p:spPr>
          <a:xfrm>
            <a:off x="6525000" y="1700280"/>
            <a:ext cx="3211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B</a:t>
            </a:r>
            <a:endParaRPr b="0" lang="en-GB" sz="1800" spc="-1" strike="noStrike">
              <a:latin typeface="Arial"/>
            </a:endParaRPr>
          </a:p>
        </p:txBody>
      </p:sp>
      <p:sp>
        <p:nvSpPr>
          <p:cNvPr id="564" name="CustomShape 10"/>
          <p:cNvSpPr/>
          <p:nvPr/>
        </p:nvSpPr>
        <p:spPr>
          <a:xfrm>
            <a:off x="8030880" y="285264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C</a:t>
            </a:r>
            <a:endParaRPr b="0" lang="en-GB" sz="1800" spc="-1" strike="noStrike">
              <a:latin typeface="Arial"/>
            </a:endParaRPr>
          </a:p>
        </p:txBody>
      </p:sp>
      <p:sp>
        <p:nvSpPr>
          <p:cNvPr id="565" name="CustomShape 11"/>
          <p:cNvSpPr/>
          <p:nvPr/>
        </p:nvSpPr>
        <p:spPr>
          <a:xfrm>
            <a:off x="489240" y="2708280"/>
            <a:ext cx="38754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We are looking for side B, so we use the</a:t>
            </a: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formula in the form</a:t>
            </a:r>
            <a:endParaRPr b="0" lang="en-GB" sz="1800" spc="-1" strike="noStrike">
              <a:latin typeface="Arial"/>
            </a:endParaRPr>
          </a:p>
        </p:txBody>
      </p:sp>
      <p:sp>
        <p:nvSpPr>
          <p:cNvPr id="566" name="CustomShape 12"/>
          <p:cNvSpPr/>
          <p:nvPr/>
        </p:nvSpPr>
        <p:spPr>
          <a:xfrm>
            <a:off x="564120" y="5805360"/>
            <a:ext cx="38494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Hence the length of AC is 8.5 m (to 2 sf)</a:t>
            </a:r>
            <a:endParaRPr b="0" lang="en-GB" sz="1800" spc="-1" strike="noStrike">
              <a:latin typeface="Arial"/>
            </a:endParaRPr>
          </a:p>
        </p:txBody>
      </p:sp>
      <p:pic>
        <p:nvPicPr>
          <p:cNvPr id="567" name="" descr=""/>
          <p:cNvPicPr/>
          <p:nvPr/>
        </p:nvPicPr>
        <p:blipFill>
          <a:blip r:embed="rId1"/>
          <a:stretch/>
        </p:blipFill>
        <p:spPr>
          <a:xfrm>
            <a:off x="755640" y="1557360"/>
            <a:ext cx="5369040" cy="792000"/>
          </a:xfrm>
          <a:prstGeom prst="rect">
            <a:avLst/>
          </a:prstGeom>
          <a:ln>
            <a:noFill/>
          </a:ln>
        </p:spPr>
      </p:pic>
      <p:pic>
        <p:nvPicPr>
          <p:cNvPr id="568" name="" descr=""/>
          <p:cNvPicPr/>
          <p:nvPr/>
        </p:nvPicPr>
        <p:blipFill>
          <a:blip r:embed="rId2"/>
          <a:stretch/>
        </p:blipFill>
        <p:spPr>
          <a:xfrm>
            <a:off x="539640" y="3357720"/>
            <a:ext cx="4184640" cy="180036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angle</a:t>
            </a:r>
            <a:endParaRPr b="0" lang="en-US" sz="4400" spc="-1" strike="noStrike">
              <a:solidFill>
                <a:srgbClr val="000000"/>
              </a:solidFill>
              <a:latin typeface="Calibri"/>
            </a:endParaRPr>
          </a:p>
        </p:txBody>
      </p:sp>
      <p:sp>
        <p:nvSpPr>
          <p:cNvPr id="570" name="Line 2"/>
          <p:cNvSpPr/>
          <p:nvPr/>
        </p:nvSpPr>
        <p:spPr>
          <a:xfrm flipH="1">
            <a:off x="4356000" y="2492280"/>
            <a:ext cx="1295280" cy="936720"/>
          </a:xfrm>
          <a:prstGeom prst="line">
            <a:avLst/>
          </a:prstGeom>
          <a:ln>
            <a:solidFill>
              <a:srgbClr val="4a7ebb"/>
            </a:solidFill>
          </a:ln>
        </p:spPr>
        <p:style>
          <a:lnRef idx="0"/>
          <a:fillRef idx="0"/>
          <a:effectRef idx="0"/>
          <a:fontRef idx="minor"/>
        </p:style>
      </p:sp>
      <p:sp>
        <p:nvSpPr>
          <p:cNvPr id="571" name="Line 3"/>
          <p:cNvSpPr/>
          <p:nvPr/>
        </p:nvSpPr>
        <p:spPr>
          <a:xfrm>
            <a:off x="4356000" y="3429000"/>
            <a:ext cx="4176720" cy="0"/>
          </a:xfrm>
          <a:prstGeom prst="line">
            <a:avLst/>
          </a:prstGeom>
          <a:ln>
            <a:solidFill>
              <a:srgbClr val="4a7ebb"/>
            </a:solidFill>
          </a:ln>
        </p:spPr>
        <p:style>
          <a:lnRef idx="0"/>
          <a:fillRef idx="0"/>
          <a:effectRef idx="0"/>
          <a:fontRef idx="minor"/>
        </p:style>
      </p:sp>
      <p:sp>
        <p:nvSpPr>
          <p:cNvPr id="572" name="Line 4"/>
          <p:cNvSpPr/>
          <p:nvPr/>
        </p:nvSpPr>
        <p:spPr>
          <a:xfrm>
            <a:off x="5651280" y="2492280"/>
            <a:ext cx="2881440" cy="936720"/>
          </a:xfrm>
          <a:prstGeom prst="line">
            <a:avLst/>
          </a:prstGeom>
          <a:ln>
            <a:solidFill>
              <a:srgbClr val="4a7ebb"/>
            </a:solidFill>
          </a:ln>
        </p:spPr>
        <p:style>
          <a:lnRef idx="0"/>
          <a:fillRef idx="0"/>
          <a:effectRef idx="0"/>
          <a:fontRef idx="minor"/>
        </p:style>
      </p:sp>
      <p:sp>
        <p:nvSpPr>
          <p:cNvPr id="573" name="CustomShape 5"/>
          <p:cNvSpPr/>
          <p:nvPr/>
        </p:nvSpPr>
        <p:spPr>
          <a:xfrm>
            <a:off x="479016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4</a:t>
            </a:r>
            <a:endParaRPr b="0" lang="en-GB" sz="1800" spc="-1" strike="noStrike">
              <a:latin typeface="Arial"/>
            </a:endParaRPr>
          </a:p>
        </p:txBody>
      </p:sp>
      <p:sp>
        <p:nvSpPr>
          <p:cNvPr id="574" name="CustomShape 6"/>
          <p:cNvSpPr/>
          <p:nvPr/>
        </p:nvSpPr>
        <p:spPr>
          <a:xfrm>
            <a:off x="687852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a:t>
            </a:r>
            <a:endParaRPr b="0" lang="en-GB" sz="1800" spc="-1" strike="noStrike">
              <a:latin typeface="Arial"/>
            </a:endParaRPr>
          </a:p>
        </p:txBody>
      </p:sp>
      <p:sp>
        <p:nvSpPr>
          <p:cNvPr id="575" name="CustomShape 7"/>
          <p:cNvSpPr/>
          <p:nvPr/>
        </p:nvSpPr>
        <p:spPr>
          <a:xfrm>
            <a:off x="6086880" y="335772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576" name="CustomShape 8"/>
          <p:cNvSpPr/>
          <p:nvPr/>
        </p:nvSpPr>
        <p:spPr>
          <a:xfrm>
            <a:off x="7742520" y="314172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pic>
        <p:nvPicPr>
          <p:cNvPr id="577" name="" descr=""/>
          <p:cNvPicPr/>
          <p:nvPr/>
        </p:nvPicPr>
        <p:blipFill>
          <a:blip r:embed="rId1"/>
          <a:stretch/>
        </p:blipFill>
        <p:spPr>
          <a:xfrm>
            <a:off x="755640" y="1557360"/>
            <a:ext cx="5369040" cy="792000"/>
          </a:xfrm>
          <a:prstGeom prst="rect">
            <a:avLst/>
          </a:prstGeom>
          <a:ln>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angle</a:t>
            </a:r>
            <a:endParaRPr b="0" lang="en-US" sz="4400" spc="-1" strike="noStrike">
              <a:solidFill>
                <a:srgbClr val="000000"/>
              </a:solidFill>
              <a:latin typeface="Calibri"/>
            </a:endParaRPr>
          </a:p>
        </p:txBody>
      </p:sp>
      <p:sp>
        <p:nvSpPr>
          <p:cNvPr id="579" name="Line 2"/>
          <p:cNvSpPr/>
          <p:nvPr/>
        </p:nvSpPr>
        <p:spPr>
          <a:xfrm flipH="1">
            <a:off x="4356000" y="2492280"/>
            <a:ext cx="1295280" cy="936720"/>
          </a:xfrm>
          <a:prstGeom prst="line">
            <a:avLst/>
          </a:prstGeom>
          <a:ln>
            <a:solidFill>
              <a:srgbClr val="4a7ebb"/>
            </a:solidFill>
          </a:ln>
        </p:spPr>
        <p:style>
          <a:lnRef idx="0"/>
          <a:fillRef idx="0"/>
          <a:effectRef idx="0"/>
          <a:fontRef idx="minor"/>
        </p:style>
      </p:sp>
      <p:sp>
        <p:nvSpPr>
          <p:cNvPr id="580" name="Line 3"/>
          <p:cNvSpPr/>
          <p:nvPr/>
        </p:nvSpPr>
        <p:spPr>
          <a:xfrm>
            <a:off x="4356000" y="3429000"/>
            <a:ext cx="4176720" cy="0"/>
          </a:xfrm>
          <a:prstGeom prst="line">
            <a:avLst/>
          </a:prstGeom>
          <a:ln>
            <a:solidFill>
              <a:srgbClr val="4a7ebb"/>
            </a:solidFill>
          </a:ln>
        </p:spPr>
        <p:style>
          <a:lnRef idx="0"/>
          <a:fillRef idx="0"/>
          <a:effectRef idx="0"/>
          <a:fontRef idx="minor"/>
        </p:style>
      </p:sp>
      <p:sp>
        <p:nvSpPr>
          <p:cNvPr id="581" name="Line 4"/>
          <p:cNvSpPr/>
          <p:nvPr/>
        </p:nvSpPr>
        <p:spPr>
          <a:xfrm>
            <a:off x="5651280" y="2492280"/>
            <a:ext cx="2881440" cy="936720"/>
          </a:xfrm>
          <a:prstGeom prst="line">
            <a:avLst/>
          </a:prstGeom>
          <a:ln>
            <a:solidFill>
              <a:srgbClr val="4a7ebb"/>
            </a:solidFill>
          </a:ln>
        </p:spPr>
        <p:style>
          <a:lnRef idx="0"/>
          <a:fillRef idx="0"/>
          <a:effectRef idx="0"/>
          <a:fontRef idx="minor"/>
        </p:style>
      </p:sp>
      <p:sp>
        <p:nvSpPr>
          <p:cNvPr id="582" name="CustomShape 5"/>
          <p:cNvSpPr/>
          <p:nvPr/>
        </p:nvSpPr>
        <p:spPr>
          <a:xfrm>
            <a:off x="479016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4</a:t>
            </a:r>
            <a:endParaRPr b="0" lang="en-GB" sz="1800" spc="-1" strike="noStrike">
              <a:latin typeface="Arial"/>
            </a:endParaRPr>
          </a:p>
        </p:txBody>
      </p:sp>
      <p:sp>
        <p:nvSpPr>
          <p:cNvPr id="583" name="CustomShape 6"/>
          <p:cNvSpPr/>
          <p:nvPr/>
        </p:nvSpPr>
        <p:spPr>
          <a:xfrm>
            <a:off x="687852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a:t>
            </a:r>
            <a:endParaRPr b="0" lang="en-GB" sz="1800" spc="-1" strike="noStrike">
              <a:latin typeface="Arial"/>
            </a:endParaRPr>
          </a:p>
        </p:txBody>
      </p:sp>
      <p:sp>
        <p:nvSpPr>
          <p:cNvPr id="584" name="CustomShape 7"/>
          <p:cNvSpPr/>
          <p:nvPr/>
        </p:nvSpPr>
        <p:spPr>
          <a:xfrm>
            <a:off x="6086880" y="335772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585" name="CustomShape 8"/>
          <p:cNvSpPr/>
          <p:nvPr/>
        </p:nvSpPr>
        <p:spPr>
          <a:xfrm>
            <a:off x="7742520" y="314172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586" name="CustomShape 9"/>
          <p:cNvSpPr/>
          <p:nvPr/>
        </p:nvSpPr>
        <p:spPr>
          <a:xfrm>
            <a:off x="838800" y="3284640"/>
            <a:ext cx="1901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By the Cosine Rule</a:t>
            </a:r>
            <a:endParaRPr b="0" lang="en-GB" sz="1800" spc="-1" strike="noStrike">
              <a:latin typeface="Arial"/>
            </a:endParaRPr>
          </a:p>
        </p:txBody>
      </p:sp>
      <p:pic>
        <p:nvPicPr>
          <p:cNvPr id="587" name="" descr=""/>
          <p:cNvPicPr/>
          <p:nvPr/>
        </p:nvPicPr>
        <p:blipFill>
          <a:blip r:embed="rId1"/>
          <a:stretch/>
        </p:blipFill>
        <p:spPr>
          <a:xfrm>
            <a:off x="755640" y="1557360"/>
            <a:ext cx="5369040" cy="792000"/>
          </a:xfrm>
          <a:prstGeom prst="rect">
            <a:avLst/>
          </a:prstGeom>
          <a:ln>
            <a:noFill/>
          </a:ln>
        </p:spPr>
      </p:pic>
      <p:pic>
        <p:nvPicPr>
          <p:cNvPr id="588" name="" descr=""/>
          <p:cNvPicPr/>
          <p:nvPr/>
        </p:nvPicPr>
        <p:blipFill>
          <a:blip r:embed="rId2"/>
          <a:stretch/>
        </p:blipFill>
        <p:spPr>
          <a:xfrm>
            <a:off x="1946160" y="4708440"/>
            <a:ext cx="3465360" cy="8319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150" name="CustomShape 2"/>
          <p:cNvSpPr/>
          <p:nvPr/>
        </p:nvSpPr>
        <p:spPr>
          <a:xfrm>
            <a:off x="3348000" y="1341360"/>
            <a:ext cx="1809360" cy="1809360"/>
          </a:xfrm>
          <a:custGeom>
            <a:avLst/>
            <a:gdLst/>
            <a:ahLst/>
            <a:rect l="l" t="t" r="r" b="b"/>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360">
            <a:solidFill>
              <a:srgbClr val="000000"/>
            </a:solidFill>
            <a:miter/>
          </a:ln>
          <a:effectLst>
            <a:outerShdw algn="ctr" dir="2700000" dist="107423">
              <a:srgbClr val="808080"/>
            </a:outerShdw>
          </a:effectLst>
        </p:spPr>
        <p:style>
          <a:lnRef idx="0"/>
          <a:fillRef idx="0"/>
          <a:effectRef idx="0"/>
          <a:fontRef idx="minor"/>
        </p:style>
      </p:sp>
      <p:pic>
        <p:nvPicPr>
          <p:cNvPr id="151" name="Picture 4" descr="C:\Users\John's Computer\AppData\Local\Microsoft\Windows\INetCache\IE\VVRS5T68\large-stick-man-figure-dancing-33.3-11597[1].gif"/>
          <p:cNvPicPr/>
          <p:nvPr/>
        </p:nvPicPr>
        <p:blipFill>
          <a:blip r:embed="rId1"/>
          <a:stretch/>
        </p:blipFill>
        <p:spPr>
          <a:xfrm>
            <a:off x="8101080" y="2637000"/>
            <a:ext cx="358560" cy="579240"/>
          </a:xfrm>
          <a:prstGeom prst="rect">
            <a:avLst/>
          </a:prstGeom>
          <a:ln>
            <a:noFill/>
          </a:ln>
        </p:spPr>
      </p:pic>
      <p:sp>
        <p:nvSpPr>
          <p:cNvPr id="152" name="Line 3"/>
          <p:cNvSpPr/>
          <p:nvPr/>
        </p:nvSpPr>
        <p:spPr>
          <a:xfrm flipH="1" flipV="1">
            <a:off x="4427280" y="3141360"/>
            <a:ext cx="3600360" cy="71640"/>
          </a:xfrm>
          <a:prstGeom prst="line">
            <a:avLst/>
          </a:prstGeom>
          <a:ln>
            <a:solidFill>
              <a:srgbClr val="4a7ebb"/>
            </a:solidFill>
            <a:tailEnd len="med" type="arrow" w="med"/>
          </a:ln>
        </p:spPr>
        <p:style>
          <a:lnRef idx="0"/>
          <a:fillRef idx="0"/>
          <a:effectRef idx="0"/>
          <a:fontRef idx="minor"/>
        </p:style>
      </p:sp>
      <p:sp>
        <p:nvSpPr>
          <p:cNvPr id="153" name="CustomShape 4"/>
          <p:cNvSpPr/>
          <p:nvPr/>
        </p:nvSpPr>
        <p:spPr>
          <a:xfrm>
            <a:off x="3582000" y="4221000"/>
            <a:ext cx="28908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Horizontal distance from tree</a:t>
            </a:r>
            <a:endParaRPr b="0" lang="en-GB" sz="1800" spc="-1" strike="noStrike">
              <a:latin typeface="Arial"/>
            </a:endParaRPr>
          </a:p>
        </p:txBody>
      </p:sp>
      <p:sp>
        <p:nvSpPr>
          <p:cNvPr id="154" name="Line 5"/>
          <p:cNvSpPr/>
          <p:nvPr/>
        </p:nvSpPr>
        <p:spPr>
          <a:xfrm flipV="1">
            <a:off x="5027400" y="3284280"/>
            <a:ext cx="839880" cy="936720"/>
          </a:xfrm>
          <a:prstGeom prst="line">
            <a:avLst/>
          </a:prstGeom>
          <a:ln>
            <a:solidFill>
              <a:srgbClr val="4a7ebb"/>
            </a:solidFill>
            <a:tailEnd len="med" type="arrow" w="med"/>
          </a:ln>
        </p:spPr>
        <p:style>
          <a:lnRef idx="0"/>
          <a:fillRef idx="0"/>
          <a:effectRef idx="0"/>
          <a:fontRef idx="minor"/>
        </p:style>
      </p:sp>
      <p:sp>
        <p:nvSpPr>
          <p:cNvPr id="155" name="CustomShape 6"/>
          <p:cNvSpPr/>
          <p:nvPr/>
        </p:nvSpPr>
        <p:spPr>
          <a:xfrm>
            <a:off x="2128680" y="1773360"/>
            <a:ext cx="80424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Height</a:t>
            </a: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of tree</a:t>
            </a:r>
            <a:endParaRPr b="0" lang="en-GB" sz="1800" spc="-1" strike="noStrike">
              <a:latin typeface="Arial"/>
            </a:endParaRPr>
          </a:p>
        </p:txBody>
      </p:sp>
      <p:sp>
        <p:nvSpPr>
          <p:cNvPr id="156" name="Line 7"/>
          <p:cNvSpPr/>
          <p:nvPr/>
        </p:nvSpPr>
        <p:spPr>
          <a:xfrm flipV="1">
            <a:off x="3348000" y="1412640"/>
            <a:ext cx="0" cy="1728720"/>
          </a:xfrm>
          <a:prstGeom prst="line">
            <a:avLst/>
          </a:prstGeom>
          <a:ln>
            <a:solidFill>
              <a:srgbClr val="4a7ebb"/>
            </a:solidFill>
            <a:tailEnd len="med" type="arrow"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angle</a:t>
            </a:r>
            <a:endParaRPr b="0" lang="en-US" sz="4400" spc="-1" strike="noStrike">
              <a:solidFill>
                <a:srgbClr val="000000"/>
              </a:solidFill>
              <a:latin typeface="Calibri"/>
            </a:endParaRPr>
          </a:p>
        </p:txBody>
      </p:sp>
      <p:sp>
        <p:nvSpPr>
          <p:cNvPr id="590" name="Line 2"/>
          <p:cNvSpPr/>
          <p:nvPr/>
        </p:nvSpPr>
        <p:spPr>
          <a:xfrm flipH="1">
            <a:off x="4356000" y="2492280"/>
            <a:ext cx="1295280" cy="936720"/>
          </a:xfrm>
          <a:prstGeom prst="line">
            <a:avLst/>
          </a:prstGeom>
          <a:ln>
            <a:solidFill>
              <a:srgbClr val="4a7ebb"/>
            </a:solidFill>
          </a:ln>
        </p:spPr>
        <p:style>
          <a:lnRef idx="0"/>
          <a:fillRef idx="0"/>
          <a:effectRef idx="0"/>
          <a:fontRef idx="minor"/>
        </p:style>
      </p:sp>
      <p:sp>
        <p:nvSpPr>
          <p:cNvPr id="591" name="Line 3"/>
          <p:cNvSpPr/>
          <p:nvPr/>
        </p:nvSpPr>
        <p:spPr>
          <a:xfrm>
            <a:off x="4356000" y="3429000"/>
            <a:ext cx="4176720" cy="0"/>
          </a:xfrm>
          <a:prstGeom prst="line">
            <a:avLst/>
          </a:prstGeom>
          <a:ln>
            <a:solidFill>
              <a:srgbClr val="4a7ebb"/>
            </a:solidFill>
          </a:ln>
        </p:spPr>
        <p:style>
          <a:lnRef idx="0"/>
          <a:fillRef idx="0"/>
          <a:effectRef idx="0"/>
          <a:fontRef idx="minor"/>
        </p:style>
      </p:sp>
      <p:sp>
        <p:nvSpPr>
          <p:cNvPr id="592" name="Line 4"/>
          <p:cNvSpPr/>
          <p:nvPr/>
        </p:nvSpPr>
        <p:spPr>
          <a:xfrm>
            <a:off x="5651280" y="2492280"/>
            <a:ext cx="2881440" cy="936720"/>
          </a:xfrm>
          <a:prstGeom prst="line">
            <a:avLst/>
          </a:prstGeom>
          <a:ln>
            <a:solidFill>
              <a:srgbClr val="4a7ebb"/>
            </a:solidFill>
          </a:ln>
        </p:spPr>
        <p:style>
          <a:lnRef idx="0"/>
          <a:fillRef idx="0"/>
          <a:effectRef idx="0"/>
          <a:fontRef idx="minor"/>
        </p:style>
      </p:sp>
      <p:sp>
        <p:nvSpPr>
          <p:cNvPr id="593" name="CustomShape 5"/>
          <p:cNvSpPr/>
          <p:nvPr/>
        </p:nvSpPr>
        <p:spPr>
          <a:xfrm>
            <a:off x="479016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4</a:t>
            </a:r>
            <a:endParaRPr b="0" lang="en-GB" sz="1800" spc="-1" strike="noStrike">
              <a:latin typeface="Arial"/>
            </a:endParaRPr>
          </a:p>
        </p:txBody>
      </p:sp>
      <p:sp>
        <p:nvSpPr>
          <p:cNvPr id="594" name="CustomShape 6"/>
          <p:cNvSpPr/>
          <p:nvPr/>
        </p:nvSpPr>
        <p:spPr>
          <a:xfrm>
            <a:off x="687852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a:t>
            </a:r>
            <a:endParaRPr b="0" lang="en-GB" sz="1800" spc="-1" strike="noStrike">
              <a:latin typeface="Arial"/>
            </a:endParaRPr>
          </a:p>
        </p:txBody>
      </p:sp>
      <p:sp>
        <p:nvSpPr>
          <p:cNvPr id="595" name="CustomShape 7"/>
          <p:cNvSpPr/>
          <p:nvPr/>
        </p:nvSpPr>
        <p:spPr>
          <a:xfrm>
            <a:off x="6086880" y="335772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596" name="CustomShape 8"/>
          <p:cNvSpPr/>
          <p:nvPr/>
        </p:nvSpPr>
        <p:spPr>
          <a:xfrm>
            <a:off x="7742520" y="314172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597" name="CustomShape 9"/>
          <p:cNvSpPr/>
          <p:nvPr/>
        </p:nvSpPr>
        <p:spPr>
          <a:xfrm>
            <a:off x="838800" y="3284640"/>
            <a:ext cx="1901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By the Cosine Rule</a:t>
            </a:r>
            <a:endParaRPr b="0" lang="en-GB" sz="1800" spc="-1" strike="noStrike">
              <a:latin typeface="Arial"/>
            </a:endParaRPr>
          </a:p>
        </p:txBody>
      </p:sp>
      <p:pic>
        <p:nvPicPr>
          <p:cNvPr id="598" name="" descr=""/>
          <p:cNvPicPr/>
          <p:nvPr/>
        </p:nvPicPr>
        <p:blipFill>
          <a:blip r:embed="rId1"/>
          <a:stretch/>
        </p:blipFill>
        <p:spPr>
          <a:xfrm>
            <a:off x="755640" y="1557360"/>
            <a:ext cx="5369040" cy="792000"/>
          </a:xfrm>
          <a:prstGeom prst="rect">
            <a:avLst/>
          </a:prstGeom>
          <a:ln>
            <a:noFill/>
          </a:ln>
        </p:spPr>
      </p:pic>
      <p:pic>
        <p:nvPicPr>
          <p:cNvPr id="599" name="" descr=""/>
          <p:cNvPicPr/>
          <p:nvPr/>
        </p:nvPicPr>
        <p:blipFill>
          <a:blip r:embed="rId2"/>
          <a:stretch/>
        </p:blipFill>
        <p:spPr>
          <a:xfrm>
            <a:off x="1946160" y="4294080"/>
            <a:ext cx="3465360" cy="1662120"/>
          </a:xfrm>
          <a:prstGeom prst="rect">
            <a:avLst/>
          </a:prstGeom>
          <a:ln>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angle</a:t>
            </a:r>
            <a:endParaRPr b="0" lang="en-US" sz="4400" spc="-1" strike="noStrike">
              <a:solidFill>
                <a:srgbClr val="000000"/>
              </a:solidFill>
              <a:latin typeface="Calibri"/>
            </a:endParaRPr>
          </a:p>
        </p:txBody>
      </p:sp>
      <p:sp>
        <p:nvSpPr>
          <p:cNvPr id="601" name="Line 2"/>
          <p:cNvSpPr/>
          <p:nvPr/>
        </p:nvSpPr>
        <p:spPr>
          <a:xfrm flipH="1">
            <a:off x="4356000" y="2492280"/>
            <a:ext cx="1295280" cy="936720"/>
          </a:xfrm>
          <a:prstGeom prst="line">
            <a:avLst/>
          </a:prstGeom>
          <a:ln>
            <a:solidFill>
              <a:srgbClr val="4a7ebb"/>
            </a:solidFill>
          </a:ln>
        </p:spPr>
        <p:style>
          <a:lnRef idx="0"/>
          <a:fillRef idx="0"/>
          <a:effectRef idx="0"/>
          <a:fontRef idx="minor"/>
        </p:style>
      </p:sp>
      <p:sp>
        <p:nvSpPr>
          <p:cNvPr id="602" name="Line 3"/>
          <p:cNvSpPr/>
          <p:nvPr/>
        </p:nvSpPr>
        <p:spPr>
          <a:xfrm>
            <a:off x="4356000" y="3429000"/>
            <a:ext cx="4176720" cy="0"/>
          </a:xfrm>
          <a:prstGeom prst="line">
            <a:avLst/>
          </a:prstGeom>
          <a:ln>
            <a:solidFill>
              <a:srgbClr val="4a7ebb"/>
            </a:solidFill>
          </a:ln>
        </p:spPr>
        <p:style>
          <a:lnRef idx="0"/>
          <a:fillRef idx="0"/>
          <a:effectRef idx="0"/>
          <a:fontRef idx="minor"/>
        </p:style>
      </p:sp>
      <p:sp>
        <p:nvSpPr>
          <p:cNvPr id="603" name="Line 4"/>
          <p:cNvSpPr/>
          <p:nvPr/>
        </p:nvSpPr>
        <p:spPr>
          <a:xfrm>
            <a:off x="5651280" y="2492280"/>
            <a:ext cx="2881440" cy="936720"/>
          </a:xfrm>
          <a:prstGeom prst="line">
            <a:avLst/>
          </a:prstGeom>
          <a:ln>
            <a:solidFill>
              <a:srgbClr val="4a7ebb"/>
            </a:solidFill>
          </a:ln>
        </p:spPr>
        <p:style>
          <a:lnRef idx="0"/>
          <a:fillRef idx="0"/>
          <a:effectRef idx="0"/>
          <a:fontRef idx="minor"/>
        </p:style>
      </p:sp>
      <p:sp>
        <p:nvSpPr>
          <p:cNvPr id="604" name="CustomShape 5"/>
          <p:cNvSpPr/>
          <p:nvPr/>
        </p:nvSpPr>
        <p:spPr>
          <a:xfrm>
            <a:off x="479016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4</a:t>
            </a:r>
            <a:endParaRPr b="0" lang="en-GB" sz="1800" spc="-1" strike="noStrike">
              <a:latin typeface="Arial"/>
            </a:endParaRPr>
          </a:p>
        </p:txBody>
      </p:sp>
      <p:sp>
        <p:nvSpPr>
          <p:cNvPr id="605" name="CustomShape 6"/>
          <p:cNvSpPr/>
          <p:nvPr/>
        </p:nvSpPr>
        <p:spPr>
          <a:xfrm>
            <a:off x="687852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a:t>
            </a:r>
            <a:endParaRPr b="0" lang="en-GB" sz="1800" spc="-1" strike="noStrike">
              <a:latin typeface="Arial"/>
            </a:endParaRPr>
          </a:p>
        </p:txBody>
      </p:sp>
      <p:sp>
        <p:nvSpPr>
          <p:cNvPr id="606" name="CustomShape 7"/>
          <p:cNvSpPr/>
          <p:nvPr/>
        </p:nvSpPr>
        <p:spPr>
          <a:xfrm>
            <a:off x="6086880" y="335772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607" name="CustomShape 8"/>
          <p:cNvSpPr/>
          <p:nvPr/>
        </p:nvSpPr>
        <p:spPr>
          <a:xfrm>
            <a:off x="7742520" y="314172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608" name="CustomShape 9"/>
          <p:cNvSpPr/>
          <p:nvPr/>
        </p:nvSpPr>
        <p:spPr>
          <a:xfrm>
            <a:off x="838800" y="3284640"/>
            <a:ext cx="1901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By the Cosine Rule</a:t>
            </a:r>
            <a:endParaRPr b="0" lang="en-GB" sz="1800" spc="-1" strike="noStrike">
              <a:latin typeface="Arial"/>
            </a:endParaRPr>
          </a:p>
        </p:txBody>
      </p:sp>
      <p:pic>
        <p:nvPicPr>
          <p:cNvPr id="609" name="" descr=""/>
          <p:cNvPicPr/>
          <p:nvPr/>
        </p:nvPicPr>
        <p:blipFill>
          <a:blip r:embed="rId1"/>
          <a:stretch/>
        </p:blipFill>
        <p:spPr>
          <a:xfrm>
            <a:off x="755640" y="1557360"/>
            <a:ext cx="5369040" cy="792000"/>
          </a:xfrm>
          <a:prstGeom prst="rect">
            <a:avLst/>
          </a:prstGeom>
          <a:ln>
            <a:noFill/>
          </a:ln>
        </p:spPr>
      </p:pic>
      <p:pic>
        <p:nvPicPr>
          <p:cNvPr id="610" name="" descr=""/>
          <p:cNvPicPr/>
          <p:nvPr/>
        </p:nvPicPr>
        <p:blipFill>
          <a:blip r:embed="rId2"/>
          <a:stretch/>
        </p:blipFill>
        <p:spPr>
          <a:xfrm>
            <a:off x="1946160" y="4086360"/>
            <a:ext cx="3465360" cy="207792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angle</a:t>
            </a:r>
            <a:endParaRPr b="0" lang="en-US" sz="4400" spc="-1" strike="noStrike">
              <a:solidFill>
                <a:srgbClr val="000000"/>
              </a:solidFill>
              <a:latin typeface="Calibri"/>
            </a:endParaRPr>
          </a:p>
        </p:txBody>
      </p:sp>
      <p:sp>
        <p:nvSpPr>
          <p:cNvPr id="612" name="Line 2"/>
          <p:cNvSpPr/>
          <p:nvPr/>
        </p:nvSpPr>
        <p:spPr>
          <a:xfrm flipH="1">
            <a:off x="4356000" y="2492280"/>
            <a:ext cx="1295280" cy="936720"/>
          </a:xfrm>
          <a:prstGeom prst="line">
            <a:avLst/>
          </a:prstGeom>
          <a:ln>
            <a:solidFill>
              <a:srgbClr val="4a7ebb"/>
            </a:solidFill>
          </a:ln>
        </p:spPr>
        <p:style>
          <a:lnRef idx="0"/>
          <a:fillRef idx="0"/>
          <a:effectRef idx="0"/>
          <a:fontRef idx="minor"/>
        </p:style>
      </p:sp>
      <p:sp>
        <p:nvSpPr>
          <p:cNvPr id="613" name="Line 3"/>
          <p:cNvSpPr/>
          <p:nvPr/>
        </p:nvSpPr>
        <p:spPr>
          <a:xfrm>
            <a:off x="4356000" y="3429000"/>
            <a:ext cx="4176720" cy="0"/>
          </a:xfrm>
          <a:prstGeom prst="line">
            <a:avLst/>
          </a:prstGeom>
          <a:ln>
            <a:solidFill>
              <a:srgbClr val="4a7ebb"/>
            </a:solidFill>
          </a:ln>
        </p:spPr>
        <p:style>
          <a:lnRef idx="0"/>
          <a:fillRef idx="0"/>
          <a:effectRef idx="0"/>
          <a:fontRef idx="minor"/>
        </p:style>
      </p:sp>
      <p:sp>
        <p:nvSpPr>
          <p:cNvPr id="614" name="Line 4"/>
          <p:cNvSpPr/>
          <p:nvPr/>
        </p:nvSpPr>
        <p:spPr>
          <a:xfrm>
            <a:off x="5651280" y="2492280"/>
            <a:ext cx="2881440" cy="936720"/>
          </a:xfrm>
          <a:prstGeom prst="line">
            <a:avLst/>
          </a:prstGeom>
          <a:ln>
            <a:solidFill>
              <a:srgbClr val="4a7ebb"/>
            </a:solidFill>
          </a:ln>
        </p:spPr>
        <p:style>
          <a:lnRef idx="0"/>
          <a:fillRef idx="0"/>
          <a:effectRef idx="0"/>
          <a:fontRef idx="minor"/>
        </p:style>
      </p:sp>
      <p:sp>
        <p:nvSpPr>
          <p:cNvPr id="615" name="CustomShape 5"/>
          <p:cNvSpPr/>
          <p:nvPr/>
        </p:nvSpPr>
        <p:spPr>
          <a:xfrm>
            <a:off x="479016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4</a:t>
            </a:r>
            <a:endParaRPr b="0" lang="en-GB" sz="1800" spc="-1" strike="noStrike">
              <a:latin typeface="Arial"/>
            </a:endParaRPr>
          </a:p>
        </p:txBody>
      </p:sp>
      <p:sp>
        <p:nvSpPr>
          <p:cNvPr id="616" name="CustomShape 6"/>
          <p:cNvSpPr/>
          <p:nvPr/>
        </p:nvSpPr>
        <p:spPr>
          <a:xfrm>
            <a:off x="687852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a:t>
            </a:r>
            <a:endParaRPr b="0" lang="en-GB" sz="1800" spc="-1" strike="noStrike">
              <a:latin typeface="Arial"/>
            </a:endParaRPr>
          </a:p>
        </p:txBody>
      </p:sp>
      <p:sp>
        <p:nvSpPr>
          <p:cNvPr id="617" name="CustomShape 7"/>
          <p:cNvSpPr/>
          <p:nvPr/>
        </p:nvSpPr>
        <p:spPr>
          <a:xfrm>
            <a:off x="6086880" y="335772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618" name="CustomShape 8"/>
          <p:cNvSpPr/>
          <p:nvPr/>
        </p:nvSpPr>
        <p:spPr>
          <a:xfrm>
            <a:off x="7742520" y="314172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619" name="CustomShape 9"/>
          <p:cNvSpPr/>
          <p:nvPr/>
        </p:nvSpPr>
        <p:spPr>
          <a:xfrm>
            <a:off x="838800" y="3284640"/>
            <a:ext cx="1901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By the Cosine Rule</a:t>
            </a:r>
            <a:endParaRPr b="0" lang="en-GB" sz="1800" spc="-1" strike="noStrike">
              <a:latin typeface="Arial"/>
            </a:endParaRPr>
          </a:p>
        </p:txBody>
      </p:sp>
      <p:pic>
        <p:nvPicPr>
          <p:cNvPr id="620" name="" descr=""/>
          <p:cNvPicPr/>
          <p:nvPr/>
        </p:nvPicPr>
        <p:blipFill>
          <a:blip r:embed="rId1"/>
          <a:stretch/>
        </p:blipFill>
        <p:spPr>
          <a:xfrm>
            <a:off x="755640" y="1557360"/>
            <a:ext cx="5369040" cy="792000"/>
          </a:xfrm>
          <a:prstGeom prst="rect">
            <a:avLst/>
          </a:prstGeom>
          <a:ln>
            <a:noFill/>
          </a:ln>
        </p:spPr>
      </p:pic>
      <p:pic>
        <p:nvPicPr>
          <p:cNvPr id="621" name="" descr=""/>
          <p:cNvPicPr/>
          <p:nvPr/>
        </p:nvPicPr>
        <p:blipFill>
          <a:blip r:embed="rId2"/>
          <a:stretch/>
        </p:blipFill>
        <p:spPr>
          <a:xfrm>
            <a:off x="1946160" y="3913200"/>
            <a:ext cx="3465360" cy="2424240"/>
          </a:xfrm>
          <a:prstGeom prst="rect">
            <a:avLst/>
          </a:prstGeom>
          <a:ln>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 to find angle</a:t>
            </a:r>
            <a:endParaRPr b="0" lang="en-US" sz="4400" spc="-1" strike="noStrike">
              <a:solidFill>
                <a:srgbClr val="000000"/>
              </a:solidFill>
              <a:latin typeface="Calibri"/>
            </a:endParaRPr>
          </a:p>
        </p:txBody>
      </p:sp>
      <p:sp>
        <p:nvSpPr>
          <p:cNvPr id="623" name="Line 2"/>
          <p:cNvSpPr/>
          <p:nvPr/>
        </p:nvSpPr>
        <p:spPr>
          <a:xfrm flipH="1">
            <a:off x="4356000" y="2492280"/>
            <a:ext cx="1295280" cy="936720"/>
          </a:xfrm>
          <a:prstGeom prst="line">
            <a:avLst/>
          </a:prstGeom>
          <a:ln>
            <a:solidFill>
              <a:srgbClr val="4a7ebb"/>
            </a:solidFill>
          </a:ln>
        </p:spPr>
        <p:style>
          <a:lnRef idx="0"/>
          <a:fillRef idx="0"/>
          <a:effectRef idx="0"/>
          <a:fontRef idx="minor"/>
        </p:style>
      </p:sp>
      <p:sp>
        <p:nvSpPr>
          <p:cNvPr id="624" name="Line 3"/>
          <p:cNvSpPr/>
          <p:nvPr/>
        </p:nvSpPr>
        <p:spPr>
          <a:xfrm>
            <a:off x="4356000" y="3429000"/>
            <a:ext cx="4176720" cy="0"/>
          </a:xfrm>
          <a:prstGeom prst="line">
            <a:avLst/>
          </a:prstGeom>
          <a:ln>
            <a:solidFill>
              <a:srgbClr val="4a7ebb"/>
            </a:solidFill>
          </a:ln>
        </p:spPr>
        <p:style>
          <a:lnRef idx="0"/>
          <a:fillRef idx="0"/>
          <a:effectRef idx="0"/>
          <a:fontRef idx="minor"/>
        </p:style>
      </p:sp>
      <p:sp>
        <p:nvSpPr>
          <p:cNvPr id="625" name="Line 4"/>
          <p:cNvSpPr/>
          <p:nvPr/>
        </p:nvSpPr>
        <p:spPr>
          <a:xfrm>
            <a:off x="5651280" y="2492280"/>
            <a:ext cx="2881440" cy="936720"/>
          </a:xfrm>
          <a:prstGeom prst="line">
            <a:avLst/>
          </a:prstGeom>
          <a:ln>
            <a:solidFill>
              <a:srgbClr val="4a7ebb"/>
            </a:solidFill>
          </a:ln>
        </p:spPr>
        <p:style>
          <a:lnRef idx="0"/>
          <a:fillRef idx="0"/>
          <a:effectRef idx="0"/>
          <a:fontRef idx="minor"/>
        </p:style>
      </p:sp>
      <p:sp>
        <p:nvSpPr>
          <p:cNvPr id="626" name="CustomShape 5"/>
          <p:cNvSpPr/>
          <p:nvPr/>
        </p:nvSpPr>
        <p:spPr>
          <a:xfrm>
            <a:off x="479016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4</a:t>
            </a:r>
            <a:endParaRPr b="0" lang="en-GB" sz="1800" spc="-1" strike="noStrike">
              <a:latin typeface="Arial"/>
            </a:endParaRPr>
          </a:p>
        </p:txBody>
      </p:sp>
      <p:sp>
        <p:nvSpPr>
          <p:cNvPr id="627" name="CustomShape 6"/>
          <p:cNvSpPr/>
          <p:nvPr/>
        </p:nvSpPr>
        <p:spPr>
          <a:xfrm>
            <a:off x="6878520" y="2637000"/>
            <a:ext cx="297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7</a:t>
            </a:r>
            <a:endParaRPr b="0" lang="en-GB" sz="1800" spc="-1" strike="noStrike">
              <a:latin typeface="Arial"/>
            </a:endParaRPr>
          </a:p>
        </p:txBody>
      </p:sp>
      <p:sp>
        <p:nvSpPr>
          <p:cNvPr id="628" name="CustomShape 7"/>
          <p:cNvSpPr/>
          <p:nvPr/>
        </p:nvSpPr>
        <p:spPr>
          <a:xfrm>
            <a:off x="6086880" y="3357720"/>
            <a:ext cx="41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a:t>
            </a:r>
            <a:endParaRPr b="0" lang="en-GB" sz="1800" spc="-1" strike="noStrike">
              <a:latin typeface="Arial"/>
            </a:endParaRPr>
          </a:p>
        </p:txBody>
      </p:sp>
      <p:sp>
        <p:nvSpPr>
          <p:cNvPr id="629" name="CustomShape 8"/>
          <p:cNvSpPr/>
          <p:nvPr/>
        </p:nvSpPr>
        <p:spPr>
          <a:xfrm>
            <a:off x="7742520" y="314172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x</a:t>
            </a:r>
            <a:endParaRPr b="0" lang="en-GB" sz="1800" spc="-1" strike="noStrike">
              <a:latin typeface="Arial"/>
            </a:endParaRPr>
          </a:p>
        </p:txBody>
      </p:sp>
      <p:sp>
        <p:nvSpPr>
          <p:cNvPr id="630" name="CustomShape 9"/>
          <p:cNvSpPr/>
          <p:nvPr/>
        </p:nvSpPr>
        <p:spPr>
          <a:xfrm>
            <a:off x="838800" y="3284640"/>
            <a:ext cx="1901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By the Cosine Rule</a:t>
            </a:r>
            <a:endParaRPr b="0" lang="en-GB" sz="1800" spc="-1" strike="noStrike">
              <a:latin typeface="Arial"/>
            </a:endParaRPr>
          </a:p>
        </p:txBody>
      </p:sp>
      <p:pic>
        <p:nvPicPr>
          <p:cNvPr id="631" name="" descr=""/>
          <p:cNvPicPr/>
          <p:nvPr/>
        </p:nvPicPr>
        <p:blipFill>
          <a:blip r:embed="rId1"/>
          <a:stretch/>
        </p:blipFill>
        <p:spPr>
          <a:xfrm>
            <a:off x="755640" y="1557360"/>
            <a:ext cx="5369040" cy="792000"/>
          </a:xfrm>
          <a:prstGeom prst="rect">
            <a:avLst/>
          </a:prstGeom>
          <a:ln>
            <a:noFill/>
          </a:ln>
        </p:spPr>
      </p:pic>
      <p:pic>
        <p:nvPicPr>
          <p:cNvPr id="632" name="" descr=""/>
          <p:cNvPicPr/>
          <p:nvPr/>
        </p:nvPicPr>
        <p:blipFill>
          <a:blip r:embed="rId2"/>
          <a:stretch/>
        </p:blipFill>
        <p:spPr>
          <a:xfrm>
            <a:off x="468360" y="3716280"/>
            <a:ext cx="6421320" cy="281772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Cosine Rule</a:t>
            </a:r>
            <a:endParaRPr b="0" lang="en-US" sz="4400" spc="-1" strike="noStrike">
              <a:solidFill>
                <a:srgbClr val="000000"/>
              </a:solidFill>
              <a:latin typeface="Calibri"/>
            </a:endParaRPr>
          </a:p>
        </p:txBody>
      </p:sp>
      <p:sp>
        <p:nvSpPr>
          <p:cNvPr id="634" name="CustomShape 2"/>
          <p:cNvSpPr/>
          <p:nvPr/>
        </p:nvSpPr>
        <p:spPr>
          <a:xfrm>
            <a:off x="693000" y="1125360"/>
            <a:ext cx="15206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In </a:t>
            </a:r>
            <a:r>
              <a:rPr b="1" i="1" lang="en-GB" sz="1800" spc="-1" strike="noStrike" u="sng">
                <a:solidFill>
                  <a:srgbClr val="000000"/>
                </a:solidFill>
                <a:uFillTx/>
                <a:latin typeface="Calibri"/>
                <a:ea typeface="Arial"/>
              </a:rPr>
              <a:t>any</a:t>
            </a:r>
            <a:r>
              <a:rPr b="0" lang="en-GB" sz="1800" spc="-1" strike="noStrike">
                <a:solidFill>
                  <a:srgbClr val="000000"/>
                </a:solidFill>
                <a:latin typeface="Calibri"/>
                <a:ea typeface="Arial"/>
              </a:rPr>
              <a:t> triangle</a:t>
            </a:r>
            <a:endParaRPr b="0" lang="en-GB" sz="1800" spc="-1" strike="noStrike">
              <a:latin typeface="Arial"/>
            </a:endParaRPr>
          </a:p>
        </p:txBody>
      </p:sp>
      <p:grpSp>
        <p:nvGrpSpPr>
          <p:cNvPr id="635" name="Group 3"/>
          <p:cNvGrpSpPr/>
          <p:nvPr/>
        </p:nvGrpSpPr>
        <p:grpSpPr>
          <a:xfrm>
            <a:off x="1982160" y="2852640"/>
            <a:ext cx="3069360" cy="3029040"/>
            <a:chOff x="1982160" y="2852640"/>
            <a:chExt cx="3069360" cy="3029040"/>
          </a:xfrm>
        </p:grpSpPr>
        <p:sp>
          <p:nvSpPr>
            <p:cNvPr id="636" name="Line 4"/>
            <p:cNvSpPr/>
            <p:nvPr/>
          </p:nvSpPr>
          <p:spPr>
            <a:xfrm flipH="1">
              <a:off x="2266920" y="3213000"/>
              <a:ext cx="504720" cy="2016000"/>
            </a:xfrm>
            <a:prstGeom prst="line">
              <a:avLst/>
            </a:prstGeom>
            <a:ln>
              <a:solidFill>
                <a:srgbClr val="4a7ebb"/>
              </a:solidFill>
            </a:ln>
          </p:spPr>
          <p:style>
            <a:lnRef idx="0"/>
            <a:fillRef idx="0"/>
            <a:effectRef idx="0"/>
            <a:fontRef idx="minor"/>
          </p:style>
        </p:sp>
        <p:sp>
          <p:nvSpPr>
            <p:cNvPr id="637" name="Line 5"/>
            <p:cNvSpPr/>
            <p:nvPr/>
          </p:nvSpPr>
          <p:spPr>
            <a:xfrm>
              <a:off x="2266920" y="5229000"/>
              <a:ext cx="2449440" cy="287280"/>
            </a:xfrm>
            <a:prstGeom prst="line">
              <a:avLst/>
            </a:prstGeom>
            <a:ln>
              <a:solidFill>
                <a:srgbClr val="4a7ebb"/>
              </a:solidFill>
            </a:ln>
          </p:spPr>
          <p:style>
            <a:lnRef idx="0"/>
            <a:fillRef idx="0"/>
            <a:effectRef idx="0"/>
            <a:fontRef idx="minor"/>
          </p:style>
        </p:sp>
        <p:sp>
          <p:nvSpPr>
            <p:cNvPr id="638" name="Line 6"/>
            <p:cNvSpPr/>
            <p:nvPr/>
          </p:nvSpPr>
          <p:spPr>
            <a:xfrm>
              <a:off x="2771640" y="3213000"/>
              <a:ext cx="1944720" cy="2303280"/>
            </a:xfrm>
            <a:prstGeom prst="line">
              <a:avLst/>
            </a:prstGeom>
            <a:ln>
              <a:solidFill>
                <a:srgbClr val="4a7ebb"/>
              </a:solidFill>
            </a:ln>
          </p:spPr>
          <p:style>
            <a:lnRef idx="0"/>
            <a:fillRef idx="0"/>
            <a:effectRef idx="0"/>
            <a:fontRef idx="minor"/>
          </p:style>
        </p:sp>
        <p:sp>
          <p:nvSpPr>
            <p:cNvPr id="639" name="CustomShape 7"/>
            <p:cNvSpPr/>
            <p:nvPr/>
          </p:nvSpPr>
          <p:spPr>
            <a:xfrm>
              <a:off x="1982160" y="5229000"/>
              <a:ext cx="3456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Times New Roman"/>
                  <a:ea typeface="Times New Roman"/>
                </a:rPr>
                <a:t>A</a:t>
              </a:r>
              <a:endParaRPr b="0" lang="en-GB" sz="1800" spc="-1" strike="noStrike">
                <a:latin typeface="Arial"/>
              </a:endParaRPr>
            </a:p>
          </p:txBody>
        </p:sp>
        <p:sp>
          <p:nvSpPr>
            <p:cNvPr id="640" name="CustomShape 8"/>
            <p:cNvSpPr/>
            <p:nvPr/>
          </p:nvSpPr>
          <p:spPr>
            <a:xfrm>
              <a:off x="2629800" y="285264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Times New Roman"/>
                  <a:ea typeface="Times New Roman"/>
                </a:rPr>
                <a:t>B</a:t>
              </a:r>
              <a:endParaRPr b="0" lang="en-GB" sz="1800" spc="-1" strike="noStrike">
                <a:latin typeface="Arial"/>
              </a:endParaRPr>
            </a:p>
          </p:txBody>
        </p:sp>
        <p:sp>
          <p:nvSpPr>
            <p:cNvPr id="641" name="CustomShape 9"/>
            <p:cNvSpPr/>
            <p:nvPr/>
          </p:nvSpPr>
          <p:spPr>
            <a:xfrm>
              <a:off x="4718160" y="5517000"/>
              <a:ext cx="3333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Times New Roman"/>
                  <a:ea typeface="Times New Roman"/>
                </a:rPr>
                <a:t>C</a:t>
              </a:r>
              <a:endParaRPr b="0" lang="en-GB" sz="1800" spc="-1" strike="noStrike">
                <a:latin typeface="Arial"/>
              </a:endParaRPr>
            </a:p>
          </p:txBody>
        </p:sp>
        <p:sp>
          <p:nvSpPr>
            <p:cNvPr id="642" name="CustomShape 10"/>
            <p:cNvSpPr/>
            <p:nvPr/>
          </p:nvSpPr>
          <p:spPr>
            <a:xfrm>
              <a:off x="3782160" y="40770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a</a:t>
              </a:r>
              <a:endParaRPr b="0" lang="en-GB" sz="1800" spc="-1" strike="noStrike">
                <a:latin typeface="Arial"/>
              </a:endParaRPr>
            </a:p>
          </p:txBody>
        </p:sp>
        <p:sp>
          <p:nvSpPr>
            <p:cNvPr id="643" name="CustomShape 11"/>
            <p:cNvSpPr/>
            <p:nvPr/>
          </p:nvSpPr>
          <p:spPr>
            <a:xfrm>
              <a:off x="3353040" y="5373000"/>
              <a:ext cx="295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b</a:t>
              </a:r>
              <a:endParaRPr b="0" lang="en-GB" sz="1800" spc="-1" strike="noStrike">
                <a:latin typeface="Arial"/>
              </a:endParaRPr>
            </a:p>
          </p:txBody>
        </p:sp>
        <p:sp>
          <p:nvSpPr>
            <p:cNvPr id="644" name="CustomShape 12"/>
            <p:cNvSpPr/>
            <p:nvPr/>
          </p:nvSpPr>
          <p:spPr>
            <a:xfrm>
              <a:off x="2269440" y="4005000"/>
              <a:ext cx="283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i="1" lang="en-GB" sz="1800" spc="-1" strike="noStrike">
                  <a:solidFill>
                    <a:srgbClr val="000000"/>
                  </a:solidFill>
                  <a:latin typeface="Times New Roman"/>
                  <a:ea typeface="Times New Roman"/>
                </a:rPr>
                <a:t>c</a:t>
              </a:r>
              <a:endParaRPr b="0" lang="en-GB" sz="1800" spc="-1" strike="noStrike">
                <a:latin typeface="Arial"/>
              </a:endParaRPr>
            </a:p>
          </p:txBody>
        </p:sp>
      </p:grpSp>
      <p:sp>
        <p:nvSpPr>
          <p:cNvPr id="645" name="CustomShape 13"/>
          <p:cNvSpPr/>
          <p:nvPr/>
        </p:nvSpPr>
        <p:spPr>
          <a:xfrm>
            <a:off x="5796000" y="3141720"/>
            <a:ext cx="3024000" cy="1553400"/>
          </a:xfrm>
          <a:prstGeom prst="rect">
            <a:avLst/>
          </a:prstGeom>
          <a:gradFill rotWithShape="0">
            <a:gsLst>
              <a:gs pos="0">
                <a:srgbClr val="d9cbee"/>
              </a:gs>
              <a:gs pos="100000">
                <a:srgbClr val="f0eaf9"/>
              </a:gs>
            </a:gsLst>
            <a:lin ang="16200000"/>
          </a:gradFill>
          <a:ln>
            <a:solidFill>
              <a:srgbClr val="7d60a0"/>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0" lang="en-GB" sz="2400" spc="-1" strike="noStrike">
                <a:solidFill>
                  <a:srgbClr val="000000"/>
                </a:solidFill>
                <a:latin typeface="MV Boli"/>
                <a:ea typeface="MV Boli"/>
              </a:rPr>
              <a:t>What happens if angle A is equal to 90 degrees. What do you get?</a:t>
            </a:r>
            <a:endParaRPr b="0" lang="en-GB" sz="2400" spc="-1" strike="noStrike">
              <a:latin typeface="Arial"/>
            </a:endParaRPr>
          </a:p>
        </p:txBody>
      </p:sp>
      <p:pic>
        <p:nvPicPr>
          <p:cNvPr id="646" name="" descr=""/>
          <p:cNvPicPr/>
          <p:nvPr/>
        </p:nvPicPr>
        <p:blipFill>
          <a:blip r:embed="rId1"/>
          <a:stretch/>
        </p:blipFill>
        <p:spPr>
          <a:xfrm>
            <a:off x="755640" y="1557360"/>
            <a:ext cx="5369040" cy="79200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Sine and Cosine Rules</a:t>
            </a:r>
            <a:endParaRPr b="0" lang="en-US" sz="4400" spc="-1" strike="noStrike">
              <a:solidFill>
                <a:srgbClr val="000000"/>
              </a:solidFill>
              <a:latin typeface="Calibri"/>
            </a:endParaRPr>
          </a:p>
        </p:txBody>
      </p:sp>
      <p:sp>
        <p:nvSpPr>
          <p:cNvPr id="648" name="CustomShape 2"/>
          <p:cNvSpPr/>
          <p:nvPr/>
        </p:nvSpPr>
        <p:spPr>
          <a:xfrm>
            <a:off x="1476360" y="1413000"/>
            <a:ext cx="5903640" cy="1186920"/>
          </a:xfrm>
          <a:prstGeom prst="rect">
            <a:avLst/>
          </a:prstGeom>
          <a:gradFill rotWithShape="0">
            <a:gsLst>
              <a:gs pos="0">
                <a:srgbClr val="e4fdc2"/>
              </a:gs>
              <a:gs pos="100000">
                <a:srgbClr val="f5ffe6"/>
              </a:gs>
            </a:gsLst>
            <a:lin ang="16200000"/>
          </a:gradFill>
          <a:ln>
            <a:solidFill>
              <a:srgbClr val="98b954"/>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0" lang="en-GB" sz="2400" spc="-1" strike="noStrike">
                <a:solidFill>
                  <a:srgbClr val="000000"/>
                </a:solidFill>
                <a:latin typeface="MV Boli"/>
                <a:ea typeface="MV Boli"/>
              </a:rPr>
              <a:t>Don’t confuse the sine and cosine </a:t>
            </a:r>
            <a:r>
              <a:rPr b="1" i="1" lang="en-GB" sz="2400" spc="-1" strike="noStrike" u="sng">
                <a:solidFill>
                  <a:srgbClr val="000000"/>
                </a:solidFill>
                <a:uFillTx/>
                <a:latin typeface="MV Boli"/>
                <a:ea typeface="MV Boli"/>
              </a:rPr>
              <a:t>ratios</a:t>
            </a:r>
            <a:r>
              <a:rPr b="0" lang="en-GB" sz="2400" spc="-1" strike="noStrike">
                <a:solidFill>
                  <a:srgbClr val="000000"/>
                </a:solidFill>
                <a:latin typeface="MV Boli"/>
                <a:ea typeface="MV Boli"/>
              </a:rPr>
              <a:t> with the Sine and Cosine </a:t>
            </a:r>
            <a:r>
              <a:rPr b="1" i="1" lang="en-GB" sz="2400" spc="-1" strike="noStrike" u="sng">
                <a:solidFill>
                  <a:srgbClr val="000000"/>
                </a:solidFill>
                <a:uFillTx/>
                <a:latin typeface="MV Boli"/>
                <a:ea typeface="MV Boli"/>
              </a:rPr>
              <a:t>Rules</a:t>
            </a:r>
            <a:r>
              <a:rPr b="0" lang="en-GB" sz="2400" spc="-1" strike="noStrike">
                <a:solidFill>
                  <a:srgbClr val="000000"/>
                </a:solidFill>
                <a:latin typeface="MV Boli"/>
                <a:ea typeface="MV Boli"/>
              </a:rPr>
              <a:t>.</a:t>
            </a:r>
            <a:endParaRPr b="0" lang="en-GB" sz="2400" spc="-1" strike="noStrike">
              <a:latin typeface="Arial"/>
            </a:endParaRPr>
          </a:p>
        </p:txBody>
      </p:sp>
      <p:sp>
        <p:nvSpPr>
          <p:cNvPr id="649" name="CustomShape 3"/>
          <p:cNvSpPr/>
          <p:nvPr/>
        </p:nvSpPr>
        <p:spPr>
          <a:xfrm>
            <a:off x="539640" y="2852640"/>
            <a:ext cx="7848360" cy="2650680"/>
          </a:xfrm>
          <a:prstGeom prst="rect">
            <a:avLst/>
          </a:prstGeom>
          <a:noFill/>
          <a:ln>
            <a:noFill/>
          </a:ln>
        </p:spPr>
        <p:style>
          <a:lnRef idx="0"/>
          <a:fillRef idx="0"/>
          <a:effectRef idx="0"/>
          <a:fontRef idx="minor"/>
        </p:style>
        <p:txBody>
          <a:bodyPr lIns="90000" rIns="90000" tIns="45000" bIns="45000">
            <a:spAutoFit/>
          </a:bodyPr>
          <a:p>
            <a:pPr>
              <a:lnSpc>
                <a:spcPct val="100000"/>
              </a:lnSpc>
              <a:buClr>
                <a:srgbClr val="000000"/>
              </a:buClr>
              <a:buFont typeface="Arial"/>
              <a:buChar char="•"/>
            </a:pPr>
            <a:r>
              <a:rPr b="0" lang="en-GB" sz="2400" spc="-1" strike="noStrike">
                <a:solidFill>
                  <a:srgbClr val="000000"/>
                </a:solidFill>
                <a:latin typeface="Calibri"/>
                <a:ea typeface="Arial"/>
              </a:rPr>
              <a:t>The sine, cosine and tangent </a:t>
            </a:r>
            <a:r>
              <a:rPr b="1" i="1" lang="en-GB" sz="2400" spc="-1" strike="noStrike" u="sng">
                <a:solidFill>
                  <a:srgbClr val="000000"/>
                </a:solidFill>
                <a:uFillTx/>
                <a:latin typeface="Calibri"/>
                <a:ea typeface="Arial"/>
              </a:rPr>
              <a:t>ratios</a:t>
            </a:r>
            <a:r>
              <a:rPr b="0" lang="en-GB" sz="2400" spc="-1" strike="noStrike">
                <a:solidFill>
                  <a:srgbClr val="000000"/>
                </a:solidFill>
                <a:latin typeface="Calibri"/>
                <a:ea typeface="Arial"/>
              </a:rPr>
              <a:t> only hold for right-angled triangles </a:t>
            </a:r>
            <a:br/>
            <a:r>
              <a:rPr b="0" lang="en-GB" sz="2400" spc="-1" strike="noStrike">
                <a:solidFill>
                  <a:srgbClr val="000000"/>
                </a:solidFill>
                <a:latin typeface="Calibri"/>
              </a:rPr>
              <a:t> </a:t>
            </a:r>
            <a:endParaRPr b="0" lang="en-GB" sz="2400" spc="-1" strike="noStrike">
              <a:latin typeface="Arial"/>
            </a:endParaRPr>
          </a:p>
          <a:p>
            <a:pPr>
              <a:lnSpc>
                <a:spcPct val="100000"/>
              </a:lnSpc>
              <a:buClr>
                <a:srgbClr val="000000"/>
              </a:buClr>
              <a:buFont typeface="Arial"/>
              <a:buChar char="•"/>
            </a:pPr>
            <a:r>
              <a:rPr b="0" lang="en-GB" sz="2400" spc="-1" strike="noStrike">
                <a:solidFill>
                  <a:srgbClr val="000000"/>
                </a:solidFill>
                <a:latin typeface="Calibri"/>
                <a:ea typeface="Arial"/>
              </a:rPr>
              <a:t>The Sine and Cosine </a:t>
            </a:r>
            <a:r>
              <a:rPr b="1" i="1" lang="en-GB" sz="2400" spc="-1" strike="noStrike" u="sng">
                <a:solidFill>
                  <a:srgbClr val="000000"/>
                </a:solidFill>
                <a:uFillTx/>
                <a:latin typeface="Calibri"/>
                <a:ea typeface="Arial"/>
              </a:rPr>
              <a:t>Rules</a:t>
            </a:r>
            <a:r>
              <a:rPr b="0" lang="en-GB" sz="2400" spc="-1" strike="noStrike">
                <a:solidFill>
                  <a:srgbClr val="000000"/>
                </a:solidFill>
                <a:latin typeface="Calibri"/>
                <a:ea typeface="Arial"/>
              </a:rPr>
              <a:t> work in non-right-angled triangles. They could be used in right-angled triangles, but they are the not the simplest tool for the job. It’s a bit like using a calculator to add 4 and 5</a:t>
            </a:r>
            <a:r>
              <a:rPr b="0" lang="en-GB" sz="1800" spc="-1" strike="noStrike">
                <a:solidFill>
                  <a:srgbClr val="000000"/>
                </a:solidFill>
                <a:latin typeface="Calibri"/>
                <a:ea typeface="Arial"/>
              </a:rPr>
              <a:t>.</a:t>
            </a:r>
            <a:endParaRPr b="0" lang="en-GB" sz="1800" spc="-1" strike="noStrike">
              <a:latin typeface="Arial"/>
            </a:endParaRPr>
          </a:p>
        </p:txBody>
      </p:sp>
      <p:sp>
        <p:nvSpPr>
          <p:cNvPr id="650" name="CustomShape 4"/>
          <p:cNvSpPr/>
          <p:nvPr/>
        </p:nvSpPr>
        <p:spPr>
          <a:xfrm>
            <a:off x="108000" y="115920"/>
            <a:ext cx="914040" cy="914040"/>
          </a:xfrm>
          <a:prstGeom prst="sun">
            <a:avLst>
              <a:gd name="adj" fmla="val 25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One to try ...</a:t>
            </a:r>
            <a:endParaRPr b="0" lang="en-US" sz="4400" spc="-1" strike="noStrike">
              <a:solidFill>
                <a:srgbClr val="000000"/>
              </a:solidFill>
              <a:latin typeface="Calibri"/>
            </a:endParaRPr>
          </a:p>
        </p:txBody>
      </p:sp>
      <p:pic>
        <p:nvPicPr>
          <p:cNvPr id="652" name="Picture 1" descr=""/>
          <p:cNvPicPr/>
          <p:nvPr/>
        </p:nvPicPr>
        <p:blipFill>
          <a:blip r:embed="rId1"/>
          <a:stretch/>
        </p:blipFill>
        <p:spPr>
          <a:xfrm>
            <a:off x="1258920" y="1197000"/>
            <a:ext cx="5849640" cy="352692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53" name="Group 1"/>
          <p:cNvGrpSpPr/>
          <p:nvPr/>
        </p:nvGrpSpPr>
        <p:grpSpPr>
          <a:xfrm>
            <a:off x="720000" y="189720"/>
            <a:ext cx="5017680" cy="2498400"/>
            <a:chOff x="720000" y="189720"/>
            <a:chExt cx="5017680" cy="2498400"/>
          </a:xfrm>
        </p:grpSpPr>
        <p:pic>
          <p:nvPicPr>
            <p:cNvPr id="654" name="Ink 2" descr=""/>
            <p:cNvPicPr/>
            <p:nvPr/>
          </p:nvPicPr>
          <p:blipFill>
            <a:blip r:embed="rId1"/>
            <a:stretch/>
          </p:blipFill>
          <p:spPr>
            <a:xfrm>
              <a:off x="1316520" y="577440"/>
              <a:ext cx="2442240" cy="945000"/>
            </a:xfrm>
            <a:prstGeom prst="rect">
              <a:avLst/>
            </a:prstGeom>
            <a:ln>
              <a:noFill/>
            </a:ln>
          </p:spPr>
        </p:pic>
        <p:pic>
          <p:nvPicPr>
            <p:cNvPr id="655" name="Ink 3" descr=""/>
            <p:cNvPicPr/>
            <p:nvPr/>
          </p:nvPicPr>
          <p:blipFill>
            <a:blip r:embed="rId2"/>
            <a:stretch/>
          </p:blipFill>
          <p:spPr>
            <a:xfrm>
              <a:off x="3886200" y="189720"/>
              <a:ext cx="437760" cy="300240"/>
            </a:xfrm>
            <a:prstGeom prst="rect">
              <a:avLst/>
            </a:prstGeom>
            <a:ln>
              <a:noFill/>
            </a:ln>
          </p:spPr>
        </p:pic>
        <p:pic>
          <p:nvPicPr>
            <p:cNvPr id="656" name="Ink 4" descr=""/>
            <p:cNvPicPr/>
            <p:nvPr/>
          </p:nvPicPr>
          <p:blipFill>
            <a:blip r:embed="rId3"/>
            <a:stretch/>
          </p:blipFill>
          <p:spPr>
            <a:xfrm>
              <a:off x="3746880" y="631800"/>
              <a:ext cx="1886040" cy="1877400"/>
            </a:xfrm>
            <a:prstGeom prst="rect">
              <a:avLst/>
            </a:prstGeom>
            <a:ln>
              <a:noFill/>
            </a:ln>
          </p:spPr>
        </p:pic>
        <p:pic>
          <p:nvPicPr>
            <p:cNvPr id="657" name="Ink 9" descr=""/>
            <p:cNvPicPr/>
            <p:nvPr/>
          </p:nvPicPr>
          <p:blipFill>
            <a:blip r:embed="rId4"/>
            <a:stretch/>
          </p:blipFill>
          <p:spPr>
            <a:xfrm>
              <a:off x="786600" y="1305720"/>
              <a:ext cx="23400" cy="405360"/>
            </a:xfrm>
            <a:prstGeom prst="rect">
              <a:avLst/>
            </a:prstGeom>
            <a:ln>
              <a:noFill/>
            </a:ln>
          </p:spPr>
        </p:pic>
        <p:pic>
          <p:nvPicPr>
            <p:cNvPr id="658" name="Ink 10" descr=""/>
            <p:cNvPicPr/>
            <p:nvPr/>
          </p:nvPicPr>
          <p:blipFill>
            <a:blip r:embed="rId5"/>
            <a:stretch/>
          </p:blipFill>
          <p:spPr>
            <a:xfrm>
              <a:off x="720000" y="1254960"/>
              <a:ext cx="336600" cy="455400"/>
            </a:xfrm>
            <a:prstGeom prst="rect">
              <a:avLst/>
            </a:prstGeom>
            <a:ln>
              <a:noFill/>
            </a:ln>
          </p:spPr>
        </p:pic>
        <p:pic>
          <p:nvPicPr>
            <p:cNvPr id="659" name="Ink 11" descr=""/>
            <p:cNvPicPr/>
            <p:nvPr/>
          </p:nvPicPr>
          <p:blipFill>
            <a:blip r:embed="rId6"/>
            <a:stretch/>
          </p:blipFill>
          <p:spPr>
            <a:xfrm>
              <a:off x="1327320" y="1554120"/>
              <a:ext cx="4410360" cy="1134000"/>
            </a:xfrm>
            <a:prstGeom prst="rect">
              <a:avLst/>
            </a:prstGeom>
            <a:ln>
              <a:noFill/>
            </a:ln>
          </p:spPr>
        </p:pic>
      </p:grpSp>
      <p:grpSp>
        <p:nvGrpSpPr>
          <p:cNvPr id="660" name="Group 2"/>
          <p:cNvGrpSpPr/>
          <p:nvPr/>
        </p:nvGrpSpPr>
        <p:grpSpPr>
          <a:xfrm>
            <a:off x="5577480" y="2453400"/>
            <a:ext cx="718920" cy="447480"/>
            <a:chOff x="5577480" y="2453400"/>
            <a:chExt cx="718920" cy="447480"/>
          </a:xfrm>
        </p:grpSpPr>
        <p:pic>
          <p:nvPicPr>
            <p:cNvPr id="661" name="Ink 14" descr=""/>
            <p:cNvPicPr/>
            <p:nvPr/>
          </p:nvPicPr>
          <p:blipFill>
            <a:blip r:embed="rId7"/>
            <a:stretch/>
          </p:blipFill>
          <p:spPr>
            <a:xfrm>
              <a:off x="5577480" y="2453400"/>
              <a:ext cx="312840" cy="249480"/>
            </a:xfrm>
            <a:prstGeom prst="rect">
              <a:avLst/>
            </a:prstGeom>
            <a:ln>
              <a:noFill/>
            </a:ln>
          </p:spPr>
        </p:pic>
        <p:pic>
          <p:nvPicPr>
            <p:cNvPr id="662" name="Ink 15" descr=""/>
            <p:cNvPicPr/>
            <p:nvPr/>
          </p:nvPicPr>
          <p:blipFill>
            <a:blip r:embed="rId8"/>
            <a:stretch/>
          </p:blipFill>
          <p:spPr>
            <a:xfrm>
              <a:off x="6017760" y="2514960"/>
              <a:ext cx="278640" cy="385920"/>
            </a:xfrm>
            <a:prstGeom prst="rect">
              <a:avLst/>
            </a:prstGeom>
            <a:ln>
              <a:noFill/>
            </a:ln>
          </p:spPr>
        </p:pic>
        <p:pic>
          <p:nvPicPr>
            <p:cNvPr id="663" name="Ink 16" descr=""/>
            <p:cNvPicPr/>
            <p:nvPr/>
          </p:nvPicPr>
          <p:blipFill>
            <a:blip r:embed="rId9"/>
            <a:stretch/>
          </p:blipFill>
          <p:spPr>
            <a:xfrm>
              <a:off x="6021360" y="2722320"/>
              <a:ext cx="189720" cy="65160"/>
            </a:xfrm>
            <a:prstGeom prst="rect">
              <a:avLst/>
            </a:prstGeom>
            <a:ln>
              <a:noFill/>
            </a:ln>
          </p:spPr>
        </p:pic>
      </p:grpSp>
      <p:grpSp>
        <p:nvGrpSpPr>
          <p:cNvPr id="664" name="Group 3"/>
          <p:cNvGrpSpPr/>
          <p:nvPr/>
        </p:nvGrpSpPr>
        <p:grpSpPr>
          <a:xfrm>
            <a:off x="4914360" y="1145160"/>
            <a:ext cx="182160" cy="425160"/>
            <a:chOff x="4914360" y="1145160"/>
            <a:chExt cx="182160" cy="425160"/>
          </a:xfrm>
        </p:grpSpPr>
        <p:pic>
          <p:nvPicPr>
            <p:cNvPr id="665" name="Ink 18" descr=""/>
            <p:cNvPicPr/>
            <p:nvPr/>
          </p:nvPicPr>
          <p:blipFill>
            <a:blip r:embed="rId10"/>
            <a:stretch/>
          </p:blipFill>
          <p:spPr>
            <a:xfrm>
              <a:off x="4924080" y="1145160"/>
              <a:ext cx="42120" cy="425160"/>
            </a:xfrm>
            <a:prstGeom prst="rect">
              <a:avLst/>
            </a:prstGeom>
            <a:ln>
              <a:noFill/>
            </a:ln>
          </p:spPr>
        </p:pic>
        <p:pic>
          <p:nvPicPr>
            <p:cNvPr id="666" name="Ink 19" descr=""/>
            <p:cNvPicPr/>
            <p:nvPr/>
          </p:nvPicPr>
          <p:blipFill>
            <a:blip r:embed="rId11"/>
            <a:stretch/>
          </p:blipFill>
          <p:spPr>
            <a:xfrm>
              <a:off x="4914360" y="1391760"/>
              <a:ext cx="182160" cy="158040"/>
            </a:xfrm>
            <a:prstGeom prst="rect">
              <a:avLst/>
            </a:prstGeom>
            <a:ln>
              <a:noFill/>
            </a:ln>
          </p:spPr>
        </p:pic>
      </p:grpSp>
      <p:pic>
        <p:nvPicPr>
          <p:cNvPr id="667" name="Ink 20" descr=""/>
          <p:cNvPicPr/>
          <p:nvPr/>
        </p:nvPicPr>
        <p:blipFill>
          <a:blip r:embed="rId12"/>
          <a:stretch/>
        </p:blipFill>
        <p:spPr>
          <a:xfrm>
            <a:off x="3335400" y="2308320"/>
            <a:ext cx="171000" cy="158400"/>
          </a:xfrm>
          <a:prstGeom prst="rect">
            <a:avLst/>
          </a:prstGeom>
          <a:ln>
            <a:noFill/>
          </a:ln>
        </p:spPr>
      </p:pic>
      <p:pic>
        <p:nvPicPr>
          <p:cNvPr id="668" name="Ink 21" descr=""/>
          <p:cNvPicPr/>
          <p:nvPr/>
        </p:nvPicPr>
        <p:blipFill>
          <a:blip r:embed="rId13"/>
          <a:stretch/>
        </p:blipFill>
        <p:spPr>
          <a:xfrm>
            <a:off x="2252520" y="696960"/>
            <a:ext cx="275760" cy="169560"/>
          </a:xfrm>
          <a:prstGeom prst="rect">
            <a:avLst/>
          </a:prstGeom>
          <a:ln>
            <a:noFill/>
          </a:ln>
        </p:spPr>
      </p:pic>
      <p:grpSp>
        <p:nvGrpSpPr>
          <p:cNvPr id="669" name="Group 4"/>
          <p:cNvGrpSpPr/>
          <p:nvPr/>
        </p:nvGrpSpPr>
        <p:grpSpPr>
          <a:xfrm>
            <a:off x="6214320" y="189720"/>
            <a:ext cx="1423800" cy="372600"/>
            <a:chOff x="6214320" y="189720"/>
            <a:chExt cx="1423800" cy="372600"/>
          </a:xfrm>
        </p:grpSpPr>
        <p:pic>
          <p:nvPicPr>
            <p:cNvPr id="670" name="Ink 23" descr=""/>
            <p:cNvPicPr/>
            <p:nvPr/>
          </p:nvPicPr>
          <p:blipFill>
            <a:blip r:embed="rId14"/>
            <a:stretch/>
          </p:blipFill>
          <p:spPr>
            <a:xfrm>
              <a:off x="6214320" y="330480"/>
              <a:ext cx="219960" cy="177480"/>
            </a:xfrm>
            <a:prstGeom prst="rect">
              <a:avLst/>
            </a:prstGeom>
            <a:ln>
              <a:noFill/>
            </a:ln>
          </p:spPr>
        </p:pic>
        <p:pic>
          <p:nvPicPr>
            <p:cNvPr id="671" name="Ink 24" descr=""/>
            <p:cNvPicPr/>
            <p:nvPr/>
          </p:nvPicPr>
          <p:blipFill>
            <a:blip r:embed="rId15"/>
            <a:stretch/>
          </p:blipFill>
          <p:spPr>
            <a:xfrm>
              <a:off x="6526440" y="326160"/>
              <a:ext cx="165240" cy="49680"/>
            </a:xfrm>
            <a:prstGeom prst="rect">
              <a:avLst/>
            </a:prstGeom>
            <a:ln>
              <a:noFill/>
            </a:ln>
          </p:spPr>
        </p:pic>
        <p:pic>
          <p:nvPicPr>
            <p:cNvPr id="672" name="Ink 25" descr=""/>
            <p:cNvPicPr/>
            <p:nvPr/>
          </p:nvPicPr>
          <p:blipFill>
            <a:blip r:embed="rId16"/>
            <a:stretch/>
          </p:blipFill>
          <p:spPr>
            <a:xfrm>
              <a:off x="6563160" y="407520"/>
              <a:ext cx="156600" cy="24480"/>
            </a:xfrm>
            <a:prstGeom prst="rect">
              <a:avLst/>
            </a:prstGeom>
            <a:ln>
              <a:noFill/>
            </a:ln>
          </p:spPr>
        </p:pic>
        <p:pic>
          <p:nvPicPr>
            <p:cNvPr id="673" name="Ink 26" descr=""/>
            <p:cNvPicPr/>
            <p:nvPr/>
          </p:nvPicPr>
          <p:blipFill>
            <a:blip r:embed="rId17"/>
            <a:stretch/>
          </p:blipFill>
          <p:spPr>
            <a:xfrm>
              <a:off x="6919920" y="269280"/>
              <a:ext cx="324000" cy="213480"/>
            </a:xfrm>
            <a:prstGeom prst="rect">
              <a:avLst/>
            </a:prstGeom>
            <a:ln>
              <a:noFill/>
            </a:ln>
          </p:spPr>
        </p:pic>
        <p:pic>
          <p:nvPicPr>
            <p:cNvPr id="674" name="Ink 27" descr=""/>
            <p:cNvPicPr/>
            <p:nvPr/>
          </p:nvPicPr>
          <p:blipFill>
            <a:blip r:embed="rId18"/>
            <a:stretch/>
          </p:blipFill>
          <p:spPr>
            <a:xfrm>
              <a:off x="7054560" y="378360"/>
              <a:ext cx="352800" cy="183960"/>
            </a:xfrm>
            <a:prstGeom prst="rect">
              <a:avLst/>
            </a:prstGeom>
            <a:ln>
              <a:noFill/>
            </a:ln>
          </p:spPr>
        </p:pic>
        <p:pic>
          <p:nvPicPr>
            <p:cNvPr id="675" name="Ink 28" descr=""/>
            <p:cNvPicPr/>
            <p:nvPr/>
          </p:nvPicPr>
          <p:blipFill>
            <a:blip r:embed="rId19"/>
            <a:stretch/>
          </p:blipFill>
          <p:spPr>
            <a:xfrm>
              <a:off x="7466040" y="189720"/>
              <a:ext cx="172080" cy="288000"/>
            </a:xfrm>
            <a:prstGeom prst="rect">
              <a:avLst/>
            </a:prstGeom>
            <a:ln>
              <a:noFill/>
            </a:ln>
          </p:spPr>
        </p:pic>
      </p:grpSp>
      <p:grpSp>
        <p:nvGrpSpPr>
          <p:cNvPr id="676" name="Group 5"/>
          <p:cNvGrpSpPr/>
          <p:nvPr/>
        </p:nvGrpSpPr>
        <p:grpSpPr>
          <a:xfrm>
            <a:off x="6222240" y="686520"/>
            <a:ext cx="1837800" cy="812880"/>
            <a:chOff x="6222240" y="686520"/>
            <a:chExt cx="1837800" cy="812880"/>
          </a:xfrm>
        </p:grpSpPr>
        <p:pic>
          <p:nvPicPr>
            <p:cNvPr id="677" name="Ink 29" descr=""/>
            <p:cNvPicPr/>
            <p:nvPr/>
          </p:nvPicPr>
          <p:blipFill>
            <a:blip r:embed="rId20"/>
            <a:stretch/>
          </p:blipFill>
          <p:spPr>
            <a:xfrm>
              <a:off x="6222240" y="705600"/>
              <a:ext cx="51120" cy="364320"/>
            </a:xfrm>
            <a:prstGeom prst="rect">
              <a:avLst/>
            </a:prstGeom>
            <a:ln>
              <a:noFill/>
            </a:ln>
          </p:spPr>
        </p:pic>
        <p:pic>
          <p:nvPicPr>
            <p:cNvPr id="678" name="Ink 30" descr=""/>
            <p:cNvPicPr/>
            <p:nvPr/>
          </p:nvPicPr>
          <p:blipFill>
            <a:blip r:embed="rId21"/>
            <a:stretch/>
          </p:blipFill>
          <p:spPr>
            <a:xfrm>
              <a:off x="6237720" y="862920"/>
              <a:ext cx="183960" cy="160920"/>
            </a:xfrm>
            <a:prstGeom prst="rect">
              <a:avLst/>
            </a:prstGeom>
            <a:ln>
              <a:noFill/>
            </a:ln>
          </p:spPr>
        </p:pic>
        <p:pic>
          <p:nvPicPr>
            <p:cNvPr id="679" name="Ink 31" descr=""/>
            <p:cNvPicPr/>
            <p:nvPr/>
          </p:nvPicPr>
          <p:blipFill>
            <a:blip r:embed="rId22"/>
            <a:stretch/>
          </p:blipFill>
          <p:spPr>
            <a:xfrm>
              <a:off x="6483600" y="798120"/>
              <a:ext cx="253440" cy="120960"/>
            </a:xfrm>
            <a:prstGeom prst="rect">
              <a:avLst/>
            </a:prstGeom>
            <a:ln>
              <a:noFill/>
            </a:ln>
          </p:spPr>
        </p:pic>
        <p:pic>
          <p:nvPicPr>
            <p:cNvPr id="680" name="Ink 32" descr=""/>
            <p:cNvPicPr/>
            <p:nvPr/>
          </p:nvPicPr>
          <p:blipFill>
            <a:blip r:embed="rId23"/>
            <a:stretch/>
          </p:blipFill>
          <p:spPr>
            <a:xfrm>
              <a:off x="6986160" y="686520"/>
              <a:ext cx="280080" cy="77400"/>
            </a:xfrm>
            <a:prstGeom prst="rect">
              <a:avLst/>
            </a:prstGeom>
            <a:ln>
              <a:noFill/>
            </a:ln>
          </p:spPr>
        </p:pic>
        <p:pic>
          <p:nvPicPr>
            <p:cNvPr id="681" name="Ink 33" descr=""/>
            <p:cNvPicPr/>
            <p:nvPr/>
          </p:nvPicPr>
          <p:blipFill>
            <a:blip r:embed="rId24"/>
            <a:stretch/>
          </p:blipFill>
          <p:spPr>
            <a:xfrm>
              <a:off x="6954120" y="765720"/>
              <a:ext cx="209160" cy="204480"/>
            </a:xfrm>
            <a:prstGeom prst="rect">
              <a:avLst/>
            </a:prstGeom>
            <a:ln>
              <a:noFill/>
            </a:ln>
          </p:spPr>
        </p:pic>
        <p:pic>
          <p:nvPicPr>
            <p:cNvPr id="682" name="Ink 34" descr=""/>
            <p:cNvPicPr/>
            <p:nvPr/>
          </p:nvPicPr>
          <p:blipFill>
            <a:blip r:embed="rId25"/>
            <a:stretch/>
          </p:blipFill>
          <p:spPr>
            <a:xfrm>
              <a:off x="7246080" y="838440"/>
              <a:ext cx="103320" cy="41400"/>
            </a:xfrm>
            <a:prstGeom prst="rect">
              <a:avLst/>
            </a:prstGeom>
            <a:ln>
              <a:noFill/>
            </a:ln>
          </p:spPr>
        </p:pic>
        <p:pic>
          <p:nvPicPr>
            <p:cNvPr id="683" name="Ink 35" descr=""/>
            <p:cNvPicPr/>
            <p:nvPr/>
          </p:nvPicPr>
          <p:blipFill>
            <a:blip r:embed="rId26"/>
            <a:stretch/>
          </p:blipFill>
          <p:spPr>
            <a:xfrm>
              <a:off x="7481160" y="722160"/>
              <a:ext cx="394920" cy="201240"/>
            </a:xfrm>
            <a:prstGeom prst="rect">
              <a:avLst/>
            </a:prstGeom>
            <a:ln>
              <a:noFill/>
            </a:ln>
          </p:spPr>
        </p:pic>
        <p:pic>
          <p:nvPicPr>
            <p:cNvPr id="684" name="Ink 36" descr=""/>
            <p:cNvPicPr/>
            <p:nvPr/>
          </p:nvPicPr>
          <p:blipFill>
            <a:blip r:embed="rId27"/>
            <a:stretch/>
          </p:blipFill>
          <p:spPr>
            <a:xfrm>
              <a:off x="7627320" y="780120"/>
              <a:ext cx="87840" cy="313560"/>
            </a:xfrm>
            <a:prstGeom prst="rect">
              <a:avLst/>
            </a:prstGeom>
            <a:ln>
              <a:noFill/>
            </a:ln>
          </p:spPr>
        </p:pic>
        <p:pic>
          <p:nvPicPr>
            <p:cNvPr id="685" name="Ink 41" descr=""/>
            <p:cNvPicPr/>
            <p:nvPr/>
          </p:nvPicPr>
          <p:blipFill>
            <a:blip r:embed="rId28"/>
            <a:stretch/>
          </p:blipFill>
          <p:spPr>
            <a:xfrm>
              <a:off x="6297120" y="1274760"/>
              <a:ext cx="223200" cy="192960"/>
            </a:xfrm>
            <a:prstGeom prst="rect">
              <a:avLst/>
            </a:prstGeom>
            <a:ln>
              <a:noFill/>
            </a:ln>
          </p:spPr>
        </p:pic>
        <p:pic>
          <p:nvPicPr>
            <p:cNvPr id="686" name="Ink 42" descr=""/>
            <p:cNvPicPr/>
            <p:nvPr/>
          </p:nvPicPr>
          <p:blipFill>
            <a:blip r:embed="rId29"/>
            <a:stretch/>
          </p:blipFill>
          <p:spPr>
            <a:xfrm>
              <a:off x="6669720" y="1243800"/>
              <a:ext cx="236160" cy="52920"/>
            </a:xfrm>
            <a:prstGeom prst="rect">
              <a:avLst/>
            </a:prstGeom>
            <a:ln>
              <a:noFill/>
            </a:ln>
          </p:spPr>
        </p:pic>
        <p:pic>
          <p:nvPicPr>
            <p:cNvPr id="687" name="Ink 43" descr=""/>
            <p:cNvPicPr/>
            <p:nvPr/>
          </p:nvPicPr>
          <p:blipFill>
            <a:blip r:embed="rId30"/>
            <a:stretch/>
          </p:blipFill>
          <p:spPr>
            <a:xfrm>
              <a:off x="6654960" y="1342800"/>
              <a:ext cx="225720" cy="45000"/>
            </a:xfrm>
            <a:prstGeom prst="rect">
              <a:avLst/>
            </a:prstGeom>
            <a:ln>
              <a:noFill/>
            </a:ln>
          </p:spPr>
        </p:pic>
        <p:pic>
          <p:nvPicPr>
            <p:cNvPr id="688" name="Ink 44" descr=""/>
            <p:cNvPicPr/>
            <p:nvPr/>
          </p:nvPicPr>
          <p:blipFill>
            <a:blip r:embed="rId31"/>
            <a:stretch/>
          </p:blipFill>
          <p:spPr>
            <a:xfrm>
              <a:off x="7173000" y="1181520"/>
              <a:ext cx="89640" cy="307440"/>
            </a:xfrm>
            <a:prstGeom prst="rect">
              <a:avLst/>
            </a:prstGeom>
            <a:ln>
              <a:noFill/>
            </a:ln>
          </p:spPr>
        </p:pic>
        <p:pic>
          <p:nvPicPr>
            <p:cNvPr id="689" name="Ink 45" descr=""/>
            <p:cNvPicPr/>
            <p:nvPr/>
          </p:nvPicPr>
          <p:blipFill>
            <a:blip r:embed="rId32"/>
            <a:stretch/>
          </p:blipFill>
          <p:spPr>
            <a:xfrm>
              <a:off x="7294680" y="1224720"/>
              <a:ext cx="219240" cy="237240"/>
            </a:xfrm>
            <a:prstGeom prst="rect">
              <a:avLst/>
            </a:prstGeom>
            <a:ln>
              <a:noFill/>
            </a:ln>
          </p:spPr>
        </p:pic>
        <p:pic>
          <p:nvPicPr>
            <p:cNvPr id="690" name="Ink 46" descr=""/>
            <p:cNvPicPr/>
            <p:nvPr/>
          </p:nvPicPr>
          <p:blipFill>
            <a:blip r:embed="rId33"/>
            <a:stretch/>
          </p:blipFill>
          <p:spPr>
            <a:xfrm>
              <a:off x="7612560" y="1180440"/>
              <a:ext cx="262800" cy="318960"/>
            </a:xfrm>
            <a:prstGeom prst="rect">
              <a:avLst/>
            </a:prstGeom>
            <a:ln>
              <a:noFill/>
            </a:ln>
          </p:spPr>
        </p:pic>
        <p:pic>
          <p:nvPicPr>
            <p:cNvPr id="691" name="Ink 47" descr=""/>
            <p:cNvPicPr/>
            <p:nvPr/>
          </p:nvPicPr>
          <p:blipFill>
            <a:blip r:embed="rId34"/>
            <a:stretch/>
          </p:blipFill>
          <p:spPr>
            <a:xfrm>
              <a:off x="7905240" y="1101600"/>
              <a:ext cx="154800" cy="116280"/>
            </a:xfrm>
            <a:prstGeom prst="rect">
              <a:avLst/>
            </a:prstGeom>
            <a:ln>
              <a:noFill/>
            </a:ln>
          </p:spPr>
        </p:pic>
      </p:grpSp>
      <p:pic>
        <p:nvPicPr>
          <p:cNvPr id="692" name="Ink 48" descr=""/>
          <p:cNvPicPr/>
          <p:nvPr/>
        </p:nvPicPr>
        <p:blipFill>
          <a:blip r:embed="rId35"/>
          <a:stretch/>
        </p:blipFill>
        <p:spPr>
          <a:xfrm>
            <a:off x="3178080" y="808200"/>
            <a:ext cx="775800" cy="225000"/>
          </a:xfrm>
          <a:prstGeom prst="rect">
            <a:avLst/>
          </a:prstGeom>
          <a:ln>
            <a:noFill/>
          </a:ln>
        </p:spPr>
      </p:pic>
      <p:grpSp>
        <p:nvGrpSpPr>
          <p:cNvPr id="693" name="Group 6"/>
          <p:cNvGrpSpPr/>
          <p:nvPr/>
        </p:nvGrpSpPr>
        <p:grpSpPr>
          <a:xfrm>
            <a:off x="130680" y="1975320"/>
            <a:ext cx="2428920" cy="1621080"/>
            <a:chOff x="130680" y="1975320"/>
            <a:chExt cx="2428920" cy="1621080"/>
          </a:xfrm>
        </p:grpSpPr>
        <p:pic>
          <p:nvPicPr>
            <p:cNvPr id="694" name="Ink 51" descr=""/>
            <p:cNvPicPr/>
            <p:nvPr/>
          </p:nvPicPr>
          <p:blipFill>
            <a:blip r:embed="rId36"/>
            <a:stretch/>
          </p:blipFill>
          <p:spPr>
            <a:xfrm>
              <a:off x="130680" y="2127240"/>
              <a:ext cx="273960" cy="398880"/>
            </a:xfrm>
            <a:prstGeom prst="rect">
              <a:avLst/>
            </a:prstGeom>
            <a:ln>
              <a:noFill/>
            </a:ln>
          </p:spPr>
        </p:pic>
        <p:pic>
          <p:nvPicPr>
            <p:cNvPr id="695" name="Ink 52" descr=""/>
            <p:cNvPicPr/>
            <p:nvPr/>
          </p:nvPicPr>
          <p:blipFill>
            <a:blip r:embed="rId37"/>
            <a:stretch/>
          </p:blipFill>
          <p:spPr>
            <a:xfrm>
              <a:off x="418680" y="2317680"/>
              <a:ext cx="123840" cy="191520"/>
            </a:xfrm>
            <a:prstGeom prst="rect">
              <a:avLst/>
            </a:prstGeom>
            <a:ln>
              <a:noFill/>
            </a:ln>
          </p:spPr>
        </p:pic>
        <p:pic>
          <p:nvPicPr>
            <p:cNvPr id="696" name="Ink 53" descr=""/>
            <p:cNvPicPr/>
            <p:nvPr/>
          </p:nvPicPr>
          <p:blipFill>
            <a:blip r:embed="rId38"/>
            <a:stretch/>
          </p:blipFill>
          <p:spPr>
            <a:xfrm>
              <a:off x="577440" y="2370600"/>
              <a:ext cx="64800" cy="86400"/>
            </a:xfrm>
            <a:prstGeom prst="rect">
              <a:avLst/>
            </a:prstGeom>
            <a:ln>
              <a:noFill/>
            </a:ln>
          </p:spPr>
        </p:pic>
        <p:pic>
          <p:nvPicPr>
            <p:cNvPr id="697" name="Ink 54" descr=""/>
            <p:cNvPicPr/>
            <p:nvPr/>
          </p:nvPicPr>
          <p:blipFill>
            <a:blip r:embed="rId39"/>
            <a:stretch/>
          </p:blipFill>
          <p:spPr>
            <a:xfrm>
              <a:off x="536040" y="2244240"/>
              <a:ext cx="22320" cy="31320"/>
            </a:xfrm>
            <a:prstGeom prst="rect">
              <a:avLst/>
            </a:prstGeom>
            <a:ln>
              <a:noFill/>
            </a:ln>
          </p:spPr>
        </p:pic>
        <p:pic>
          <p:nvPicPr>
            <p:cNvPr id="698" name="Ink 55" descr=""/>
            <p:cNvPicPr/>
            <p:nvPr/>
          </p:nvPicPr>
          <p:blipFill>
            <a:blip r:embed="rId40"/>
            <a:stretch/>
          </p:blipFill>
          <p:spPr>
            <a:xfrm>
              <a:off x="645840" y="2304720"/>
              <a:ext cx="158040" cy="118800"/>
            </a:xfrm>
            <a:prstGeom prst="rect">
              <a:avLst/>
            </a:prstGeom>
            <a:ln>
              <a:noFill/>
            </a:ln>
          </p:spPr>
        </p:pic>
        <p:pic>
          <p:nvPicPr>
            <p:cNvPr id="699" name="Ink 56" descr=""/>
            <p:cNvPicPr/>
            <p:nvPr/>
          </p:nvPicPr>
          <p:blipFill>
            <a:blip r:embed="rId41"/>
            <a:stretch/>
          </p:blipFill>
          <p:spPr>
            <a:xfrm>
              <a:off x="700920" y="2360160"/>
              <a:ext cx="322200" cy="375840"/>
            </a:xfrm>
            <a:prstGeom prst="rect">
              <a:avLst/>
            </a:prstGeom>
            <a:ln>
              <a:noFill/>
            </a:ln>
          </p:spPr>
        </p:pic>
        <p:pic>
          <p:nvPicPr>
            <p:cNvPr id="700" name="Ink 57" descr=""/>
            <p:cNvPicPr/>
            <p:nvPr/>
          </p:nvPicPr>
          <p:blipFill>
            <a:blip r:embed="rId42"/>
            <a:stretch/>
          </p:blipFill>
          <p:spPr>
            <a:xfrm>
              <a:off x="1242720" y="1975320"/>
              <a:ext cx="473760" cy="419400"/>
            </a:xfrm>
            <a:prstGeom prst="rect">
              <a:avLst/>
            </a:prstGeom>
            <a:ln>
              <a:noFill/>
            </a:ln>
          </p:spPr>
        </p:pic>
        <p:pic>
          <p:nvPicPr>
            <p:cNvPr id="701" name="Ink 58" descr=""/>
            <p:cNvPicPr/>
            <p:nvPr/>
          </p:nvPicPr>
          <p:blipFill>
            <a:blip r:embed="rId43"/>
            <a:stretch/>
          </p:blipFill>
          <p:spPr>
            <a:xfrm>
              <a:off x="1082880" y="2134800"/>
              <a:ext cx="362520" cy="115560"/>
            </a:xfrm>
            <a:prstGeom prst="rect">
              <a:avLst/>
            </a:prstGeom>
            <a:ln>
              <a:noFill/>
            </a:ln>
          </p:spPr>
        </p:pic>
        <p:pic>
          <p:nvPicPr>
            <p:cNvPr id="702" name="Ink 59" descr=""/>
            <p:cNvPicPr/>
            <p:nvPr/>
          </p:nvPicPr>
          <p:blipFill>
            <a:blip r:embed="rId44"/>
            <a:stretch/>
          </p:blipFill>
          <p:spPr>
            <a:xfrm>
              <a:off x="142920" y="2864160"/>
              <a:ext cx="143280" cy="152280"/>
            </a:xfrm>
            <a:prstGeom prst="rect">
              <a:avLst/>
            </a:prstGeom>
            <a:ln>
              <a:noFill/>
            </a:ln>
          </p:spPr>
        </p:pic>
        <p:pic>
          <p:nvPicPr>
            <p:cNvPr id="703" name="Ink 60" descr=""/>
            <p:cNvPicPr/>
            <p:nvPr/>
          </p:nvPicPr>
          <p:blipFill>
            <a:blip r:embed="rId45"/>
            <a:stretch/>
          </p:blipFill>
          <p:spPr>
            <a:xfrm>
              <a:off x="325080" y="2866680"/>
              <a:ext cx="150120" cy="141840"/>
            </a:xfrm>
            <a:prstGeom prst="rect">
              <a:avLst/>
            </a:prstGeom>
            <a:ln>
              <a:noFill/>
            </a:ln>
          </p:spPr>
        </p:pic>
        <p:pic>
          <p:nvPicPr>
            <p:cNvPr id="704" name="Ink 61" descr=""/>
            <p:cNvPicPr/>
            <p:nvPr/>
          </p:nvPicPr>
          <p:blipFill>
            <a:blip r:embed="rId46"/>
            <a:stretch/>
          </p:blipFill>
          <p:spPr>
            <a:xfrm>
              <a:off x="469080" y="2827800"/>
              <a:ext cx="206640" cy="192600"/>
            </a:xfrm>
            <a:prstGeom prst="rect">
              <a:avLst/>
            </a:prstGeom>
            <a:ln>
              <a:noFill/>
            </a:ln>
          </p:spPr>
        </p:pic>
        <p:pic>
          <p:nvPicPr>
            <p:cNvPr id="705" name="Ink 62" descr=""/>
            <p:cNvPicPr/>
            <p:nvPr/>
          </p:nvPicPr>
          <p:blipFill>
            <a:blip r:embed="rId47"/>
            <a:stretch/>
          </p:blipFill>
          <p:spPr>
            <a:xfrm>
              <a:off x="682200" y="2867040"/>
              <a:ext cx="43200" cy="136800"/>
            </a:xfrm>
            <a:prstGeom prst="rect">
              <a:avLst/>
            </a:prstGeom>
            <a:ln>
              <a:noFill/>
            </a:ln>
          </p:spPr>
        </p:pic>
        <p:pic>
          <p:nvPicPr>
            <p:cNvPr id="706" name="Ink 63" descr=""/>
            <p:cNvPicPr/>
            <p:nvPr/>
          </p:nvPicPr>
          <p:blipFill>
            <a:blip r:embed="rId48"/>
            <a:stretch/>
          </p:blipFill>
          <p:spPr>
            <a:xfrm>
              <a:off x="690840" y="2792520"/>
              <a:ext cx="27720" cy="30600"/>
            </a:xfrm>
            <a:prstGeom prst="rect">
              <a:avLst/>
            </a:prstGeom>
            <a:ln>
              <a:noFill/>
            </a:ln>
          </p:spPr>
        </p:pic>
        <p:pic>
          <p:nvPicPr>
            <p:cNvPr id="707" name="Ink 64" descr=""/>
            <p:cNvPicPr/>
            <p:nvPr/>
          </p:nvPicPr>
          <p:blipFill>
            <a:blip r:embed="rId49"/>
            <a:stretch/>
          </p:blipFill>
          <p:spPr>
            <a:xfrm>
              <a:off x="773280" y="2815920"/>
              <a:ext cx="284040" cy="172800"/>
            </a:xfrm>
            <a:prstGeom prst="rect">
              <a:avLst/>
            </a:prstGeom>
            <a:ln>
              <a:noFill/>
            </a:ln>
          </p:spPr>
        </p:pic>
        <p:pic>
          <p:nvPicPr>
            <p:cNvPr id="708" name="Ink 65" descr=""/>
            <p:cNvPicPr/>
            <p:nvPr/>
          </p:nvPicPr>
          <p:blipFill>
            <a:blip r:embed="rId50"/>
            <a:stretch/>
          </p:blipFill>
          <p:spPr>
            <a:xfrm>
              <a:off x="1427760" y="2742120"/>
              <a:ext cx="95400" cy="195120"/>
            </a:xfrm>
            <a:prstGeom prst="rect">
              <a:avLst/>
            </a:prstGeom>
            <a:ln>
              <a:noFill/>
            </a:ln>
          </p:spPr>
        </p:pic>
        <p:pic>
          <p:nvPicPr>
            <p:cNvPr id="709" name="Ink 66" descr=""/>
            <p:cNvPicPr/>
            <p:nvPr/>
          </p:nvPicPr>
          <p:blipFill>
            <a:blip r:embed="rId51"/>
            <a:stretch/>
          </p:blipFill>
          <p:spPr>
            <a:xfrm>
              <a:off x="1566000" y="2753640"/>
              <a:ext cx="163800" cy="185040"/>
            </a:xfrm>
            <a:prstGeom prst="rect">
              <a:avLst/>
            </a:prstGeom>
            <a:ln>
              <a:noFill/>
            </a:ln>
          </p:spPr>
        </p:pic>
        <p:pic>
          <p:nvPicPr>
            <p:cNvPr id="710" name="Ink 69" descr=""/>
            <p:cNvPicPr/>
            <p:nvPr/>
          </p:nvPicPr>
          <p:blipFill>
            <a:blip r:embed="rId52"/>
            <a:stretch/>
          </p:blipFill>
          <p:spPr>
            <a:xfrm>
              <a:off x="1676520" y="2517480"/>
              <a:ext cx="253080" cy="399600"/>
            </a:xfrm>
            <a:prstGeom prst="rect">
              <a:avLst/>
            </a:prstGeom>
            <a:ln>
              <a:noFill/>
            </a:ln>
          </p:spPr>
        </p:pic>
        <p:pic>
          <p:nvPicPr>
            <p:cNvPr id="711" name="Ink 70" descr=""/>
            <p:cNvPicPr/>
            <p:nvPr/>
          </p:nvPicPr>
          <p:blipFill>
            <a:blip r:embed="rId53"/>
            <a:stretch/>
          </p:blipFill>
          <p:spPr>
            <a:xfrm>
              <a:off x="2235600" y="2432520"/>
              <a:ext cx="324000" cy="439920"/>
            </a:xfrm>
            <a:prstGeom prst="rect">
              <a:avLst/>
            </a:prstGeom>
            <a:ln>
              <a:noFill/>
            </a:ln>
          </p:spPr>
        </p:pic>
        <p:pic>
          <p:nvPicPr>
            <p:cNvPr id="712" name="Ink 71" descr=""/>
            <p:cNvPicPr/>
            <p:nvPr/>
          </p:nvPicPr>
          <p:blipFill>
            <a:blip r:embed="rId54"/>
            <a:stretch/>
          </p:blipFill>
          <p:spPr>
            <a:xfrm>
              <a:off x="2057040" y="2596680"/>
              <a:ext cx="374400" cy="97560"/>
            </a:xfrm>
            <a:prstGeom prst="rect">
              <a:avLst/>
            </a:prstGeom>
            <a:ln>
              <a:noFill/>
            </a:ln>
          </p:spPr>
        </p:pic>
        <p:pic>
          <p:nvPicPr>
            <p:cNvPr id="713" name="Ink 73" descr=""/>
            <p:cNvPicPr/>
            <p:nvPr/>
          </p:nvPicPr>
          <p:blipFill>
            <a:blip r:embed="rId55"/>
            <a:stretch/>
          </p:blipFill>
          <p:spPr>
            <a:xfrm>
              <a:off x="224640" y="3151800"/>
              <a:ext cx="153360" cy="444600"/>
            </a:xfrm>
            <a:prstGeom prst="rect">
              <a:avLst/>
            </a:prstGeom>
            <a:ln>
              <a:noFill/>
            </a:ln>
          </p:spPr>
        </p:pic>
        <p:pic>
          <p:nvPicPr>
            <p:cNvPr id="714" name="Ink 74" descr=""/>
            <p:cNvPicPr/>
            <p:nvPr/>
          </p:nvPicPr>
          <p:blipFill>
            <a:blip r:embed="rId56"/>
            <a:stretch/>
          </p:blipFill>
          <p:spPr>
            <a:xfrm>
              <a:off x="425880" y="3332160"/>
              <a:ext cx="44280" cy="117000"/>
            </a:xfrm>
            <a:prstGeom prst="rect">
              <a:avLst/>
            </a:prstGeom>
            <a:ln>
              <a:noFill/>
            </a:ln>
          </p:spPr>
        </p:pic>
        <p:pic>
          <p:nvPicPr>
            <p:cNvPr id="715" name="Ink 75" descr=""/>
            <p:cNvPicPr/>
            <p:nvPr/>
          </p:nvPicPr>
          <p:blipFill>
            <a:blip r:embed="rId57"/>
            <a:stretch/>
          </p:blipFill>
          <p:spPr>
            <a:xfrm>
              <a:off x="416160" y="3251520"/>
              <a:ext cx="22320" cy="36720"/>
            </a:xfrm>
            <a:prstGeom prst="rect">
              <a:avLst/>
            </a:prstGeom>
            <a:ln>
              <a:noFill/>
            </a:ln>
          </p:spPr>
        </p:pic>
        <p:pic>
          <p:nvPicPr>
            <p:cNvPr id="716" name="Ink 76" descr=""/>
            <p:cNvPicPr/>
            <p:nvPr/>
          </p:nvPicPr>
          <p:blipFill>
            <a:blip r:embed="rId58"/>
            <a:stretch/>
          </p:blipFill>
          <p:spPr>
            <a:xfrm>
              <a:off x="487800" y="3309480"/>
              <a:ext cx="178200" cy="108360"/>
            </a:xfrm>
            <a:prstGeom prst="rect">
              <a:avLst/>
            </a:prstGeom>
            <a:ln>
              <a:noFill/>
            </a:ln>
          </p:spPr>
        </p:pic>
        <p:pic>
          <p:nvPicPr>
            <p:cNvPr id="717" name="Ink 77" descr=""/>
            <p:cNvPicPr/>
            <p:nvPr/>
          </p:nvPicPr>
          <p:blipFill>
            <a:blip r:embed="rId59"/>
            <a:stretch/>
          </p:blipFill>
          <p:spPr>
            <a:xfrm>
              <a:off x="643680" y="3093480"/>
              <a:ext cx="279360" cy="363600"/>
            </a:xfrm>
            <a:prstGeom prst="rect">
              <a:avLst/>
            </a:prstGeom>
            <a:ln>
              <a:noFill/>
            </a:ln>
          </p:spPr>
        </p:pic>
        <p:pic>
          <p:nvPicPr>
            <p:cNvPr id="718" name="Ink 78" descr=""/>
            <p:cNvPicPr/>
            <p:nvPr/>
          </p:nvPicPr>
          <p:blipFill>
            <a:blip r:embed="rId60"/>
            <a:stretch/>
          </p:blipFill>
          <p:spPr>
            <a:xfrm>
              <a:off x="1270800" y="3244320"/>
              <a:ext cx="166320" cy="131760"/>
            </a:xfrm>
            <a:prstGeom prst="rect">
              <a:avLst/>
            </a:prstGeom>
            <a:ln>
              <a:noFill/>
            </a:ln>
          </p:spPr>
        </p:pic>
        <p:pic>
          <p:nvPicPr>
            <p:cNvPr id="719" name="Ink 79" descr=""/>
            <p:cNvPicPr/>
            <p:nvPr/>
          </p:nvPicPr>
          <p:blipFill>
            <a:blip r:embed="rId61"/>
            <a:stretch/>
          </p:blipFill>
          <p:spPr>
            <a:xfrm>
              <a:off x="1448280" y="3124440"/>
              <a:ext cx="66240" cy="109080"/>
            </a:xfrm>
            <a:prstGeom prst="rect">
              <a:avLst/>
            </a:prstGeom>
            <a:ln>
              <a:noFill/>
            </a:ln>
          </p:spPr>
        </p:pic>
        <p:pic>
          <p:nvPicPr>
            <p:cNvPr id="720" name="Ink 80" descr=""/>
            <p:cNvPicPr/>
            <p:nvPr/>
          </p:nvPicPr>
          <p:blipFill>
            <a:blip r:embed="rId62"/>
            <a:stretch/>
          </p:blipFill>
          <p:spPr>
            <a:xfrm>
              <a:off x="1127160" y="3113640"/>
              <a:ext cx="87120" cy="151200"/>
            </a:xfrm>
            <a:prstGeom prst="rect">
              <a:avLst/>
            </a:prstGeom>
            <a:ln>
              <a:noFill/>
            </a:ln>
          </p:spPr>
        </p:pic>
      </p:grpSp>
      <p:pic>
        <p:nvPicPr>
          <p:cNvPr id="721" name="Picture 83" descr="TextDescription automatically generated"/>
          <p:cNvPicPr/>
          <p:nvPr/>
        </p:nvPicPr>
        <p:blipFill>
          <a:blip r:embed="rId63"/>
          <a:stretch/>
        </p:blipFill>
        <p:spPr>
          <a:xfrm>
            <a:off x="1971720" y="3641760"/>
            <a:ext cx="5436720" cy="262872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22" name="Group 1"/>
          <p:cNvGrpSpPr/>
          <p:nvPr/>
        </p:nvGrpSpPr>
        <p:grpSpPr>
          <a:xfrm>
            <a:off x="720000" y="189720"/>
            <a:ext cx="5017680" cy="2498400"/>
            <a:chOff x="720000" y="189720"/>
            <a:chExt cx="5017680" cy="2498400"/>
          </a:xfrm>
        </p:grpSpPr>
        <p:pic>
          <p:nvPicPr>
            <p:cNvPr id="723" name="Ink 2" descr=""/>
            <p:cNvPicPr/>
            <p:nvPr/>
          </p:nvPicPr>
          <p:blipFill>
            <a:blip r:embed="rId1"/>
            <a:stretch/>
          </p:blipFill>
          <p:spPr>
            <a:xfrm>
              <a:off x="1316520" y="577440"/>
              <a:ext cx="2442240" cy="945000"/>
            </a:xfrm>
            <a:prstGeom prst="rect">
              <a:avLst/>
            </a:prstGeom>
            <a:ln>
              <a:noFill/>
            </a:ln>
          </p:spPr>
        </p:pic>
        <p:pic>
          <p:nvPicPr>
            <p:cNvPr id="724" name="Ink 3" descr=""/>
            <p:cNvPicPr/>
            <p:nvPr/>
          </p:nvPicPr>
          <p:blipFill>
            <a:blip r:embed="rId2"/>
            <a:stretch/>
          </p:blipFill>
          <p:spPr>
            <a:xfrm>
              <a:off x="3886200" y="189720"/>
              <a:ext cx="437760" cy="300240"/>
            </a:xfrm>
            <a:prstGeom prst="rect">
              <a:avLst/>
            </a:prstGeom>
            <a:ln>
              <a:noFill/>
            </a:ln>
          </p:spPr>
        </p:pic>
        <p:pic>
          <p:nvPicPr>
            <p:cNvPr id="725" name="Ink 4" descr=""/>
            <p:cNvPicPr/>
            <p:nvPr/>
          </p:nvPicPr>
          <p:blipFill>
            <a:blip r:embed="rId3"/>
            <a:stretch/>
          </p:blipFill>
          <p:spPr>
            <a:xfrm>
              <a:off x="3746880" y="631800"/>
              <a:ext cx="1886040" cy="1877400"/>
            </a:xfrm>
            <a:prstGeom prst="rect">
              <a:avLst/>
            </a:prstGeom>
            <a:ln>
              <a:noFill/>
            </a:ln>
          </p:spPr>
        </p:pic>
        <p:pic>
          <p:nvPicPr>
            <p:cNvPr id="726" name="Ink 9" descr=""/>
            <p:cNvPicPr/>
            <p:nvPr/>
          </p:nvPicPr>
          <p:blipFill>
            <a:blip r:embed="rId4"/>
            <a:stretch/>
          </p:blipFill>
          <p:spPr>
            <a:xfrm>
              <a:off x="786600" y="1305720"/>
              <a:ext cx="23400" cy="405360"/>
            </a:xfrm>
            <a:prstGeom prst="rect">
              <a:avLst/>
            </a:prstGeom>
            <a:ln>
              <a:noFill/>
            </a:ln>
          </p:spPr>
        </p:pic>
        <p:pic>
          <p:nvPicPr>
            <p:cNvPr id="727" name="Ink 10" descr=""/>
            <p:cNvPicPr/>
            <p:nvPr/>
          </p:nvPicPr>
          <p:blipFill>
            <a:blip r:embed="rId5"/>
            <a:stretch/>
          </p:blipFill>
          <p:spPr>
            <a:xfrm>
              <a:off x="720000" y="1254960"/>
              <a:ext cx="336600" cy="455400"/>
            </a:xfrm>
            <a:prstGeom prst="rect">
              <a:avLst/>
            </a:prstGeom>
            <a:ln>
              <a:noFill/>
            </a:ln>
          </p:spPr>
        </p:pic>
        <p:pic>
          <p:nvPicPr>
            <p:cNvPr id="728" name="Ink 11" descr=""/>
            <p:cNvPicPr/>
            <p:nvPr/>
          </p:nvPicPr>
          <p:blipFill>
            <a:blip r:embed="rId6"/>
            <a:stretch/>
          </p:blipFill>
          <p:spPr>
            <a:xfrm>
              <a:off x="1327320" y="1554120"/>
              <a:ext cx="4410360" cy="1134000"/>
            </a:xfrm>
            <a:prstGeom prst="rect">
              <a:avLst/>
            </a:prstGeom>
            <a:ln>
              <a:noFill/>
            </a:ln>
          </p:spPr>
        </p:pic>
      </p:grpSp>
      <p:grpSp>
        <p:nvGrpSpPr>
          <p:cNvPr id="729" name="Group 2"/>
          <p:cNvGrpSpPr/>
          <p:nvPr/>
        </p:nvGrpSpPr>
        <p:grpSpPr>
          <a:xfrm>
            <a:off x="5577480" y="2453400"/>
            <a:ext cx="718920" cy="447480"/>
            <a:chOff x="5577480" y="2453400"/>
            <a:chExt cx="718920" cy="447480"/>
          </a:xfrm>
        </p:grpSpPr>
        <p:pic>
          <p:nvPicPr>
            <p:cNvPr id="730" name="Ink 14" descr=""/>
            <p:cNvPicPr/>
            <p:nvPr/>
          </p:nvPicPr>
          <p:blipFill>
            <a:blip r:embed="rId7"/>
            <a:stretch/>
          </p:blipFill>
          <p:spPr>
            <a:xfrm>
              <a:off x="5577480" y="2453400"/>
              <a:ext cx="312840" cy="249480"/>
            </a:xfrm>
            <a:prstGeom prst="rect">
              <a:avLst/>
            </a:prstGeom>
            <a:ln>
              <a:noFill/>
            </a:ln>
          </p:spPr>
        </p:pic>
        <p:pic>
          <p:nvPicPr>
            <p:cNvPr id="731" name="Ink 15" descr=""/>
            <p:cNvPicPr/>
            <p:nvPr/>
          </p:nvPicPr>
          <p:blipFill>
            <a:blip r:embed="rId8"/>
            <a:stretch/>
          </p:blipFill>
          <p:spPr>
            <a:xfrm>
              <a:off x="6017760" y="2514960"/>
              <a:ext cx="278640" cy="385920"/>
            </a:xfrm>
            <a:prstGeom prst="rect">
              <a:avLst/>
            </a:prstGeom>
            <a:ln>
              <a:noFill/>
            </a:ln>
          </p:spPr>
        </p:pic>
        <p:pic>
          <p:nvPicPr>
            <p:cNvPr id="732" name="Ink 16" descr=""/>
            <p:cNvPicPr/>
            <p:nvPr/>
          </p:nvPicPr>
          <p:blipFill>
            <a:blip r:embed="rId9"/>
            <a:stretch/>
          </p:blipFill>
          <p:spPr>
            <a:xfrm>
              <a:off x="6021360" y="2722320"/>
              <a:ext cx="189720" cy="65160"/>
            </a:xfrm>
            <a:prstGeom prst="rect">
              <a:avLst/>
            </a:prstGeom>
            <a:ln>
              <a:noFill/>
            </a:ln>
          </p:spPr>
        </p:pic>
      </p:grpSp>
      <p:grpSp>
        <p:nvGrpSpPr>
          <p:cNvPr id="733" name="Group 3"/>
          <p:cNvGrpSpPr/>
          <p:nvPr/>
        </p:nvGrpSpPr>
        <p:grpSpPr>
          <a:xfrm>
            <a:off x="4914360" y="1145160"/>
            <a:ext cx="182160" cy="425160"/>
            <a:chOff x="4914360" y="1145160"/>
            <a:chExt cx="182160" cy="425160"/>
          </a:xfrm>
        </p:grpSpPr>
        <p:pic>
          <p:nvPicPr>
            <p:cNvPr id="734" name="Ink 18" descr=""/>
            <p:cNvPicPr/>
            <p:nvPr/>
          </p:nvPicPr>
          <p:blipFill>
            <a:blip r:embed="rId10"/>
            <a:stretch/>
          </p:blipFill>
          <p:spPr>
            <a:xfrm>
              <a:off x="4924080" y="1145160"/>
              <a:ext cx="42120" cy="425160"/>
            </a:xfrm>
            <a:prstGeom prst="rect">
              <a:avLst/>
            </a:prstGeom>
            <a:ln>
              <a:noFill/>
            </a:ln>
          </p:spPr>
        </p:pic>
        <p:pic>
          <p:nvPicPr>
            <p:cNvPr id="735" name="Ink 19" descr=""/>
            <p:cNvPicPr/>
            <p:nvPr/>
          </p:nvPicPr>
          <p:blipFill>
            <a:blip r:embed="rId11"/>
            <a:stretch/>
          </p:blipFill>
          <p:spPr>
            <a:xfrm>
              <a:off x="4914360" y="1391760"/>
              <a:ext cx="182160" cy="158040"/>
            </a:xfrm>
            <a:prstGeom prst="rect">
              <a:avLst/>
            </a:prstGeom>
            <a:ln>
              <a:noFill/>
            </a:ln>
          </p:spPr>
        </p:pic>
      </p:grpSp>
      <p:pic>
        <p:nvPicPr>
          <p:cNvPr id="736" name="Ink 20" descr=""/>
          <p:cNvPicPr/>
          <p:nvPr/>
        </p:nvPicPr>
        <p:blipFill>
          <a:blip r:embed="rId12"/>
          <a:stretch/>
        </p:blipFill>
        <p:spPr>
          <a:xfrm>
            <a:off x="3335400" y="2308320"/>
            <a:ext cx="171000" cy="158400"/>
          </a:xfrm>
          <a:prstGeom prst="rect">
            <a:avLst/>
          </a:prstGeom>
          <a:ln>
            <a:noFill/>
          </a:ln>
        </p:spPr>
      </p:pic>
      <p:pic>
        <p:nvPicPr>
          <p:cNvPr id="737" name="Ink 21" descr=""/>
          <p:cNvPicPr/>
          <p:nvPr/>
        </p:nvPicPr>
        <p:blipFill>
          <a:blip r:embed="rId13"/>
          <a:stretch/>
        </p:blipFill>
        <p:spPr>
          <a:xfrm>
            <a:off x="2252520" y="696960"/>
            <a:ext cx="275760" cy="169560"/>
          </a:xfrm>
          <a:prstGeom prst="rect">
            <a:avLst/>
          </a:prstGeom>
          <a:ln>
            <a:noFill/>
          </a:ln>
        </p:spPr>
      </p:pic>
      <p:grpSp>
        <p:nvGrpSpPr>
          <p:cNvPr id="738" name="Group 4"/>
          <p:cNvGrpSpPr/>
          <p:nvPr/>
        </p:nvGrpSpPr>
        <p:grpSpPr>
          <a:xfrm>
            <a:off x="6214320" y="189720"/>
            <a:ext cx="1423800" cy="372600"/>
            <a:chOff x="6214320" y="189720"/>
            <a:chExt cx="1423800" cy="372600"/>
          </a:xfrm>
        </p:grpSpPr>
        <p:pic>
          <p:nvPicPr>
            <p:cNvPr id="739" name="Ink 23" descr=""/>
            <p:cNvPicPr/>
            <p:nvPr/>
          </p:nvPicPr>
          <p:blipFill>
            <a:blip r:embed="rId14"/>
            <a:stretch/>
          </p:blipFill>
          <p:spPr>
            <a:xfrm>
              <a:off x="6214320" y="330480"/>
              <a:ext cx="219960" cy="177480"/>
            </a:xfrm>
            <a:prstGeom prst="rect">
              <a:avLst/>
            </a:prstGeom>
            <a:ln>
              <a:noFill/>
            </a:ln>
          </p:spPr>
        </p:pic>
        <p:pic>
          <p:nvPicPr>
            <p:cNvPr id="740" name="Ink 24" descr=""/>
            <p:cNvPicPr/>
            <p:nvPr/>
          </p:nvPicPr>
          <p:blipFill>
            <a:blip r:embed="rId15"/>
            <a:stretch/>
          </p:blipFill>
          <p:spPr>
            <a:xfrm>
              <a:off x="6526440" y="326160"/>
              <a:ext cx="165240" cy="49680"/>
            </a:xfrm>
            <a:prstGeom prst="rect">
              <a:avLst/>
            </a:prstGeom>
            <a:ln>
              <a:noFill/>
            </a:ln>
          </p:spPr>
        </p:pic>
        <p:pic>
          <p:nvPicPr>
            <p:cNvPr id="741" name="Ink 25" descr=""/>
            <p:cNvPicPr/>
            <p:nvPr/>
          </p:nvPicPr>
          <p:blipFill>
            <a:blip r:embed="rId16"/>
            <a:stretch/>
          </p:blipFill>
          <p:spPr>
            <a:xfrm>
              <a:off x="6563160" y="407520"/>
              <a:ext cx="156600" cy="24480"/>
            </a:xfrm>
            <a:prstGeom prst="rect">
              <a:avLst/>
            </a:prstGeom>
            <a:ln>
              <a:noFill/>
            </a:ln>
          </p:spPr>
        </p:pic>
        <p:pic>
          <p:nvPicPr>
            <p:cNvPr id="742" name="Ink 26" descr=""/>
            <p:cNvPicPr/>
            <p:nvPr/>
          </p:nvPicPr>
          <p:blipFill>
            <a:blip r:embed="rId17"/>
            <a:stretch/>
          </p:blipFill>
          <p:spPr>
            <a:xfrm>
              <a:off x="6919920" y="269280"/>
              <a:ext cx="324000" cy="213480"/>
            </a:xfrm>
            <a:prstGeom prst="rect">
              <a:avLst/>
            </a:prstGeom>
            <a:ln>
              <a:noFill/>
            </a:ln>
          </p:spPr>
        </p:pic>
        <p:pic>
          <p:nvPicPr>
            <p:cNvPr id="743" name="Ink 27" descr=""/>
            <p:cNvPicPr/>
            <p:nvPr/>
          </p:nvPicPr>
          <p:blipFill>
            <a:blip r:embed="rId18"/>
            <a:stretch/>
          </p:blipFill>
          <p:spPr>
            <a:xfrm>
              <a:off x="7054560" y="378360"/>
              <a:ext cx="352800" cy="183960"/>
            </a:xfrm>
            <a:prstGeom prst="rect">
              <a:avLst/>
            </a:prstGeom>
            <a:ln>
              <a:noFill/>
            </a:ln>
          </p:spPr>
        </p:pic>
        <p:pic>
          <p:nvPicPr>
            <p:cNvPr id="744" name="Ink 28" descr=""/>
            <p:cNvPicPr/>
            <p:nvPr/>
          </p:nvPicPr>
          <p:blipFill>
            <a:blip r:embed="rId19"/>
            <a:stretch/>
          </p:blipFill>
          <p:spPr>
            <a:xfrm>
              <a:off x="7466040" y="189720"/>
              <a:ext cx="172080" cy="288000"/>
            </a:xfrm>
            <a:prstGeom prst="rect">
              <a:avLst/>
            </a:prstGeom>
            <a:ln>
              <a:noFill/>
            </a:ln>
          </p:spPr>
        </p:pic>
      </p:grpSp>
      <p:grpSp>
        <p:nvGrpSpPr>
          <p:cNvPr id="745" name="Group 5"/>
          <p:cNvGrpSpPr/>
          <p:nvPr/>
        </p:nvGrpSpPr>
        <p:grpSpPr>
          <a:xfrm>
            <a:off x="6222240" y="686520"/>
            <a:ext cx="1837800" cy="812880"/>
            <a:chOff x="6222240" y="686520"/>
            <a:chExt cx="1837800" cy="812880"/>
          </a:xfrm>
        </p:grpSpPr>
        <p:pic>
          <p:nvPicPr>
            <p:cNvPr id="746" name="Ink 29" descr=""/>
            <p:cNvPicPr/>
            <p:nvPr/>
          </p:nvPicPr>
          <p:blipFill>
            <a:blip r:embed="rId20"/>
            <a:stretch/>
          </p:blipFill>
          <p:spPr>
            <a:xfrm>
              <a:off x="6222240" y="705600"/>
              <a:ext cx="51120" cy="364320"/>
            </a:xfrm>
            <a:prstGeom prst="rect">
              <a:avLst/>
            </a:prstGeom>
            <a:ln>
              <a:noFill/>
            </a:ln>
          </p:spPr>
        </p:pic>
        <p:pic>
          <p:nvPicPr>
            <p:cNvPr id="747" name="Ink 30" descr=""/>
            <p:cNvPicPr/>
            <p:nvPr/>
          </p:nvPicPr>
          <p:blipFill>
            <a:blip r:embed="rId21"/>
            <a:stretch/>
          </p:blipFill>
          <p:spPr>
            <a:xfrm>
              <a:off x="6237720" y="862920"/>
              <a:ext cx="183960" cy="160920"/>
            </a:xfrm>
            <a:prstGeom prst="rect">
              <a:avLst/>
            </a:prstGeom>
            <a:ln>
              <a:noFill/>
            </a:ln>
          </p:spPr>
        </p:pic>
        <p:pic>
          <p:nvPicPr>
            <p:cNvPr id="748" name="Ink 31" descr=""/>
            <p:cNvPicPr/>
            <p:nvPr/>
          </p:nvPicPr>
          <p:blipFill>
            <a:blip r:embed="rId22"/>
            <a:stretch/>
          </p:blipFill>
          <p:spPr>
            <a:xfrm>
              <a:off x="6483600" y="798120"/>
              <a:ext cx="253440" cy="120960"/>
            </a:xfrm>
            <a:prstGeom prst="rect">
              <a:avLst/>
            </a:prstGeom>
            <a:ln>
              <a:noFill/>
            </a:ln>
          </p:spPr>
        </p:pic>
        <p:pic>
          <p:nvPicPr>
            <p:cNvPr id="749" name="Ink 32" descr=""/>
            <p:cNvPicPr/>
            <p:nvPr/>
          </p:nvPicPr>
          <p:blipFill>
            <a:blip r:embed="rId23"/>
            <a:stretch/>
          </p:blipFill>
          <p:spPr>
            <a:xfrm>
              <a:off x="6986160" y="686520"/>
              <a:ext cx="280080" cy="77400"/>
            </a:xfrm>
            <a:prstGeom prst="rect">
              <a:avLst/>
            </a:prstGeom>
            <a:ln>
              <a:noFill/>
            </a:ln>
          </p:spPr>
        </p:pic>
        <p:pic>
          <p:nvPicPr>
            <p:cNvPr id="750" name="Ink 33" descr=""/>
            <p:cNvPicPr/>
            <p:nvPr/>
          </p:nvPicPr>
          <p:blipFill>
            <a:blip r:embed="rId24"/>
            <a:stretch/>
          </p:blipFill>
          <p:spPr>
            <a:xfrm>
              <a:off x="6954120" y="765720"/>
              <a:ext cx="209160" cy="204480"/>
            </a:xfrm>
            <a:prstGeom prst="rect">
              <a:avLst/>
            </a:prstGeom>
            <a:ln>
              <a:noFill/>
            </a:ln>
          </p:spPr>
        </p:pic>
        <p:pic>
          <p:nvPicPr>
            <p:cNvPr id="751" name="Ink 34" descr=""/>
            <p:cNvPicPr/>
            <p:nvPr/>
          </p:nvPicPr>
          <p:blipFill>
            <a:blip r:embed="rId25"/>
            <a:stretch/>
          </p:blipFill>
          <p:spPr>
            <a:xfrm>
              <a:off x="7246080" y="838440"/>
              <a:ext cx="103320" cy="41400"/>
            </a:xfrm>
            <a:prstGeom prst="rect">
              <a:avLst/>
            </a:prstGeom>
            <a:ln>
              <a:noFill/>
            </a:ln>
          </p:spPr>
        </p:pic>
        <p:pic>
          <p:nvPicPr>
            <p:cNvPr id="752" name="Ink 35" descr=""/>
            <p:cNvPicPr/>
            <p:nvPr/>
          </p:nvPicPr>
          <p:blipFill>
            <a:blip r:embed="rId26"/>
            <a:stretch/>
          </p:blipFill>
          <p:spPr>
            <a:xfrm>
              <a:off x="7481160" y="722160"/>
              <a:ext cx="394920" cy="201240"/>
            </a:xfrm>
            <a:prstGeom prst="rect">
              <a:avLst/>
            </a:prstGeom>
            <a:ln>
              <a:noFill/>
            </a:ln>
          </p:spPr>
        </p:pic>
        <p:pic>
          <p:nvPicPr>
            <p:cNvPr id="753" name="Ink 36" descr=""/>
            <p:cNvPicPr/>
            <p:nvPr/>
          </p:nvPicPr>
          <p:blipFill>
            <a:blip r:embed="rId27"/>
            <a:stretch/>
          </p:blipFill>
          <p:spPr>
            <a:xfrm>
              <a:off x="7627320" y="780120"/>
              <a:ext cx="87840" cy="313560"/>
            </a:xfrm>
            <a:prstGeom prst="rect">
              <a:avLst/>
            </a:prstGeom>
            <a:ln>
              <a:noFill/>
            </a:ln>
          </p:spPr>
        </p:pic>
        <p:pic>
          <p:nvPicPr>
            <p:cNvPr id="754" name="Ink 41" descr=""/>
            <p:cNvPicPr/>
            <p:nvPr/>
          </p:nvPicPr>
          <p:blipFill>
            <a:blip r:embed="rId28"/>
            <a:stretch/>
          </p:blipFill>
          <p:spPr>
            <a:xfrm>
              <a:off x="6297120" y="1274760"/>
              <a:ext cx="223200" cy="192960"/>
            </a:xfrm>
            <a:prstGeom prst="rect">
              <a:avLst/>
            </a:prstGeom>
            <a:ln>
              <a:noFill/>
            </a:ln>
          </p:spPr>
        </p:pic>
        <p:pic>
          <p:nvPicPr>
            <p:cNvPr id="755" name="Ink 42" descr=""/>
            <p:cNvPicPr/>
            <p:nvPr/>
          </p:nvPicPr>
          <p:blipFill>
            <a:blip r:embed="rId29"/>
            <a:stretch/>
          </p:blipFill>
          <p:spPr>
            <a:xfrm>
              <a:off x="6669720" y="1243800"/>
              <a:ext cx="236160" cy="52920"/>
            </a:xfrm>
            <a:prstGeom prst="rect">
              <a:avLst/>
            </a:prstGeom>
            <a:ln>
              <a:noFill/>
            </a:ln>
          </p:spPr>
        </p:pic>
        <p:pic>
          <p:nvPicPr>
            <p:cNvPr id="756" name="Ink 43" descr=""/>
            <p:cNvPicPr/>
            <p:nvPr/>
          </p:nvPicPr>
          <p:blipFill>
            <a:blip r:embed="rId30"/>
            <a:stretch/>
          </p:blipFill>
          <p:spPr>
            <a:xfrm>
              <a:off x="6654960" y="1342800"/>
              <a:ext cx="225720" cy="45000"/>
            </a:xfrm>
            <a:prstGeom prst="rect">
              <a:avLst/>
            </a:prstGeom>
            <a:ln>
              <a:noFill/>
            </a:ln>
          </p:spPr>
        </p:pic>
        <p:pic>
          <p:nvPicPr>
            <p:cNvPr id="757" name="Ink 44" descr=""/>
            <p:cNvPicPr/>
            <p:nvPr/>
          </p:nvPicPr>
          <p:blipFill>
            <a:blip r:embed="rId31"/>
            <a:stretch/>
          </p:blipFill>
          <p:spPr>
            <a:xfrm>
              <a:off x="7173000" y="1181520"/>
              <a:ext cx="89640" cy="307440"/>
            </a:xfrm>
            <a:prstGeom prst="rect">
              <a:avLst/>
            </a:prstGeom>
            <a:ln>
              <a:noFill/>
            </a:ln>
          </p:spPr>
        </p:pic>
        <p:pic>
          <p:nvPicPr>
            <p:cNvPr id="758" name="Ink 45" descr=""/>
            <p:cNvPicPr/>
            <p:nvPr/>
          </p:nvPicPr>
          <p:blipFill>
            <a:blip r:embed="rId32"/>
            <a:stretch/>
          </p:blipFill>
          <p:spPr>
            <a:xfrm>
              <a:off x="7294680" y="1224720"/>
              <a:ext cx="219240" cy="237240"/>
            </a:xfrm>
            <a:prstGeom prst="rect">
              <a:avLst/>
            </a:prstGeom>
            <a:ln>
              <a:noFill/>
            </a:ln>
          </p:spPr>
        </p:pic>
        <p:pic>
          <p:nvPicPr>
            <p:cNvPr id="759" name="Ink 46" descr=""/>
            <p:cNvPicPr/>
            <p:nvPr/>
          </p:nvPicPr>
          <p:blipFill>
            <a:blip r:embed="rId33"/>
            <a:stretch/>
          </p:blipFill>
          <p:spPr>
            <a:xfrm>
              <a:off x="7612560" y="1180440"/>
              <a:ext cx="262800" cy="318960"/>
            </a:xfrm>
            <a:prstGeom prst="rect">
              <a:avLst/>
            </a:prstGeom>
            <a:ln>
              <a:noFill/>
            </a:ln>
          </p:spPr>
        </p:pic>
        <p:pic>
          <p:nvPicPr>
            <p:cNvPr id="760" name="Ink 47" descr=""/>
            <p:cNvPicPr/>
            <p:nvPr/>
          </p:nvPicPr>
          <p:blipFill>
            <a:blip r:embed="rId34"/>
            <a:stretch/>
          </p:blipFill>
          <p:spPr>
            <a:xfrm>
              <a:off x="7905240" y="1101600"/>
              <a:ext cx="154800" cy="116280"/>
            </a:xfrm>
            <a:prstGeom prst="rect">
              <a:avLst/>
            </a:prstGeom>
            <a:ln>
              <a:noFill/>
            </a:ln>
          </p:spPr>
        </p:pic>
      </p:grpSp>
      <p:pic>
        <p:nvPicPr>
          <p:cNvPr id="761" name="Ink 48" descr=""/>
          <p:cNvPicPr/>
          <p:nvPr/>
        </p:nvPicPr>
        <p:blipFill>
          <a:blip r:embed="rId35"/>
          <a:stretch/>
        </p:blipFill>
        <p:spPr>
          <a:xfrm>
            <a:off x="3178080" y="808200"/>
            <a:ext cx="775800" cy="225000"/>
          </a:xfrm>
          <a:prstGeom prst="rect">
            <a:avLst/>
          </a:prstGeom>
          <a:ln>
            <a:noFill/>
          </a:ln>
        </p:spPr>
      </p:pic>
      <p:grpSp>
        <p:nvGrpSpPr>
          <p:cNvPr id="762" name="Group 6"/>
          <p:cNvGrpSpPr/>
          <p:nvPr/>
        </p:nvGrpSpPr>
        <p:grpSpPr>
          <a:xfrm>
            <a:off x="154800" y="2126520"/>
            <a:ext cx="2917440" cy="1586880"/>
            <a:chOff x="154800" y="2126520"/>
            <a:chExt cx="2917440" cy="1586880"/>
          </a:xfrm>
        </p:grpSpPr>
        <p:pic>
          <p:nvPicPr>
            <p:cNvPr id="763" name="Ink 5" descr=""/>
            <p:cNvPicPr/>
            <p:nvPr/>
          </p:nvPicPr>
          <p:blipFill>
            <a:blip r:embed="rId36"/>
            <a:stretch/>
          </p:blipFill>
          <p:spPr>
            <a:xfrm>
              <a:off x="208800" y="2246760"/>
              <a:ext cx="240840" cy="365040"/>
            </a:xfrm>
            <a:prstGeom prst="rect">
              <a:avLst/>
            </a:prstGeom>
            <a:ln>
              <a:noFill/>
            </a:ln>
          </p:spPr>
        </p:pic>
        <p:pic>
          <p:nvPicPr>
            <p:cNvPr id="764" name="Ink 6" descr=""/>
            <p:cNvPicPr/>
            <p:nvPr/>
          </p:nvPicPr>
          <p:blipFill>
            <a:blip r:embed="rId37"/>
            <a:stretch/>
          </p:blipFill>
          <p:spPr>
            <a:xfrm>
              <a:off x="462960" y="2402280"/>
              <a:ext cx="287640" cy="196200"/>
            </a:xfrm>
            <a:prstGeom prst="rect">
              <a:avLst/>
            </a:prstGeom>
            <a:ln>
              <a:noFill/>
            </a:ln>
          </p:spPr>
        </p:pic>
        <p:pic>
          <p:nvPicPr>
            <p:cNvPr id="765" name="Ink 7" descr=""/>
            <p:cNvPicPr/>
            <p:nvPr/>
          </p:nvPicPr>
          <p:blipFill>
            <a:blip r:embed="rId38"/>
            <a:stretch/>
          </p:blipFill>
          <p:spPr>
            <a:xfrm>
              <a:off x="1059840" y="2126520"/>
              <a:ext cx="470880" cy="427680"/>
            </a:xfrm>
            <a:prstGeom prst="rect">
              <a:avLst/>
            </a:prstGeom>
            <a:ln>
              <a:noFill/>
            </a:ln>
          </p:spPr>
        </p:pic>
        <p:pic>
          <p:nvPicPr>
            <p:cNvPr id="766" name="Ink 8" descr=""/>
            <p:cNvPicPr/>
            <p:nvPr/>
          </p:nvPicPr>
          <p:blipFill>
            <a:blip r:embed="rId39"/>
            <a:stretch/>
          </p:blipFill>
          <p:spPr>
            <a:xfrm>
              <a:off x="916920" y="2361960"/>
              <a:ext cx="254880" cy="59040"/>
            </a:xfrm>
            <a:prstGeom prst="rect">
              <a:avLst/>
            </a:prstGeom>
            <a:ln>
              <a:noFill/>
            </a:ln>
          </p:spPr>
        </p:pic>
        <p:pic>
          <p:nvPicPr>
            <p:cNvPr id="767" name="Ink 12" descr=""/>
            <p:cNvPicPr/>
            <p:nvPr/>
          </p:nvPicPr>
          <p:blipFill>
            <a:blip r:embed="rId40"/>
            <a:stretch/>
          </p:blipFill>
          <p:spPr>
            <a:xfrm>
              <a:off x="1778040" y="2341440"/>
              <a:ext cx="173520" cy="201960"/>
            </a:xfrm>
            <a:prstGeom prst="rect">
              <a:avLst/>
            </a:prstGeom>
            <a:ln>
              <a:noFill/>
            </a:ln>
          </p:spPr>
        </p:pic>
        <p:pic>
          <p:nvPicPr>
            <p:cNvPr id="768" name="Ink 37" descr=""/>
            <p:cNvPicPr/>
            <p:nvPr/>
          </p:nvPicPr>
          <p:blipFill>
            <a:blip r:embed="rId41"/>
            <a:stretch/>
          </p:blipFill>
          <p:spPr>
            <a:xfrm>
              <a:off x="1996200" y="2399760"/>
              <a:ext cx="65520" cy="135000"/>
            </a:xfrm>
            <a:prstGeom prst="rect">
              <a:avLst/>
            </a:prstGeom>
            <a:ln>
              <a:noFill/>
            </a:ln>
          </p:spPr>
        </p:pic>
        <p:pic>
          <p:nvPicPr>
            <p:cNvPr id="769" name="Ink 38" descr=""/>
            <p:cNvPicPr/>
            <p:nvPr/>
          </p:nvPicPr>
          <p:blipFill>
            <a:blip r:embed="rId42"/>
            <a:stretch/>
          </p:blipFill>
          <p:spPr>
            <a:xfrm>
              <a:off x="1931760" y="2292480"/>
              <a:ext cx="28080" cy="41400"/>
            </a:xfrm>
            <a:prstGeom prst="rect">
              <a:avLst/>
            </a:prstGeom>
            <a:ln>
              <a:noFill/>
            </a:ln>
          </p:spPr>
        </p:pic>
        <p:pic>
          <p:nvPicPr>
            <p:cNvPr id="770" name="Ink 39" descr=""/>
            <p:cNvPicPr/>
            <p:nvPr/>
          </p:nvPicPr>
          <p:blipFill>
            <a:blip r:embed="rId43"/>
            <a:stretch/>
          </p:blipFill>
          <p:spPr>
            <a:xfrm>
              <a:off x="2057400" y="2356560"/>
              <a:ext cx="128520" cy="126360"/>
            </a:xfrm>
            <a:prstGeom prst="rect">
              <a:avLst/>
            </a:prstGeom>
            <a:ln>
              <a:noFill/>
            </a:ln>
          </p:spPr>
        </p:pic>
        <p:pic>
          <p:nvPicPr>
            <p:cNvPr id="771" name="Ink 49" descr=""/>
            <p:cNvPicPr/>
            <p:nvPr/>
          </p:nvPicPr>
          <p:blipFill>
            <a:blip r:embed="rId44"/>
            <a:stretch/>
          </p:blipFill>
          <p:spPr>
            <a:xfrm>
              <a:off x="2185560" y="2331720"/>
              <a:ext cx="298440" cy="143280"/>
            </a:xfrm>
            <a:prstGeom prst="rect">
              <a:avLst/>
            </a:prstGeom>
            <a:ln>
              <a:noFill/>
            </a:ln>
          </p:spPr>
        </p:pic>
        <p:pic>
          <p:nvPicPr>
            <p:cNvPr id="772" name="Ink 67" descr=""/>
            <p:cNvPicPr/>
            <p:nvPr/>
          </p:nvPicPr>
          <p:blipFill>
            <a:blip r:embed="rId45"/>
            <a:stretch/>
          </p:blipFill>
          <p:spPr>
            <a:xfrm>
              <a:off x="154800" y="2857320"/>
              <a:ext cx="148320" cy="213480"/>
            </a:xfrm>
            <a:prstGeom prst="rect">
              <a:avLst/>
            </a:prstGeom>
            <a:ln>
              <a:noFill/>
            </a:ln>
          </p:spPr>
        </p:pic>
        <p:pic>
          <p:nvPicPr>
            <p:cNvPr id="773" name="Ink 68" descr=""/>
            <p:cNvPicPr/>
            <p:nvPr/>
          </p:nvPicPr>
          <p:blipFill>
            <a:blip r:embed="rId46"/>
            <a:stretch/>
          </p:blipFill>
          <p:spPr>
            <a:xfrm>
              <a:off x="374400" y="2879280"/>
              <a:ext cx="128160" cy="169920"/>
            </a:xfrm>
            <a:prstGeom prst="rect">
              <a:avLst/>
            </a:prstGeom>
            <a:ln>
              <a:noFill/>
            </a:ln>
          </p:spPr>
        </p:pic>
        <p:pic>
          <p:nvPicPr>
            <p:cNvPr id="774" name="Ink 72" descr=""/>
            <p:cNvPicPr/>
            <p:nvPr/>
          </p:nvPicPr>
          <p:blipFill>
            <a:blip r:embed="rId47"/>
            <a:stretch/>
          </p:blipFill>
          <p:spPr>
            <a:xfrm>
              <a:off x="511560" y="2726280"/>
              <a:ext cx="322560" cy="316440"/>
            </a:xfrm>
            <a:prstGeom prst="rect">
              <a:avLst/>
            </a:prstGeom>
            <a:ln>
              <a:noFill/>
            </a:ln>
          </p:spPr>
        </p:pic>
        <p:pic>
          <p:nvPicPr>
            <p:cNvPr id="775" name="Ink 82" descr=""/>
            <p:cNvPicPr/>
            <p:nvPr/>
          </p:nvPicPr>
          <p:blipFill>
            <a:blip r:embed="rId48"/>
            <a:stretch/>
          </p:blipFill>
          <p:spPr>
            <a:xfrm>
              <a:off x="985680" y="2716200"/>
              <a:ext cx="231120" cy="538560"/>
            </a:xfrm>
            <a:prstGeom prst="rect">
              <a:avLst/>
            </a:prstGeom>
            <a:ln>
              <a:noFill/>
            </a:ln>
          </p:spPr>
        </p:pic>
        <p:pic>
          <p:nvPicPr>
            <p:cNvPr id="776" name="Ink 84" descr=""/>
            <p:cNvPicPr/>
            <p:nvPr/>
          </p:nvPicPr>
          <p:blipFill>
            <a:blip r:embed="rId49"/>
            <a:stretch/>
          </p:blipFill>
          <p:spPr>
            <a:xfrm>
              <a:off x="1187280" y="2755080"/>
              <a:ext cx="302760" cy="214560"/>
            </a:xfrm>
            <a:prstGeom prst="rect">
              <a:avLst/>
            </a:prstGeom>
            <a:ln>
              <a:noFill/>
            </a:ln>
          </p:spPr>
        </p:pic>
        <p:pic>
          <p:nvPicPr>
            <p:cNvPr id="777" name="Ink 85" descr=""/>
            <p:cNvPicPr/>
            <p:nvPr/>
          </p:nvPicPr>
          <p:blipFill>
            <a:blip r:embed="rId50"/>
            <a:stretch/>
          </p:blipFill>
          <p:spPr>
            <a:xfrm>
              <a:off x="1768680" y="2552760"/>
              <a:ext cx="359280" cy="396720"/>
            </a:xfrm>
            <a:prstGeom prst="rect">
              <a:avLst/>
            </a:prstGeom>
            <a:ln>
              <a:noFill/>
            </a:ln>
          </p:spPr>
        </p:pic>
        <p:pic>
          <p:nvPicPr>
            <p:cNvPr id="778" name="Ink 86" descr=""/>
            <p:cNvPicPr/>
            <p:nvPr/>
          </p:nvPicPr>
          <p:blipFill>
            <a:blip r:embed="rId51"/>
            <a:stretch/>
          </p:blipFill>
          <p:spPr>
            <a:xfrm>
              <a:off x="1688040" y="2764800"/>
              <a:ext cx="209880" cy="41400"/>
            </a:xfrm>
            <a:prstGeom prst="rect">
              <a:avLst/>
            </a:prstGeom>
            <a:ln>
              <a:noFill/>
            </a:ln>
          </p:spPr>
        </p:pic>
        <p:pic>
          <p:nvPicPr>
            <p:cNvPr id="779" name="Ink 87" descr=""/>
            <p:cNvPicPr/>
            <p:nvPr/>
          </p:nvPicPr>
          <p:blipFill>
            <a:blip r:embed="rId52"/>
            <a:stretch/>
          </p:blipFill>
          <p:spPr>
            <a:xfrm>
              <a:off x="2393640" y="2739600"/>
              <a:ext cx="119880" cy="178560"/>
            </a:xfrm>
            <a:prstGeom prst="rect">
              <a:avLst/>
            </a:prstGeom>
            <a:ln>
              <a:noFill/>
            </a:ln>
          </p:spPr>
        </p:pic>
        <p:pic>
          <p:nvPicPr>
            <p:cNvPr id="780" name="Ink 88" descr=""/>
            <p:cNvPicPr/>
            <p:nvPr/>
          </p:nvPicPr>
          <p:blipFill>
            <a:blip r:embed="rId53"/>
            <a:stretch/>
          </p:blipFill>
          <p:spPr>
            <a:xfrm>
              <a:off x="2499120" y="2572920"/>
              <a:ext cx="105480" cy="362520"/>
            </a:xfrm>
            <a:prstGeom prst="rect">
              <a:avLst/>
            </a:prstGeom>
            <a:ln>
              <a:noFill/>
            </a:ln>
          </p:spPr>
        </p:pic>
        <p:pic>
          <p:nvPicPr>
            <p:cNvPr id="781" name="Ink 89" descr=""/>
            <p:cNvPicPr/>
            <p:nvPr/>
          </p:nvPicPr>
          <p:blipFill>
            <a:blip r:embed="rId54"/>
            <a:stretch/>
          </p:blipFill>
          <p:spPr>
            <a:xfrm>
              <a:off x="2421720" y="2728080"/>
              <a:ext cx="241560" cy="83880"/>
            </a:xfrm>
            <a:prstGeom prst="rect">
              <a:avLst/>
            </a:prstGeom>
            <a:ln>
              <a:noFill/>
            </a:ln>
          </p:spPr>
        </p:pic>
        <p:pic>
          <p:nvPicPr>
            <p:cNvPr id="782" name="Ink 90" descr=""/>
            <p:cNvPicPr/>
            <p:nvPr/>
          </p:nvPicPr>
          <p:blipFill>
            <a:blip r:embed="rId55"/>
            <a:stretch/>
          </p:blipFill>
          <p:spPr>
            <a:xfrm>
              <a:off x="2572920" y="2498400"/>
              <a:ext cx="499320" cy="397800"/>
            </a:xfrm>
            <a:prstGeom prst="rect">
              <a:avLst/>
            </a:prstGeom>
            <a:ln>
              <a:noFill/>
            </a:ln>
          </p:spPr>
        </p:pic>
        <p:pic>
          <p:nvPicPr>
            <p:cNvPr id="783" name="Ink 93" descr=""/>
            <p:cNvPicPr/>
            <p:nvPr/>
          </p:nvPicPr>
          <p:blipFill>
            <a:blip r:embed="rId56"/>
            <a:stretch/>
          </p:blipFill>
          <p:spPr>
            <a:xfrm>
              <a:off x="722160" y="3390120"/>
              <a:ext cx="177840" cy="132840"/>
            </a:xfrm>
            <a:prstGeom prst="rect">
              <a:avLst/>
            </a:prstGeom>
            <a:ln>
              <a:noFill/>
            </a:ln>
          </p:spPr>
        </p:pic>
        <p:pic>
          <p:nvPicPr>
            <p:cNvPr id="784" name="Ink 94" descr=""/>
            <p:cNvPicPr/>
            <p:nvPr/>
          </p:nvPicPr>
          <p:blipFill>
            <a:blip r:embed="rId57"/>
            <a:stretch/>
          </p:blipFill>
          <p:spPr>
            <a:xfrm>
              <a:off x="921960" y="3393360"/>
              <a:ext cx="137880" cy="92520"/>
            </a:xfrm>
            <a:prstGeom prst="rect">
              <a:avLst/>
            </a:prstGeom>
            <a:ln>
              <a:noFill/>
            </a:ln>
          </p:spPr>
        </p:pic>
        <p:pic>
          <p:nvPicPr>
            <p:cNvPr id="785" name="Ink 95" descr=""/>
            <p:cNvPicPr/>
            <p:nvPr/>
          </p:nvPicPr>
          <p:blipFill>
            <a:blip r:embed="rId58"/>
            <a:stretch/>
          </p:blipFill>
          <p:spPr>
            <a:xfrm>
              <a:off x="1084320" y="3390480"/>
              <a:ext cx="259200" cy="322920"/>
            </a:xfrm>
            <a:prstGeom prst="rect">
              <a:avLst/>
            </a:prstGeom>
            <a:ln>
              <a:noFill/>
            </a:ln>
          </p:spPr>
        </p:pic>
        <p:pic>
          <p:nvPicPr>
            <p:cNvPr id="786" name="Ink 96" descr=""/>
            <p:cNvPicPr/>
            <p:nvPr/>
          </p:nvPicPr>
          <p:blipFill>
            <a:blip r:embed="rId59"/>
            <a:stretch/>
          </p:blipFill>
          <p:spPr>
            <a:xfrm>
              <a:off x="1396440" y="3103200"/>
              <a:ext cx="263520" cy="342360"/>
            </a:xfrm>
            <a:prstGeom prst="rect">
              <a:avLst/>
            </a:prstGeom>
            <a:ln>
              <a:noFill/>
            </a:ln>
          </p:spPr>
        </p:pic>
        <p:pic>
          <p:nvPicPr>
            <p:cNvPr id="787" name="Ink 97" descr=""/>
            <p:cNvPicPr/>
            <p:nvPr/>
          </p:nvPicPr>
          <p:blipFill>
            <a:blip r:embed="rId60"/>
            <a:stretch/>
          </p:blipFill>
          <p:spPr>
            <a:xfrm>
              <a:off x="1622520" y="3264480"/>
              <a:ext cx="135000" cy="169560"/>
            </a:xfrm>
            <a:prstGeom prst="rect">
              <a:avLst/>
            </a:prstGeom>
            <a:ln>
              <a:noFill/>
            </a:ln>
          </p:spPr>
        </p:pic>
      </p:grpSp>
      <p:grpSp>
        <p:nvGrpSpPr>
          <p:cNvPr id="788" name="Group 7"/>
          <p:cNvGrpSpPr/>
          <p:nvPr/>
        </p:nvGrpSpPr>
        <p:grpSpPr>
          <a:xfrm>
            <a:off x="32760" y="3237840"/>
            <a:ext cx="517320" cy="274320"/>
            <a:chOff x="32760" y="3237840"/>
            <a:chExt cx="517320" cy="274320"/>
          </a:xfrm>
        </p:grpSpPr>
        <p:pic>
          <p:nvPicPr>
            <p:cNvPr id="789" name="Ink 99" descr=""/>
            <p:cNvPicPr/>
            <p:nvPr/>
          </p:nvPicPr>
          <p:blipFill>
            <a:blip r:embed="rId61"/>
            <a:stretch/>
          </p:blipFill>
          <p:spPr>
            <a:xfrm>
              <a:off x="116280" y="3237840"/>
              <a:ext cx="68760" cy="274320"/>
            </a:xfrm>
            <a:prstGeom prst="rect">
              <a:avLst/>
            </a:prstGeom>
            <a:ln>
              <a:noFill/>
            </a:ln>
          </p:spPr>
        </p:pic>
        <p:pic>
          <p:nvPicPr>
            <p:cNvPr id="790" name="Ink 100" descr=""/>
            <p:cNvPicPr/>
            <p:nvPr/>
          </p:nvPicPr>
          <p:blipFill>
            <a:blip r:embed="rId62"/>
            <a:stretch/>
          </p:blipFill>
          <p:spPr>
            <a:xfrm>
              <a:off x="32760" y="3320640"/>
              <a:ext cx="193680" cy="110160"/>
            </a:xfrm>
            <a:prstGeom prst="rect">
              <a:avLst/>
            </a:prstGeom>
            <a:ln>
              <a:noFill/>
            </a:ln>
          </p:spPr>
        </p:pic>
        <p:pic>
          <p:nvPicPr>
            <p:cNvPr id="791" name="Ink 101" descr=""/>
            <p:cNvPicPr/>
            <p:nvPr/>
          </p:nvPicPr>
          <p:blipFill>
            <a:blip r:embed="rId63"/>
            <a:stretch/>
          </p:blipFill>
          <p:spPr>
            <a:xfrm>
              <a:off x="270360" y="3321360"/>
              <a:ext cx="156240" cy="141840"/>
            </a:xfrm>
            <a:prstGeom prst="rect">
              <a:avLst/>
            </a:prstGeom>
            <a:ln>
              <a:noFill/>
            </a:ln>
          </p:spPr>
        </p:pic>
        <p:pic>
          <p:nvPicPr>
            <p:cNvPr id="792" name="Ink 102" descr=""/>
            <p:cNvPicPr/>
            <p:nvPr/>
          </p:nvPicPr>
          <p:blipFill>
            <a:blip r:embed="rId64"/>
            <a:stretch/>
          </p:blipFill>
          <p:spPr>
            <a:xfrm>
              <a:off x="437040" y="3326400"/>
              <a:ext cx="113040" cy="163440"/>
            </a:xfrm>
            <a:prstGeom prst="rect">
              <a:avLst/>
            </a:prstGeom>
            <a:ln>
              <a:noFill/>
            </a:ln>
          </p:spPr>
        </p:pic>
      </p:grpSp>
      <p:pic>
        <p:nvPicPr>
          <p:cNvPr id="793" name="Picture 105" descr="TableDescription automatically generated"/>
          <p:cNvPicPr/>
          <p:nvPr/>
        </p:nvPicPr>
        <p:blipFill>
          <a:blip r:embed="rId65"/>
          <a:stretch/>
        </p:blipFill>
        <p:spPr>
          <a:xfrm>
            <a:off x="3443400" y="2976480"/>
            <a:ext cx="4295520" cy="383652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One to try ...</a:t>
            </a:r>
            <a:endParaRPr b="0" lang="en-US" sz="4400" spc="-1" strike="noStrike">
              <a:solidFill>
                <a:srgbClr val="000000"/>
              </a:solidFill>
              <a:latin typeface="Calibri"/>
            </a:endParaRPr>
          </a:p>
        </p:txBody>
      </p:sp>
      <p:pic>
        <p:nvPicPr>
          <p:cNvPr id="795" name="Picture 1" descr=""/>
          <p:cNvPicPr/>
          <p:nvPr/>
        </p:nvPicPr>
        <p:blipFill>
          <a:blip r:embed="rId1"/>
          <a:stretch/>
        </p:blipFill>
        <p:spPr>
          <a:xfrm>
            <a:off x="1258920" y="1197000"/>
            <a:ext cx="5849640" cy="3526920"/>
          </a:xfrm>
          <a:prstGeom prst="rect">
            <a:avLst/>
          </a:prstGeom>
          <a:ln>
            <a:noFill/>
          </a:ln>
        </p:spPr>
      </p:pic>
      <p:pic>
        <p:nvPicPr>
          <p:cNvPr id="796" name="" descr=""/>
          <p:cNvPicPr/>
          <p:nvPr/>
        </p:nvPicPr>
        <p:blipFill>
          <a:blip r:embed="rId2"/>
          <a:stretch/>
        </p:blipFill>
        <p:spPr>
          <a:xfrm>
            <a:off x="1258920" y="4869000"/>
            <a:ext cx="4321080" cy="17287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158" name="CustomShape 2"/>
          <p:cNvSpPr/>
          <p:nvPr/>
        </p:nvSpPr>
        <p:spPr>
          <a:xfrm>
            <a:off x="3348000" y="1341360"/>
            <a:ext cx="1809360" cy="1809360"/>
          </a:xfrm>
          <a:custGeom>
            <a:avLst/>
            <a:gdLst/>
            <a:ahLst/>
            <a:rect l="l" t="t" r="r" b="b"/>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360">
            <a:solidFill>
              <a:srgbClr val="000000"/>
            </a:solidFill>
            <a:miter/>
          </a:ln>
          <a:effectLst>
            <a:outerShdw algn="ctr" dir="2700000" dist="107423">
              <a:srgbClr val="808080"/>
            </a:outerShdw>
          </a:effectLst>
        </p:spPr>
        <p:style>
          <a:lnRef idx="0"/>
          <a:fillRef idx="0"/>
          <a:effectRef idx="0"/>
          <a:fontRef idx="minor"/>
        </p:style>
      </p:sp>
      <p:pic>
        <p:nvPicPr>
          <p:cNvPr id="159" name="Picture 4" descr="C:\Users\John's Computer\AppData\Local\Microsoft\Windows\INetCache\IE\VVRS5T68\large-stick-man-figure-dancing-33.3-11597[1].gif"/>
          <p:cNvPicPr/>
          <p:nvPr/>
        </p:nvPicPr>
        <p:blipFill>
          <a:blip r:embed="rId1"/>
          <a:stretch/>
        </p:blipFill>
        <p:spPr>
          <a:xfrm>
            <a:off x="8101080" y="2637000"/>
            <a:ext cx="358560" cy="579240"/>
          </a:xfrm>
          <a:prstGeom prst="rect">
            <a:avLst/>
          </a:prstGeom>
          <a:ln>
            <a:noFill/>
          </a:ln>
        </p:spPr>
      </p:pic>
      <p:sp>
        <p:nvSpPr>
          <p:cNvPr id="160" name="Line 3"/>
          <p:cNvSpPr/>
          <p:nvPr/>
        </p:nvSpPr>
        <p:spPr>
          <a:xfrm flipH="1" flipV="1">
            <a:off x="4427280" y="3141360"/>
            <a:ext cx="3600360" cy="71640"/>
          </a:xfrm>
          <a:prstGeom prst="line">
            <a:avLst/>
          </a:prstGeom>
          <a:ln>
            <a:solidFill>
              <a:srgbClr val="4a7ebb"/>
            </a:solidFill>
            <a:tailEnd len="med" type="arrow" w="med"/>
          </a:ln>
        </p:spPr>
        <p:style>
          <a:lnRef idx="0"/>
          <a:fillRef idx="0"/>
          <a:effectRef idx="0"/>
          <a:fontRef idx="minor"/>
        </p:style>
      </p:sp>
      <p:sp>
        <p:nvSpPr>
          <p:cNvPr id="161" name="Line 4"/>
          <p:cNvSpPr/>
          <p:nvPr/>
        </p:nvSpPr>
        <p:spPr>
          <a:xfrm flipH="1" flipV="1">
            <a:off x="4252680" y="1341360"/>
            <a:ext cx="3774960" cy="1871640"/>
          </a:xfrm>
          <a:prstGeom prst="line">
            <a:avLst/>
          </a:prstGeom>
          <a:ln>
            <a:solidFill>
              <a:srgbClr val="4a7ebb"/>
            </a:solidFill>
            <a:tailEnd len="med" type="arrow" w="med"/>
          </a:ln>
        </p:spPr>
        <p:style>
          <a:lnRef idx="0"/>
          <a:fillRef idx="0"/>
          <a:effectRef idx="0"/>
          <a:fontRef idx="minor"/>
        </p:style>
      </p:sp>
      <p:sp>
        <p:nvSpPr>
          <p:cNvPr id="162" name="CustomShape 5"/>
          <p:cNvSpPr/>
          <p:nvPr/>
        </p:nvSpPr>
        <p:spPr>
          <a:xfrm>
            <a:off x="6815520" y="3860640"/>
            <a:ext cx="18576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Angle of elevation</a:t>
            </a:r>
            <a:endParaRPr b="0" lang="en-GB" sz="1800" spc="-1" strike="noStrike">
              <a:latin typeface="Arial"/>
            </a:endParaRPr>
          </a:p>
          <a:p>
            <a:pPr>
              <a:lnSpc>
                <a:spcPct val="100000"/>
              </a:lnSpc>
              <a:tabLst>
                <a:tab algn="l" pos="0"/>
              </a:tabLst>
            </a:pPr>
            <a:endParaRPr b="0" lang="en-GB" sz="1800" spc="-1" strike="noStrike">
              <a:latin typeface="Arial"/>
            </a:endParaRPr>
          </a:p>
        </p:txBody>
      </p:sp>
      <p:sp>
        <p:nvSpPr>
          <p:cNvPr id="163" name="Line 6"/>
          <p:cNvSpPr/>
          <p:nvPr/>
        </p:nvSpPr>
        <p:spPr>
          <a:xfrm flipH="1" flipV="1">
            <a:off x="7740360" y="3141360"/>
            <a:ext cx="3240" cy="719280"/>
          </a:xfrm>
          <a:prstGeom prst="line">
            <a:avLst/>
          </a:prstGeom>
          <a:ln>
            <a:solidFill>
              <a:srgbClr val="4a7ebb"/>
            </a:solidFill>
            <a:tailEnd len="med" type="arrow" w="med"/>
          </a:ln>
        </p:spPr>
        <p:style>
          <a:lnRef idx="0"/>
          <a:fillRef idx="0"/>
          <a:effectRef idx="0"/>
          <a:fontRef idx="minor"/>
        </p:style>
      </p:sp>
      <p:sp>
        <p:nvSpPr>
          <p:cNvPr id="164" name="CustomShape 7"/>
          <p:cNvSpPr/>
          <p:nvPr/>
        </p:nvSpPr>
        <p:spPr>
          <a:xfrm>
            <a:off x="3582000" y="4221000"/>
            <a:ext cx="289080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Horizontal distance from tree</a:t>
            </a:r>
            <a:endParaRPr b="0" lang="en-GB" sz="1800" spc="-1" strike="noStrike">
              <a:latin typeface="Arial"/>
            </a:endParaRPr>
          </a:p>
          <a:p>
            <a:pPr>
              <a:lnSpc>
                <a:spcPct val="100000"/>
              </a:lnSpc>
              <a:tabLst>
                <a:tab algn="l" pos="0"/>
              </a:tabLst>
            </a:pPr>
            <a:endParaRPr b="0" lang="en-GB" sz="1800" spc="-1" strike="noStrike">
              <a:latin typeface="Arial"/>
            </a:endParaRPr>
          </a:p>
        </p:txBody>
      </p:sp>
      <p:sp>
        <p:nvSpPr>
          <p:cNvPr id="165" name="Line 8"/>
          <p:cNvSpPr/>
          <p:nvPr/>
        </p:nvSpPr>
        <p:spPr>
          <a:xfrm flipV="1">
            <a:off x="5027400" y="3284280"/>
            <a:ext cx="839880" cy="936720"/>
          </a:xfrm>
          <a:prstGeom prst="line">
            <a:avLst/>
          </a:prstGeom>
          <a:ln>
            <a:solidFill>
              <a:srgbClr val="4a7ebb"/>
            </a:solidFill>
            <a:tailEnd len="med" type="arrow" w="med"/>
          </a:ln>
        </p:spPr>
        <p:style>
          <a:lnRef idx="0"/>
          <a:fillRef idx="0"/>
          <a:effectRef idx="0"/>
          <a:fontRef idx="minor"/>
        </p:style>
      </p:sp>
      <p:sp>
        <p:nvSpPr>
          <p:cNvPr id="166" name="CustomShape 9"/>
          <p:cNvSpPr/>
          <p:nvPr/>
        </p:nvSpPr>
        <p:spPr>
          <a:xfrm>
            <a:off x="1763640" y="1700280"/>
            <a:ext cx="1557000" cy="6390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Calibri"/>
                <a:ea typeface="Arial"/>
              </a:rPr>
              <a:t>Height of tree</a:t>
            </a:r>
            <a:endParaRPr b="0" lang="en-GB" sz="1800" spc="-1" strike="noStrike">
              <a:latin typeface="Arial"/>
            </a:endParaRPr>
          </a:p>
          <a:p>
            <a:pPr>
              <a:lnSpc>
                <a:spcPct val="100000"/>
              </a:lnSpc>
              <a:tabLst>
                <a:tab algn="l" pos="0"/>
              </a:tabLst>
            </a:pPr>
            <a:endParaRPr b="0" lang="en-GB" sz="1800" spc="-1" strike="noStrike">
              <a:latin typeface="Arial"/>
            </a:endParaRPr>
          </a:p>
        </p:txBody>
      </p:sp>
      <p:sp>
        <p:nvSpPr>
          <p:cNvPr id="167" name="Line 10"/>
          <p:cNvSpPr/>
          <p:nvPr/>
        </p:nvSpPr>
        <p:spPr>
          <a:xfrm flipV="1">
            <a:off x="3348000" y="1412640"/>
            <a:ext cx="0" cy="1728720"/>
          </a:xfrm>
          <a:prstGeom prst="line">
            <a:avLst/>
          </a:prstGeom>
          <a:ln>
            <a:solidFill>
              <a:srgbClr val="4a7ebb"/>
            </a:solidFill>
            <a:tailEnd len="med" type="arrow"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The area of a triangle</a:t>
            </a:r>
            <a:endParaRPr b="0" lang="en-US" sz="4400" spc="-1" strike="noStrike">
              <a:solidFill>
                <a:srgbClr val="000000"/>
              </a:solidFill>
              <a:latin typeface="Calibri"/>
            </a:endParaRPr>
          </a:p>
        </p:txBody>
      </p:sp>
      <p:sp>
        <p:nvSpPr>
          <p:cNvPr id="798" name="Line 2"/>
          <p:cNvSpPr/>
          <p:nvPr/>
        </p:nvSpPr>
        <p:spPr>
          <a:xfrm flipH="1">
            <a:off x="1403280" y="1773000"/>
            <a:ext cx="647640" cy="2160720"/>
          </a:xfrm>
          <a:prstGeom prst="line">
            <a:avLst/>
          </a:prstGeom>
          <a:ln>
            <a:solidFill>
              <a:srgbClr val="4a7ebb"/>
            </a:solidFill>
          </a:ln>
        </p:spPr>
        <p:style>
          <a:lnRef idx="0"/>
          <a:fillRef idx="0"/>
          <a:effectRef idx="0"/>
          <a:fontRef idx="minor"/>
        </p:style>
      </p:sp>
      <p:sp>
        <p:nvSpPr>
          <p:cNvPr id="799" name="Line 3"/>
          <p:cNvSpPr/>
          <p:nvPr/>
        </p:nvSpPr>
        <p:spPr>
          <a:xfrm flipV="1">
            <a:off x="1403280" y="3789360"/>
            <a:ext cx="4608360" cy="144360"/>
          </a:xfrm>
          <a:prstGeom prst="line">
            <a:avLst/>
          </a:prstGeom>
          <a:ln>
            <a:solidFill>
              <a:srgbClr val="4a7ebb"/>
            </a:solidFill>
          </a:ln>
        </p:spPr>
        <p:style>
          <a:lnRef idx="0"/>
          <a:fillRef idx="0"/>
          <a:effectRef idx="0"/>
          <a:fontRef idx="minor"/>
        </p:style>
      </p:sp>
      <p:sp>
        <p:nvSpPr>
          <p:cNvPr id="800" name="Line 4"/>
          <p:cNvSpPr/>
          <p:nvPr/>
        </p:nvSpPr>
        <p:spPr>
          <a:xfrm flipH="1" flipV="1">
            <a:off x="2050920" y="1773000"/>
            <a:ext cx="3960720" cy="2016360"/>
          </a:xfrm>
          <a:prstGeom prst="line">
            <a:avLst/>
          </a:prstGeom>
          <a:ln>
            <a:solidFill>
              <a:srgbClr val="4a7ebb"/>
            </a:solidFill>
          </a:ln>
        </p:spPr>
        <p:style>
          <a:lnRef idx="0"/>
          <a:fillRef idx="0"/>
          <a:effectRef idx="0"/>
          <a:fontRef idx="minor"/>
        </p:style>
      </p:sp>
      <p:grpSp>
        <p:nvGrpSpPr>
          <p:cNvPr id="801" name="Group 5"/>
          <p:cNvGrpSpPr/>
          <p:nvPr/>
        </p:nvGrpSpPr>
        <p:grpSpPr>
          <a:xfrm>
            <a:off x="5619600" y="4383000"/>
            <a:ext cx="3371400" cy="2338200"/>
            <a:chOff x="5619600" y="4383000"/>
            <a:chExt cx="3371400" cy="2338200"/>
          </a:xfrm>
        </p:grpSpPr>
        <p:pic>
          <p:nvPicPr>
            <p:cNvPr id="802" name="TextBox 10" descr=""/>
            <p:cNvPicPr/>
            <p:nvPr/>
          </p:nvPicPr>
          <p:blipFill>
            <a:blip r:embed="rId1"/>
            <a:stretch/>
          </p:blipFill>
          <p:spPr>
            <a:xfrm>
              <a:off x="5619600" y="4383000"/>
              <a:ext cx="3371400" cy="2242800"/>
            </a:xfrm>
            <a:prstGeom prst="rect">
              <a:avLst/>
            </a:prstGeom>
            <a:ln>
              <a:noFill/>
            </a:ln>
          </p:spPr>
        </p:pic>
        <p:sp>
          <p:nvSpPr>
            <p:cNvPr id="803" name="CustomShape 6"/>
            <p:cNvSpPr/>
            <p:nvPr/>
          </p:nvSpPr>
          <p:spPr>
            <a:xfrm>
              <a:off x="5724360" y="4437000"/>
              <a:ext cx="3168360" cy="22842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ffffff"/>
                  </a:solidFill>
                  <a:latin typeface="MV Boli"/>
                  <a:ea typeface="MV Boli"/>
                </a:rPr>
                <a:t>If angle C is 90 degrees, this formula reduces to the familiar</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0" lang="en-GB" sz="1800" spc="-1" strike="noStrike">
                  <a:solidFill>
                    <a:srgbClr val="ffffff"/>
                  </a:solidFill>
                  <a:latin typeface="MV Boli"/>
                  <a:ea typeface="MV Boli"/>
                </a:rPr>
                <a:t>A = ½ base x height</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0" lang="en-GB" sz="1800" spc="-1" strike="noStrike">
                  <a:solidFill>
                    <a:srgbClr val="ffffff"/>
                  </a:solidFill>
                  <a:latin typeface="MV Boli"/>
                  <a:ea typeface="MV Boli"/>
                </a:rPr>
                <a:t>since sin(90) is equal to 1.</a:t>
              </a:r>
              <a:endParaRPr b="0" lang="en-GB" sz="1800" spc="-1" strike="noStrike">
                <a:latin typeface="Arial"/>
              </a:endParaRPr>
            </a:p>
          </p:txBody>
        </p:sp>
      </p:grpSp>
      <p:pic>
        <p:nvPicPr>
          <p:cNvPr id="804" name="" descr=""/>
          <p:cNvPicPr/>
          <p:nvPr/>
        </p:nvPicPr>
        <p:blipFill>
          <a:blip r:embed="rId2"/>
          <a:stretch/>
        </p:blipFill>
        <p:spPr>
          <a:xfrm>
            <a:off x="826920" y="4508640"/>
            <a:ext cx="3457440" cy="1152360"/>
          </a:xfrm>
          <a:prstGeom prst="rect">
            <a:avLst/>
          </a:prstGeom>
          <a:ln>
            <a:noFill/>
          </a:ln>
        </p:spPr>
      </p:pic>
      <p:pic>
        <p:nvPicPr>
          <p:cNvPr id="805" name="" descr=""/>
          <p:cNvPicPr/>
          <p:nvPr/>
        </p:nvPicPr>
        <p:blipFill>
          <a:blip r:embed="rId3"/>
          <a:stretch/>
        </p:blipFill>
        <p:spPr>
          <a:xfrm>
            <a:off x="1403280" y="2637000"/>
            <a:ext cx="208080" cy="228600"/>
          </a:xfrm>
          <a:prstGeom prst="rect">
            <a:avLst/>
          </a:prstGeom>
          <a:ln>
            <a:noFill/>
          </a:ln>
        </p:spPr>
      </p:pic>
      <p:pic>
        <p:nvPicPr>
          <p:cNvPr id="806" name="" descr=""/>
          <p:cNvPicPr/>
          <p:nvPr/>
        </p:nvPicPr>
        <p:blipFill>
          <a:blip r:embed="rId4"/>
          <a:stretch/>
        </p:blipFill>
        <p:spPr>
          <a:xfrm>
            <a:off x="4067280" y="2462040"/>
            <a:ext cx="208080" cy="290520"/>
          </a:xfrm>
          <a:prstGeom prst="rect">
            <a:avLst/>
          </a:prstGeom>
          <a:ln>
            <a:noFill/>
          </a:ln>
        </p:spPr>
      </p:pic>
      <p:pic>
        <p:nvPicPr>
          <p:cNvPr id="807" name="" descr=""/>
          <p:cNvPicPr/>
          <p:nvPr/>
        </p:nvPicPr>
        <p:blipFill>
          <a:blip r:embed="rId5"/>
          <a:stretch/>
        </p:blipFill>
        <p:spPr>
          <a:xfrm>
            <a:off x="1908000" y="1484280"/>
            <a:ext cx="249120" cy="290520"/>
          </a:xfrm>
          <a:prstGeom prst="rect">
            <a:avLst/>
          </a:prstGeom>
          <a:ln>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Other angles</a:t>
            </a:r>
            <a:endParaRPr b="0" lang="en-US" sz="4400" spc="-1" strike="noStrike">
              <a:solidFill>
                <a:srgbClr val="000000"/>
              </a:solidFill>
              <a:latin typeface="Calibri"/>
            </a:endParaRPr>
          </a:p>
        </p:txBody>
      </p:sp>
      <p:sp>
        <p:nvSpPr>
          <p:cNvPr id="80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tabLst>
                <a:tab algn="l" pos="0"/>
              </a:tabLst>
            </a:pPr>
            <a:r>
              <a:rPr b="0" lang="en-GB" sz="3200" spc="-1" strike="noStrike">
                <a:solidFill>
                  <a:srgbClr val="000000"/>
                </a:solidFill>
                <a:latin typeface="Calibri"/>
                <a:ea typeface="Arial"/>
              </a:rPr>
              <a:t>What is the meaning of </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GB" sz="3200" spc="-1" strike="noStrike">
                <a:solidFill>
                  <a:srgbClr val="ff0000"/>
                </a:solidFill>
                <a:latin typeface="Calibri"/>
                <a:ea typeface="Arial"/>
              </a:rPr>
              <a:t>sin(150˚)</a:t>
            </a:r>
            <a:endParaRPr b="0" lang="en-US" sz="3200" spc="-1" strike="noStrike">
              <a:solidFill>
                <a:srgbClr val="000000"/>
              </a:solidFill>
              <a:latin typeface="Calibri"/>
            </a:endParaRPr>
          </a:p>
          <a:p>
            <a:pPr marL="343080" indent="-342720" algn="ctr">
              <a:lnSpc>
                <a:spcPct val="100000"/>
              </a:lnSpc>
              <a:spcBef>
                <a:spcPts val="641"/>
              </a:spcBef>
              <a:tabLst>
                <a:tab algn="l" pos="0"/>
              </a:tabLst>
            </a:pP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GB" sz="3200" spc="-1" strike="noStrike">
                <a:solidFill>
                  <a:srgbClr val="7030a0"/>
                </a:solidFill>
                <a:latin typeface="Calibri"/>
                <a:ea typeface="Arial"/>
              </a:rPr>
              <a:t>cos(1000˚)</a:t>
            </a:r>
            <a:endParaRPr b="0" lang="en-US" sz="3200" spc="-1" strike="noStrike">
              <a:solidFill>
                <a:srgbClr val="000000"/>
              </a:solidFill>
              <a:latin typeface="Calibri"/>
            </a:endParaRPr>
          </a:p>
          <a:p>
            <a:pPr marL="343080" indent="-342720" algn="ctr">
              <a:lnSpc>
                <a:spcPct val="100000"/>
              </a:lnSpc>
              <a:spcBef>
                <a:spcPts val="641"/>
              </a:spcBef>
              <a:tabLst>
                <a:tab algn="l" pos="0"/>
              </a:tabLst>
            </a:pPr>
            <a:endParaRPr b="0" lang="en-US" sz="3200" spc="-1" strike="noStrike">
              <a:solidFill>
                <a:srgbClr val="000000"/>
              </a:solidFill>
              <a:latin typeface="Calibri"/>
            </a:endParaRPr>
          </a:p>
          <a:p>
            <a:pPr marL="343080" indent="-342720" algn="ctr">
              <a:lnSpc>
                <a:spcPct val="100000"/>
              </a:lnSpc>
              <a:spcBef>
                <a:spcPts val="641"/>
              </a:spcBef>
              <a:tabLst>
                <a:tab algn="l" pos="0"/>
              </a:tabLst>
            </a:pPr>
            <a:r>
              <a:rPr b="0" lang="en-GB" sz="3200" spc="-1" strike="noStrike">
                <a:solidFill>
                  <a:srgbClr val="00b050"/>
                </a:solidFill>
                <a:latin typeface="Calibri"/>
                <a:ea typeface="Arial"/>
              </a:rPr>
              <a:t>tan(-45˚)</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Other angles</a:t>
            </a:r>
            <a:endParaRPr b="0" lang="en-US" sz="4400" spc="-1" strike="noStrike">
              <a:solidFill>
                <a:srgbClr val="000000"/>
              </a:solidFill>
              <a:latin typeface="Calibri"/>
            </a:endParaRPr>
          </a:p>
        </p:txBody>
      </p:sp>
      <p:sp>
        <p:nvSpPr>
          <p:cNvPr id="811" name="TextShape 2"/>
          <p:cNvSpPr txBox="1"/>
          <p:nvPr/>
        </p:nvSpPr>
        <p:spPr>
          <a:xfrm>
            <a:off x="457200" y="1600200"/>
            <a:ext cx="8229240" cy="1180800"/>
          </a:xfrm>
          <a:prstGeom prst="rect">
            <a:avLst/>
          </a:prstGeom>
          <a:noFill/>
          <a:ln>
            <a:noFill/>
          </a:ln>
        </p:spPr>
        <p:txBody>
          <a:bodyPr>
            <a:noAutofit/>
          </a:bodyPr>
          <a:p>
            <a:pPr marL="343080" indent="-342720">
              <a:lnSpc>
                <a:spcPct val="100000"/>
              </a:lnSpc>
              <a:spcBef>
                <a:spcPts val="641"/>
              </a:spcBef>
              <a:tabLst>
                <a:tab algn="l" pos="0"/>
              </a:tabLst>
            </a:pPr>
            <a:r>
              <a:rPr b="0" lang="en-GB" sz="3200" spc="-1" strike="noStrike">
                <a:solidFill>
                  <a:srgbClr val="000000"/>
                </a:solidFill>
                <a:latin typeface="Calibri"/>
                <a:ea typeface="Arial"/>
              </a:rPr>
              <a:t>Also, we want the Sine and Cosine Rules to work in obtuse-angled triangles.</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p:txBody>
      </p:sp>
      <p:sp>
        <p:nvSpPr>
          <p:cNvPr id="812" name="CustomShape 3"/>
          <p:cNvSpPr/>
          <p:nvPr/>
        </p:nvSpPr>
        <p:spPr>
          <a:xfrm>
            <a:off x="1979640" y="2708280"/>
            <a:ext cx="5905080" cy="3816000"/>
          </a:xfrm>
          <a:prstGeom prst="irregularSeal2">
            <a:avLst/>
          </a:prstGeom>
          <a:gradFill rotWithShape="0">
            <a:gsLst>
              <a:gs pos="0">
                <a:srgbClr val="ffbebd"/>
              </a:gs>
              <a:gs pos="100000">
                <a:srgbClr val="ffe5e5"/>
              </a:gs>
            </a:gsLst>
            <a:lin ang="16200000"/>
          </a:gradFill>
          <a:ln>
            <a:solidFill>
              <a:srgbClr val="be4b48"/>
            </a:solidFill>
          </a:ln>
          <a:effectLst>
            <a:outerShdw blurRad="40000" dir="5400000" dist="20160">
              <a:srgbClr val="000000">
                <a:alpha val="38000"/>
              </a:srgbClr>
            </a:outerShdw>
          </a:effectLst>
        </p:spPr>
        <p:style>
          <a:lnRef idx="0"/>
          <a:fillRef idx="0"/>
          <a:effectRef idx="0"/>
          <a:fontRef idx="minor"/>
        </p:style>
        <p:txBody>
          <a:bodyPr lIns="90000" rIns="90000" tIns="45000" bIns="45000" anchor="ctr">
            <a:noAutofit/>
          </a:bodyPr>
          <a:p>
            <a:pPr>
              <a:lnSpc>
                <a:spcPct val="100000"/>
              </a:lnSpc>
              <a:tabLst>
                <a:tab algn="l" pos="0"/>
              </a:tabLst>
            </a:pPr>
            <a:r>
              <a:rPr b="0" lang="en-GB" sz="2400" spc="-1" strike="noStrike">
                <a:solidFill>
                  <a:srgbClr val="000000"/>
                </a:solidFill>
                <a:latin typeface="Calibri"/>
              </a:rPr>
              <a:t>We need to change the definition of sine, cosine and tangent.</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Terminology</a:t>
            </a:r>
            <a:endParaRPr b="0" lang="en-US" sz="4400" spc="-1" strike="noStrike">
              <a:solidFill>
                <a:srgbClr val="000000"/>
              </a:solidFill>
              <a:latin typeface="Calibri"/>
            </a:endParaRPr>
          </a:p>
        </p:txBody>
      </p:sp>
      <p:sp>
        <p:nvSpPr>
          <p:cNvPr id="814" name="TextShape 2"/>
          <p:cNvSpPr txBox="1"/>
          <p:nvPr/>
        </p:nvSpPr>
        <p:spPr>
          <a:xfrm>
            <a:off x="457200" y="1600200"/>
            <a:ext cx="8229240" cy="2260080"/>
          </a:xfrm>
          <a:prstGeom prst="rect">
            <a:avLst/>
          </a:prstGeom>
          <a:gradFill rotWithShape="0">
            <a:gsLst>
              <a:gs pos="0">
                <a:srgbClr val="bbefff"/>
              </a:gs>
              <a:gs pos="100000">
                <a:srgbClr val="e4f9ff"/>
              </a:gs>
            </a:gsLst>
            <a:lin ang="16200000"/>
          </a:gradFill>
          <a:ln w="9360">
            <a:solidFill>
              <a:srgbClr val="46aac5"/>
            </a:solidFill>
            <a:miter/>
          </a:ln>
          <a:effectLst>
            <a:outerShdw dist="20160" dir="5400000">
              <a:srgbClr val="808080"/>
            </a:outerShdw>
          </a:effectLst>
        </p:spPr>
        <p:txBody>
          <a:bodyPr>
            <a:normAutofit/>
          </a:bodyPr>
          <a:p>
            <a:pPr marL="343080" indent="-342720">
              <a:lnSpc>
                <a:spcPct val="100000"/>
              </a:lnSpc>
              <a:spcBef>
                <a:spcPts val="641"/>
              </a:spcBef>
              <a:tabLst>
                <a:tab algn="l" pos="0"/>
              </a:tabLst>
            </a:pPr>
            <a:r>
              <a:rPr b="0" lang="en-GB" sz="3200" spc="-1" strike="noStrike">
                <a:solidFill>
                  <a:srgbClr val="000000"/>
                </a:solidFill>
                <a:latin typeface="Calibri"/>
                <a:ea typeface="Arial"/>
              </a:rPr>
              <a:t>A </a:t>
            </a:r>
            <a:r>
              <a:rPr b="0" lang="en-GB" sz="3200" spc="-1" strike="noStrike">
                <a:solidFill>
                  <a:srgbClr val="ff0000"/>
                </a:solidFill>
                <a:latin typeface="Calibri"/>
                <a:ea typeface="Arial"/>
              </a:rPr>
              <a:t>general angle </a:t>
            </a:r>
            <a:r>
              <a:rPr b="0" lang="en-GB" sz="3200" spc="-1" strike="noStrike">
                <a:solidFill>
                  <a:srgbClr val="000000"/>
                </a:solidFill>
                <a:latin typeface="Calibri"/>
                <a:ea typeface="Arial"/>
              </a:rPr>
              <a:t>is a measure of rotation round a point, measured in degrees. Positive angles give anticlockwise rotations, and negative angles give clockwise rotations.</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p:txBody>
      </p:sp>
      <p:grpSp>
        <p:nvGrpSpPr>
          <p:cNvPr id="815" name="Group 3"/>
          <p:cNvGrpSpPr/>
          <p:nvPr/>
        </p:nvGrpSpPr>
        <p:grpSpPr>
          <a:xfrm>
            <a:off x="1878120" y="4522680"/>
            <a:ext cx="4406400" cy="1974600"/>
            <a:chOff x="1878120" y="4522680"/>
            <a:chExt cx="4406400" cy="1974600"/>
          </a:xfrm>
        </p:grpSpPr>
        <p:pic>
          <p:nvPicPr>
            <p:cNvPr id="816" name="TextBox 3" descr=""/>
            <p:cNvPicPr/>
            <p:nvPr/>
          </p:nvPicPr>
          <p:blipFill>
            <a:blip r:embed="rId1"/>
            <a:stretch/>
          </p:blipFill>
          <p:spPr>
            <a:xfrm>
              <a:off x="1878120" y="4522680"/>
              <a:ext cx="4406400" cy="1974600"/>
            </a:xfrm>
            <a:prstGeom prst="rect">
              <a:avLst/>
            </a:prstGeom>
            <a:ln>
              <a:noFill/>
            </a:ln>
          </p:spPr>
        </p:pic>
        <p:sp>
          <p:nvSpPr>
            <p:cNvPr id="817" name="CustomShape 4"/>
            <p:cNvSpPr/>
            <p:nvPr/>
          </p:nvSpPr>
          <p:spPr>
            <a:xfrm>
              <a:off x="1979640" y="4581360"/>
              <a:ext cx="4247640" cy="17362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ffffff"/>
                  </a:solidFill>
                  <a:latin typeface="MV Boli"/>
                  <a:ea typeface="MV Boli"/>
                </a:rPr>
                <a:t>If we are going to change the definition of sine, cosine and tangent, we must make sure that the new definition gives the same results as the old one for right-angled </a:t>
              </a:r>
              <a:r>
                <a:rPr b="0" lang="en-GB" sz="1600" spc="-1" strike="noStrike">
                  <a:solidFill>
                    <a:srgbClr val="ffffff"/>
                  </a:solidFill>
                  <a:latin typeface="MV Boli"/>
                  <a:ea typeface="MV Boli"/>
                </a:rPr>
                <a:t>triangles</a:t>
              </a:r>
              <a:r>
                <a:rPr b="0" lang="en-GB" sz="1800" spc="-1" strike="noStrike">
                  <a:solidFill>
                    <a:srgbClr val="ffffff"/>
                  </a:solidFill>
                  <a:latin typeface="MV Boli"/>
                  <a:ea typeface="MV Boli"/>
                </a:rPr>
                <a:t>.</a:t>
              </a:r>
              <a:endParaRPr b="0" lang="en-GB" sz="1800" spc="-1" strike="noStrike">
                <a:latin typeface="Arial"/>
              </a:endParaRPr>
            </a:p>
          </p:txBody>
        </p:sp>
      </p:gr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The ASTC diagram</a:t>
            </a:r>
            <a:endParaRPr b="0" lang="en-US" sz="4400" spc="-1" strike="noStrike">
              <a:solidFill>
                <a:srgbClr val="000000"/>
              </a:solidFill>
              <a:latin typeface="Calibri"/>
            </a:endParaRPr>
          </a:p>
        </p:txBody>
      </p:sp>
      <p:sp>
        <p:nvSpPr>
          <p:cNvPr id="819" name="Line 2"/>
          <p:cNvSpPr/>
          <p:nvPr/>
        </p:nvSpPr>
        <p:spPr>
          <a:xfrm>
            <a:off x="6372000" y="2276280"/>
            <a:ext cx="0" cy="1368360"/>
          </a:xfrm>
          <a:prstGeom prst="line">
            <a:avLst/>
          </a:prstGeom>
          <a:ln w="38160">
            <a:solidFill>
              <a:srgbClr val="ff0000"/>
            </a:solidFill>
            <a:miter/>
          </a:ln>
        </p:spPr>
        <p:style>
          <a:lnRef idx="0"/>
          <a:fillRef idx="0"/>
          <a:effectRef idx="0"/>
          <a:fontRef idx="minor"/>
        </p:style>
      </p:sp>
      <p:sp>
        <p:nvSpPr>
          <p:cNvPr id="820" name="CustomShape 3"/>
          <p:cNvSpPr/>
          <p:nvPr/>
        </p:nvSpPr>
        <p:spPr>
          <a:xfrm>
            <a:off x="324000" y="5300640"/>
            <a:ext cx="4571640" cy="1461960"/>
          </a:xfrm>
          <a:prstGeom prst="rect">
            <a:avLst/>
          </a:prstGeom>
          <a:gradFill rotWithShape="0">
            <a:gsLst>
              <a:gs pos="0">
                <a:srgbClr val="ffd0aa"/>
              </a:gs>
              <a:gs pos="100000">
                <a:srgbClr val="ffebdb"/>
              </a:gs>
            </a:gsLst>
            <a:lin ang="16200000"/>
          </a:gradFill>
          <a:ln>
            <a:solidFill>
              <a:srgbClr val="f69240"/>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MV Boli"/>
                <a:ea typeface="MV Boli"/>
              </a:rPr>
              <a:t>Right round the circle would be 360˚, and since we can go round the circle as many times as we like, an angle of 1000˚ does make sense, as does an angle of -45˚.</a:t>
            </a:r>
            <a:endParaRPr b="0" lang="en-GB" sz="1800" spc="-1" strike="noStrike">
              <a:latin typeface="Arial"/>
            </a:endParaRPr>
          </a:p>
        </p:txBody>
      </p:sp>
      <p:pic>
        <p:nvPicPr>
          <p:cNvPr id="821" name="" descr=""/>
          <p:cNvPicPr/>
          <p:nvPr/>
        </p:nvPicPr>
        <p:blipFill>
          <a:blip r:embed="rId1"/>
          <a:stretch/>
        </p:blipFill>
        <p:spPr>
          <a:xfrm>
            <a:off x="1333440" y="1268280"/>
            <a:ext cx="7122960" cy="4753080"/>
          </a:xfrm>
          <a:prstGeom prst="rect">
            <a:avLst/>
          </a:prstGeom>
          <a:ln>
            <a:noFill/>
          </a:ln>
        </p:spPr>
      </p:pic>
      <p:pic>
        <p:nvPicPr>
          <p:cNvPr id="822" name="" descr=""/>
          <p:cNvPicPr/>
          <p:nvPr/>
        </p:nvPicPr>
        <p:blipFill>
          <a:blip r:embed="rId2"/>
          <a:stretch/>
        </p:blipFill>
        <p:spPr>
          <a:xfrm>
            <a:off x="6516720" y="1989000"/>
            <a:ext cx="571680" cy="216000"/>
          </a:xfrm>
          <a:prstGeom prst="rect">
            <a:avLst/>
          </a:prstGeom>
          <a:ln>
            <a:noFill/>
          </a:ln>
        </p:spPr>
      </p:pic>
      <p:pic>
        <p:nvPicPr>
          <p:cNvPr id="823" name="" descr=""/>
          <p:cNvPicPr/>
          <p:nvPr/>
        </p:nvPicPr>
        <p:blipFill>
          <a:blip r:embed="rId3"/>
          <a:stretch/>
        </p:blipFill>
        <p:spPr>
          <a:xfrm>
            <a:off x="5230800" y="3236760"/>
            <a:ext cx="291960" cy="414360"/>
          </a:xfrm>
          <a:prstGeom prst="rect">
            <a:avLst/>
          </a:prstGeom>
          <a:ln>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Points on the unit circle: 1</a:t>
            </a:r>
            <a:r>
              <a:rPr b="0" lang="en-GB" sz="4400" spc="-1" strike="noStrike" baseline="30000">
                <a:solidFill>
                  <a:srgbClr val="000000"/>
                </a:solidFill>
                <a:latin typeface="Calibri"/>
                <a:ea typeface="Arial"/>
              </a:rPr>
              <a:t>st</a:t>
            </a:r>
            <a:r>
              <a:rPr b="0" lang="en-GB" sz="4400" spc="-1" strike="noStrike">
                <a:solidFill>
                  <a:srgbClr val="000000"/>
                </a:solidFill>
                <a:latin typeface="Calibri"/>
                <a:ea typeface="Arial"/>
              </a:rPr>
              <a:t> quadrant</a:t>
            </a:r>
            <a:endParaRPr b="0" lang="en-US" sz="4400" spc="-1" strike="noStrike">
              <a:solidFill>
                <a:srgbClr val="000000"/>
              </a:solidFill>
              <a:latin typeface="Calibri"/>
            </a:endParaRPr>
          </a:p>
        </p:txBody>
      </p:sp>
      <p:sp>
        <p:nvSpPr>
          <p:cNvPr id="825" name="CustomShape 2"/>
          <p:cNvSpPr/>
          <p:nvPr/>
        </p:nvSpPr>
        <p:spPr>
          <a:xfrm>
            <a:off x="194400" y="4941720"/>
            <a:ext cx="3166560" cy="1885320"/>
          </a:xfrm>
          <a:prstGeom prst="rect">
            <a:avLst/>
          </a:prstGeom>
          <a:gradFill rotWithShape="0">
            <a:gsLst>
              <a:gs pos="0">
                <a:srgbClr val="e4fdc2"/>
              </a:gs>
              <a:gs pos="100000">
                <a:srgbClr val="f5ffe6"/>
              </a:gs>
            </a:gsLst>
            <a:lin ang="16200000"/>
          </a:gradFill>
          <a:ln>
            <a:solidFill>
              <a:srgbClr val="98b954"/>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By our original definition,</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sin(</a:t>
            </a:r>
            <a:r>
              <a:rPr b="0" lang="en-GB" sz="1800" spc="-1" strike="noStrike">
                <a:solidFill>
                  <a:srgbClr val="000000"/>
                </a:solidFill>
                <a:latin typeface="Symbol"/>
                <a:ea typeface="MV Boli"/>
              </a:rPr>
              <a:t>q</a:t>
            </a:r>
            <a:r>
              <a:rPr b="0" lang="en-GB" sz="1800" spc="-1" strike="noStrike" baseline="-25000">
                <a:solidFill>
                  <a:srgbClr val="000000"/>
                </a:solidFill>
                <a:latin typeface="Symbol"/>
                <a:ea typeface="MV Boli"/>
              </a:rPr>
              <a:t>1</a:t>
            </a:r>
            <a:r>
              <a:rPr b="0" lang="en-GB" sz="1800" spc="-1" strike="noStrike">
                <a:solidFill>
                  <a:srgbClr val="000000"/>
                </a:solidFill>
                <a:latin typeface="MV Boli"/>
                <a:ea typeface="MV Boli"/>
              </a:rPr>
              <a:t>) = y</a:t>
            </a:r>
            <a:r>
              <a:rPr b="0" lang="en-GB" sz="1800" spc="-1" strike="noStrike" baseline="-25000">
                <a:solidFill>
                  <a:srgbClr val="000000"/>
                </a:solidFill>
                <a:latin typeface="MV Boli"/>
                <a:ea typeface="MV Boli"/>
              </a:rPr>
              <a:t>1</a:t>
            </a:r>
            <a:r>
              <a:rPr b="0" lang="en-GB" sz="1800" spc="-1" strike="noStrike">
                <a:solidFill>
                  <a:srgbClr val="000000"/>
                </a:solidFill>
                <a:latin typeface="MV Boli"/>
                <a:ea typeface="MV Boli"/>
              </a:rPr>
              <a:t>/r = y</a:t>
            </a:r>
            <a:r>
              <a:rPr b="0" lang="en-GB" sz="1800" spc="-1" strike="noStrike" baseline="-25000">
                <a:solidFill>
                  <a:srgbClr val="000000"/>
                </a:solidFill>
                <a:latin typeface="MV Boli"/>
                <a:ea typeface="MV Boli"/>
              </a:rPr>
              <a:t>1</a:t>
            </a:r>
            <a:r>
              <a:rPr b="0" lang="en-GB" sz="1800" spc="-1" strike="noStrike">
                <a:solidFill>
                  <a:srgbClr val="000000"/>
                </a:solidFill>
                <a:latin typeface="MV Boli"/>
                <a:ea typeface="MV Boli"/>
              </a:rPr>
              <a:t>, since</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r = 1, so sin(</a:t>
            </a:r>
            <a:r>
              <a:rPr b="0" lang="en-GB" sz="1800" spc="-1" strike="noStrike">
                <a:solidFill>
                  <a:srgbClr val="000000"/>
                </a:solidFill>
                <a:latin typeface="Symbol"/>
                <a:ea typeface="MV Boli"/>
              </a:rPr>
              <a:t>q</a:t>
            </a:r>
            <a:r>
              <a:rPr b="0" lang="en-GB" sz="1800" spc="-1" strike="noStrike" baseline="-25000">
                <a:solidFill>
                  <a:srgbClr val="000000"/>
                </a:solidFill>
                <a:latin typeface="Symbol"/>
                <a:ea typeface="MV Boli"/>
              </a:rPr>
              <a:t>1</a:t>
            </a:r>
            <a:r>
              <a:rPr b="0" lang="en-GB" sz="1800" spc="-1" strike="noStrike">
                <a:solidFill>
                  <a:srgbClr val="000000"/>
                </a:solidFill>
                <a:latin typeface="MV Boli"/>
                <a:ea typeface="MV Boli"/>
              </a:rPr>
              <a:t>) is the y-</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coordinate of the point P</a:t>
            </a:r>
            <a:r>
              <a:rPr b="0" lang="en-GB" sz="1800" spc="-1" strike="noStrike" baseline="-25000">
                <a:solidFill>
                  <a:srgbClr val="000000"/>
                </a:solidFill>
                <a:latin typeface="MV Boli"/>
                <a:ea typeface="MV Boli"/>
              </a:rPr>
              <a:t>1</a:t>
            </a:r>
            <a:r>
              <a:rPr b="0" lang="en-GB" sz="1800" spc="-1" strike="noStrike">
                <a:solidFill>
                  <a:srgbClr val="000000"/>
                </a:solidFill>
                <a:latin typeface="MV Boli"/>
                <a:ea typeface="MV Boli"/>
              </a:rPr>
              <a:t>,</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and this is our new</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definition of sin(</a:t>
            </a:r>
            <a:r>
              <a:rPr b="0" lang="en-GB" sz="1800" spc="-1" strike="noStrike">
                <a:solidFill>
                  <a:srgbClr val="000000"/>
                </a:solidFill>
                <a:latin typeface="Symbol"/>
                <a:ea typeface="MV Boli"/>
              </a:rPr>
              <a:t>q</a:t>
            </a:r>
            <a:r>
              <a:rPr b="0" lang="en-GB" sz="1800" spc="-1" strike="noStrike" baseline="-25000">
                <a:solidFill>
                  <a:srgbClr val="000000"/>
                </a:solidFill>
                <a:latin typeface="Symbol"/>
                <a:ea typeface="MV Boli"/>
              </a:rPr>
              <a:t>1</a:t>
            </a:r>
            <a:r>
              <a:rPr b="0" lang="en-GB" sz="1800" spc="-1" strike="noStrike">
                <a:solidFill>
                  <a:srgbClr val="000000"/>
                </a:solidFill>
                <a:latin typeface="MV Boli"/>
                <a:ea typeface="MV Boli"/>
              </a:rPr>
              <a:t>).</a:t>
            </a:r>
            <a:endParaRPr b="0" lang="en-GB" sz="1800" spc="-1" strike="noStrike">
              <a:latin typeface="Arial"/>
            </a:endParaRPr>
          </a:p>
        </p:txBody>
      </p:sp>
      <p:sp>
        <p:nvSpPr>
          <p:cNvPr id="826" name="Line 3"/>
          <p:cNvSpPr/>
          <p:nvPr/>
        </p:nvSpPr>
        <p:spPr>
          <a:xfrm>
            <a:off x="6372000" y="2276280"/>
            <a:ext cx="0" cy="1368360"/>
          </a:xfrm>
          <a:prstGeom prst="line">
            <a:avLst/>
          </a:prstGeom>
          <a:ln w="38160">
            <a:solidFill>
              <a:srgbClr val="ff0000"/>
            </a:solidFill>
            <a:miter/>
          </a:ln>
        </p:spPr>
        <p:style>
          <a:lnRef idx="0"/>
          <a:fillRef idx="0"/>
          <a:effectRef idx="0"/>
          <a:fontRef idx="minor"/>
        </p:style>
      </p:sp>
      <p:pic>
        <p:nvPicPr>
          <p:cNvPr id="827" name="" descr=""/>
          <p:cNvPicPr/>
          <p:nvPr/>
        </p:nvPicPr>
        <p:blipFill>
          <a:blip r:embed="rId1"/>
          <a:stretch/>
        </p:blipFill>
        <p:spPr>
          <a:xfrm>
            <a:off x="1333440" y="1268280"/>
            <a:ext cx="7122960" cy="4753080"/>
          </a:xfrm>
          <a:prstGeom prst="rect">
            <a:avLst/>
          </a:prstGeom>
          <a:ln>
            <a:noFill/>
          </a:ln>
        </p:spPr>
      </p:pic>
      <p:pic>
        <p:nvPicPr>
          <p:cNvPr id="828" name="" descr=""/>
          <p:cNvPicPr/>
          <p:nvPr/>
        </p:nvPicPr>
        <p:blipFill>
          <a:blip r:embed="rId2"/>
          <a:stretch/>
        </p:blipFill>
        <p:spPr>
          <a:xfrm>
            <a:off x="6516720" y="1989000"/>
            <a:ext cx="571680" cy="216000"/>
          </a:xfrm>
          <a:prstGeom prst="rect">
            <a:avLst/>
          </a:prstGeom>
          <a:ln>
            <a:noFill/>
          </a:ln>
        </p:spPr>
      </p:pic>
      <p:pic>
        <p:nvPicPr>
          <p:cNvPr id="829" name="" descr=""/>
          <p:cNvPicPr/>
          <p:nvPr/>
        </p:nvPicPr>
        <p:blipFill>
          <a:blip r:embed="rId3"/>
          <a:stretch/>
        </p:blipFill>
        <p:spPr>
          <a:xfrm>
            <a:off x="5219640" y="3213000"/>
            <a:ext cx="291960" cy="41436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Points on the unit circle: 1</a:t>
            </a:r>
            <a:r>
              <a:rPr b="0" lang="en-GB" sz="4400" spc="-1" strike="noStrike" baseline="30000">
                <a:solidFill>
                  <a:srgbClr val="000000"/>
                </a:solidFill>
                <a:latin typeface="Calibri"/>
                <a:ea typeface="Arial"/>
              </a:rPr>
              <a:t>st</a:t>
            </a:r>
            <a:r>
              <a:rPr b="0" lang="en-GB" sz="4400" spc="-1" strike="noStrike">
                <a:solidFill>
                  <a:srgbClr val="000000"/>
                </a:solidFill>
                <a:latin typeface="Calibri"/>
                <a:ea typeface="Arial"/>
              </a:rPr>
              <a:t> quadrant</a:t>
            </a:r>
            <a:endParaRPr b="0" lang="en-US" sz="4400" spc="-1" strike="noStrike">
              <a:solidFill>
                <a:srgbClr val="000000"/>
              </a:solidFill>
              <a:latin typeface="Calibri"/>
            </a:endParaRPr>
          </a:p>
        </p:txBody>
      </p:sp>
      <p:sp>
        <p:nvSpPr>
          <p:cNvPr id="831" name="CustomShape 2"/>
          <p:cNvSpPr/>
          <p:nvPr/>
        </p:nvSpPr>
        <p:spPr>
          <a:xfrm>
            <a:off x="99360" y="1197000"/>
            <a:ext cx="3328200" cy="987480"/>
          </a:xfrm>
          <a:prstGeom prst="rect">
            <a:avLst/>
          </a:prstGeom>
          <a:gradFill rotWithShape="0">
            <a:gsLst>
              <a:gs pos="0">
                <a:srgbClr val="e4fdc2"/>
              </a:gs>
              <a:gs pos="100000">
                <a:srgbClr val="f5ffe6"/>
              </a:gs>
            </a:gsLst>
            <a:lin ang="16200000"/>
          </a:gradFill>
          <a:ln>
            <a:solidFill>
              <a:srgbClr val="98b954"/>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Similarly, cos(</a:t>
            </a:r>
            <a:r>
              <a:rPr b="0" lang="en-GB" sz="1800" spc="-1" strike="noStrike">
                <a:solidFill>
                  <a:srgbClr val="000000"/>
                </a:solidFill>
                <a:latin typeface="Symbol"/>
                <a:ea typeface="MV Boli"/>
              </a:rPr>
              <a:t>q</a:t>
            </a:r>
            <a:r>
              <a:rPr b="0" lang="en-GB" sz="1800" spc="-1" strike="noStrike" baseline="-25000">
                <a:solidFill>
                  <a:srgbClr val="000000"/>
                </a:solidFill>
                <a:latin typeface="MV Boli"/>
                <a:ea typeface="MV Boli"/>
              </a:rPr>
              <a:t>1</a:t>
            </a:r>
            <a:r>
              <a:rPr b="0" lang="en-GB" sz="1800" spc="-1" strike="noStrike">
                <a:solidFill>
                  <a:srgbClr val="000000"/>
                </a:solidFill>
                <a:latin typeface="MV Boli"/>
                <a:ea typeface="MV Boli"/>
              </a:rPr>
              <a:t>) is</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defined as the x-coordinate</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of P</a:t>
            </a:r>
            <a:r>
              <a:rPr b="0" lang="en-GB" sz="1800" spc="-1" strike="noStrike" baseline="-25000">
                <a:solidFill>
                  <a:srgbClr val="000000"/>
                </a:solidFill>
                <a:latin typeface="MV Boli"/>
                <a:ea typeface="MV Boli"/>
              </a:rPr>
              <a:t>1</a:t>
            </a:r>
            <a:r>
              <a:rPr b="0" lang="en-GB" sz="1800" spc="-1" strike="noStrike">
                <a:solidFill>
                  <a:srgbClr val="000000"/>
                </a:solidFill>
                <a:latin typeface="MV Boli"/>
                <a:ea typeface="MV Boli"/>
              </a:rPr>
              <a:t>.</a:t>
            </a:r>
            <a:endParaRPr b="0" lang="en-GB" sz="1800" spc="-1" strike="noStrike">
              <a:latin typeface="Arial"/>
            </a:endParaRPr>
          </a:p>
        </p:txBody>
      </p:sp>
      <p:sp>
        <p:nvSpPr>
          <p:cNvPr id="832" name="CustomShape 3"/>
          <p:cNvSpPr/>
          <p:nvPr/>
        </p:nvSpPr>
        <p:spPr>
          <a:xfrm>
            <a:off x="174960" y="5589720"/>
            <a:ext cx="3403080" cy="987480"/>
          </a:xfrm>
          <a:prstGeom prst="rect">
            <a:avLst/>
          </a:prstGeom>
          <a:gradFill rotWithShape="0">
            <a:gsLst>
              <a:gs pos="0">
                <a:srgbClr val="d9cbee"/>
              </a:gs>
              <a:gs pos="100000">
                <a:srgbClr val="f0eaf9"/>
              </a:gs>
            </a:gsLst>
            <a:lin ang="16200000"/>
          </a:gradFill>
          <a:ln>
            <a:solidFill>
              <a:srgbClr val="7d60a0"/>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And tan(</a:t>
            </a:r>
            <a:r>
              <a:rPr b="0" lang="en-GB" sz="1800" spc="-1" strike="noStrike">
                <a:solidFill>
                  <a:srgbClr val="000000"/>
                </a:solidFill>
                <a:latin typeface="Symbol"/>
                <a:ea typeface="MV Boli"/>
              </a:rPr>
              <a:t>q</a:t>
            </a:r>
            <a:r>
              <a:rPr b="0" lang="en-GB" sz="1800" spc="-1" strike="noStrike" baseline="-25000">
                <a:solidFill>
                  <a:srgbClr val="000000"/>
                </a:solidFill>
                <a:latin typeface="MV Boli"/>
                <a:ea typeface="MV Boli"/>
              </a:rPr>
              <a:t>1</a:t>
            </a:r>
            <a:r>
              <a:rPr b="0" lang="en-GB" sz="1800" spc="-1" strike="noStrike">
                <a:solidFill>
                  <a:srgbClr val="000000"/>
                </a:solidFill>
                <a:latin typeface="MV Boli"/>
                <a:ea typeface="MV Boli"/>
              </a:rPr>
              <a:t>) is defined as</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the y-coordinate of P</a:t>
            </a:r>
            <a:r>
              <a:rPr b="0" lang="en-GB" sz="1800" spc="-1" strike="noStrike" baseline="-25000">
                <a:solidFill>
                  <a:srgbClr val="000000"/>
                </a:solidFill>
                <a:latin typeface="MV Boli"/>
                <a:ea typeface="MV Boli"/>
              </a:rPr>
              <a:t>1</a:t>
            </a:r>
            <a:r>
              <a:rPr b="0" lang="en-GB" sz="1800" spc="-1" strike="noStrike">
                <a:solidFill>
                  <a:srgbClr val="000000"/>
                </a:solidFill>
                <a:latin typeface="MV Boli"/>
                <a:ea typeface="MV Boli"/>
              </a:rPr>
              <a:t> </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divided by the x-coordinate.</a:t>
            </a:r>
            <a:endParaRPr b="0" lang="en-GB" sz="1800" spc="-1" strike="noStrike">
              <a:latin typeface="Arial"/>
            </a:endParaRPr>
          </a:p>
        </p:txBody>
      </p:sp>
      <p:sp>
        <p:nvSpPr>
          <p:cNvPr id="833" name="CustomShape 4"/>
          <p:cNvSpPr/>
          <p:nvPr/>
        </p:nvSpPr>
        <p:spPr>
          <a:xfrm>
            <a:off x="5324400" y="5157720"/>
            <a:ext cx="3623760" cy="1461960"/>
          </a:xfrm>
          <a:prstGeom prst="rect">
            <a:avLst/>
          </a:prstGeom>
          <a:gradFill rotWithShape="0">
            <a:gsLst>
              <a:gs pos="0">
                <a:srgbClr val="ffd0aa"/>
              </a:gs>
              <a:gs pos="100000">
                <a:srgbClr val="ffebdb"/>
              </a:gs>
            </a:gsLst>
            <a:lin ang="16200000"/>
          </a:gradFill>
          <a:ln>
            <a:solidFill>
              <a:srgbClr val="f69240"/>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These definitions are identical</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to the original ones in the </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first quadrant, but they allow</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us to define sin, cos and tan</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for angles greater than 90</a:t>
            </a:r>
            <a:r>
              <a:rPr b="0" lang="en-GB" sz="1800" spc="-1" strike="noStrike">
                <a:solidFill>
                  <a:srgbClr val="000000"/>
                </a:solidFill>
                <a:latin typeface="Calibri"/>
                <a:ea typeface="MV Boli"/>
              </a:rPr>
              <a:t>˚.</a:t>
            </a:r>
            <a:endParaRPr b="0" lang="en-GB" sz="1800" spc="-1" strike="noStrike">
              <a:latin typeface="Arial"/>
            </a:endParaRPr>
          </a:p>
        </p:txBody>
      </p:sp>
      <p:pic>
        <p:nvPicPr>
          <p:cNvPr id="834" name="" descr=""/>
          <p:cNvPicPr/>
          <p:nvPr/>
        </p:nvPicPr>
        <p:blipFill>
          <a:blip r:embed="rId1"/>
          <a:stretch/>
        </p:blipFill>
        <p:spPr>
          <a:xfrm>
            <a:off x="1333440" y="1268280"/>
            <a:ext cx="7122960" cy="4753080"/>
          </a:xfrm>
          <a:prstGeom prst="rect">
            <a:avLst/>
          </a:prstGeom>
          <a:ln>
            <a:noFill/>
          </a:ln>
        </p:spPr>
      </p:pic>
      <p:pic>
        <p:nvPicPr>
          <p:cNvPr id="835" name="" descr=""/>
          <p:cNvPicPr/>
          <p:nvPr/>
        </p:nvPicPr>
        <p:blipFill>
          <a:blip r:embed="rId2"/>
          <a:stretch/>
        </p:blipFill>
        <p:spPr>
          <a:xfrm>
            <a:off x="6516720" y="1989000"/>
            <a:ext cx="571680" cy="216000"/>
          </a:xfrm>
          <a:prstGeom prst="rect">
            <a:avLst/>
          </a:prstGeom>
          <a:ln>
            <a:noFill/>
          </a:ln>
        </p:spPr>
      </p:pic>
      <p:pic>
        <p:nvPicPr>
          <p:cNvPr id="836" name="" descr=""/>
          <p:cNvPicPr/>
          <p:nvPr/>
        </p:nvPicPr>
        <p:blipFill>
          <a:blip r:embed="rId3"/>
          <a:stretch/>
        </p:blipFill>
        <p:spPr>
          <a:xfrm>
            <a:off x="5219640" y="3213000"/>
            <a:ext cx="291960" cy="414360"/>
          </a:xfrm>
          <a:prstGeom prst="rect">
            <a:avLst/>
          </a:prstGeom>
          <a:ln>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Points on the unit circle: 2</a:t>
            </a:r>
            <a:r>
              <a:rPr b="0" lang="en-GB" sz="4400" spc="-1" strike="noStrike" baseline="30000">
                <a:solidFill>
                  <a:srgbClr val="000000"/>
                </a:solidFill>
                <a:latin typeface="Calibri"/>
                <a:ea typeface="Arial"/>
              </a:rPr>
              <a:t>nd</a:t>
            </a:r>
            <a:r>
              <a:rPr b="0" lang="en-GB" sz="4400" spc="-1" strike="noStrike">
                <a:solidFill>
                  <a:srgbClr val="000000"/>
                </a:solidFill>
                <a:latin typeface="Calibri"/>
                <a:ea typeface="Arial"/>
              </a:rPr>
              <a:t> quadrant</a:t>
            </a:r>
            <a:endParaRPr b="0" lang="en-US" sz="4400" spc="-1" strike="noStrike">
              <a:solidFill>
                <a:srgbClr val="000000"/>
              </a:solidFill>
              <a:latin typeface="Calibri"/>
            </a:endParaRPr>
          </a:p>
        </p:txBody>
      </p:sp>
      <p:sp>
        <p:nvSpPr>
          <p:cNvPr id="838" name="CustomShape 2"/>
          <p:cNvSpPr/>
          <p:nvPr/>
        </p:nvSpPr>
        <p:spPr>
          <a:xfrm>
            <a:off x="145440" y="5229360"/>
            <a:ext cx="4424040" cy="1187640"/>
          </a:xfrm>
          <a:prstGeom prst="rect">
            <a:avLst/>
          </a:prstGeom>
          <a:gradFill rotWithShape="0">
            <a:gsLst>
              <a:gs pos="0">
                <a:srgbClr val="d0d0d0"/>
              </a:gs>
              <a:gs pos="100000">
                <a:srgbClr val="ededed"/>
              </a:gs>
            </a:gsLst>
            <a:lin ang="16200000"/>
          </a:gradFill>
          <a:ln>
            <a:solidFill>
              <a:srgbClr val="000000"/>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Note that in the second quadrant,</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x is negative; whereas y is positive,</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so in this quadrant, sine is positive,</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but cosine and tangent are negative.</a:t>
            </a:r>
            <a:endParaRPr b="0" lang="en-GB" sz="1800" spc="-1" strike="noStrike">
              <a:latin typeface="Arial"/>
            </a:endParaRPr>
          </a:p>
        </p:txBody>
      </p:sp>
      <p:sp>
        <p:nvSpPr>
          <p:cNvPr id="839" name="CustomShape 3"/>
          <p:cNvSpPr/>
          <p:nvPr/>
        </p:nvSpPr>
        <p:spPr>
          <a:xfrm>
            <a:off x="4500720" y="3213000"/>
            <a:ext cx="914040" cy="914040"/>
          </a:xfrm>
          <a:prstGeom prst="arc">
            <a:avLst>
              <a:gd name="adj1" fmla="val 13206548"/>
              <a:gd name="adj2" fmla="val 20433594"/>
            </a:avLst>
          </a:prstGeom>
          <a:noFill/>
          <a:ln w="25560">
            <a:solidFill>
              <a:srgbClr val="4a7ebb"/>
            </a:solidFill>
            <a:round/>
          </a:ln>
        </p:spPr>
        <p:style>
          <a:lnRef idx="1">
            <a:schemeClr val="accent1"/>
          </a:lnRef>
          <a:fillRef idx="0">
            <a:schemeClr val="accent1"/>
          </a:fillRef>
          <a:effectRef idx="0">
            <a:schemeClr val="accent1"/>
          </a:effectRef>
          <a:fontRef idx="minor"/>
        </p:style>
      </p:sp>
      <p:pic>
        <p:nvPicPr>
          <p:cNvPr id="840" name="" descr=""/>
          <p:cNvPicPr/>
          <p:nvPr/>
        </p:nvPicPr>
        <p:blipFill>
          <a:blip r:embed="rId1"/>
          <a:stretch/>
        </p:blipFill>
        <p:spPr>
          <a:xfrm>
            <a:off x="1332000" y="1197000"/>
            <a:ext cx="7122960" cy="4753080"/>
          </a:xfrm>
          <a:prstGeom prst="rect">
            <a:avLst/>
          </a:prstGeom>
          <a:ln>
            <a:noFill/>
          </a:ln>
        </p:spPr>
      </p:pic>
      <p:pic>
        <p:nvPicPr>
          <p:cNvPr id="841" name="" descr=""/>
          <p:cNvPicPr/>
          <p:nvPr/>
        </p:nvPicPr>
        <p:blipFill>
          <a:blip r:embed="rId2"/>
          <a:stretch/>
        </p:blipFill>
        <p:spPr>
          <a:xfrm>
            <a:off x="2411280" y="2349360"/>
            <a:ext cx="609480" cy="216000"/>
          </a:xfrm>
          <a:prstGeom prst="rect">
            <a:avLst/>
          </a:prstGeom>
          <a:ln>
            <a:noFill/>
          </a:ln>
        </p:spPr>
      </p:pic>
      <p:pic>
        <p:nvPicPr>
          <p:cNvPr id="842" name="" descr=""/>
          <p:cNvPicPr/>
          <p:nvPr/>
        </p:nvPicPr>
        <p:blipFill>
          <a:blip r:embed="rId3"/>
          <a:stretch/>
        </p:blipFill>
        <p:spPr>
          <a:xfrm>
            <a:off x="4859280" y="3213000"/>
            <a:ext cx="316080" cy="414360"/>
          </a:xfrm>
          <a:prstGeom prst="rect">
            <a:avLst/>
          </a:prstGeom>
          <a:ln>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Implications for the Sine Rule</a:t>
            </a:r>
            <a:endParaRPr b="0" lang="en-US" sz="4400" spc="-1" strike="noStrike">
              <a:solidFill>
                <a:srgbClr val="000000"/>
              </a:solidFill>
              <a:latin typeface="Calibri"/>
            </a:endParaRPr>
          </a:p>
        </p:txBody>
      </p:sp>
      <p:sp>
        <p:nvSpPr>
          <p:cNvPr id="844" name="TextShape 2"/>
          <p:cNvSpPr txBox="1"/>
          <p:nvPr/>
        </p:nvSpPr>
        <p:spPr>
          <a:xfrm>
            <a:off x="457200" y="1600200"/>
            <a:ext cx="8229240" cy="1828440"/>
          </a:xfrm>
          <a:prstGeom prst="rect">
            <a:avLst/>
          </a:prstGeom>
          <a:noFill/>
          <a:ln>
            <a:noFill/>
          </a:ln>
        </p:spPr>
        <p:txBody>
          <a:bodyPr>
            <a:noAutofit/>
          </a:bodyPr>
          <a:p>
            <a:pPr marL="343080" indent="-342720">
              <a:lnSpc>
                <a:spcPct val="100000"/>
              </a:lnSpc>
              <a:spcBef>
                <a:spcPts val="641"/>
              </a:spcBef>
              <a:tabLst>
                <a:tab algn="l" pos="0"/>
              </a:tabLst>
            </a:pPr>
            <a:r>
              <a:rPr b="0" lang="en-GB" sz="3200" spc="-1" strike="noStrike">
                <a:solidFill>
                  <a:srgbClr val="000000"/>
                </a:solidFill>
                <a:latin typeface="Calibri"/>
                <a:ea typeface="Arial"/>
              </a:rPr>
              <a:t>sin(x) = sin(180 – x)</a:t>
            </a: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so, for example</a:t>
            </a: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sin(140) = sin(40)</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p:txBody>
      </p:sp>
      <p:sp>
        <p:nvSpPr>
          <p:cNvPr id="845" name="CustomShape 3"/>
          <p:cNvSpPr/>
          <p:nvPr/>
        </p:nvSpPr>
        <p:spPr>
          <a:xfrm>
            <a:off x="2195640" y="3429000"/>
            <a:ext cx="4392360" cy="2924280"/>
          </a:xfrm>
          <a:prstGeom prst="rect">
            <a:avLst/>
          </a:prstGeom>
          <a:gradFill rotWithShape="0">
            <a:gsLst>
              <a:gs pos="0">
                <a:srgbClr val="ffd0aa"/>
              </a:gs>
              <a:gs pos="100000">
                <a:srgbClr val="ffebdb"/>
              </a:gs>
            </a:gsLst>
            <a:lin ang="16200000"/>
          </a:gradFill>
          <a:ln>
            <a:solidFill>
              <a:srgbClr val="f69240"/>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0" lang="en-GB" sz="2800" spc="-1" strike="noStrike">
                <a:solidFill>
                  <a:srgbClr val="000000"/>
                </a:solidFill>
                <a:latin typeface="MV Boli"/>
                <a:ea typeface="MV Boli"/>
              </a:rPr>
              <a:t>With the Sine Rule, there are two possible answers for angles, </a:t>
            </a:r>
            <a:endParaRPr b="0" lang="en-GB" sz="2800" spc="-1" strike="noStrike">
              <a:latin typeface="Arial"/>
            </a:endParaRPr>
          </a:p>
          <a:p>
            <a:pPr>
              <a:lnSpc>
                <a:spcPct val="100000"/>
              </a:lnSpc>
              <a:tabLst>
                <a:tab algn="l" pos="0"/>
              </a:tabLst>
            </a:pPr>
            <a:r>
              <a:rPr b="0" lang="en-GB" sz="2800" spc="-1" strike="noStrike">
                <a:solidFill>
                  <a:srgbClr val="000000"/>
                </a:solidFill>
                <a:latin typeface="MV Boli"/>
                <a:ea typeface="MV Boli"/>
              </a:rPr>
              <a:t>and you need to make sure you have the right angle.</a:t>
            </a:r>
            <a:endParaRPr b="0" lang="en-GB" sz="2800" spc="-1" strike="noStrike">
              <a:latin typeface="Arial"/>
            </a:endParaRPr>
          </a:p>
          <a:p>
            <a:pPr>
              <a:lnSpc>
                <a:spcPct val="100000"/>
              </a:lnSpc>
              <a:tabLst>
                <a:tab algn="l" pos="0"/>
              </a:tabLst>
            </a:pPr>
            <a:endParaRPr b="0" lang="en-GB" sz="2800" spc="-1" strike="noStrike">
              <a:latin typeface="Arial"/>
            </a:endParaRPr>
          </a:p>
        </p:txBody>
      </p:sp>
      <p:sp>
        <p:nvSpPr>
          <p:cNvPr id="846" name="CustomShape 4"/>
          <p:cNvSpPr/>
          <p:nvPr/>
        </p:nvSpPr>
        <p:spPr>
          <a:xfrm>
            <a:off x="108000" y="115920"/>
            <a:ext cx="914040" cy="914040"/>
          </a:xfrm>
          <a:prstGeom prst="sun">
            <a:avLst>
              <a:gd name="adj" fmla="val 25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Sine Rule: getting the right angle</a:t>
            </a:r>
            <a:endParaRPr b="0" lang="en-US" sz="4400" spc="-1" strike="noStrike">
              <a:solidFill>
                <a:srgbClr val="000000"/>
              </a:solidFill>
              <a:latin typeface="Calibri"/>
            </a:endParaRPr>
          </a:p>
        </p:txBody>
      </p:sp>
      <p:sp>
        <p:nvSpPr>
          <p:cNvPr id="848" name="TextShape 2"/>
          <p:cNvSpPr txBox="1"/>
          <p:nvPr/>
        </p:nvSpPr>
        <p:spPr>
          <a:xfrm>
            <a:off x="457200" y="1600200"/>
            <a:ext cx="8229240" cy="4565160"/>
          </a:xfrm>
          <a:prstGeom prst="rect">
            <a:avLst/>
          </a:prstGeom>
          <a:gradFill rotWithShape="0">
            <a:gsLst>
              <a:gs pos="0">
                <a:srgbClr val="e4fdc2"/>
              </a:gs>
              <a:gs pos="100000">
                <a:srgbClr val="f5ffe6"/>
              </a:gs>
            </a:gsLst>
            <a:lin ang="16200000"/>
          </a:gradFill>
          <a:ln w="9360">
            <a:solidFill>
              <a:srgbClr val="98b954"/>
            </a:solidFill>
            <a:miter/>
          </a:ln>
          <a:effectLst>
            <a:outerShdw dist="20160" dir="5400000">
              <a:srgbClr val="808080"/>
            </a:outerShdw>
          </a:effectLst>
        </p:spPr>
        <p:txBody>
          <a:bodyPr>
            <a:normAutofit fontScale="66000"/>
          </a:bodyPr>
          <a:p>
            <a:pPr marL="343080" indent="-342720">
              <a:lnSpc>
                <a:spcPct val="100000"/>
              </a:lnSpc>
              <a:spcBef>
                <a:spcPts val="641"/>
              </a:spcBef>
              <a:buClr>
                <a:srgbClr val="000000"/>
              </a:buClr>
              <a:buFont typeface="Arial"/>
              <a:buChar char="•"/>
            </a:pPr>
            <a:r>
              <a:rPr b="0" lang="en-GB" sz="3200" spc="-1" strike="noStrike">
                <a:solidFill>
                  <a:srgbClr val="000000"/>
                </a:solidFill>
                <a:latin typeface="MV Boli"/>
                <a:ea typeface="MV Boli"/>
              </a:rPr>
              <a:t>Make sure you know whether the triangle has two acute angles and an obtuse angle, or three acute angles. If necessary, draw a rough sketch of the triangle.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MV Boli"/>
                <a:ea typeface="MV Boli"/>
              </a:rPr>
              <a:t>Remember the rule that the biggest angle is opposite the longest side, and the smallest angle is opposite the shortest side.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MV Boli"/>
                <a:ea typeface="MV Boli"/>
              </a:rPr>
              <a:t>This problem doesn’t arise with the Cosine Rule, because cosines are negative in the second quadrant.</a:t>
            </a:r>
            <a:endParaRPr b="0" lang="en-US" sz="3200" spc="-1" strike="noStrike">
              <a:solidFill>
                <a:srgbClr val="000000"/>
              </a:solidFill>
              <a:latin typeface="Calibri"/>
            </a:endParaRPr>
          </a:p>
          <a:p>
            <a:pPr>
              <a:lnSpc>
                <a:spcPct val="100000"/>
              </a:lnSpc>
              <a:spcBef>
                <a:spcPts val="60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169" name="CustomShape 2"/>
          <p:cNvSpPr/>
          <p:nvPr/>
        </p:nvSpPr>
        <p:spPr>
          <a:xfrm>
            <a:off x="3348000" y="1341360"/>
            <a:ext cx="1809360" cy="1809360"/>
          </a:xfrm>
          <a:custGeom>
            <a:avLst/>
            <a:gdLst/>
            <a:ahLst/>
            <a:rect l="l" t="t" r="r" b="b"/>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lnTo>
                  <a:pt x="0" y="18900"/>
                </a:lnTo>
                <a:close/>
              </a:path>
            </a:pathLst>
          </a:custGeom>
          <a:solidFill>
            <a:srgbClr val="008000"/>
          </a:solidFill>
          <a:ln w="9360">
            <a:solidFill>
              <a:srgbClr val="000000"/>
            </a:solidFill>
            <a:miter/>
          </a:ln>
          <a:effectLst>
            <a:outerShdw algn="ctr" dir="2700000" dist="107423">
              <a:srgbClr val="808080"/>
            </a:outerShdw>
          </a:effectLst>
        </p:spPr>
        <p:style>
          <a:lnRef idx="0"/>
          <a:fillRef idx="0"/>
          <a:effectRef idx="0"/>
          <a:fontRef idx="minor"/>
        </p:style>
      </p:sp>
      <p:pic>
        <p:nvPicPr>
          <p:cNvPr id="170" name="Picture 4" descr="C:\Users\John's Computer\AppData\Local\Microsoft\Windows\INetCache\IE\VVRS5T68\large-stick-man-figure-dancing-33.3-11597[1].gif"/>
          <p:cNvPicPr/>
          <p:nvPr/>
        </p:nvPicPr>
        <p:blipFill>
          <a:blip r:embed="rId1"/>
          <a:stretch/>
        </p:blipFill>
        <p:spPr>
          <a:xfrm>
            <a:off x="8101080" y="2637000"/>
            <a:ext cx="358560" cy="579240"/>
          </a:xfrm>
          <a:prstGeom prst="rect">
            <a:avLst/>
          </a:prstGeom>
          <a:ln>
            <a:noFill/>
          </a:ln>
        </p:spPr>
      </p:pic>
      <p:sp>
        <p:nvSpPr>
          <p:cNvPr id="171" name="Line 3"/>
          <p:cNvSpPr/>
          <p:nvPr/>
        </p:nvSpPr>
        <p:spPr>
          <a:xfrm flipH="1" flipV="1">
            <a:off x="4427280" y="3141360"/>
            <a:ext cx="3600360" cy="71640"/>
          </a:xfrm>
          <a:prstGeom prst="line">
            <a:avLst/>
          </a:prstGeom>
          <a:ln>
            <a:solidFill>
              <a:srgbClr val="4a7ebb"/>
            </a:solidFill>
            <a:tailEnd len="med" type="arrow" w="med"/>
          </a:ln>
        </p:spPr>
        <p:style>
          <a:lnRef idx="0"/>
          <a:fillRef idx="0"/>
          <a:effectRef idx="0"/>
          <a:fontRef idx="minor"/>
        </p:style>
      </p:sp>
      <p:sp>
        <p:nvSpPr>
          <p:cNvPr id="172" name="Line 4"/>
          <p:cNvSpPr/>
          <p:nvPr/>
        </p:nvSpPr>
        <p:spPr>
          <a:xfrm flipH="1" flipV="1">
            <a:off x="4252680" y="1341360"/>
            <a:ext cx="3774960" cy="1871640"/>
          </a:xfrm>
          <a:prstGeom prst="line">
            <a:avLst/>
          </a:prstGeom>
          <a:ln>
            <a:solidFill>
              <a:srgbClr val="4a7ebb"/>
            </a:solidFill>
            <a:tailEnd len="med" type="arrow" w="med"/>
          </a:ln>
        </p:spPr>
        <p:style>
          <a:lnRef idx="0"/>
          <a:fillRef idx="0"/>
          <a:effectRef idx="0"/>
          <a:fontRef idx="minor"/>
        </p:style>
      </p:sp>
      <p:sp>
        <p:nvSpPr>
          <p:cNvPr id="173" name="CustomShape 5"/>
          <p:cNvSpPr/>
          <p:nvPr/>
        </p:nvSpPr>
        <p:spPr>
          <a:xfrm>
            <a:off x="6815520" y="3860640"/>
            <a:ext cx="185760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Angle of elevation</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Let’s say 20˚</a:t>
            </a:r>
            <a:endParaRPr b="0" lang="en-GB" sz="1800" spc="-1" strike="noStrike">
              <a:latin typeface="Arial"/>
            </a:endParaRPr>
          </a:p>
        </p:txBody>
      </p:sp>
      <p:sp>
        <p:nvSpPr>
          <p:cNvPr id="174" name="Line 6"/>
          <p:cNvSpPr/>
          <p:nvPr/>
        </p:nvSpPr>
        <p:spPr>
          <a:xfrm flipH="1" flipV="1">
            <a:off x="7740360" y="3141360"/>
            <a:ext cx="3240" cy="719280"/>
          </a:xfrm>
          <a:prstGeom prst="line">
            <a:avLst/>
          </a:prstGeom>
          <a:ln>
            <a:solidFill>
              <a:srgbClr val="4a7ebb"/>
            </a:solidFill>
            <a:tailEnd len="med" type="arrow" w="med"/>
          </a:ln>
        </p:spPr>
        <p:style>
          <a:lnRef idx="0"/>
          <a:fillRef idx="0"/>
          <a:effectRef idx="0"/>
          <a:fontRef idx="minor"/>
        </p:style>
      </p:sp>
      <p:sp>
        <p:nvSpPr>
          <p:cNvPr id="175" name="CustomShape 7"/>
          <p:cNvSpPr/>
          <p:nvPr/>
        </p:nvSpPr>
        <p:spPr>
          <a:xfrm>
            <a:off x="3582000" y="4221000"/>
            <a:ext cx="2890800" cy="91332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Horizontal distance from tree</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Let’s say 100 metres</a:t>
            </a:r>
            <a:endParaRPr b="0" lang="en-GB" sz="1800" spc="-1" strike="noStrike">
              <a:latin typeface="Arial"/>
            </a:endParaRPr>
          </a:p>
        </p:txBody>
      </p:sp>
      <p:sp>
        <p:nvSpPr>
          <p:cNvPr id="176" name="Line 8"/>
          <p:cNvSpPr/>
          <p:nvPr/>
        </p:nvSpPr>
        <p:spPr>
          <a:xfrm flipV="1">
            <a:off x="5027400" y="3284280"/>
            <a:ext cx="839880" cy="936720"/>
          </a:xfrm>
          <a:prstGeom prst="line">
            <a:avLst/>
          </a:prstGeom>
          <a:ln>
            <a:solidFill>
              <a:srgbClr val="4a7ebb"/>
            </a:solidFill>
            <a:tailEnd len="med" type="arrow" w="med"/>
          </a:ln>
        </p:spPr>
        <p:style>
          <a:lnRef idx="0"/>
          <a:fillRef idx="0"/>
          <a:effectRef idx="0"/>
          <a:fontRef idx="minor"/>
        </p:style>
      </p:sp>
      <p:sp>
        <p:nvSpPr>
          <p:cNvPr id="177" name="CustomShape 9"/>
          <p:cNvSpPr/>
          <p:nvPr/>
        </p:nvSpPr>
        <p:spPr>
          <a:xfrm>
            <a:off x="1763640" y="1700280"/>
            <a:ext cx="1557000" cy="121824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GB" sz="1800" spc="-1" strike="noStrike">
                <a:solidFill>
                  <a:srgbClr val="000000"/>
                </a:solidFill>
                <a:latin typeface="Calibri"/>
                <a:ea typeface="Arial"/>
              </a:rPr>
              <a:t>Height of tree</a:t>
            </a:r>
            <a:endParaRPr b="0" lang="en-GB" sz="1800" spc="-1" strike="noStrike">
              <a:latin typeface="Arial"/>
            </a:endParaRPr>
          </a:p>
          <a:p>
            <a:pPr>
              <a:lnSpc>
                <a:spcPct val="100000"/>
              </a:lnSpc>
              <a:tabLst>
                <a:tab algn="l" pos="0"/>
              </a:tabLst>
            </a:pP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We’ll call it </a:t>
            </a:r>
            <a:r>
              <a:rPr b="0" i="1" lang="en-GB" sz="2000" spc="-1" strike="noStrike">
                <a:solidFill>
                  <a:srgbClr val="000000"/>
                </a:solidFill>
                <a:latin typeface="Times New Roman"/>
                <a:ea typeface="Times New Roman"/>
              </a:rPr>
              <a:t>h</a:t>
            </a:r>
            <a:endParaRPr b="0" lang="en-GB" sz="2000" spc="-1" strike="noStrike">
              <a:latin typeface="Arial"/>
            </a:endParaRPr>
          </a:p>
          <a:p>
            <a:pPr>
              <a:lnSpc>
                <a:spcPct val="100000"/>
              </a:lnSpc>
              <a:tabLst>
                <a:tab algn="l" pos="0"/>
              </a:tabLst>
            </a:pPr>
            <a:r>
              <a:rPr b="0" lang="en-GB" sz="1800" spc="-1" strike="noStrike">
                <a:solidFill>
                  <a:srgbClr val="000000"/>
                </a:solidFill>
                <a:latin typeface="Calibri"/>
                <a:ea typeface="Arial"/>
              </a:rPr>
              <a:t>metres</a:t>
            </a:r>
            <a:endParaRPr b="0" lang="en-GB" sz="1800" spc="-1" strike="noStrike">
              <a:latin typeface="Arial"/>
            </a:endParaRPr>
          </a:p>
        </p:txBody>
      </p:sp>
      <p:sp>
        <p:nvSpPr>
          <p:cNvPr id="178" name="Line 10"/>
          <p:cNvSpPr/>
          <p:nvPr/>
        </p:nvSpPr>
        <p:spPr>
          <a:xfrm flipV="1">
            <a:off x="3348000" y="1412640"/>
            <a:ext cx="0" cy="1728720"/>
          </a:xfrm>
          <a:prstGeom prst="line">
            <a:avLst/>
          </a:prstGeom>
          <a:ln>
            <a:solidFill>
              <a:srgbClr val="4a7ebb"/>
            </a:solidFill>
            <a:tailEnd len="med" type="arrow"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Points on the unit circle: 3</a:t>
            </a:r>
            <a:r>
              <a:rPr b="0" lang="en-GB" sz="4400" spc="-1" strike="noStrike" baseline="30000">
                <a:solidFill>
                  <a:srgbClr val="000000"/>
                </a:solidFill>
                <a:latin typeface="Calibri"/>
                <a:ea typeface="Arial"/>
              </a:rPr>
              <a:t>rd</a:t>
            </a:r>
            <a:r>
              <a:rPr b="0" lang="en-GB" sz="4400" spc="-1" strike="noStrike">
                <a:solidFill>
                  <a:srgbClr val="000000"/>
                </a:solidFill>
                <a:latin typeface="Calibri"/>
                <a:ea typeface="Arial"/>
              </a:rPr>
              <a:t> quadrant</a:t>
            </a:r>
            <a:endParaRPr b="0" lang="en-US" sz="4400" spc="-1" strike="noStrike">
              <a:solidFill>
                <a:srgbClr val="000000"/>
              </a:solidFill>
              <a:latin typeface="Calibri"/>
            </a:endParaRPr>
          </a:p>
        </p:txBody>
      </p:sp>
      <p:sp>
        <p:nvSpPr>
          <p:cNvPr id="850" name="CustomShape 2"/>
          <p:cNvSpPr/>
          <p:nvPr/>
        </p:nvSpPr>
        <p:spPr>
          <a:xfrm>
            <a:off x="1009440" y="5661000"/>
            <a:ext cx="2386440" cy="364680"/>
          </a:xfrm>
          <a:prstGeom prst="rect">
            <a:avLst/>
          </a:prstGeom>
          <a:gradFill rotWithShape="0">
            <a:gsLst>
              <a:gs pos="0">
                <a:srgbClr val="e4fdc2"/>
              </a:gs>
              <a:gs pos="100000">
                <a:srgbClr val="f5ffe6"/>
              </a:gs>
            </a:gsLst>
            <a:lin ang="16200000"/>
          </a:gradFill>
          <a:ln>
            <a:solidFill>
              <a:srgbClr val="98b954"/>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Tangent is positive.</a:t>
            </a:r>
            <a:endParaRPr b="0" lang="en-GB" sz="1800" spc="-1" strike="noStrike">
              <a:latin typeface="Arial"/>
            </a:endParaRPr>
          </a:p>
        </p:txBody>
      </p:sp>
      <p:sp>
        <p:nvSpPr>
          <p:cNvPr id="851" name="CustomShape 3"/>
          <p:cNvSpPr/>
          <p:nvPr/>
        </p:nvSpPr>
        <p:spPr>
          <a:xfrm>
            <a:off x="4356000" y="3284640"/>
            <a:ext cx="863280" cy="649080"/>
          </a:xfrm>
          <a:prstGeom prst="arc">
            <a:avLst>
              <a:gd name="adj1" fmla="val 8827051"/>
              <a:gd name="adj2" fmla="val 0"/>
            </a:avLst>
          </a:prstGeom>
          <a:noFill/>
          <a:ln w="25560">
            <a:solidFill>
              <a:srgbClr val="4a7ebb"/>
            </a:solidFill>
            <a:round/>
          </a:ln>
        </p:spPr>
        <p:style>
          <a:lnRef idx="1">
            <a:schemeClr val="accent1"/>
          </a:lnRef>
          <a:fillRef idx="0">
            <a:schemeClr val="accent1"/>
          </a:fillRef>
          <a:effectRef idx="0">
            <a:schemeClr val="accent1"/>
          </a:effectRef>
          <a:fontRef idx="minor"/>
        </p:style>
      </p:sp>
      <p:pic>
        <p:nvPicPr>
          <p:cNvPr id="852" name="" descr=""/>
          <p:cNvPicPr/>
          <p:nvPr/>
        </p:nvPicPr>
        <p:blipFill>
          <a:blip r:embed="rId1"/>
          <a:stretch/>
        </p:blipFill>
        <p:spPr>
          <a:xfrm>
            <a:off x="1258920" y="1268280"/>
            <a:ext cx="7124760" cy="4753080"/>
          </a:xfrm>
          <a:prstGeom prst="rect">
            <a:avLst/>
          </a:prstGeom>
          <a:ln>
            <a:noFill/>
          </a:ln>
        </p:spPr>
      </p:pic>
      <p:pic>
        <p:nvPicPr>
          <p:cNvPr id="853" name="" descr=""/>
          <p:cNvPicPr/>
          <p:nvPr/>
        </p:nvPicPr>
        <p:blipFill>
          <a:blip r:embed="rId2"/>
          <a:stretch/>
        </p:blipFill>
        <p:spPr>
          <a:xfrm>
            <a:off x="2417760" y="4718160"/>
            <a:ext cx="596880" cy="228600"/>
          </a:xfrm>
          <a:prstGeom prst="rect">
            <a:avLst/>
          </a:prstGeom>
          <a:ln>
            <a:noFill/>
          </a:ln>
        </p:spPr>
      </p:pic>
      <p:pic>
        <p:nvPicPr>
          <p:cNvPr id="854" name="" descr=""/>
          <p:cNvPicPr/>
          <p:nvPr/>
        </p:nvPicPr>
        <p:blipFill>
          <a:blip r:embed="rId3"/>
          <a:stretch/>
        </p:blipFill>
        <p:spPr>
          <a:xfrm>
            <a:off x="4284720" y="2997360"/>
            <a:ext cx="316080" cy="439560"/>
          </a:xfrm>
          <a:prstGeom prst="rect">
            <a:avLst/>
          </a:prstGeom>
          <a:ln>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Points on the unit circle: 4</a:t>
            </a:r>
            <a:r>
              <a:rPr b="0" lang="en-GB" sz="4400" spc="-1" strike="noStrike" baseline="30000">
                <a:solidFill>
                  <a:srgbClr val="000000"/>
                </a:solidFill>
                <a:latin typeface="Calibri"/>
                <a:ea typeface="Arial"/>
              </a:rPr>
              <a:t>th</a:t>
            </a:r>
            <a:r>
              <a:rPr b="0" lang="en-GB" sz="4400" spc="-1" strike="noStrike">
                <a:solidFill>
                  <a:srgbClr val="000000"/>
                </a:solidFill>
                <a:latin typeface="Calibri"/>
                <a:ea typeface="Arial"/>
              </a:rPr>
              <a:t> quadrant</a:t>
            </a:r>
            <a:endParaRPr b="0" lang="en-US" sz="4400" spc="-1" strike="noStrike">
              <a:solidFill>
                <a:srgbClr val="000000"/>
              </a:solidFill>
              <a:latin typeface="Calibri"/>
            </a:endParaRPr>
          </a:p>
        </p:txBody>
      </p:sp>
      <p:sp>
        <p:nvSpPr>
          <p:cNvPr id="856" name="CustomShape 2"/>
          <p:cNvSpPr/>
          <p:nvPr/>
        </p:nvSpPr>
        <p:spPr>
          <a:xfrm>
            <a:off x="6088680" y="5805360"/>
            <a:ext cx="2247840" cy="364680"/>
          </a:xfrm>
          <a:prstGeom prst="rect">
            <a:avLst/>
          </a:prstGeom>
          <a:gradFill rotWithShape="0">
            <a:gsLst>
              <a:gs pos="0">
                <a:srgbClr val="ffbebd"/>
              </a:gs>
              <a:gs pos="100000">
                <a:srgbClr val="ffe5e5"/>
              </a:gs>
            </a:gsLst>
            <a:lin ang="16200000"/>
          </a:gradFill>
          <a:ln>
            <a:solidFill>
              <a:srgbClr val="be4b48"/>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Cosine is positive.</a:t>
            </a:r>
            <a:endParaRPr b="0" lang="en-GB" sz="1800" spc="-1" strike="noStrike">
              <a:latin typeface="Arial"/>
            </a:endParaRPr>
          </a:p>
        </p:txBody>
      </p:sp>
      <p:sp>
        <p:nvSpPr>
          <p:cNvPr id="857" name="CustomShape 3"/>
          <p:cNvSpPr/>
          <p:nvPr/>
        </p:nvSpPr>
        <p:spPr>
          <a:xfrm>
            <a:off x="4284720" y="3141720"/>
            <a:ext cx="914040" cy="914040"/>
          </a:xfrm>
          <a:prstGeom prst="arc">
            <a:avLst>
              <a:gd name="adj1" fmla="val 2021403"/>
              <a:gd name="adj2" fmla="val 0"/>
            </a:avLst>
          </a:prstGeom>
          <a:noFill/>
          <a:ln w="25560">
            <a:solidFill>
              <a:srgbClr val="4a7ebb"/>
            </a:solidFill>
            <a:round/>
          </a:ln>
        </p:spPr>
        <p:style>
          <a:lnRef idx="1">
            <a:schemeClr val="accent1"/>
          </a:lnRef>
          <a:fillRef idx="0">
            <a:schemeClr val="accent1"/>
          </a:fillRef>
          <a:effectRef idx="0">
            <a:schemeClr val="accent1"/>
          </a:effectRef>
          <a:fontRef idx="minor"/>
        </p:style>
      </p:sp>
      <p:pic>
        <p:nvPicPr>
          <p:cNvPr id="858" name="" descr=""/>
          <p:cNvPicPr/>
          <p:nvPr/>
        </p:nvPicPr>
        <p:blipFill>
          <a:blip r:embed="rId1"/>
          <a:stretch/>
        </p:blipFill>
        <p:spPr>
          <a:xfrm>
            <a:off x="1187280" y="1197000"/>
            <a:ext cx="7122960" cy="4753080"/>
          </a:xfrm>
          <a:prstGeom prst="rect">
            <a:avLst/>
          </a:prstGeom>
          <a:ln>
            <a:noFill/>
          </a:ln>
        </p:spPr>
      </p:pic>
      <p:pic>
        <p:nvPicPr>
          <p:cNvPr id="859" name="" descr=""/>
          <p:cNvPicPr/>
          <p:nvPr/>
        </p:nvPicPr>
        <p:blipFill>
          <a:blip r:embed="rId2"/>
          <a:stretch/>
        </p:blipFill>
        <p:spPr>
          <a:xfrm>
            <a:off x="6726240" y="4803840"/>
            <a:ext cx="609480" cy="216000"/>
          </a:xfrm>
          <a:prstGeom prst="rect">
            <a:avLst/>
          </a:prstGeom>
          <a:ln>
            <a:noFill/>
          </a:ln>
        </p:spPr>
      </p:pic>
      <p:pic>
        <p:nvPicPr>
          <p:cNvPr id="860" name="" descr=""/>
          <p:cNvPicPr/>
          <p:nvPr/>
        </p:nvPicPr>
        <p:blipFill>
          <a:blip r:embed="rId3"/>
          <a:stretch/>
        </p:blipFill>
        <p:spPr>
          <a:xfrm>
            <a:off x="3924360" y="3068640"/>
            <a:ext cx="316080" cy="439560"/>
          </a:xfrm>
          <a:prstGeom prst="rect">
            <a:avLst/>
          </a:prstGeom>
          <a:ln>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The ASTC diagram</a:t>
            </a:r>
            <a:endParaRPr b="0" lang="en-US" sz="4400" spc="-1" strike="noStrike">
              <a:solidFill>
                <a:srgbClr val="000000"/>
              </a:solidFill>
              <a:latin typeface="Calibri"/>
            </a:endParaRPr>
          </a:p>
        </p:txBody>
      </p:sp>
      <p:sp>
        <p:nvSpPr>
          <p:cNvPr id="862"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First quadrant:  </a:t>
            </a:r>
            <a:r>
              <a:rPr b="0" lang="en-GB" sz="3200" spc="-1" strike="noStrike">
                <a:solidFill>
                  <a:srgbClr val="000000"/>
                </a:solidFill>
                <a:latin typeface="Calibri"/>
                <a:ea typeface="Arial"/>
              </a:rPr>
              <a:t>	</a:t>
            </a:r>
            <a:r>
              <a:rPr b="0" lang="en-GB" sz="3200" spc="-1" strike="noStrike">
                <a:solidFill>
                  <a:srgbClr val="000000"/>
                </a:solidFill>
                <a:latin typeface="Calibri"/>
                <a:ea typeface="Arial"/>
              </a:rPr>
              <a:t>	</a:t>
            </a:r>
            <a:r>
              <a:rPr b="0" lang="en-GB" sz="3200" spc="-1" strike="noStrike">
                <a:solidFill>
                  <a:srgbClr val="000000"/>
                </a:solidFill>
                <a:latin typeface="Calibri"/>
                <a:ea typeface="Arial"/>
              </a:rPr>
              <a:t>All positive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Second quadrant:</a:t>
            </a:r>
            <a:r>
              <a:rPr b="0" lang="en-GB" sz="3200" spc="-1" strike="noStrike">
                <a:solidFill>
                  <a:srgbClr val="000000"/>
                </a:solidFill>
                <a:latin typeface="Calibri"/>
                <a:ea typeface="Arial"/>
              </a:rPr>
              <a:t>	</a:t>
            </a:r>
            <a:r>
              <a:rPr b="0" lang="en-GB" sz="3200" spc="-1" strike="noStrike">
                <a:solidFill>
                  <a:srgbClr val="000000"/>
                </a:solidFill>
                <a:latin typeface="Calibri"/>
                <a:ea typeface="Arial"/>
              </a:rPr>
              <a:t>	</a:t>
            </a:r>
            <a:r>
              <a:rPr b="0" lang="en-GB" sz="3200" spc="-1" strike="noStrike">
                <a:solidFill>
                  <a:srgbClr val="000000"/>
                </a:solidFill>
                <a:latin typeface="Calibri"/>
                <a:ea typeface="Arial"/>
              </a:rPr>
              <a:t>Sine positive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Third quadrant:</a:t>
            </a:r>
            <a:r>
              <a:rPr b="0" lang="en-GB" sz="3200" spc="-1" strike="noStrike">
                <a:solidFill>
                  <a:srgbClr val="000000"/>
                </a:solidFill>
                <a:latin typeface="Calibri"/>
                <a:ea typeface="Arial"/>
              </a:rPr>
              <a:t>	</a:t>
            </a:r>
            <a:r>
              <a:rPr b="0" lang="en-GB" sz="3200" spc="-1" strike="noStrike">
                <a:solidFill>
                  <a:srgbClr val="000000"/>
                </a:solidFill>
                <a:latin typeface="Calibri"/>
                <a:ea typeface="Arial"/>
              </a:rPr>
              <a:t>	</a:t>
            </a:r>
            <a:r>
              <a:rPr b="0" lang="en-GB" sz="3200" spc="-1" strike="noStrike">
                <a:solidFill>
                  <a:srgbClr val="000000"/>
                </a:solidFill>
                <a:latin typeface="Calibri"/>
                <a:ea typeface="Arial"/>
              </a:rPr>
              <a:t>Tangent positive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Fourth quadrant:</a:t>
            </a:r>
            <a:r>
              <a:rPr b="0" lang="en-GB" sz="3200" spc="-1" strike="noStrike">
                <a:solidFill>
                  <a:srgbClr val="000000"/>
                </a:solidFill>
                <a:latin typeface="Calibri"/>
                <a:ea typeface="Arial"/>
              </a:rPr>
              <a:t>	</a:t>
            </a:r>
            <a:r>
              <a:rPr b="0" lang="en-GB" sz="3200" spc="-1" strike="noStrike">
                <a:solidFill>
                  <a:srgbClr val="000000"/>
                </a:solidFill>
                <a:latin typeface="Calibri"/>
                <a:ea typeface="Arial"/>
              </a:rPr>
              <a:t>	</a:t>
            </a:r>
            <a:r>
              <a:rPr b="0" lang="en-GB" sz="3200" spc="-1" strike="noStrike">
                <a:solidFill>
                  <a:srgbClr val="000000"/>
                </a:solidFill>
                <a:latin typeface="Calibri"/>
                <a:ea typeface="Arial"/>
              </a:rPr>
              <a:t>Cosine positive</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Note that, for example -45</a:t>
            </a:r>
            <a:r>
              <a:rPr b="0" lang="en-GB" sz="3200" spc="-1" strike="noStrike">
                <a:solidFill>
                  <a:srgbClr val="000000"/>
                </a:solidFill>
                <a:latin typeface="Symbol"/>
                <a:ea typeface="Arial"/>
              </a:rPr>
              <a:t></a:t>
            </a:r>
            <a:r>
              <a:rPr b="0" lang="en-GB" sz="3200" spc="-1" strike="noStrike">
                <a:solidFill>
                  <a:srgbClr val="000000"/>
                </a:solidFill>
                <a:latin typeface="Calibri"/>
                <a:ea typeface="Arial"/>
              </a:rPr>
              <a:t> and 315</a:t>
            </a:r>
            <a:r>
              <a:rPr b="0" lang="en-GB" sz="3200" spc="-1" strike="noStrike">
                <a:solidFill>
                  <a:srgbClr val="000000"/>
                </a:solidFill>
                <a:latin typeface="Symbol"/>
                <a:ea typeface="Arial"/>
              </a:rPr>
              <a:t></a:t>
            </a:r>
            <a:r>
              <a:rPr b="0" lang="en-GB" sz="3200" spc="-1" strike="noStrike">
                <a:solidFill>
                  <a:srgbClr val="000000"/>
                </a:solidFill>
                <a:latin typeface="Calibri"/>
                <a:ea typeface="Arial"/>
              </a:rPr>
              <a:t> are both in the fourth quadrant. They have the same sine, cosine and tangent.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Degrees and radians</a:t>
            </a:r>
            <a:endParaRPr b="0" lang="en-US" sz="4400" spc="-1" strike="noStrike">
              <a:solidFill>
                <a:srgbClr val="000000"/>
              </a:solidFill>
              <a:latin typeface="Calibri"/>
            </a:endParaRPr>
          </a:p>
        </p:txBody>
      </p:sp>
      <p:sp>
        <p:nvSpPr>
          <p:cNvPr id="864" name="TextShape 2"/>
          <p:cNvSpPr txBox="1"/>
          <p:nvPr/>
        </p:nvSpPr>
        <p:spPr>
          <a:xfrm>
            <a:off x="457200" y="1600200"/>
            <a:ext cx="8229240" cy="4525560"/>
          </a:xfrm>
          <a:prstGeom prst="rect">
            <a:avLst/>
          </a:prstGeom>
          <a:noFill/>
          <a:ln>
            <a:noFill/>
          </a:ln>
        </p:spPr>
        <p:txBody>
          <a:bodyPr>
            <a:normAutofit fontScale="81000"/>
          </a:bodyPr>
          <a:p>
            <a:pPr marL="343080" indent="-342720">
              <a:lnSpc>
                <a:spcPct val="100000"/>
              </a:lnSpc>
              <a:spcBef>
                <a:spcPts val="641"/>
              </a:spcBef>
              <a:tabLst>
                <a:tab algn="l" pos="0"/>
              </a:tabLst>
            </a:pPr>
            <a:r>
              <a:rPr b="0" lang="en-GB" sz="3200" spc="-1" strike="noStrike">
                <a:solidFill>
                  <a:srgbClr val="000000"/>
                </a:solidFill>
                <a:latin typeface="Calibri"/>
                <a:ea typeface="Arial"/>
              </a:rPr>
              <a:t>Radians are units for measuring angles, which can be used as an alternative to degrees.</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We have</a:t>
            </a: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or</a:t>
            </a: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1 radian = 57.296 degrees (to 5 sf)</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tabLst>
                <a:tab algn="l" pos="0"/>
              </a:tabLst>
            </a:pPr>
            <a:r>
              <a:rPr b="1" i="1" lang="en-GB" sz="3200" spc="-1" strike="noStrike" u="sng">
                <a:solidFill>
                  <a:srgbClr val="000000"/>
                </a:solidFill>
                <a:uFillTx/>
                <a:latin typeface="Calibri"/>
                <a:ea typeface="Arial"/>
              </a:rPr>
              <a:t>Never</a:t>
            </a:r>
            <a:r>
              <a:rPr b="0" lang="en-GB" sz="3200" spc="-1" strike="noStrike">
                <a:solidFill>
                  <a:srgbClr val="000000"/>
                </a:solidFill>
                <a:latin typeface="Calibri"/>
                <a:ea typeface="Arial"/>
              </a:rPr>
              <a:t> use the decimal equivalent in calculations. </a:t>
            </a: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You will find conversions for principle angles on page 6 of MST124, Unit 4.</a:t>
            </a:r>
            <a:endParaRPr b="0" lang="en-US" sz="3200" spc="-1" strike="noStrike">
              <a:solidFill>
                <a:srgbClr val="000000"/>
              </a:solidFill>
              <a:latin typeface="Calibri"/>
            </a:endParaRPr>
          </a:p>
        </p:txBody>
      </p:sp>
      <p:sp>
        <p:nvSpPr>
          <p:cNvPr id="865" name="CustomShape 3"/>
          <p:cNvSpPr/>
          <p:nvPr/>
        </p:nvSpPr>
        <p:spPr>
          <a:xfrm>
            <a:off x="324000" y="4653000"/>
            <a:ext cx="8424360" cy="1980000"/>
          </a:xfrm>
          <a:prstGeom prst="rect">
            <a:avLst/>
          </a:prstGeom>
          <a:gradFill rotWithShape="0">
            <a:gsLst>
              <a:gs pos="0">
                <a:srgbClr val="bbefff"/>
              </a:gs>
              <a:gs pos="100000">
                <a:srgbClr val="e4f9ff"/>
              </a:gs>
            </a:gsLst>
            <a:lin ang="16200000"/>
          </a:gradFill>
          <a:ln>
            <a:solidFill>
              <a:srgbClr val="46aac5"/>
            </a:solidFill>
          </a:ln>
          <a:effectLst>
            <a:outerShdw blurRad="40000" dir="5400000" dist="20160">
              <a:srgbClr val="000000">
                <a:alpha val="38000"/>
              </a:srgbClr>
            </a:outerShdw>
          </a:effectLst>
        </p:spPr>
        <p:style>
          <a:lnRef idx="0"/>
          <a:fillRef idx="0"/>
          <a:effectRef idx="0"/>
          <a:fontRef idx="minor"/>
        </p:style>
        <p:txBody>
          <a:bodyPr lIns="90000" rIns="90000" tIns="45000" bIns="45000">
            <a:spAutoFit/>
          </a:bodyPr>
          <a:p>
            <a:pPr>
              <a:lnSpc>
                <a:spcPct val="100000"/>
              </a:lnSpc>
              <a:tabLst>
                <a:tab algn="l" pos="0"/>
              </a:tabLst>
            </a:pPr>
            <a:r>
              <a:rPr b="1" i="1" lang="en-GB" sz="2400" spc="-1" strike="noStrike" u="sng">
                <a:solidFill>
                  <a:srgbClr val="000000"/>
                </a:solidFill>
                <a:uFillTx/>
                <a:latin typeface="MV Boli"/>
                <a:ea typeface="MV Boli"/>
              </a:rPr>
              <a:t>Never</a:t>
            </a:r>
            <a:r>
              <a:rPr b="0" lang="en-GB" sz="2400" spc="-1" strike="noStrike">
                <a:solidFill>
                  <a:srgbClr val="000000"/>
                </a:solidFill>
                <a:latin typeface="MV Boli"/>
                <a:ea typeface="MV Boli"/>
              </a:rPr>
              <a:t> use the decimal equivalent in calculations. </a:t>
            </a:r>
            <a:br/>
            <a:r>
              <a:rPr b="0" lang="en-GB" sz="2400" spc="-1" strike="noStrike">
                <a:solidFill>
                  <a:srgbClr val="000000"/>
                </a:solidFill>
                <a:latin typeface="MV Boli"/>
                <a:ea typeface="MV Boli"/>
              </a:rPr>
              <a:t>Always use 180/</a:t>
            </a:r>
            <a:r>
              <a:rPr b="0" lang="en-GB" sz="2400" spc="-1" strike="noStrike">
                <a:solidFill>
                  <a:srgbClr val="000000"/>
                </a:solidFill>
                <a:latin typeface="Symbol"/>
                <a:ea typeface="MV Boli"/>
              </a:rPr>
              <a:t>p</a:t>
            </a:r>
            <a:r>
              <a:rPr b="0" lang="en-GB" sz="2400" spc="-1" strike="noStrike">
                <a:solidFill>
                  <a:srgbClr val="000000"/>
                </a:solidFill>
                <a:latin typeface="MV Boli"/>
                <a:ea typeface="MV Boli"/>
              </a:rPr>
              <a:t>; it’s more accurate. You will find conversions for principal angles on page 6 of MST124, Unit 4.</a:t>
            </a:r>
            <a:endParaRPr b="0" lang="en-GB" sz="2400" spc="-1" strike="noStrike">
              <a:latin typeface="Arial"/>
            </a:endParaRPr>
          </a:p>
          <a:p>
            <a:pPr>
              <a:lnSpc>
                <a:spcPct val="100000"/>
              </a:lnSpc>
              <a:tabLst>
                <a:tab algn="l" pos="0"/>
              </a:tabLst>
            </a:pPr>
            <a:endParaRPr b="0" lang="en-GB" sz="2400" spc="-1" strike="noStrike">
              <a:latin typeface="Arial"/>
            </a:endParaRPr>
          </a:p>
        </p:txBody>
      </p:sp>
      <p:pic>
        <p:nvPicPr>
          <p:cNvPr id="866" name="" descr=""/>
          <p:cNvPicPr/>
          <p:nvPr/>
        </p:nvPicPr>
        <p:blipFill>
          <a:blip r:embed="rId1"/>
          <a:stretch/>
        </p:blipFill>
        <p:spPr>
          <a:xfrm>
            <a:off x="2050920" y="2637000"/>
            <a:ext cx="3332160" cy="936720"/>
          </a:xfrm>
          <a:prstGeom prst="rect">
            <a:avLst/>
          </a:prstGeom>
          <a:ln>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Degrees and radians</a:t>
            </a:r>
            <a:endParaRPr b="0" lang="en-US" sz="4400" spc="-1" strike="noStrike">
              <a:solidFill>
                <a:srgbClr val="000000"/>
              </a:solidFill>
              <a:latin typeface="Calibri"/>
            </a:endParaRPr>
          </a:p>
        </p:txBody>
      </p:sp>
      <p:sp>
        <p:nvSpPr>
          <p:cNvPr id="868" name="CustomShape 2"/>
          <p:cNvSpPr/>
          <p:nvPr/>
        </p:nvSpPr>
        <p:spPr>
          <a:xfrm>
            <a:off x="-488520" y="3213000"/>
            <a:ext cx="10648080" cy="2528280"/>
          </a:xfrm>
          <a:prstGeom prst="rect">
            <a:avLst/>
          </a:prstGeom>
          <a:gradFill rotWithShape="0">
            <a:gsLst>
              <a:gs pos="0">
                <a:srgbClr val="ffbebd"/>
              </a:gs>
              <a:gs pos="100000">
                <a:srgbClr val="ffe5e5"/>
              </a:gs>
            </a:gsLst>
            <a:lin ang="16200000"/>
          </a:gradFill>
          <a:ln>
            <a:solidFill>
              <a:srgbClr val="be4b48"/>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4000" spc="-1" strike="noStrike">
                <a:solidFill>
                  <a:srgbClr val="000000"/>
                </a:solidFill>
                <a:latin typeface="Impact"/>
              </a:rPr>
              <a:t>If you work in both degrees and</a:t>
            </a:r>
            <a:endParaRPr b="0" lang="en-GB" sz="4000" spc="-1" strike="noStrike">
              <a:latin typeface="Arial"/>
            </a:endParaRPr>
          </a:p>
          <a:p>
            <a:pPr>
              <a:lnSpc>
                <a:spcPct val="100000"/>
              </a:lnSpc>
              <a:tabLst>
                <a:tab algn="l" pos="0"/>
              </a:tabLst>
            </a:pPr>
            <a:r>
              <a:rPr b="0" lang="en-GB" sz="4000" spc="-1" strike="noStrike">
                <a:solidFill>
                  <a:srgbClr val="000000"/>
                </a:solidFill>
                <a:latin typeface="Impact"/>
              </a:rPr>
              <a:t>radians, always check your</a:t>
            </a:r>
            <a:endParaRPr b="0" lang="en-GB" sz="4000" spc="-1" strike="noStrike">
              <a:latin typeface="Arial"/>
            </a:endParaRPr>
          </a:p>
          <a:p>
            <a:pPr>
              <a:lnSpc>
                <a:spcPct val="100000"/>
              </a:lnSpc>
              <a:tabLst>
                <a:tab algn="l" pos="0"/>
              </a:tabLst>
            </a:pPr>
            <a:r>
              <a:rPr b="0" lang="en-GB" sz="4000" spc="-1" strike="noStrike">
                <a:solidFill>
                  <a:srgbClr val="000000"/>
                </a:solidFill>
                <a:latin typeface="Impact"/>
              </a:rPr>
              <a:t>calculator setting every time</a:t>
            </a:r>
            <a:endParaRPr b="0" lang="en-GB" sz="4000" spc="-1" strike="noStrike">
              <a:latin typeface="Arial"/>
            </a:endParaRPr>
          </a:p>
          <a:p>
            <a:pPr>
              <a:lnSpc>
                <a:spcPct val="100000"/>
              </a:lnSpc>
              <a:tabLst>
                <a:tab algn="l" pos="0"/>
              </a:tabLst>
            </a:pPr>
            <a:r>
              <a:rPr b="0" lang="en-GB" sz="4000" spc="-1" strike="noStrike">
                <a:solidFill>
                  <a:srgbClr val="000000"/>
                </a:solidFill>
                <a:latin typeface="Impact"/>
              </a:rPr>
              <a:t>you start work.</a:t>
            </a:r>
            <a:endParaRPr b="0" lang="en-GB" sz="4000" spc="-1" strike="noStrike">
              <a:latin typeface="Arial"/>
            </a:endParaRPr>
          </a:p>
        </p:txBody>
      </p:sp>
      <p:grpSp>
        <p:nvGrpSpPr>
          <p:cNvPr id="869" name="Group 3"/>
          <p:cNvGrpSpPr/>
          <p:nvPr/>
        </p:nvGrpSpPr>
        <p:grpSpPr>
          <a:xfrm>
            <a:off x="963720" y="1255680"/>
            <a:ext cx="7819560" cy="1285560"/>
            <a:chOff x="963720" y="1255680"/>
            <a:chExt cx="7819560" cy="1285560"/>
          </a:xfrm>
        </p:grpSpPr>
        <p:pic>
          <p:nvPicPr>
            <p:cNvPr id="870" name="TextBox 6" descr=""/>
            <p:cNvPicPr/>
            <p:nvPr/>
          </p:nvPicPr>
          <p:blipFill>
            <a:blip r:embed="rId1"/>
            <a:stretch/>
          </p:blipFill>
          <p:spPr>
            <a:xfrm>
              <a:off x="963720" y="1255680"/>
              <a:ext cx="7819560" cy="1285560"/>
            </a:xfrm>
            <a:prstGeom prst="rect">
              <a:avLst/>
            </a:prstGeom>
            <a:ln>
              <a:noFill/>
            </a:ln>
          </p:spPr>
        </p:pic>
        <p:sp>
          <p:nvSpPr>
            <p:cNvPr id="871" name="CustomShape 4"/>
            <p:cNvSpPr/>
            <p:nvPr/>
          </p:nvSpPr>
          <p:spPr>
            <a:xfrm>
              <a:off x="1032120" y="1413000"/>
              <a:ext cx="7740360" cy="760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4400" spc="-1" strike="noStrike">
                  <a:solidFill>
                    <a:srgbClr val="ffffff"/>
                  </a:solidFill>
                  <a:latin typeface="MV Boli"/>
                  <a:ea typeface="MV Boli"/>
                </a:rPr>
                <a:t>Calculator Health Warning!</a:t>
              </a:r>
              <a:endParaRPr b="0" lang="en-GB" sz="4400" spc="-1" strike="noStrike">
                <a:latin typeface="Arial"/>
              </a:endParaRPr>
            </a:p>
          </p:txBody>
        </p:sp>
      </p:grpSp>
      <p:sp>
        <p:nvSpPr>
          <p:cNvPr id="872" name="CustomShape 5"/>
          <p:cNvSpPr/>
          <p:nvPr/>
        </p:nvSpPr>
        <p:spPr>
          <a:xfrm>
            <a:off x="108000" y="115920"/>
            <a:ext cx="914040" cy="914040"/>
          </a:xfrm>
          <a:prstGeom prst="sun">
            <a:avLst>
              <a:gd name="adj" fmla="val 25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Round and round the circle (degrees)</a:t>
            </a:r>
            <a:endParaRPr b="0" lang="en-US" sz="4400" spc="-1" strike="noStrike">
              <a:solidFill>
                <a:srgbClr val="000000"/>
              </a:solidFill>
              <a:latin typeface="Calibri"/>
            </a:endParaRPr>
          </a:p>
        </p:txBody>
      </p:sp>
      <p:sp>
        <p:nvSpPr>
          <p:cNvPr id="874" name="CustomShape 2"/>
          <p:cNvSpPr/>
          <p:nvPr/>
        </p:nvSpPr>
        <p:spPr>
          <a:xfrm>
            <a:off x="199800" y="4653000"/>
            <a:ext cx="8782920" cy="1736280"/>
          </a:xfrm>
          <a:prstGeom prst="rect">
            <a:avLst/>
          </a:prstGeom>
          <a:gradFill rotWithShape="0">
            <a:gsLst>
              <a:gs pos="0">
                <a:srgbClr val="bfd5ff"/>
              </a:gs>
              <a:gs pos="100000">
                <a:srgbClr val="e5eeff"/>
              </a:gs>
            </a:gsLst>
            <a:lin ang="16200000"/>
          </a:gradFill>
          <a:ln>
            <a:solidFill>
              <a:srgbClr val="4a7ebb"/>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Things to note: </a:t>
            </a:r>
            <a:endParaRPr b="0" lang="en-GB" sz="1800" spc="-1" strike="noStrike">
              <a:latin typeface="Arial"/>
            </a:endParaRPr>
          </a:p>
          <a:p>
            <a:pPr marL="343080" indent="-342720">
              <a:lnSpc>
                <a:spcPct val="100000"/>
              </a:lnSpc>
              <a:buClr>
                <a:srgbClr val="000000"/>
              </a:buClr>
              <a:buFont typeface="StarSymbol"/>
              <a:buAutoNum type="arabicPeriod"/>
              <a:tabLst>
                <a:tab algn="l" pos="0"/>
              </a:tabLst>
            </a:pPr>
            <a:r>
              <a:rPr b="0" lang="en-GB" sz="1800" spc="-1" strike="noStrike">
                <a:solidFill>
                  <a:srgbClr val="000000"/>
                </a:solidFill>
                <a:latin typeface="MV Boli"/>
                <a:ea typeface="MV Boli"/>
              </a:rPr>
              <a:t>We can have angles of any size. Twice round the circle is 720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a:t>
            </a:r>
            <a:endParaRPr b="0" lang="en-GB" sz="1800" spc="-1" strike="noStrike">
              <a:latin typeface="Arial"/>
            </a:endParaRPr>
          </a:p>
          <a:p>
            <a:pPr marL="343080" indent="-342720">
              <a:lnSpc>
                <a:spcPct val="100000"/>
              </a:lnSpc>
              <a:buClr>
                <a:srgbClr val="000000"/>
              </a:buClr>
              <a:buFont typeface="StarSymbol"/>
              <a:buAutoNum type="arabicPeriod"/>
              <a:tabLst>
                <a:tab algn="l" pos="0"/>
              </a:tabLst>
            </a:pPr>
            <a:r>
              <a:rPr b="0" lang="en-GB" sz="1800" spc="-1" strike="noStrike">
                <a:solidFill>
                  <a:srgbClr val="000000"/>
                </a:solidFill>
                <a:latin typeface="MV Boli"/>
                <a:ea typeface="MV Boli"/>
              </a:rPr>
              <a:t>Sin lies between -1 and 1.</a:t>
            </a:r>
            <a:endParaRPr b="0" lang="en-GB" sz="1800" spc="-1" strike="noStrike">
              <a:latin typeface="Arial"/>
            </a:endParaRPr>
          </a:p>
          <a:p>
            <a:pPr marL="343080" indent="-342720">
              <a:lnSpc>
                <a:spcPct val="100000"/>
              </a:lnSpc>
              <a:buClr>
                <a:srgbClr val="000000"/>
              </a:buClr>
              <a:buFont typeface="StarSymbol"/>
              <a:buAutoNum type="arabicPeriod"/>
              <a:tabLst>
                <a:tab algn="l" pos="0"/>
              </a:tabLst>
            </a:pPr>
            <a:r>
              <a:rPr b="0" lang="en-GB" sz="1800" spc="-1" strike="noStrike">
                <a:solidFill>
                  <a:srgbClr val="000000"/>
                </a:solidFill>
                <a:latin typeface="MV Boli"/>
                <a:ea typeface="MV Boli"/>
              </a:rPr>
              <a:t>Sin 90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 sin 450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 sin (-270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and so on.</a:t>
            </a:r>
            <a:endParaRPr b="0" lang="en-GB" sz="1800" spc="-1" strike="noStrike">
              <a:latin typeface="Arial"/>
            </a:endParaRPr>
          </a:p>
          <a:p>
            <a:pPr marL="343080" indent="-342720">
              <a:lnSpc>
                <a:spcPct val="100000"/>
              </a:lnSpc>
              <a:buClr>
                <a:srgbClr val="000000"/>
              </a:buClr>
              <a:buFont typeface="StarSymbol"/>
              <a:buAutoNum type="arabicPeriod"/>
              <a:tabLst>
                <a:tab algn="l" pos="0"/>
              </a:tabLst>
            </a:pPr>
            <a:r>
              <a:rPr b="0" lang="en-GB" sz="1800" spc="-1" strike="noStrike">
                <a:solidFill>
                  <a:srgbClr val="000000"/>
                </a:solidFill>
                <a:latin typeface="MV Boli"/>
                <a:ea typeface="MV Boli"/>
              </a:rPr>
              <a:t>The graph is symmetrical over a given range so, for example, sin(30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is</a:t>
            </a:r>
            <a:br/>
            <a:r>
              <a:rPr b="0" lang="en-GB" sz="1800" spc="-1" strike="noStrike">
                <a:solidFill>
                  <a:srgbClr val="000000"/>
                </a:solidFill>
                <a:latin typeface="MV Boli"/>
                <a:ea typeface="MV Boli"/>
              </a:rPr>
              <a:t>equal to sin(150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(which is 180 – 30)</a:t>
            </a:r>
            <a:endParaRPr b="0" lang="en-GB" sz="1800" spc="-1" strike="noStrike">
              <a:latin typeface="Arial"/>
            </a:endParaRPr>
          </a:p>
        </p:txBody>
      </p:sp>
      <p:pic>
        <p:nvPicPr>
          <p:cNvPr id="875" name="" descr=""/>
          <p:cNvPicPr/>
          <p:nvPr/>
        </p:nvPicPr>
        <p:blipFill>
          <a:blip r:embed="rId1"/>
          <a:stretch/>
        </p:blipFill>
        <p:spPr>
          <a:xfrm>
            <a:off x="1523880" y="1395360"/>
            <a:ext cx="6095880" cy="4067280"/>
          </a:xfrm>
          <a:prstGeom prst="rect">
            <a:avLst/>
          </a:prstGeom>
          <a:ln>
            <a:noFill/>
          </a:ln>
        </p:spPr>
      </p:pic>
      <p:pic>
        <p:nvPicPr>
          <p:cNvPr id="876" name="" descr=""/>
          <p:cNvPicPr/>
          <p:nvPr/>
        </p:nvPicPr>
        <p:blipFill>
          <a:blip r:embed="rId2"/>
          <a:stretch/>
        </p:blipFill>
        <p:spPr>
          <a:xfrm>
            <a:off x="1476360" y="1628640"/>
            <a:ext cx="1835280" cy="576360"/>
          </a:xfrm>
          <a:prstGeom prst="rect">
            <a:avLst/>
          </a:prstGeom>
          <a:ln>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Round and round the circle (radians)</a:t>
            </a:r>
            <a:endParaRPr b="0" lang="en-US" sz="4400" spc="-1" strike="noStrike">
              <a:solidFill>
                <a:srgbClr val="000000"/>
              </a:solidFill>
              <a:latin typeface="Calibri"/>
            </a:endParaRPr>
          </a:p>
        </p:txBody>
      </p:sp>
      <p:sp>
        <p:nvSpPr>
          <p:cNvPr id="878" name="CustomShape 2"/>
          <p:cNvSpPr/>
          <p:nvPr/>
        </p:nvSpPr>
        <p:spPr>
          <a:xfrm>
            <a:off x="369720" y="5084640"/>
            <a:ext cx="4818600" cy="364680"/>
          </a:xfrm>
          <a:prstGeom prst="rect">
            <a:avLst/>
          </a:prstGeom>
          <a:gradFill rotWithShape="0">
            <a:gsLst>
              <a:gs pos="0">
                <a:srgbClr val="e4fdc2"/>
              </a:gs>
              <a:gs pos="100000">
                <a:srgbClr val="f5ffe6"/>
              </a:gs>
            </a:gsLst>
            <a:lin ang="16200000"/>
          </a:gradFill>
          <a:ln>
            <a:solidFill>
              <a:srgbClr val="98b954"/>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marL="343080" indent="-342720">
              <a:lnSpc>
                <a:spcPct val="100000"/>
              </a:lnSpc>
              <a:tabLst>
                <a:tab algn="l" pos="0"/>
              </a:tabLst>
            </a:pPr>
            <a:r>
              <a:rPr b="0" lang="en-GB" sz="1800" spc="-1" strike="noStrike">
                <a:solidFill>
                  <a:srgbClr val="000000"/>
                </a:solidFill>
                <a:latin typeface="Calibri"/>
              </a:rPr>
              <a:t>Sin(</a:t>
            </a:r>
            <a:r>
              <a:rPr b="0" lang="en-GB" sz="1800" spc="-1" strike="noStrike">
                <a:solidFill>
                  <a:srgbClr val="000000"/>
                </a:solidFill>
                <a:latin typeface="Symbol"/>
              </a:rPr>
              <a:t>p</a:t>
            </a:r>
            <a:r>
              <a:rPr b="0" lang="en-GB" sz="1800" spc="-1" strike="noStrike">
                <a:solidFill>
                  <a:srgbClr val="000000"/>
                </a:solidFill>
                <a:latin typeface="Calibri"/>
              </a:rPr>
              <a:t>/2) = sin(5</a:t>
            </a:r>
            <a:r>
              <a:rPr b="0" lang="en-GB" sz="1800" spc="-1" strike="noStrike">
                <a:solidFill>
                  <a:srgbClr val="000000"/>
                </a:solidFill>
                <a:latin typeface="Symbol"/>
              </a:rPr>
              <a:t>p</a:t>
            </a:r>
            <a:r>
              <a:rPr b="0" lang="en-GB" sz="1800" spc="-1" strike="noStrike">
                <a:solidFill>
                  <a:srgbClr val="000000"/>
                </a:solidFill>
                <a:latin typeface="Calibri"/>
              </a:rPr>
              <a:t>/2) = sin(-3</a:t>
            </a:r>
            <a:r>
              <a:rPr b="0" lang="en-GB" sz="1800" spc="-1" strike="noStrike">
                <a:solidFill>
                  <a:srgbClr val="000000"/>
                </a:solidFill>
                <a:latin typeface="Symbol"/>
              </a:rPr>
              <a:t>p</a:t>
            </a:r>
            <a:r>
              <a:rPr b="0" lang="en-GB" sz="1800" spc="-1" strike="noStrike">
                <a:solidFill>
                  <a:srgbClr val="000000"/>
                </a:solidFill>
                <a:latin typeface="Calibri"/>
              </a:rPr>
              <a:t>/2) and so on.</a:t>
            </a:r>
            <a:endParaRPr b="0" lang="en-GB" sz="1800" spc="-1" strike="noStrike">
              <a:latin typeface="Arial"/>
            </a:endParaRPr>
          </a:p>
        </p:txBody>
      </p:sp>
      <p:pic>
        <p:nvPicPr>
          <p:cNvPr id="879" name="" descr=""/>
          <p:cNvPicPr/>
          <p:nvPr/>
        </p:nvPicPr>
        <p:blipFill>
          <a:blip r:embed="rId1"/>
          <a:stretch/>
        </p:blipFill>
        <p:spPr>
          <a:xfrm>
            <a:off x="1523880" y="1395360"/>
            <a:ext cx="6095880" cy="4067280"/>
          </a:xfrm>
          <a:prstGeom prst="rect">
            <a:avLst/>
          </a:prstGeom>
          <a:ln>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Round and round the circle (degrees)</a:t>
            </a:r>
            <a:endParaRPr b="0" lang="en-US" sz="4400" spc="-1" strike="noStrike">
              <a:solidFill>
                <a:srgbClr val="000000"/>
              </a:solidFill>
              <a:latin typeface="Calibri"/>
            </a:endParaRPr>
          </a:p>
        </p:txBody>
      </p:sp>
      <p:sp>
        <p:nvSpPr>
          <p:cNvPr id="881" name="CustomShape 2"/>
          <p:cNvSpPr/>
          <p:nvPr/>
        </p:nvSpPr>
        <p:spPr>
          <a:xfrm>
            <a:off x="776160" y="4365720"/>
            <a:ext cx="8075520" cy="1461960"/>
          </a:xfrm>
          <a:prstGeom prst="rect">
            <a:avLst/>
          </a:prstGeom>
          <a:gradFill rotWithShape="0">
            <a:gsLst>
              <a:gs pos="0">
                <a:srgbClr val="bbefff"/>
              </a:gs>
              <a:gs pos="100000">
                <a:srgbClr val="e4f9ff"/>
              </a:gs>
            </a:gsLst>
            <a:lin ang="16200000"/>
          </a:gradFill>
          <a:ln>
            <a:solidFill>
              <a:srgbClr val="46aac5"/>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Things to note: </a:t>
            </a:r>
            <a:endParaRPr b="0" lang="en-GB" sz="1800" spc="-1" strike="noStrike">
              <a:latin typeface="Arial"/>
            </a:endParaRPr>
          </a:p>
          <a:p>
            <a:pPr marL="343080" indent="-342720">
              <a:lnSpc>
                <a:spcPct val="100000"/>
              </a:lnSpc>
              <a:buClr>
                <a:srgbClr val="000000"/>
              </a:buClr>
              <a:buFont typeface="StarSymbol"/>
              <a:buAutoNum type="arabicPeriod"/>
              <a:tabLst>
                <a:tab algn="l" pos="0"/>
              </a:tabLst>
            </a:pPr>
            <a:r>
              <a:rPr b="0" lang="en-GB" sz="1800" spc="-1" strike="noStrike">
                <a:solidFill>
                  <a:srgbClr val="000000"/>
                </a:solidFill>
                <a:latin typeface="MV Boli"/>
                <a:ea typeface="MV Boli"/>
              </a:rPr>
              <a:t>The cosine graph is the sine graph translated to the left by 90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or </a:t>
            </a:r>
            <a:br/>
            <a:r>
              <a:rPr b="0" lang="en-GB" sz="1800" spc="-1" strike="noStrike">
                <a:solidFill>
                  <a:srgbClr val="000000"/>
                </a:solidFill>
                <a:latin typeface="Symbol"/>
                <a:ea typeface="MV Boli"/>
              </a:rPr>
              <a:t>p</a:t>
            </a:r>
            <a:r>
              <a:rPr b="0" lang="en-GB" sz="1800" spc="-1" strike="noStrike">
                <a:solidFill>
                  <a:srgbClr val="000000"/>
                </a:solidFill>
                <a:latin typeface="MV Boli"/>
                <a:ea typeface="MV Boli"/>
              </a:rPr>
              <a:t>/2 radians.</a:t>
            </a:r>
            <a:endParaRPr b="0" lang="en-GB" sz="1800" spc="-1" strike="noStrike">
              <a:latin typeface="Arial"/>
            </a:endParaRPr>
          </a:p>
          <a:p>
            <a:pPr marL="343080" indent="-342720">
              <a:lnSpc>
                <a:spcPct val="100000"/>
              </a:lnSpc>
              <a:buClr>
                <a:srgbClr val="000000"/>
              </a:buClr>
              <a:buFont typeface="StarSymbol"/>
              <a:buAutoNum type="arabicPeriod"/>
              <a:tabLst>
                <a:tab algn="l" pos="0"/>
              </a:tabLst>
            </a:pPr>
            <a:r>
              <a:rPr b="0" lang="en-GB" sz="1800" spc="-1" strike="noStrike">
                <a:solidFill>
                  <a:srgbClr val="000000"/>
                </a:solidFill>
                <a:latin typeface="MV Boli"/>
                <a:ea typeface="MV Boli"/>
              </a:rPr>
              <a:t>The symmetries are different, so whereas sin(x</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 sin(180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 x</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a:t>
            </a:r>
            <a:br/>
            <a:r>
              <a:rPr b="0" lang="en-GB" sz="1800" spc="-1" strike="noStrike">
                <a:solidFill>
                  <a:srgbClr val="000000"/>
                </a:solidFill>
                <a:latin typeface="MV Boli"/>
                <a:ea typeface="MV Boli"/>
              </a:rPr>
              <a:t>we have cos(x</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 cos(360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 x</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a:t>
            </a:r>
            <a:endParaRPr b="0" lang="en-GB" sz="1800" spc="-1" strike="noStrike">
              <a:latin typeface="Arial"/>
            </a:endParaRPr>
          </a:p>
        </p:txBody>
      </p:sp>
      <p:pic>
        <p:nvPicPr>
          <p:cNvPr id="882" name="" descr=""/>
          <p:cNvPicPr/>
          <p:nvPr/>
        </p:nvPicPr>
        <p:blipFill>
          <a:blip r:embed="rId1"/>
          <a:stretch/>
        </p:blipFill>
        <p:spPr>
          <a:xfrm>
            <a:off x="1523880" y="1395360"/>
            <a:ext cx="6095880" cy="4067280"/>
          </a:xfrm>
          <a:prstGeom prst="rect">
            <a:avLst/>
          </a:prstGeom>
          <a:ln>
            <a:noFill/>
          </a:ln>
        </p:spPr>
      </p:pic>
      <p:pic>
        <p:nvPicPr>
          <p:cNvPr id="883" name="" descr=""/>
          <p:cNvPicPr/>
          <p:nvPr/>
        </p:nvPicPr>
        <p:blipFill>
          <a:blip r:embed="rId2"/>
          <a:stretch/>
        </p:blipFill>
        <p:spPr>
          <a:xfrm>
            <a:off x="1440000" y="1628640"/>
            <a:ext cx="1908000" cy="576360"/>
          </a:xfrm>
          <a:prstGeom prst="rect">
            <a:avLst/>
          </a:prstGeom>
          <a:ln>
            <a:noFill/>
          </a:ln>
        </p:spPr>
      </p:pic>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4"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Round and round the circle (degrees)</a:t>
            </a:r>
            <a:endParaRPr b="0" lang="en-US" sz="4400" spc="-1" strike="noStrike">
              <a:solidFill>
                <a:srgbClr val="000000"/>
              </a:solidFill>
              <a:latin typeface="Calibri"/>
            </a:endParaRPr>
          </a:p>
        </p:txBody>
      </p:sp>
      <p:sp>
        <p:nvSpPr>
          <p:cNvPr id="885" name="CustomShape 2"/>
          <p:cNvSpPr/>
          <p:nvPr/>
        </p:nvSpPr>
        <p:spPr>
          <a:xfrm>
            <a:off x="552240" y="5877000"/>
            <a:ext cx="8072280" cy="639000"/>
          </a:xfrm>
          <a:prstGeom prst="rect">
            <a:avLst/>
          </a:prstGeom>
          <a:gradFill rotWithShape="0">
            <a:gsLst>
              <a:gs pos="0">
                <a:srgbClr val="e4fdc2"/>
              </a:gs>
              <a:gs pos="100000">
                <a:srgbClr val="f5ffe6"/>
              </a:gs>
            </a:gsLst>
            <a:lin ang="16200000"/>
          </a:gradFill>
          <a:ln>
            <a:solidFill>
              <a:srgbClr val="98b954"/>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There is no value for tan(90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tan(270</a:t>
            </a:r>
            <a:r>
              <a:rPr b="0" lang="en-GB" sz="1800" spc="-1" strike="noStrike">
                <a:solidFill>
                  <a:srgbClr val="000000"/>
                </a:solidFill>
                <a:latin typeface="Symbol"/>
                <a:ea typeface="MV Boli"/>
              </a:rPr>
              <a:t></a:t>
            </a:r>
            <a:r>
              <a:rPr b="0" lang="en-GB" sz="1800" spc="-1" strike="noStrike">
                <a:solidFill>
                  <a:srgbClr val="000000"/>
                </a:solidFill>
                <a:latin typeface="MV Boli"/>
                <a:ea typeface="MV Boli"/>
              </a:rPr>
              <a:t>) and so on. For these values, </a:t>
            </a:r>
            <a:br/>
            <a:r>
              <a:rPr b="0" lang="en-GB" sz="1800" spc="-1" strike="noStrike">
                <a:solidFill>
                  <a:srgbClr val="000000"/>
                </a:solidFill>
                <a:latin typeface="MV Boli"/>
                <a:ea typeface="MV Boli"/>
              </a:rPr>
              <a:t>cos(x) is zero, and we cannot divide by zero.</a:t>
            </a:r>
            <a:endParaRPr b="0" lang="en-GB" sz="1800" spc="-1" strike="noStrike">
              <a:latin typeface="Arial"/>
            </a:endParaRPr>
          </a:p>
        </p:txBody>
      </p:sp>
      <p:pic>
        <p:nvPicPr>
          <p:cNvPr id="886" name="" descr=""/>
          <p:cNvPicPr/>
          <p:nvPr/>
        </p:nvPicPr>
        <p:blipFill>
          <a:blip r:embed="rId1"/>
          <a:stretch/>
        </p:blipFill>
        <p:spPr>
          <a:xfrm>
            <a:off x="1523880" y="1395360"/>
            <a:ext cx="6095880" cy="4067280"/>
          </a:xfrm>
          <a:prstGeom prst="rect">
            <a:avLst/>
          </a:prstGeom>
          <a:ln>
            <a:noFill/>
          </a:ln>
        </p:spPr>
      </p:pic>
      <p:pic>
        <p:nvPicPr>
          <p:cNvPr id="887" name="" descr=""/>
          <p:cNvPicPr/>
          <p:nvPr/>
        </p:nvPicPr>
        <p:blipFill>
          <a:blip r:embed="rId2"/>
          <a:stretch/>
        </p:blipFill>
        <p:spPr>
          <a:xfrm>
            <a:off x="1457280" y="1628640"/>
            <a:ext cx="1871640" cy="576360"/>
          </a:xfrm>
          <a:prstGeom prst="rect">
            <a:avLst/>
          </a:prstGeom>
          <a:ln>
            <a:noFill/>
          </a:ln>
        </p:spPr>
      </p:pic>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Trigonometrical equations</a:t>
            </a:r>
            <a:endParaRPr b="0" lang="en-US" sz="4400" spc="-1" strike="noStrike">
              <a:solidFill>
                <a:srgbClr val="000000"/>
              </a:solidFill>
              <a:latin typeface="Calibri"/>
            </a:endParaRPr>
          </a:p>
        </p:txBody>
      </p:sp>
      <p:sp>
        <p:nvSpPr>
          <p:cNvPr id="889"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tabLst>
                <a:tab algn="l" pos="0"/>
              </a:tabLst>
            </a:pPr>
            <a:r>
              <a:rPr b="0" lang="en-GB" sz="3200" spc="-1" strike="noStrike">
                <a:solidFill>
                  <a:srgbClr val="000000"/>
                </a:solidFill>
                <a:latin typeface="Calibri"/>
                <a:ea typeface="Arial"/>
              </a:rPr>
              <a:t>Solve the equation sin(</a:t>
            </a:r>
            <a:r>
              <a:rPr b="0" i="1" lang="en-GB" sz="3200" spc="-1" strike="noStrike">
                <a:solidFill>
                  <a:srgbClr val="000000"/>
                </a:solidFill>
                <a:latin typeface="Times New Roman"/>
                <a:ea typeface="Times New Roman"/>
              </a:rPr>
              <a:t>x</a:t>
            </a:r>
            <a:r>
              <a:rPr b="0" lang="en-GB" sz="3200" spc="-1" strike="noStrike">
                <a:solidFill>
                  <a:srgbClr val="000000"/>
                </a:solidFill>
                <a:latin typeface="Calibri"/>
                <a:ea typeface="Arial"/>
              </a:rPr>
              <a:t>)=0.5</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If we put                       into a calculator, we get </a:t>
            </a: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the answer </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marL="343080" indent="-342720">
              <a:lnSpc>
                <a:spcPct val="100000"/>
              </a:lnSpc>
              <a:spcBef>
                <a:spcPts val="641"/>
              </a:spcBef>
              <a:tabLst>
                <a:tab algn="l" pos="0"/>
              </a:tabLst>
            </a:pPr>
            <a:r>
              <a:rPr b="0" lang="en-GB" sz="3200" spc="-1" strike="noStrike">
                <a:solidFill>
                  <a:srgbClr val="000000"/>
                </a:solidFill>
                <a:latin typeface="Calibri"/>
                <a:ea typeface="Arial"/>
              </a:rPr>
              <a:t>But this isn’t the whole story </a:t>
            </a:r>
            <a:endParaRPr b="0" lang="en-US" sz="3200" spc="-1" strike="noStrike">
              <a:solidFill>
                <a:srgbClr val="000000"/>
              </a:solidFill>
              <a:latin typeface="Calibri"/>
            </a:endParaRPr>
          </a:p>
        </p:txBody>
      </p:sp>
      <p:pic>
        <p:nvPicPr>
          <p:cNvPr id="890" name="" descr=""/>
          <p:cNvPicPr/>
          <p:nvPr/>
        </p:nvPicPr>
        <p:blipFill>
          <a:blip r:embed="rId1"/>
          <a:stretch/>
        </p:blipFill>
        <p:spPr>
          <a:xfrm>
            <a:off x="2700360" y="3213000"/>
            <a:ext cx="3505320" cy="936720"/>
          </a:xfrm>
          <a:prstGeom prst="rect">
            <a:avLst/>
          </a:prstGeom>
          <a:ln>
            <a:noFill/>
          </a:ln>
        </p:spPr>
      </p:pic>
      <p:pic>
        <p:nvPicPr>
          <p:cNvPr id="891" name="" descr=""/>
          <p:cNvPicPr/>
          <p:nvPr/>
        </p:nvPicPr>
        <p:blipFill>
          <a:blip r:embed="rId2"/>
          <a:stretch/>
        </p:blipFill>
        <p:spPr>
          <a:xfrm>
            <a:off x="2124000" y="2781360"/>
            <a:ext cx="1903320" cy="503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Measuring the height of a tree</a:t>
            </a:r>
            <a:endParaRPr b="0" lang="en-US" sz="4400" spc="-1" strike="noStrike">
              <a:solidFill>
                <a:srgbClr val="000000"/>
              </a:solidFill>
              <a:latin typeface="Calibri"/>
            </a:endParaRPr>
          </a:p>
        </p:txBody>
      </p:sp>
      <p:sp>
        <p:nvSpPr>
          <p:cNvPr id="180" name="Line 2"/>
          <p:cNvSpPr/>
          <p:nvPr/>
        </p:nvSpPr>
        <p:spPr>
          <a:xfrm>
            <a:off x="2771640" y="2781000"/>
            <a:ext cx="0" cy="1800360"/>
          </a:xfrm>
          <a:prstGeom prst="line">
            <a:avLst/>
          </a:prstGeom>
          <a:ln>
            <a:solidFill>
              <a:srgbClr val="4a7ebb"/>
            </a:solidFill>
          </a:ln>
        </p:spPr>
        <p:style>
          <a:lnRef idx="0"/>
          <a:fillRef idx="0"/>
          <a:effectRef idx="0"/>
          <a:fontRef idx="minor"/>
        </p:style>
      </p:sp>
      <p:sp>
        <p:nvSpPr>
          <p:cNvPr id="181" name="Line 3"/>
          <p:cNvSpPr/>
          <p:nvPr/>
        </p:nvSpPr>
        <p:spPr>
          <a:xfrm>
            <a:off x="2771640" y="4581360"/>
            <a:ext cx="3672000" cy="0"/>
          </a:xfrm>
          <a:prstGeom prst="line">
            <a:avLst/>
          </a:prstGeom>
          <a:ln>
            <a:solidFill>
              <a:srgbClr val="4a7ebb"/>
            </a:solidFill>
          </a:ln>
        </p:spPr>
        <p:style>
          <a:lnRef idx="0"/>
          <a:fillRef idx="0"/>
          <a:effectRef idx="0"/>
          <a:fontRef idx="minor"/>
        </p:style>
      </p:sp>
      <p:sp>
        <p:nvSpPr>
          <p:cNvPr id="182" name="Line 4"/>
          <p:cNvSpPr/>
          <p:nvPr/>
        </p:nvSpPr>
        <p:spPr>
          <a:xfrm>
            <a:off x="2771640" y="2781000"/>
            <a:ext cx="3672000" cy="1800360"/>
          </a:xfrm>
          <a:prstGeom prst="line">
            <a:avLst/>
          </a:prstGeom>
          <a:ln>
            <a:solidFill>
              <a:srgbClr val="4a7ebb"/>
            </a:solidFill>
          </a:ln>
        </p:spPr>
        <p:style>
          <a:lnRef idx="0"/>
          <a:fillRef idx="0"/>
          <a:effectRef idx="0"/>
          <a:fontRef idx="minor"/>
        </p:style>
      </p:sp>
      <p:sp>
        <p:nvSpPr>
          <p:cNvPr id="183" name="CustomShape 5"/>
          <p:cNvSpPr/>
          <p:nvPr/>
        </p:nvSpPr>
        <p:spPr>
          <a:xfrm>
            <a:off x="2413440" y="3500280"/>
            <a:ext cx="3013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h</a:t>
            </a:r>
            <a:endParaRPr b="0" lang="en-GB" sz="1800" spc="-1" strike="noStrike">
              <a:latin typeface="Arial"/>
            </a:endParaRPr>
          </a:p>
        </p:txBody>
      </p:sp>
      <p:sp>
        <p:nvSpPr>
          <p:cNvPr id="184" name="CustomShape 6"/>
          <p:cNvSpPr/>
          <p:nvPr/>
        </p:nvSpPr>
        <p:spPr>
          <a:xfrm>
            <a:off x="4145040" y="4581360"/>
            <a:ext cx="76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100 m</a:t>
            </a:r>
            <a:endParaRPr b="0" lang="en-GB" sz="1800" spc="-1" strike="noStrike">
              <a:latin typeface="Arial"/>
            </a:endParaRPr>
          </a:p>
        </p:txBody>
      </p:sp>
      <p:sp>
        <p:nvSpPr>
          <p:cNvPr id="185" name="CustomShape 7"/>
          <p:cNvSpPr/>
          <p:nvPr/>
        </p:nvSpPr>
        <p:spPr>
          <a:xfrm>
            <a:off x="5511600" y="4292640"/>
            <a:ext cx="4860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20˚</a:t>
            </a:r>
            <a:endParaRPr b="0" lang="en-GB" sz="1800" spc="-1" strike="noStrike">
              <a:latin typeface="Arial"/>
            </a:endParaRPr>
          </a:p>
        </p:txBody>
      </p:sp>
      <p:sp>
        <p:nvSpPr>
          <p:cNvPr id="186" name="CustomShape 8"/>
          <p:cNvSpPr/>
          <p:nvPr/>
        </p:nvSpPr>
        <p:spPr>
          <a:xfrm>
            <a:off x="2771640" y="4437000"/>
            <a:ext cx="144000" cy="14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2"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Trigonometrical equations</a:t>
            </a:r>
            <a:endParaRPr b="0" lang="en-US" sz="4400" spc="-1" strike="noStrike">
              <a:solidFill>
                <a:srgbClr val="000000"/>
              </a:solidFill>
              <a:latin typeface="Calibri"/>
            </a:endParaRPr>
          </a:p>
        </p:txBody>
      </p:sp>
      <p:sp>
        <p:nvSpPr>
          <p:cNvPr id="893"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tabLst>
                <a:tab algn="l" pos="0"/>
              </a:tabLst>
            </a:pPr>
            <a:r>
              <a:rPr b="0" lang="en-GB" sz="3200" spc="-1" strike="noStrike">
                <a:solidFill>
                  <a:srgbClr val="000000"/>
                </a:solidFill>
                <a:latin typeface="Calibri"/>
                <a:ea typeface="Arial"/>
              </a:rPr>
              <a:t>Solve the equation sin(</a:t>
            </a:r>
            <a:r>
              <a:rPr b="0" i="1" lang="en-GB" sz="3200" spc="-1" strike="noStrike">
                <a:solidFill>
                  <a:srgbClr val="000000"/>
                </a:solidFill>
                <a:latin typeface="Times New Roman"/>
                <a:ea typeface="Times New Roman"/>
              </a:rPr>
              <a:t>x</a:t>
            </a:r>
            <a:r>
              <a:rPr b="0" lang="en-GB" sz="3200" spc="-1" strike="noStrike">
                <a:solidFill>
                  <a:srgbClr val="000000"/>
                </a:solidFill>
                <a:latin typeface="Calibri"/>
                <a:ea typeface="Arial"/>
              </a:rPr>
              <a:t>)=0.5</a:t>
            </a:r>
            <a:endParaRPr b="0" lang="en-US" sz="3200" spc="-1" strike="noStrike">
              <a:solidFill>
                <a:srgbClr val="000000"/>
              </a:solidFill>
              <a:latin typeface="Calibri"/>
            </a:endParaRPr>
          </a:p>
        </p:txBody>
      </p:sp>
      <p:sp>
        <p:nvSpPr>
          <p:cNvPr id="894" name="CustomShape 3"/>
          <p:cNvSpPr/>
          <p:nvPr/>
        </p:nvSpPr>
        <p:spPr>
          <a:xfrm>
            <a:off x="1482120" y="2637000"/>
            <a:ext cx="1037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Solutions</a:t>
            </a:r>
            <a:endParaRPr b="0" lang="en-GB" sz="1800" spc="-1" strike="noStrike">
              <a:latin typeface="Arial"/>
            </a:endParaRPr>
          </a:p>
        </p:txBody>
      </p:sp>
      <p:sp>
        <p:nvSpPr>
          <p:cNvPr id="895" name="Line 4"/>
          <p:cNvSpPr/>
          <p:nvPr/>
        </p:nvSpPr>
        <p:spPr>
          <a:xfrm>
            <a:off x="2484360" y="2923920"/>
            <a:ext cx="2374920" cy="1152720"/>
          </a:xfrm>
          <a:prstGeom prst="line">
            <a:avLst/>
          </a:prstGeom>
          <a:ln>
            <a:solidFill>
              <a:srgbClr val="4a7ebb"/>
            </a:solidFill>
            <a:tailEnd len="med" type="arrow" w="med"/>
          </a:ln>
        </p:spPr>
        <p:style>
          <a:lnRef idx="0"/>
          <a:fillRef idx="0"/>
          <a:effectRef idx="0"/>
          <a:fontRef idx="minor"/>
        </p:style>
      </p:sp>
      <p:sp>
        <p:nvSpPr>
          <p:cNvPr id="896" name="Line 5"/>
          <p:cNvSpPr/>
          <p:nvPr/>
        </p:nvSpPr>
        <p:spPr>
          <a:xfrm>
            <a:off x="2268360" y="2923920"/>
            <a:ext cx="2158920" cy="1152720"/>
          </a:xfrm>
          <a:prstGeom prst="line">
            <a:avLst/>
          </a:prstGeom>
          <a:ln>
            <a:solidFill>
              <a:srgbClr val="4a7ebb"/>
            </a:solidFill>
            <a:tailEnd len="med" type="arrow" w="med"/>
          </a:ln>
        </p:spPr>
        <p:style>
          <a:lnRef idx="0"/>
          <a:fillRef idx="0"/>
          <a:effectRef idx="0"/>
          <a:fontRef idx="minor"/>
        </p:style>
      </p:sp>
      <p:sp>
        <p:nvSpPr>
          <p:cNvPr id="897" name="Line 6"/>
          <p:cNvSpPr/>
          <p:nvPr/>
        </p:nvSpPr>
        <p:spPr>
          <a:xfrm>
            <a:off x="2525400" y="2820960"/>
            <a:ext cx="3270240" cy="1255680"/>
          </a:xfrm>
          <a:prstGeom prst="line">
            <a:avLst/>
          </a:prstGeom>
          <a:ln>
            <a:solidFill>
              <a:srgbClr val="4a7ebb"/>
            </a:solidFill>
            <a:tailEnd len="med" type="arrow" w="med"/>
          </a:ln>
        </p:spPr>
        <p:style>
          <a:lnRef idx="0"/>
          <a:fillRef idx="0"/>
          <a:effectRef idx="0"/>
          <a:fontRef idx="minor"/>
        </p:style>
      </p:sp>
      <p:sp>
        <p:nvSpPr>
          <p:cNvPr id="898" name="Line 7"/>
          <p:cNvSpPr/>
          <p:nvPr/>
        </p:nvSpPr>
        <p:spPr>
          <a:xfrm flipH="1" flipV="1">
            <a:off x="4427280" y="4221000"/>
            <a:ext cx="73080" cy="792000"/>
          </a:xfrm>
          <a:prstGeom prst="line">
            <a:avLst/>
          </a:prstGeom>
          <a:ln>
            <a:solidFill>
              <a:srgbClr val="4a7ebb"/>
            </a:solidFill>
            <a:tailEnd len="med" type="arrow" w="med"/>
          </a:ln>
        </p:spPr>
        <p:style>
          <a:lnRef idx="0"/>
          <a:fillRef idx="0"/>
          <a:effectRef idx="0"/>
          <a:fontRef idx="minor"/>
        </p:style>
      </p:sp>
      <p:sp>
        <p:nvSpPr>
          <p:cNvPr id="899" name="Line 8"/>
          <p:cNvSpPr/>
          <p:nvPr/>
        </p:nvSpPr>
        <p:spPr>
          <a:xfrm flipV="1">
            <a:off x="4859280" y="4149720"/>
            <a:ext cx="0" cy="1439640"/>
          </a:xfrm>
          <a:prstGeom prst="line">
            <a:avLst/>
          </a:prstGeom>
          <a:ln>
            <a:solidFill>
              <a:srgbClr val="4a7ebb"/>
            </a:solidFill>
            <a:tailEnd len="med" type="arrow" w="med"/>
          </a:ln>
        </p:spPr>
        <p:style>
          <a:lnRef idx="0"/>
          <a:fillRef idx="0"/>
          <a:effectRef idx="0"/>
          <a:fontRef idx="minor"/>
        </p:style>
      </p:sp>
      <p:sp>
        <p:nvSpPr>
          <p:cNvPr id="900" name="Line 9"/>
          <p:cNvSpPr/>
          <p:nvPr/>
        </p:nvSpPr>
        <p:spPr>
          <a:xfrm flipV="1">
            <a:off x="5795640" y="4149720"/>
            <a:ext cx="0" cy="1366560"/>
          </a:xfrm>
          <a:prstGeom prst="line">
            <a:avLst/>
          </a:prstGeom>
          <a:ln>
            <a:solidFill>
              <a:srgbClr val="4a7ebb"/>
            </a:solidFill>
            <a:tailEnd len="med" type="arrow" w="med"/>
          </a:ln>
        </p:spPr>
        <p:style>
          <a:lnRef idx="0"/>
          <a:fillRef idx="0"/>
          <a:effectRef idx="0"/>
          <a:fontRef idx="minor"/>
        </p:style>
      </p:sp>
      <p:pic>
        <p:nvPicPr>
          <p:cNvPr id="901" name="" descr=""/>
          <p:cNvPicPr/>
          <p:nvPr/>
        </p:nvPicPr>
        <p:blipFill>
          <a:blip r:embed="rId1"/>
          <a:stretch/>
        </p:blipFill>
        <p:spPr>
          <a:xfrm>
            <a:off x="1258920" y="2276640"/>
            <a:ext cx="6095880" cy="4067280"/>
          </a:xfrm>
          <a:prstGeom prst="rect">
            <a:avLst/>
          </a:prstGeom>
          <a:ln>
            <a:noFill/>
          </a:ln>
        </p:spPr>
      </p:pic>
      <p:pic>
        <p:nvPicPr>
          <p:cNvPr id="902" name="" descr=""/>
          <p:cNvPicPr/>
          <p:nvPr/>
        </p:nvPicPr>
        <p:blipFill>
          <a:blip r:embed="rId2"/>
          <a:stretch/>
        </p:blipFill>
        <p:spPr>
          <a:xfrm>
            <a:off x="4427640" y="5013360"/>
            <a:ext cx="165240" cy="393840"/>
          </a:xfrm>
          <a:prstGeom prst="rect">
            <a:avLst/>
          </a:prstGeom>
          <a:ln>
            <a:noFill/>
          </a:ln>
        </p:spPr>
      </p:pic>
      <p:pic>
        <p:nvPicPr>
          <p:cNvPr id="903" name="" descr=""/>
          <p:cNvPicPr/>
          <p:nvPr/>
        </p:nvPicPr>
        <p:blipFill>
          <a:blip r:embed="rId3"/>
          <a:stretch/>
        </p:blipFill>
        <p:spPr>
          <a:xfrm>
            <a:off x="4716360" y="5589720"/>
            <a:ext cx="241200" cy="393840"/>
          </a:xfrm>
          <a:prstGeom prst="rect">
            <a:avLst/>
          </a:prstGeom>
          <a:ln>
            <a:noFill/>
          </a:ln>
        </p:spPr>
      </p:pic>
      <p:pic>
        <p:nvPicPr>
          <p:cNvPr id="904" name="" descr=""/>
          <p:cNvPicPr/>
          <p:nvPr/>
        </p:nvPicPr>
        <p:blipFill>
          <a:blip r:embed="rId4"/>
          <a:stretch/>
        </p:blipFill>
        <p:spPr>
          <a:xfrm>
            <a:off x="5651640" y="5589720"/>
            <a:ext cx="304920" cy="393840"/>
          </a:xfrm>
          <a:prstGeom prst="rect">
            <a:avLst/>
          </a:prstGeom>
          <a:ln>
            <a:noFill/>
          </a:ln>
        </p:spPr>
      </p:pic>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Trigonometrical equations</a:t>
            </a:r>
            <a:endParaRPr b="0" lang="en-US" sz="4400" spc="-1" strike="noStrike">
              <a:solidFill>
                <a:srgbClr val="000000"/>
              </a:solidFill>
              <a:latin typeface="Calibri"/>
            </a:endParaRPr>
          </a:p>
        </p:txBody>
      </p:sp>
      <p:sp>
        <p:nvSpPr>
          <p:cNvPr id="906"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An equation like sin(</a:t>
            </a:r>
            <a:r>
              <a:rPr b="0" i="1" lang="en-GB" sz="3200" spc="-1" strike="noStrike">
                <a:solidFill>
                  <a:srgbClr val="000000"/>
                </a:solidFill>
                <a:latin typeface="Times New Roman"/>
                <a:ea typeface="Times New Roman"/>
              </a:rPr>
              <a:t>x</a:t>
            </a:r>
            <a:r>
              <a:rPr b="0" lang="en-GB" sz="3200" spc="-1" strike="noStrike">
                <a:solidFill>
                  <a:srgbClr val="000000"/>
                </a:solidFill>
                <a:latin typeface="Calibri"/>
                <a:ea typeface="Arial"/>
              </a:rPr>
              <a:t>) = 0.5 has infinitely many solutions.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The principal solution is </a:t>
            </a:r>
            <a:r>
              <a:rPr b="0" i="1" lang="en-GB" sz="3200" spc="-1" strike="noStrike">
                <a:solidFill>
                  <a:srgbClr val="000000"/>
                </a:solidFill>
                <a:latin typeface="Times New Roman"/>
                <a:ea typeface="Times New Roman"/>
              </a:rPr>
              <a:t>x</a:t>
            </a:r>
            <a:r>
              <a:rPr b="0" lang="en-GB" sz="3200" spc="-1" strike="noStrike">
                <a:solidFill>
                  <a:srgbClr val="000000"/>
                </a:solidFill>
                <a:latin typeface="Calibri"/>
                <a:ea typeface="Arial"/>
              </a:rPr>
              <a:t> = 30</a:t>
            </a:r>
            <a:r>
              <a:rPr b="0" lang="en-GB" sz="3200" spc="-1" strike="noStrike">
                <a:solidFill>
                  <a:srgbClr val="000000"/>
                </a:solidFill>
                <a:latin typeface="Symbol"/>
                <a:ea typeface="Arial"/>
              </a:rPr>
              <a:t></a:t>
            </a:r>
            <a:r>
              <a:rPr b="0" lang="en-GB" sz="3200" spc="-1" strike="noStrike">
                <a:solidFill>
                  <a:srgbClr val="000000"/>
                </a:solidFill>
                <a:latin typeface="Calibri"/>
                <a:ea typeface="Arial"/>
              </a:rPr>
              <a:t>, or </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/6 radians.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We restrict the number of solutions by giving a range, ie –</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 &lt; </a:t>
            </a:r>
            <a:r>
              <a:rPr b="0" i="1" lang="en-GB" sz="3200" spc="-1" strike="noStrike">
                <a:solidFill>
                  <a:srgbClr val="000000"/>
                </a:solidFill>
                <a:latin typeface="Times New Roman"/>
                <a:ea typeface="Times New Roman"/>
              </a:rPr>
              <a:t>x</a:t>
            </a:r>
            <a:r>
              <a:rPr b="0" lang="en-GB" sz="3200" spc="-1" strike="noStrike">
                <a:solidFill>
                  <a:srgbClr val="000000"/>
                </a:solidFill>
                <a:latin typeface="Calibri"/>
                <a:ea typeface="Arial"/>
              </a:rPr>
              <a:t> &lt; </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 or  </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p:txBody>
      </p:sp>
      <p:pic>
        <p:nvPicPr>
          <p:cNvPr id="907" name="" descr=""/>
          <p:cNvPicPr/>
          <p:nvPr/>
        </p:nvPicPr>
        <p:blipFill>
          <a:blip r:embed="rId1"/>
          <a:stretch/>
        </p:blipFill>
        <p:spPr>
          <a:xfrm>
            <a:off x="5003640" y="4365720"/>
            <a:ext cx="1917720" cy="406440"/>
          </a:xfrm>
          <a:prstGeom prst="rect">
            <a:avLst/>
          </a:prstGeom>
          <a:ln>
            <a:noFill/>
          </a:ln>
        </p:spPr>
      </p:pic>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Trigonometrical equations</a:t>
            </a:r>
            <a:endParaRPr b="0" lang="en-US" sz="4400" spc="-1" strike="noStrike">
              <a:solidFill>
                <a:srgbClr val="000000"/>
              </a:solidFill>
              <a:latin typeface="Calibri"/>
            </a:endParaRPr>
          </a:p>
        </p:txBody>
      </p:sp>
      <p:sp>
        <p:nvSpPr>
          <p:cNvPr id="909" name="CustomShape 2"/>
          <p:cNvSpPr/>
          <p:nvPr/>
        </p:nvSpPr>
        <p:spPr>
          <a:xfrm>
            <a:off x="1006560" y="1557360"/>
            <a:ext cx="60667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From the graph, and using its symmetry, if sin(</a:t>
            </a:r>
            <a:r>
              <a:rPr b="0" i="1" lang="en-GB" sz="1800" spc="-1" strike="noStrike">
                <a:solidFill>
                  <a:srgbClr val="000000"/>
                </a:solidFill>
                <a:latin typeface="Times New Roman"/>
                <a:ea typeface="Times New Roman"/>
              </a:rPr>
              <a:t>x</a:t>
            </a:r>
            <a:r>
              <a:rPr b="0" lang="en-GB" sz="1800" spc="-1" strike="noStrike">
                <a:solidFill>
                  <a:srgbClr val="000000"/>
                </a:solidFill>
                <a:latin typeface="Calibri"/>
                <a:ea typeface="Arial"/>
              </a:rPr>
              <a:t>) = 0.5, we have </a:t>
            </a:r>
            <a:endParaRPr b="0" lang="en-GB" sz="1800" spc="-1" strike="noStrike">
              <a:latin typeface="Arial"/>
            </a:endParaRPr>
          </a:p>
        </p:txBody>
      </p:sp>
      <p:sp>
        <p:nvSpPr>
          <p:cNvPr id="910" name="CustomShape 3"/>
          <p:cNvSpPr/>
          <p:nvPr/>
        </p:nvSpPr>
        <p:spPr>
          <a:xfrm>
            <a:off x="1059840" y="4076640"/>
            <a:ext cx="27932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We can also use the identity</a:t>
            </a:r>
            <a:endParaRPr b="0" lang="en-GB" sz="1800" spc="-1" strike="noStrike">
              <a:latin typeface="Arial"/>
            </a:endParaRPr>
          </a:p>
        </p:txBody>
      </p:sp>
      <p:pic>
        <p:nvPicPr>
          <p:cNvPr id="911" name="" descr=""/>
          <p:cNvPicPr/>
          <p:nvPr/>
        </p:nvPicPr>
        <p:blipFill>
          <a:blip r:embed="rId1"/>
          <a:stretch/>
        </p:blipFill>
        <p:spPr>
          <a:xfrm>
            <a:off x="3132000" y="1989000"/>
            <a:ext cx="1871640" cy="1728720"/>
          </a:xfrm>
          <a:prstGeom prst="rect">
            <a:avLst/>
          </a:prstGeom>
          <a:ln>
            <a:noFill/>
          </a:ln>
        </p:spPr>
      </p:pic>
      <p:pic>
        <p:nvPicPr>
          <p:cNvPr id="912" name="" descr=""/>
          <p:cNvPicPr/>
          <p:nvPr/>
        </p:nvPicPr>
        <p:blipFill>
          <a:blip r:embed="rId2"/>
          <a:stretch/>
        </p:blipFill>
        <p:spPr>
          <a:xfrm>
            <a:off x="2771640" y="4653000"/>
            <a:ext cx="2674800" cy="509760"/>
          </a:xfrm>
          <a:prstGeom prst="rect">
            <a:avLst/>
          </a:prstGeom>
          <a:ln>
            <a:noFill/>
          </a:ln>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TextShape 1"/>
          <p:cNvSpPr txBox="1"/>
          <p:nvPr/>
        </p:nvSpPr>
        <p:spPr>
          <a:xfrm>
            <a:off x="457200" y="274680"/>
            <a:ext cx="8229240" cy="1142640"/>
          </a:xfrm>
          <a:prstGeom prst="rect">
            <a:avLst/>
          </a:prstGeom>
          <a:noFill/>
          <a:ln>
            <a:noFill/>
          </a:ln>
        </p:spPr>
        <p:txBody>
          <a:bodyPr anchor="ctr">
            <a:normAutofit fontScale="90000"/>
          </a:bodyPr>
          <a:p>
            <a:pPr algn="ctr">
              <a:lnSpc>
                <a:spcPct val="100000"/>
              </a:lnSpc>
              <a:tabLst>
                <a:tab algn="l" pos="0"/>
              </a:tabLst>
            </a:pPr>
            <a:r>
              <a:rPr b="0" lang="en-GB" sz="4400" spc="-1" strike="noStrike">
                <a:solidFill>
                  <a:srgbClr val="000000"/>
                </a:solidFill>
                <a:latin typeface="Calibri"/>
                <a:ea typeface="Arial"/>
              </a:rPr>
              <a:t>Important identities for solving equations</a:t>
            </a:r>
            <a:endParaRPr b="0" lang="en-US" sz="4400" spc="-1" strike="noStrike">
              <a:solidFill>
                <a:srgbClr val="000000"/>
              </a:solidFill>
              <a:latin typeface="Calibri"/>
            </a:endParaRPr>
          </a:p>
        </p:txBody>
      </p:sp>
      <p:sp>
        <p:nvSpPr>
          <p:cNvPr id="914" name="CustomShape 2"/>
          <p:cNvSpPr/>
          <p:nvPr/>
        </p:nvSpPr>
        <p:spPr>
          <a:xfrm>
            <a:off x="633960" y="1484280"/>
            <a:ext cx="4376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Two values of sin, cos, tan between 0 and 2</a:t>
            </a:r>
            <a:r>
              <a:rPr b="0" lang="en-GB" sz="1800" spc="-1" strike="noStrike">
                <a:solidFill>
                  <a:srgbClr val="000000"/>
                </a:solidFill>
                <a:latin typeface="Symbol"/>
                <a:ea typeface="Arial"/>
              </a:rPr>
              <a:t>p</a:t>
            </a:r>
            <a:r>
              <a:rPr b="0" lang="en-GB" sz="1800" spc="-1" strike="noStrike">
                <a:solidFill>
                  <a:srgbClr val="000000"/>
                </a:solidFill>
                <a:latin typeface="Calibri"/>
                <a:ea typeface="Arial"/>
              </a:rPr>
              <a:t>.</a:t>
            </a:r>
            <a:endParaRPr b="0" lang="en-GB" sz="1800" spc="-1" strike="noStrike">
              <a:latin typeface="Arial"/>
            </a:endParaRPr>
          </a:p>
        </p:txBody>
      </p:sp>
      <p:sp>
        <p:nvSpPr>
          <p:cNvPr id="915" name="CustomShape 3"/>
          <p:cNvSpPr/>
          <p:nvPr/>
        </p:nvSpPr>
        <p:spPr>
          <a:xfrm>
            <a:off x="761400" y="2349360"/>
            <a:ext cx="717336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If you want values outside the range 0 to 2</a:t>
            </a:r>
            <a:r>
              <a:rPr b="0" lang="en-GB" sz="1800" spc="-1" strike="noStrike">
                <a:solidFill>
                  <a:srgbClr val="000000"/>
                </a:solidFill>
                <a:latin typeface="Symbol"/>
                <a:ea typeface="Arial"/>
              </a:rPr>
              <a:t>p</a:t>
            </a:r>
            <a:r>
              <a:rPr b="0" lang="en-GB" sz="1800" spc="-1" strike="noStrike">
                <a:solidFill>
                  <a:srgbClr val="000000"/>
                </a:solidFill>
                <a:latin typeface="Calibri"/>
                <a:ea typeface="Arial"/>
              </a:rPr>
              <a:t> radians (or 0</a:t>
            </a:r>
            <a:r>
              <a:rPr b="0" lang="en-GB" sz="1800" spc="-1" strike="noStrike">
                <a:solidFill>
                  <a:srgbClr val="000000"/>
                </a:solidFill>
                <a:latin typeface="Symbol"/>
                <a:ea typeface="Arial"/>
              </a:rPr>
              <a:t></a:t>
            </a:r>
            <a:r>
              <a:rPr b="0" lang="en-GB" sz="1800" spc="-1" strike="noStrike">
                <a:solidFill>
                  <a:srgbClr val="000000"/>
                </a:solidFill>
                <a:latin typeface="Calibri"/>
                <a:ea typeface="Arial"/>
              </a:rPr>
              <a:t> to 360</a:t>
            </a:r>
            <a:r>
              <a:rPr b="0" lang="en-GB" sz="1800" spc="-1" strike="noStrike">
                <a:solidFill>
                  <a:srgbClr val="000000"/>
                </a:solidFill>
                <a:latin typeface="Symbol"/>
                <a:ea typeface="Arial"/>
              </a:rPr>
              <a:t></a:t>
            </a:r>
            <a:r>
              <a:rPr b="0" lang="en-GB" sz="1800" spc="-1" strike="noStrike">
                <a:solidFill>
                  <a:srgbClr val="000000"/>
                </a:solidFill>
                <a:latin typeface="Calibri"/>
                <a:ea typeface="Arial"/>
              </a:rPr>
              <a:t>), you can </a:t>
            </a:r>
            <a:br/>
            <a:r>
              <a:rPr b="0" lang="en-GB" sz="1800" spc="-1" strike="noStrike">
                <a:solidFill>
                  <a:srgbClr val="000000"/>
                </a:solidFill>
                <a:latin typeface="Calibri"/>
                <a:ea typeface="Arial"/>
              </a:rPr>
              <a:t>also use these identities:</a:t>
            </a:r>
            <a:endParaRPr b="0" lang="en-GB" sz="1800" spc="-1" strike="noStrike">
              <a:latin typeface="Arial"/>
            </a:endParaRPr>
          </a:p>
        </p:txBody>
      </p:sp>
      <p:sp>
        <p:nvSpPr>
          <p:cNvPr id="916" name="CustomShape 4"/>
          <p:cNvSpPr/>
          <p:nvPr/>
        </p:nvSpPr>
        <p:spPr>
          <a:xfrm>
            <a:off x="-21240" y="4724280"/>
            <a:ext cx="9047880" cy="1461960"/>
          </a:xfrm>
          <a:prstGeom prst="rect">
            <a:avLst/>
          </a:prstGeom>
          <a:gradFill rotWithShape="0">
            <a:gsLst>
              <a:gs pos="0">
                <a:srgbClr val="d9cbee"/>
              </a:gs>
              <a:gs pos="100000">
                <a:srgbClr val="f0eaf9"/>
              </a:gs>
            </a:gsLst>
            <a:lin ang="16200000"/>
          </a:gradFill>
          <a:ln>
            <a:solidFill>
              <a:srgbClr val="7d60a0"/>
            </a:solidFill>
          </a:ln>
          <a:effectLst>
            <a:outerShdw blurRad="40000" dir="5400000" dist="20160">
              <a:srgbClr val="000000">
                <a:alpha val="38000"/>
              </a:srgbClr>
            </a:outerShdw>
          </a:effectLst>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MV Boli"/>
                <a:ea typeface="MV Boli"/>
              </a:rPr>
              <a:t>I strongly recommend using </a:t>
            </a:r>
            <a:r>
              <a:rPr b="1" i="1" lang="en-GB" sz="1800" spc="-1" strike="noStrike" u="sng">
                <a:solidFill>
                  <a:srgbClr val="000000"/>
                </a:solidFill>
                <a:uFillTx/>
                <a:latin typeface="MV Boli"/>
                <a:ea typeface="MV Boli"/>
              </a:rPr>
              <a:t>both</a:t>
            </a:r>
            <a:r>
              <a:rPr b="0" lang="en-GB" sz="1800" spc="-1" strike="noStrike">
                <a:solidFill>
                  <a:srgbClr val="000000"/>
                </a:solidFill>
                <a:latin typeface="MV Boli"/>
                <a:ea typeface="MV Boli"/>
              </a:rPr>
              <a:t> methods: the graph and the identities, and</a:t>
            </a:r>
            <a:endParaRPr b="0" lang="en-GB" sz="1800" spc="-1" strike="noStrike">
              <a:latin typeface="Arial"/>
            </a:endParaRPr>
          </a:p>
          <a:p>
            <a:pPr>
              <a:lnSpc>
                <a:spcPct val="100000"/>
              </a:lnSpc>
              <a:tabLst>
                <a:tab algn="l" pos="0"/>
              </a:tabLst>
            </a:pPr>
            <a:r>
              <a:rPr b="0" lang="en-GB" sz="1800" spc="-1" strike="noStrike">
                <a:solidFill>
                  <a:srgbClr val="000000"/>
                </a:solidFill>
                <a:latin typeface="MV Boli"/>
                <a:ea typeface="MV Boli"/>
              </a:rPr>
              <a:t>checking between them, until you are completely comfortable with the </a:t>
            </a:r>
            <a:br/>
            <a:r>
              <a:rPr b="0" lang="en-GB" sz="1800" spc="-1" strike="noStrike">
                <a:solidFill>
                  <a:srgbClr val="000000"/>
                </a:solidFill>
                <a:latin typeface="MV Boli"/>
                <a:ea typeface="MV Boli"/>
              </a:rPr>
              <a:t>process. This will help you to understand what is going on, and improve</a:t>
            </a:r>
            <a:br/>
            <a:r>
              <a:rPr b="0" lang="en-GB" sz="1800" spc="-1" strike="noStrike">
                <a:solidFill>
                  <a:srgbClr val="000000"/>
                </a:solidFill>
                <a:latin typeface="MV Boli"/>
                <a:ea typeface="MV Boli"/>
              </a:rPr>
              <a:t>your grasp of the techniques. Using the graph will help you to make sure </a:t>
            </a:r>
            <a:br/>
            <a:r>
              <a:rPr b="0" lang="en-GB" sz="1800" spc="-1" strike="noStrike">
                <a:solidFill>
                  <a:srgbClr val="000000"/>
                </a:solidFill>
                <a:latin typeface="MV Boli"/>
                <a:ea typeface="MV Boli"/>
              </a:rPr>
              <a:t>that you don’t miss any solutions.</a:t>
            </a:r>
            <a:endParaRPr b="0" lang="en-GB" sz="1800" spc="-1" strike="noStrike">
              <a:latin typeface="Arial"/>
            </a:endParaRPr>
          </a:p>
        </p:txBody>
      </p:sp>
      <p:sp>
        <p:nvSpPr>
          <p:cNvPr id="917" name="CustomShape 5"/>
          <p:cNvSpPr/>
          <p:nvPr/>
        </p:nvSpPr>
        <p:spPr>
          <a:xfrm>
            <a:off x="369360" y="3429000"/>
            <a:ext cx="7674480" cy="63900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All these last three identities are saying is that if you add or subtract any multiple</a:t>
            </a:r>
            <a:endParaRPr b="0" lang="en-GB" sz="1800" spc="-1" strike="noStrike">
              <a:latin typeface="Arial"/>
            </a:endParaRPr>
          </a:p>
          <a:p>
            <a:pPr>
              <a:lnSpc>
                <a:spcPct val="100000"/>
              </a:lnSpc>
              <a:tabLst>
                <a:tab algn="l" pos="0"/>
              </a:tabLst>
            </a:pPr>
            <a:r>
              <a:rPr b="0" lang="en-GB" sz="1800" spc="-1" strike="noStrike">
                <a:solidFill>
                  <a:srgbClr val="000000"/>
                </a:solidFill>
                <a:latin typeface="Calibri"/>
                <a:ea typeface="Arial"/>
              </a:rPr>
              <a:t>Of 2</a:t>
            </a:r>
            <a:r>
              <a:rPr b="0" lang="en-GB" sz="1800" spc="-1" strike="noStrike">
                <a:solidFill>
                  <a:srgbClr val="000000"/>
                </a:solidFill>
                <a:latin typeface="Symbol"/>
                <a:ea typeface="Arial"/>
              </a:rPr>
              <a:t>p</a:t>
            </a:r>
            <a:r>
              <a:rPr b="0" lang="en-GB" sz="1800" spc="-1" strike="noStrike">
                <a:solidFill>
                  <a:srgbClr val="000000"/>
                </a:solidFill>
                <a:latin typeface="Calibri"/>
                <a:ea typeface="Arial"/>
              </a:rPr>
              <a:t> radians or 360</a:t>
            </a:r>
            <a:r>
              <a:rPr b="0" lang="en-GB" sz="1800" spc="-1" strike="noStrike">
                <a:solidFill>
                  <a:srgbClr val="000000"/>
                </a:solidFill>
                <a:latin typeface="Symbol"/>
                <a:ea typeface="Arial"/>
              </a:rPr>
              <a:t></a:t>
            </a:r>
            <a:r>
              <a:rPr b="0" lang="en-GB" sz="1800" spc="-1" strike="noStrike">
                <a:solidFill>
                  <a:srgbClr val="000000"/>
                </a:solidFill>
                <a:latin typeface="Calibri"/>
                <a:ea typeface="Arial"/>
              </a:rPr>
              <a:t> to an angle, the sine, cosine and tangent will be the same.</a:t>
            </a:r>
            <a:endParaRPr b="0" lang="en-GB" sz="1800" spc="-1" strike="noStrike">
              <a:latin typeface="Arial"/>
            </a:endParaRPr>
          </a:p>
        </p:txBody>
      </p:sp>
      <p:pic>
        <p:nvPicPr>
          <p:cNvPr id="918" name="" descr=""/>
          <p:cNvPicPr/>
          <p:nvPr/>
        </p:nvPicPr>
        <p:blipFill>
          <a:blip r:embed="rId1"/>
          <a:stretch/>
        </p:blipFill>
        <p:spPr>
          <a:xfrm>
            <a:off x="108000" y="1916280"/>
            <a:ext cx="8658360" cy="461880"/>
          </a:xfrm>
          <a:prstGeom prst="rect">
            <a:avLst/>
          </a:prstGeom>
          <a:ln>
            <a:noFill/>
          </a:ln>
        </p:spPr>
      </p:pic>
      <p:pic>
        <p:nvPicPr>
          <p:cNvPr id="919" name="" descr=""/>
          <p:cNvPicPr/>
          <p:nvPr/>
        </p:nvPicPr>
        <p:blipFill>
          <a:blip r:embed="rId2"/>
          <a:stretch/>
        </p:blipFill>
        <p:spPr>
          <a:xfrm>
            <a:off x="179280" y="2997360"/>
            <a:ext cx="8128080" cy="417600"/>
          </a:xfrm>
          <a:prstGeom prst="rect">
            <a:avLst/>
          </a:prstGeom>
          <a:ln>
            <a:noFill/>
          </a:ln>
        </p:spPr>
      </p:pic>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0"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Trigonometrical equations</a:t>
            </a:r>
            <a:endParaRPr b="0" lang="en-US" sz="4400" spc="-1" strike="noStrike">
              <a:solidFill>
                <a:srgbClr val="000000"/>
              </a:solidFill>
              <a:latin typeface="Calibri"/>
            </a:endParaRPr>
          </a:p>
        </p:txBody>
      </p:sp>
      <p:sp>
        <p:nvSpPr>
          <p:cNvPr id="921" name="CustomShape 2"/>
          <p:cNvSpPr/>
          <p:nvPr/>
        </p:nvSpPr>
        <p:spPr>
          <a:xfrm>
            <a:off x="759960" y="1700280"/>
            <a:ext cx="67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Solve</a:t>
            </a:r>
            <a:endParaRPr b="0" lang="en-GB" sz="1800" spc="-1" strike="noStrike">
              <a:latin typeface="Arial"/>
            </a:endParaRPr>
          </a:p>
        </p:txBody>
      </p:sp>
      <p:pic>
        <p:nvPicPr>
          <p:cNvPr id="922" name="" descr=""/>
          <p:cNvPicPr/>
          <p:nvPr/>
        </p:nvPicPr>
        <p:blipFill>
          <a:blip r:embed="rId1"/>
          <a:stretch/>
        </p:blipFill>
        <p:spPr>
          <a:xfrm>
            <a:off x="1403280" y="2133720"/>
            <a:ext cx="3960720" cy="1042920"/>
          </a:xfrm>
          <a:prstGeom prst="rect">
            <a:avLst/>
          </a:prstGeom>
          <a:ln>
            <a:noFill/>
          </a:ln>
        </p:spPr>
      </p:pic>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Trigonometrical equations</a:t>
            </a:r>
            <a:endParaRPr b="0" lang="en-US" sz="4400" spc="-1" strike="noStrike">
              <a:solidFill>
                <a:srgbClr val="000000"/>
              </a:solidFill>
              <a:latin typeface="Calibri"/>
            </a:endParaRPr>
          </a:p>
        </p:txBody>
      </p:sp>
      <p:sp>
        <p:nvSpPr>
          <p:cNvPr id="924" name="CustomShape 2"/>
          <p:cNvSpPr/>
          <p:nvPr/>
        </p:nvSpPr>
        <p:spPr>
          <a:xfrm>
            <a:off x="759960" y="1700280"/>
            <a:ext cx="673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Solve</a:t>
            </a:r>
            <a:endParaRPr b="0" lang="en-GB" sz="1800" spc="-1" strike="noStrike">
              <a:latin typeface="Arial"/>
            </a:endParaRPr>
          </a:p>
        </p:txBody>
      </p:sp>
      <p:sp>
        <p:nvSpPr>
          <p:cNvPr id="925" name="CustomShape 3"/>
          <p:cNvSpPr/>
          <p:nvPr/>
        </p:nvSpPr>
        <p:spPr>
          <a:xfrm>
            <a:off x="840240" y="3933720"/>
            <a:ext cx="21225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The principal value is</a:t>
            </a:r>
            <a:endParaRPr b="0" lang="en-GB" sz="1800" spc="-1" strike="noStrike">
              <a:latin typeface="Arial"/>
            </a:endParaRPr>
          </a:p>
        </p:txBody>
      </p:sp>
      <p:pic>
        <p:nvPicPr>
          <p:cNvPr id="926" name="" descr=""/>
          <p:cNvPicPr/>
          <p:nvPr/>
        </p:nvPicPr>
        <p:blipFill>
          <a:blip r:embed="rId1"/>
          <a:stretch/>
        </p:blipFill>
        <p:spPr>
          <a:xfrm>
            <a:off x="1403280" y="2133720"/>
            <a:ext cx="3960720" cy="1042920"/>
          </a:xfrm>
          <a:prstGeom prst="rect">
            <a:avLst/>
          </a:prstGeom>
          <a:ln>
            <a:noFill/>
          </a:ln>
        </p:spPr>
      </p:pic>
      <p:pic>
        <p:nvPicPr>
          <p:cNvPr id="927" name="" descr=""/>
          <p:cNvPicPr/>
          <p:nvPr/>
        </p:nvPicPr>
        <p:blipFill>
          <a:blip r:embed="rId2"/>
          <a:stretch/>
        </p:blipFill>
        <p:spPr>
          <a:xfrm>
            <a:off x="3059280" y="4292640"/>
            <a:ext cx="1008000" cy="976320"/>
          </a:xfrm>
          <a:prstGeom prst="rect">
            <a:avLst/>
          </a:prstGeom>
          <a:ln>
            <a:noFill/>
          </a:ln>
        </p:spPr>
      </p:pic>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Trigonometrical equations</a:t>
            </a:r>
            <a:endParaRPr b="0" lang="en-US" sz="4400" spc="-1" strike="noStrike">
              <a:solidFill>
                <a:srgbClr val="000000"/>
              </a:solidFill>
              <a:latin typeface="Calibri"/>
            </a:endParaRPr>
          </a:p>
        </p:txBody>
      </p:sp>
      <p:pic>
        <p:nvPicPr>
          <p:cNvPr id="929" name="" descr=""/>
          <p:cNvPicPr/>
          <p:nvPr/>
        </p:nvPicPr>
        <p:blipFill>
          <a:blip r:embed="rId1"/>
          <a:stretch/>
        </p:blipFill>
        <p:spPr>
          <a:xfrm>
            <a:off x="1332000" y="1413000"/>
            <a:ext cx="6716880" cy="4481640"/>
          </a:xfrm>
          <a:prstGeom prst="rect">
            <a:avLst/>
          </a:prstGeom>
          <a:ln>
            <a:noFill/>
          </a:ln>
        </p:spPr>
      </p:pic>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0"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Trigonometrical equations</a:t>
            </a:r>
            <a:endParaRPr b="0" lang="en-US" sz="4400" spc="-1" strike="noStrike">
              <a:solidFill>
                <a:srgbClr val="000000"/>
              </a:solidFill>
              <a:latin typeface="Calibri"/>
            </a:endParaRPr>
          </a:p>
        </p:txBody>
      </p:sp>
      <p:sp>
        <p:nvSpPr>
          <p:cNvPr id="93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We can see that there are two solutions between –</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 and </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Cos(2</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 – </a:t>
            </a:r>
            <a:r>
              <a:rPr b="0" i="1" lang="en-GB" sz="3200" spc="-1" strike="noStrike">
                <a:solidFill>
                  <a:srgbClr val="000000"/>
                </a:solidFill>
                <a:latin typeface="Times New Roman"/>
                <a:ea typeface="Arial"/>
              </a:rPr>
              <a:t>x</a:t>
            </a:r>
            <a:r>
              <a:rPr b="0" lang="en-GB" sz="3200" spc="-1" strike="noStrike">
                <a:solidFill>
                  <a:srgbClr val="000000"/>
                </a:solidFill>
                <a:latin typeface="Calibri"/>
                <a:ea typeface="Arial"/>
              </a:rPr>
              <a:t>) gives 7</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/4, which is outside the range, but you can always add or subtract 2</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 radians (or 360</a:t>
            </a:r>
            <a:r>
              <a:rPr b="0" lang="en-GB" sz="3200" spc="-1" strike="noStrike">
                <a:solidFill>
                  <a:srgbClr val="000000"/>
                </a:solidFill>
                <a:latin typeface="Symbol"/>
                <a:ea typeface="Arial"/>
              </a:rPr>
              <a:t></a:t>
            </a:r>
            <a:r>
              <a:rPr b="0" lang="en-GB" sz="3200" spc="-1" strike="noStrike">
                <a:solidFill>
                  <a:srgbClr val="000000"/>
                </a:solidFill>
                <a:latin typeface="Calibri"/>
                <a:ea typeface="Arial"/>
              </a:rPr>
              <a:t>), which is once round the circle, so we subtract 2</a:t>
            </a:r>
            <a:r>
              <a:rPr b="0" lang="en-GB" sz="3200" spc="-1" strike="noStrike">
                <a:solidFill>
                  <a:srgbClr val="000000"/>
                </a:solidFill>
                <a:latin typeface="Symbol"/>
                <a:ea typeface="Arial"/>
              </a:rPr>
              <a:t>p</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From this, we get –</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/4, which is in the range.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GB" sz="3200" spc="-1" strike="noStrike">
                <a:solidFill>
                  <a:srgbClr val="000000"/>
                </a:solidFill>
                <a:latin typeface="Calibri"/>
                <a:ea typeface="Arial"/>
              </a:rPr>
              <a:t>So the solution is </a:t>
            </a:r>
            <a:r>
              <a:rPr b="0" i="1" lang="en-GB" sz="3200" spc="-1" strike="noStrike">
                <a:solidFill>
                  <a:srgbClr val="000000"/>
                </a:solidFill>
                <a:latin typeface="Times New Roman"/>
                <a:ea typeface="Arial"/>
              </a:rPr>
              <a:t>x</a:t>
            </a:r>
            <a:r>
              <a:rPr b="0" lang="en-GB" sz="3200" spc="-1" strike="noStrike">
                <a:solidFill>
                  <a:srgbClr val="000000"/>
                </a:solidFill>
                <a:latin typeface="Calibri"/>
                <a:ea typeface="Arial"/>
              </a:rPr>
              <a:t> = –</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/4 or </a:t>
            </a:r>
            <a:r>
              <a:rPr b="0" lang="en-GB" sz="3200" spc="-1" strike="noStrike">
                <a:solidFill>
                  <a:srgbClr val="000000"/>
                </a:solidFill>
                <a:latin typeface="Symbol"/>
                <a:ea typeface="Arial"/>
              </a:rPr>
              <a:t>p</a:t>
            </a:r>
            <a:r>
              <a:rPr b="0" lang="en-GB" sz="3200" spc="-1" strike="noStrike">
                <a:solidFill>
                  <a:srgbClr val="000000"/>
                </a:solidFill>
                <a:latin typeface="Calibri"/>
                <a:ea typeface="Arial"/>
              </a:rPr>
              <a:t>/4, which you can check with your calculator.</a:t>
            </a:r>
            <a:endParaRPr b="0" lang="en-US" sz="3200" spc="-1" strike="noStrike">
              <a:solidFill>
                <a:srgbClr val="000000"/>
              </a:solidFill>
              <a:latin typeface="Calibri"/>
            </a:endParaRPr>
          </a:p>
          <a:p>
            <a:pPr marL="343080" indent="-342720">
              <a:lnSpc>
                <a:spcPct val="100000"/>
              </a:lnSpc>
              <a:spcBef>
                <a:spcPts val="641"/>
              </a:spcBef>
              <a:tabLst>
                <a:tab algn="l" pos="0"/>
              </a:tabLst>
            </a:pPr>
            <a:endParaRPr b="0" lang="en-US" sz="3200" spc="-1" strike="noStrike">
              <a:solidFill>
                <a:srgbClr val="000000"/>
              </a:solidFill>
              <a:latin typeface="Calibri"/>
            </a:endParaRPr>
          </a:p>
          <a:p>
            <a:pPr>
              <a:lnSpc>
                <a:spcPct val="100000"/>
              </a:lnSpc>
              <a:spcBef>
                <a:spcPts val="641"/>
              </a:spcBef>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2"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One to solve ...</a:t>
            </a:r>
            <a:endParaRPr b="0" lang="en-US" sz="4400" spc="-1" strike="noStrike">
              <a:solidFill>
                <a:srgbClr val="000000"/>
              </a:solidFill>
              <a:latin typeface="Calibri"/>
            </a:endParaRPr>
          </a:p>
        </p:txBody>
      </p:sp>
      <p:pic>
        <p:nvPicPr>
          <p:cNvPr id="933" name="Picture 2" descr=""/>
          <p:cNvPicPr/>
          <p:nvPr/>
        </p:nvPicPr>
        <p:blipFill>
          <a:blip r:embed="rId1"/>
          <a:stretch/>
        </p:blipFill>
        <p:spPr>
          <a:xfrm>
            <a:off x="1547640" y="1341360"/>
            <a:ext cx="5981400" cy="1800000"/>
          </a:xfrm>
          <a:prstGeom prst="rect">
            <a:avLst/>
          </a:prstGeom>
          <a:ln>
            <a:noFill/>
          </a:ln>
        </p:spPr>
      </p:pic>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4"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One to solve ...</a:t>
            </a:r>
            <a:endParaRPr b="0" lang="en-US" sz="4400" spc="-1" strike="noStrike">
              <a:solidFill>
                <a:srgbClr val="000000"/>
              </a:solidFill>
              <a:latin typeface="Calibri"/>
            </a:endParaRPr>
          </a:p>
        </p:txBody>
      </p:sp>
      <p:pic>
        <p:nvPicPr>
          <p:cNvPr id="935" name="Picture 2" descr=""/>
          <p:cNvPicPr/>
          <p:nvPr/>
        </p:nvPicPr>
        <p:blipFill>
          <a:blip r:embed="rId1"/>
          <a:stretch/>
        </p:blipFill>
        <p:spPr>
          <a:xfrm>
            <a:off x="1547640" y="1341360"/>
            <a:ext cx="5981400" cy="1800000"/>
          </a:xfrm>
          <a:prstGeom prst="rect">
            <a:avLst/>
          </a:prstGeom>
          <a:ln>
            <a:noFill/>
          </a:ln>
        </p:spPr>
      </p:pic>
      <p:pic>
        <p:nvPicPr>
          <p:cNvPr id="936" name="Picture 3" descr=""/>
          <p:cNvPicPr/>
          <p:nvPr/>
        </p:nvPicPr>
        <p:blipFill>
          <a:blip r:embed="rId2"/>
          <a:stretch/>
        </p:blipFill>
        <p:spPr>
          <a:xfrm>
            <a:off x="468360" y="3500280"/>
            <a:ext cx="3781080" cy="2736360"/>
          </a:xfrm>
          <a:prstGeom prst="rect">
            <a:avLst/>
          </a:prstGeom>
          <a:ln>
            <a:noFill/>
          </a:ln>
        </p:spPr>
      </p:pic>
      <p:pic>
        <p:nvPicPr>
          <p:cNvPr id="937" name="Picture 4" descr=""/>
          <p:cNvPicPr/>
          <p:nvPr/>
        </p:nvPicPr>
        <p:blipFill>
          <a:blip r:embed="rId3"/>
          <a:stretch/>
        </p:blipFill>
        <p:spPr>
          <a:xfrm>
            <a:off x="3995640" y="3500280"/>
            <a:ext cx="4897080" cy="2620440"/>
          </a:xfrm>
          <a:prstGeom prst="rect">
            <a:avLst/>
          </a:prstGeom>
          <a:ln>
            <a:noFill/>
          </a:ln>
        </p:spPr>
      </p:pic>
      <p:sp>
        <p:nvSpPr>
          <p:cNvPr id="938" name="CustomShape 2"/>
          <p:cNvSpPr/>
          <p:nvPr/>
        </p:nvSpPr>
        <p:spPr>
          <a:xfrm>
            <a:off x="402840" y="3284640"/>
            <a:ext cx="4208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tabLst>
                <a:tab algn="l" pos="0"/>
              </a:tabLst>
            </a:pPr>
            <a:r>
              <a:rPr b="0" lang="en-GB" sz="1800" spc="-1" strike="noStrike">
                <a:solidFill>
                  <a:srgbClr val="000000"/>
                </a:solidFill>
                <a:latin typeface="Calibri"/>
                <a:ea typeface="Arial"/>
              </a:rPr>
              <a:t>(</a:t>
            </a:r>
            <a:r>
              <a:rPr b="0" lang="en-GB" sz="1800" spc="-1" strike="noStrike">
                <a:solidFill>
                  <a:srgbClr val="000000"/>
                </a:solidFill>
                <a:latin typeface="Times New Roman"/>
                <a:ea typeface="Times New Roman"/>
              </a:rPr>
              <a:t>a</a:t>
            </a:r>
            <a:r>
              <a:rPr b="0" lang="en-GB" sz="1800" spc="-1" strike="noStrike">
                <a:solidFill>
                  <a:srgbClr val="000000"/>
                </a:solidFill>
                <a:latin typeface="Calibri"/>
                <a:ea typeface="Arial"/>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Trigonometry</a:t>
            </a:r>
            <a:endParaRPr b="0" lang="en-US" sz="4400" spc="-1" strike="noStrike">
              <a:solidFill>
                <a:srgbClr val="000000"/>
              </a:solidFill>
              <a:latin typeface="Calibri"/>
            </a:endParaRPr>
          </a:p>
        </p:txBody>
      </p:sp>
      <p:sp>
        <p:nvSpPr>
          <p:cNvPr id="188" name="CustomShape 2"/>
          <p:cNvSpPr/>
          <p:nvPr/>
        </p:nvSpPr>
        <p:spPr>
          <a:xfrm>
            <a:off x="611280" y="1484280"/>
            <a:ext cx="7992720" cy="4681080"/>
          </a:xfrm>
          <a:custGeom>
            <a:avLst/>
            <a:gdLst/>
            <a:ahLst/>
            <a:rect l="l" t="t"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gradFill rotWithShape="0">
            <a:gsLst>
              <a:gs pos="0">
                <a:srgbClr val="e4fdc2"/>
              </a:gs>
              <a:gs pos="100000">
                <a:srgbClr val="f5ffe6"/>
              </a:gs>
            </a:gsLst>
            <a:lin ang="16200000"/>
          </a:gradFill>
          <a:ln>
            <a:solidFill>
              <a:srgbClr val="98b954"/>
            </a:solidFill>
          </a:ln>
          <a:effectLst>
            <a:outerShdw blurRad="40000" dir="5400000" dist="20160">
              <a:srgbClr val="000000">
                <a:alpha val="38000"/>
              </a:srgbClr>
            </a:outerShdw>
          </a:effectLst>
        </p:spPr>
        <p:style>
          <a:lnRef idx="0"/>
          <a:fillRef idx="0"/>
          <a:effectRef idx="0"/>
          <a:fontRef idx="minor"/>
        </p:style>
        <p:txBody>
          <a:bodyPr lIns="90000" rIns="90000" tIns="45000" bIns="45000" anchor="ctr">
            <a:noAutofit/>
          </a:bodyPr>
          <a:p>
            <a:pPr>
              <a:lnSpc>
                <a:spcPct val="100000"/>
              </a:lnSpc>
              <a:tabLst>
                <a:tab algn="l" pos="0"/>
              </a:tabLst>
            </a:pPr>
            <a:r>
              <a:rPr b="0" lang="en-GB" sz="4000" spc="-1" strike="noStrike">
                <a:solidFill>
                  <a:srgbClr val="ff0000"/>
                </a:solidFill>
                <a:latin typeface="Calibri"/>
              </a:rPr>
              <a:t>Basic</a:t>
            </a:r>
            <a:r>
              <a:rPr b="0" lang="en-GB" sz="4000" spc="-1" strike="noStrike">
                <a:solidFill>
                  <a:srgbClr val="000000"/>
                </a:solidFill>
                <a:latin typeface="Calibri"/>
              </a:rPr>
              <a:t> trigonometry is about the relationships between the </a:t>
            </a:r>
            <a:r>
              <a:rPr b="0" lang="en-GB" sz="4000" spc="-1" strike="noStrike">
                <a:solidFill>
                  <a:srgbClr val="ff0000"/>
                </a:solidFill>
                <a:latin typeface="Calibri"/>
              </a:rPr>
              <a:t>lengths of the sides</a:t>
            </a:r>
            <a:r>
              <a:rPr b="0" lang="en-GB" sz="4000" spc="-1" strike="noStrike">
                <a:solidFill>
                  <a:srgbClr val="000000"/>
                </a:solidFill>
                <a:latin typeface="Calibri"/>
              </a:rPr>
              <a:t> and the </a:t>
            </a:r>
            <a:r>
              <a:rPr b="0" lang="en-GB" sz="4000" spc="-1" strike="noStrike">
                <a:solidFill>
                  <a:srgbClr val="ff0000"/>
                </a:solidFill>
                <a:latin typeface="Calibri"/>
              </a:rPr>
              <a:t>angles</a:t>
            </a:r>
            <a:r>
              <a:rPr b="0" lang="en-GB" sz="4000" spc="-1" strike="noStrike">
                <a:solidFill>
                  <a:srgbClr val="000000"/>
                </a:solidFill>
                <a:latin typeface="Calibri"/>
              </a:rPr>
              <a:t> in </a:t>
            </a:r>
            <a:r>
              <a:rPr b="0" lang="en-GB" sz="4000" spc="-1" strike="noStrike">
                <a:solidFill>
                  <a:srgbClr val="0070c0"/>
                </a:solidFill>
                <a:latin typeface="Calibri"/>
              </a:rPr>
              <a:t>right-angled triangles</a:t>
            </a:r>
            <a:r>
              <a:rPr b="0" lang="en-GB" sz="4000" spc="-1" strike="noStrike">
                <a:solidFill>
                  <a:srgbClr val="000000"/>
                </a:solidFill>
                <a:latin typeface="Calibri"/>
              </a:rPr>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TextShape 1"/>
          <p:cNvSpPr txBox="1"/>
          <p:nvPr/>
        </p:nvSpPr>
        <p:spPr>
          <a:xfrm>
            <a:off x="457200" y="274680"/>
            <a:ext cx="8229240" cy="1142640"/>
          </a:xfrm>
          <a:prstGeom prst="rect">
            <a:avLst/>
          </a:prstGeom>
          <a:noFill/>
          <a:ln>
            <a:noFill/>
          </a:ln>
        </p:spPr>
        <p:txBody>
          <a:bodyPr anchor="ctr">
            <a:noAutofit/>
          </a:bodyPr>
          <a:p>
            <a:pPr algn="ctr">
              <a:lnSpc>
                <a:spcPct val="100000"/>
              </a:lnSpc>
              <a:tabLst>
                <a:tab algn="l" pos="0"/>
              </a:tabLst>
            </a:pPr>
            <a:r>
              <a:rPr b="0" lang="en-GB" sz="4400" spc="-1" strike="noStrike">
                <a:solidFill>
                  <a:srgbClr val="000000"/>
                </a:solidFill>
                <a:latin typeface="Calibri"/>
                <a:ea typeface="Arial"/>
              </a:rPr>
              <a:t>One to solve ...</a:t>
            </a:r>
            <a:endParaRPr b="0" lang="en-US" sz="4400" spc="-1" strike="noStrike">
              <a:solidFill>
                <a:srgbClr val="000000"/>
              </a:solidFill>
              <a:latin typeface="Calibri"/>
            </a:endParaRPr>
          </a:p>
        </p:txBody>
      </p:sp>
      <p:pic>
        <p:nvPicPr>
          <p:cNvPr id="940" name="Picture 2" descr=""/>
          <p:cNvPicPr/>
          <p:nvPr/>
        </p:nvPicPr>
        <p:blipFill>
          <a:blip r:embed="rId1"/>
          <a:stretch/>
        </p:blipFill>
        <p:spPr>
          <a:xfrm>
            <a:off x="1547640" y="1341360"/>
            <a:ext cx="5981400" cy="1800000"/>
          </a:xfrm>
          <a:prstGeom prst="rect">
            <a:avLst/>
          </a:prstGeom>
          <a:ln>
            <a:noFill/>
          </a:ln>
        </p:spPr>
      </p:pic>
      <p:pic>
        <p:nvPicPr>
          <p:cNvPr id="941" name="Picture 2" descr=""/>
          <p:cNvPicPr/>
          <p:nvPr/>
        </p:nvPicPr>
        <p:blipFill>
          <a:blip r:embed="rId2"/>
          <a:stretch/>
        </p:blipFill>
        <p:spPr>
          <a:xfrm>
            <a:off x="395280" y="3141720"/>
            <a:ext cx="3744720" cy="3493800"/>
          </a:xfrm>
          <a:prstGeom prst="rect">
            <a:avLst/>
          </a:prstGeom>
          <a:ln>
            <a:noFill/>
          </a:ln>
        </p:spPr>
      </p:pic>
      <p:pic>
        <p:nvPicPr>
          <p:cNvPr id="942" name="Picture 3" descr=""/>
          <p:cNvPicPr/>
          <p:nvPr/>
        </p:nvPicPr>
        <p:blipFill>
          <a:blip r:embed="rId3"/>
          <a:stretch/>
        </p:blipFill>
        <p:spPr>
          <a:xfrm>
            <a:off x="4284720" y="3429000"/>
            <a:ext cx="4308120" cy="2808000"/>
          </a:xfrm>
          <a:prstGeom prst="rect">
            <a:avLst/>
          </a:prstGeom>
          <a:ln>
            <a:noFill/>
          </a:ln>
        </p:spPr>
      </p:pic>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CustomShape 1"/>
          <p:cNvSpPr/>
          <p:nvPr/>
        </p:nvSpPr>
        <p:spPr>
          <a:xfrm>
            <a:off x="380880" y="868320"/>
            <a:ext cx="8335440" cy="13093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GB" sz="4000" spc="-1" strike="noStrike">
                <a:solidFill>
                  <a:srgbClr val="c00000"/>
                </a:solidFill>
                <a:latin typeface="Calibri"/>
                <a:ea typeface="Arial"/>
              </a:rPr>
              <a:t>Preparing for MST124: </a:t>
            </a:r>
            <a:r>
              <a:rPr b="0" lang="en-GB" sz="4000" spc="-1" strike="noStrike">
                <a:solidFill>
                  <a:srgbClr val="e46c0a"/>
                </a:solidFill>
                <a:latin typeface="Calibri"/>
                <a:ea typeface="Arial"/>
              </a:rPr>
              <a:t>Session 6</a:t>
            </a:r>
            <a:endParaRPr b="0" lang="en-GB" sz="4000" spc="-1" strike="noStrike">
              <a:latin typeface="Arial"/>
            </a:endParaRPr>
          </a:p>
          <a:p>
            <a:pPr algn="ctr">
              <a:lnSpc>
                <a:spcPct val="100000"/>
              </a:lnSpc>
              <a:tabLst>
                <a:tab algn="l" pos="0"/>
              </a:tabLst>
            </a:pPr>
            <a:r>
              <a:rPr b="0" lang="en-GB" sz="4000" spc="-1" strike="noStrike">
                <a:solidFill>
                  <a:srgbClr val="e46c0a"/>
                </a:solidFill>
                <a:latin typeface="Calibri"/>
                <a:ea typeface="Arial"/>
              </a:rPr>
              <a:t>is on Friday 24</a:t>
            </a:r>
            <a:r>
              <a:rPr b="0" lang="en-GB" sz="4000" spc="-1" strike="noStrike" baseline="30000">
                <a:solidFill>
                  <a:srgbClr val="e46c0a"/>
                </a:solidFill>
                <a:latin typeface="Calibri"/>
                <a:ea typeface="Arial"/>
              </a:rPr>
              <a:t>th</a:t>
            </a:r>
            <a:r>
              <a:rPr b="0" lang="en-GB" sz="4000" spc="-1" strike="noStrike">
                <a:solidFill>
                  <a:srgbClr val="e46c0a"/>
                </a:solidFill>
                <a:latin typeface="Calibri"/>
                <a:ea typeface="Arial"/>
              </a:rPr>
              <a:t> September</a:t>
            </a:r>
            <a:endParaRPr b="0" lang="en-GB" sz="4000" spc="-1" strike="noStrike">
              <a:latin typeface="Arial"/>
            </a:endParaRPr>
          </a:p>
        </p:txBody>
      </p:sp>
      <p:sp>
        <p:nvSpPr>
          <p:cNvPr id="944" name="CustomShape 2"/>
          <p:cNvSpPr/>
          <p:nvPr/>
        </p:nvSpPr>
        <p:spPr>
          <a:xfrm>
            <a:off x="1208160" y="2878200"/>
            <a:ext cx="6962400" cy="137016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spAutoFit/>
          </a:bodyPr>
          <a:p>
            <a:pPr algn="ctr">
              <a:lnSpc>
                <a:spcPct val="100000"/>
              </a:lnSpc>
              <a:tabLst>
                <a:tab algn="l" pos="0"/>
              </a:tabLst>
            </a:pPr>
            <a:r>
              <a:rPr b="0" lang="en-GB" sz="2800" spc="-1" strike="noStrike">
                <a:solidFill>
                  <a:srgbClr val="ff0000"/>
                </a:solidFill>
                <a:latin typeface="Calibri"/>
                <a:ea typeface="Arial"/>
              </a:rPr>
              <a:t>This session will cover the topics in </a:t>
            </a:r>
            <a:endParaRPr b="0" lang="en-GB" sz="2800" spc="-1" strike="noStrike">
              <a:latin typeface="Arial"/>
            </a:endParaRPr>
          </a:p>
          <a:p>
            <a:pPr algn="ctr">
              <a:lnSpc>
                <a:spcPct val="100000"/>
              </a:lnSpc>
              <a:tabLst>
                <a:tab algn="l" pos="0"/>
              </a:tabLst>
            </a:pPr>
            <a:r>
              <a:rPr b="0" lang="en-GB" sz="2800" spc="-1" strike="noStrike" u="sng">
                <a:solidFill>
                  <a:srgbClr val="ff0000"/>
                </a:solidFill>
                <a:uFillTx/>
                <a:latin typeface="Calibri"/>
                <a:ea typeface="Arial"/>
              </a:rPr>
              <a:t>Exponentials and Logarithms </a:t>
            </a:r>
            <a:endParaRPr b="0" lang="en-GB" sz="2800" spc="-1" strike="noStrike">
              <a:latin typeface="Arial"/>
            </a:endParaRPr>
          </a:p>
          <a:p>
            <a:pPr algn="ctr">
              <a:lnSpc>
                <a:spcPct val="100000"/>
              </a:lnSpc>
              <a:tabLst>
                <a:tab algn="l" pos="0"/>
              </a:tabLst>
            </a:pPr>
            <a:r>
              <a:rPr b="0" lang="en-GB" sz="2800" spc="-1" strike="noStrike">
                <a:solidFill>
                  <a:srgbClr val="ff0000"/>
                </a:solidFill>
                <a:latin typeface="Calibri"/>
                <a:ea typeface="Arial"/>
              </a:rPr>
              <a:t>that you will need to know</a:t>
            </a:r>
            <a:endParaRPr b="0" lang="en-GB" sz="2800" spc="-1" strike="noStrike">
              <a:latin typeface="Arial"/>
            </a:endParaRPr>
          </a:p>
        </p:txBody>
      </p:sp>
      <p:sp>
        <p:nvSpPr>
          <p:cNvPr id="945" name="CustomShape 3"/>
          <p:cNvSpPr/>
          <p:nvPr/>
        </p:nvSpPr>
        <p:spPr>
          <a:xfrm>
            <a:off x="1273320" y="2249640"/>
            <a:ext cx="6519600" cy="4561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GB" sz="2400" spc="-1" strike="noStrike">
                <a:solidFill>
                  <a:srgbClr val="000000"/>
                </a:solidFill>
                <a:latin typeface="Calibri"/>
                <a:ea typeface="Arial"/>
              </a:rPr>
              <a:t>We’ll start at 7.00pm and aim to finish at 9.00pm</a:t>
            </a:r>
            <a:endParaRPr b="0" lang="en-GB" sz="2400" spc="-1" strike="noStrike">
              <a:latin typeface="Arial"/>
            </a:endParaRPr>
          </a:p>
        </p:txBody>
      </p:sp>
      <p:sp>
        <p:nvSpPr>
          <p:cNvPr id="946" name="CustomShape 4"/>
          <p:cNvSpPr/>
          <p:nvPr/>
        </p:nvSpPr>
        <p:spPr>
          <a:xfrm>
            <a:off x="1109520" y="5661000"/>
            <a:ext cx="7329240" cy="395280"/>
          </a:xfrm>
          <a:prstGeom prst="rect">
            <a:avLst/>
          </a:prstGeom>
          <a:noFill/>
          <a:ln>
            <a:solidFill>
              <a:schemeClr val="tx1"/>
            </a:solidFill>
          </a:ln>
        </p:spPr>
        <p:style>
          <a:lnRef idx="0"/>
          <a:fillRef idx="0"/>
          <a:effectRef idx="0"/>
          <a:fontRef idx="minor"/>
        </p:style>
        <p:txBody>
          <a:bodyPr lIns="90000" rIns="90000" tIns="45000" bIns="45000">
            <a:spAutoFit/>
          </a:bodyPr>
          <a:p>
            <a:pPr algn="ctr">
              <a:lnSpc>
                <a:spcPct val="100000"/>
              </a:lnSpc>
              <a:tabLst>
                <a:tab algn="l" pos="0"/>
              </a:tabLst>
            </a:pPr>
            <a:r>
              <a:rPr b="1" lang="en-GB" sz="2000" spc="-1" strike="noStrike">
                <a:solidFill>
                  <a:srgbClr val="000000"/>
                </a:solidFill>
                <a:latin typeface="Calibri"/>
                <a:ea typeface="Arial"/>
              </a:rPr>
              <a:t>Have paper, pen and your calculator to hand. </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1862</TotalTime>
  <Application>LibreOffice/6.4.7.2$Linux_X86_64 LibreOffice_project/40$Build-2</Application>
  <Paragraphs>495</Paragraphs>
  <Company>x</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2016-01-15T16:43:49Z</dcterms:created>
  <dc:creator>John's Computer</dc:creator>
  <dc:description/>
  <dc:language>en-GB</dc:language>
  <cp:lastModifiedBy>M.S.Hobbs</cp:lastModifiedBy>
  <cp:lastPrinted>2021-01-26T14:36:42Z</cp:lastPrinted>
  <dcterms:modified xsi:type="dcterms:W3CDTF">2021-09-22T07:47:51Z</dcterms:modified>
  <cp:revision>201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21.0700</vt:lpwstr>
  </property>
  <property fmtid="{D5CDD505-2E9C-101B-9397-08002B2CF9AE}" pid="3" name="Company">
    <vt:lpwstr>x</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87</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91</vt:i4>
  </property>
</Properties>
</file>