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57" r:id="rId4"/>
    <p:sldId id="261" r:id="rId5"/>
    <p:sldId id="262" r:id="rId6"/>
    <p:sldId id="263" r:id="rId7"/>
    <p:sldId id="260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7" r:id="rId21"/>
    <p:sldId id="275" r:id="rId22"/>
    <p:sldId id="27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艾 刘" initials="艾" lastIdx="4" clrIdx="0">
    <p:extLst>
      <p:ext uri="{19B8F6BF-5375-455C-9EA6-DF929625EA0E}">
        <p15:presenceInfo xmlns:p15="http://schemas.microsoft.com/office/powerpoint/2012/main" userId="艾 刘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1008FC8-DD68-4552-A15F-926DB5169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0218F24-3AC9-413A-BB95-234B22AEB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862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8FC8-DD68-4552-A15F-926DB5169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8F24-3AC9-413A-BB95-234B22AEB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86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8FC8-DD68-4552-A15F-926DB5169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8F24-3AC9-413A-BB95-234B22AEB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335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8FC8-DD68-4552-A15F-926DB5169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8F24-3AC9-413A-BB95-234B22AEBA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0950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8FC8-DD68-4552-A15F-926DB5169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8F24-3AC9-413A-BB95-234B22AEB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554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8FC8-DD68-4552-A15F-926DB5169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8F24-3AC9-413A-BB95-234B22AEBA7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10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8FC8-DD68-4552-A15F-926DB5169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8F24-3AC9-413A-BB95-234B22AEB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71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8FC8-DD68-4552-A15F-926DB5169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8F24-3AC9-413A-BB95-234B22AEB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879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8FC8-DD68-4552-A15F-926DB5169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8F24-3AC9-413A-BB95-234B22AEB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23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8FC8-DD68-4552-A15F-926DB5169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8F24-3AC9-413A-BB95-234B22AEB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67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8FC8-DD68-4552-A15F-926DB5169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8F24-3AC9-413A-BB95-234B22AEB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1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8FC8-DD68-4552-A15F-926DB5169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8F24-3AC9-413A-BB95-234B22AEB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78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8FC8-DD68-4552-A15F-926DB5169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8F24-3AC9-413A-BB95-234B22AEB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4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8FC8-DD68-4552-A15F-926DB5169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8F24-3AC9-413A-BB95-234B22AEB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95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8FC8-DD68-4552-A15F-926DB5169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8F24-3AC9-413A-BB95-234B22AEB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83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8FC8-DD68-4552-A15F-926DB5169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8F24-3AC9-413A-BB95-234B22AEBA7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37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8FC8-DD68-4552-A15F-926DB5169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8F24-3AC9-413A-BB95-234B22AEB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922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1008FC8-DD68-4552-A15F-926DB5169D75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218F24-3AC9-413A-BB95-234B22AEBA7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70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15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3200" b="1" dirty="0" smtClean="0"/>
              <a:t>A </a:t>
            </a:r>
            <a:r>
              <a:rPr lang="en-US" altLang="zh-CN" sz="3200" b="1" dirty="0" err="1" smtClean="0"/>
              <a:t>Coalgebraic</a:t>
            </a:r>
            <a:r>
              <a:rPr lang="en-US" altLang="zh-CN" sz="3200" b="1" dirty="0" smtClean="0"/>
              <a:t> Semantics Framework for Quantum Systems</a:t>
            </a:r>
            <a:endParaRPr lang="zh-CN" altLang="en-US" sz="32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 smtClean="0">
                <a:solidFill>
                  <a:srgbClr val="0070C0"/>
                </a:solidFill>
              </a:rPr>
              <a:t>Ai Liu     </a:t>
            </a:r>
            <a:r>
              <a:rPr lang="en-US" altLang="zh-CN" b="1" dirty="0" err="1" smtClean="0"/>
              <a:t>Meng</a:t>
            </a:r>
            <a:r>
              <a:rPr lang="en-US" altLang="zh-CN" b="1" dirty="0" smtClean="0"/>
              <a:t> Sun</a:t>
            </a:r>
          </a:p>
          <a:p>
            <a:r>
              <a:rPr lang="en-US" altLang="zh-CN" b="1" dirty="0" smtClean="0"/>
              <a:t>Peking University, China</a:t>
            </a:r>
          </a:p>
          <a:p>
            <a:r>
              <a:rPr lang="en-US" altLang="zh-CN" b="1" dirty="0" smtClean="0"/>
              <a:t>ICFEM 2019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9700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Quantum </a:t>
            </a:r>
            <a:r>
              <a:rPr lang="en-US" altLang="zh-CN" dirty="0"/>
              <a:t>teleportation protocol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891" y="2588179"/>
            <a:ext cx="5312750" cy="2841950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836" y="2543651"/>
            <a:ext cx="480127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Reactive quantum systems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RQS: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:1→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The trace semantics: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𝑡𝑟𝑎𝑐𝑘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The acceptance probability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𝑡𝑟𝑎𝑐𝑘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5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 MM-QFA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66" y="2466109"/>
            <a:ext cx="4839633" cy="3590176"/>
          </a:xfrm>
        </p:spPr>
      </p:pic>
    </p:spTree>
    <p:extLst>
      <p:ext uri="{BB962C8B-B14F-4D97-AF65-F5344CB8AC3E}">
        <p14:creationId xmlns:p14="http://schemas.microsoft.com/office/powerpoint/2010/main" val="114912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corresponding RQS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061" y="2529754"/>
            <a:ext cx="6748030" cy="3638644"/>
          </a:xfrm>
        </p:spPr>
      </p:pic>
    </p:spTree>
    <p:extLst>
      <p:ext uri="{BB962C8B-B14F-4D97-AF65-F5344CB8AC3E}">
        <p14:creationId xmlns:p14="http://schemas.microsoft.com/office/powerpoint/2010/main" val="24991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 smtClean="0"/>
              <a:t>coalgebraic</a:t>
            </a:r>
            <a:r>
              <a:rPr lang="en-US" altLang="zh-CN" dirty="0" smtClean="0"/>
              <a:t> perspective on the category of convex sets and convex maps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For probabilistic cases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altLang="zh-CN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For closed quantum systems: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[0,1]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>
                    <a:solidFill>
                      <a:srgbClr val="0070C0"/>
                    </a:solidFill>
                  </a:rPr>
                  <a:t>For QLTS and RQS: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𝐶𝑜𝑛𝑓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×[0,1]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标注 3"/>
              <p:cNvSpPr/>
              <p:nvPr/>
            </p:nvSpPr>
            <p:spPr>
              <a:xfrm>
                <a:off x="7680960" y="3277773"/>
                <a:ext cx="1899137" cy="633045"/>
              </a:xfrm>
              <a:prstGeom prst="wedgeRect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 smtClean="0">
                    <a:solidFill>
                      <a:srgbClr val="0070C0"/>
                    </a:solidFill>
                  </a:rPr>
                  <a:t>MO-QFA: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矩形标注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277773"/>
                <a:ext cx="1899137" cy="633045"/>
              </a:xfrm>
              <a:prstGeom prst="wedgeRectCallou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78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Configurations for QLTS and RQS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For QLTS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𝐶𝑜𝑛𝑓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𝐷𝑀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 smtClean="0"/>
                  <a:t>For RQS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𝐶𝑜𝑛𝑓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𝐷𝑀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58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Final </a:t>
            </a:r>
            <a:r>
              <a:rPr lang="en-US" altLang="zh-CN" dirty="0" err="1" smtClean="0"/>
              <a:t>coalgebra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86" y="2755021"/>
            <a:ext cx="5955233" cy="294653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标注 2"/>
              <p:cNvSpPr/>
              <p:nvPr/>
            </p:nvSpPr>
            <p:spPr>
              <a:xfrm>
                <a:off x="7952510" y="3144981"/>
                <a:ext cx="2694707" cy="554182"/>
              </a:xfrm>
              <a:prstGeom prst="wedgeRectCallout">
                <a:avLst>
                  <a:gd name="adj1" fmla="val -54252"/>
                  <a:gd name="adj2" fmla="val -250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l-GR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×[0,1]</m:t>
                      </m:r>
                    </m:oMath>
                  </m:oMathPara>
                </a14:m>
                <a:endParaRPr lang="zh-CN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矩形标注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10" y="3144981"/>
                <a:ext cx="2694707" cy="554182"/>
              </a:xfrm>
              <a:prstGeom prst="wedgeRectCallout">
                <a:avLst>
                  <a:gd name="adj1" fmla="val -54252"/>
                  <a:gd name="adj2" fmla="val -250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19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 err="1" smtClean="0"/>
                  <a:t>bisimulation</a:t>
                </a:r>
                <a:r>
                  <a:rPr lang="en-US" altLang="zh-CN" dirty="0" smtClean="0"/>
                  <a:t> and behavioral equivalence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1144" b="-2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6" descr="屏幕剪辑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978476"/>
            <a:ext cx="4377290" cy="2397087"/>
          </a:xfr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83275"/>
            <a:ext cx="4509856" cy="249228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645727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标注 10"/>
              <p:cNvSpPr/>
              <p:nvPr/>
            </p:nvSpPr>
            <p:spPr>
              <a:xfrm>
                <a:off x="2906023" y="2452003"/>
                <a:ext cx="1676400" cy="526473"/>
              </a:xfrm>
              <a:prstGeom prst="wedgeRectCallou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矩形标注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023" y="2452003"/>
                <a:ext cx="1676400" cy="526473"/>
              </a:xfrm>
              <a:prstGeom prst="wedgeRect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60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results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For two states, these followings are equivalent:</a:t>
                </a:r>
              </a:p>
              <a:p>
                <a:r>
                  <a:rPr lang="en-US" altLang="zh-CN" dirty="0" smtClean="0"/>
                  <a:t>they are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 err="1" smtClean="0"/>
                  <a:t>bisimilar</a:t>
                </a:r>
                <a:endParaRPr lang="en-US" altLang="zh-CN" dirty="0" smtClean="0"/>
              </a:p>
              <a:p>
                <a:r>
                  <a:rPr lang="en-US" altLang="zh-CN" dirty="0"/>
                  <a:t>t</a:t>
                </a:r>
                <a:r>
                  <a:rPr lang="en-US" altLang="zh-CN" dirty="0" smtClean="0"/>
                  <a:t>hey are behaviorally equivalent</a:t>
                </a:r>
              </a:p>
              <a:p>
                <a:r>
                  <a:rPr lang="en-US" altLang="zh-CN" dirty="0"/>
                  <a:t>t</a:t>
                </a:r>
                <a:r>
                  <a:rPr lang="en-US" altLang="zh-CN" dirty="0" smtClean="0"/>
                  <a:t>hey are mapped to the same state in the final </a:t>
                </a:r>
                <a:r>
                  <a:rPr lang="en-US" altLang="zh-CN" dirty="0" err="1" smtClean="0"/>
                  <a:t>coalgebra</a:t>
                </a:r>
                <a:endParaRPr lang="en-US" altLang="zh-CN" dirty="0" smtClean="0"/>
              </a:p>
              <a:p>
                <a:pPr marL="0" indent="0">
                  <a:buNone/>
                </a:pPr>
                <a:r>
                  <a:rPr lang="en-US" altLang="zh-CN" dirty="0" smtClean="0"/>
                  <a:t>Trace equivalence between RQSs or QLTSs is preserved by behavioral equivalence between their corresponding </a:t>
                </a:r>
                <a:r>
                  <a:rPr lang="en-US" altLang="zh-CN" dirty="0" err="1" smtClean="0"/>
                  <a:t>coalgebraic</a:t>
                </a:r>
                <a:r>
                  <a:rPr lang="en-US" altLang="zh-CN" dirty="0" smtClean="0"/>
                  <a:t> model.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1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327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Simulation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71" y="2534261"/>
            <a:ext cx="3816238" cy="239590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008909" y="4946542"/>
                <a:ext cx="31588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Forward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morphism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909" y="4946542"/>
                <a:ext cx="3158836" cy="461665"/>
              </a:xfrm>
              <a:prstGeom prst="rect">
                <a:avLst/>
              </a:prstGeom>
              <a:blipFill>
                <a:blip r:embed="rId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4261"/>
            <a:ext cx="4037476" cy="23948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67943" y="4946542"/>
            <a:ext cx="4128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Backward morphism</a:t>
            </a:r>
            <a:endParaRPr lang="zh-CN" altLang="en-US" sz="2400" dirty="0"/>
          </a:p>
        </p:txBody>
      </p:sp>
      <p:sp>
        <p:nvSpPr>
          <p:cNvPr id="3" name="椭圆形标注 2"/>
          <p:cNvSpPr/>
          <p:nvPr/>
        </p:nvSpPr>
        <p:spPr>
          <a:xfrm>
            <a:off x="4734791" y="4021392"/>
            <a:ext cx="1832264" cy="703008"/>
          </a:xfrm>
          <a:prstGeom prst="wedgeEllipseCallout">
            <a:avLst>
              <a:gd name="adj1" fmla="val -53300"/>
              <a:gd name="adj2" fmla="val -519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0070C0"/>
                </a:solidFill>
              </a:rPr>
              <a:t>A pre-order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381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>
                <a:solidFill>
                  <a:srgbClr val="0070C0"/>
                </a:solidFill>
              </a:rPr>
              <a:t>“</a:t>
            </a:r>
            <a:r>
              <a:rPr lang="en-US" altLang="zh-CN" sz="3200" dirty="0" smtClean="0">
                <a:solidFill>
                  <a:srgbClr val="0070C0"/>
                </a:solidFill>
              </a:rPr>
              <a:t>Classical control, quantum data”</a:t>
            </a:r>
          </a:p>
          <a:p>
            <a:pPr marL="0" indent="0">
              <a:buNone/>
            </a:pPr>
            <a:r>
              <a:rPr lang="en-US" altLang="zh-CN" sz="3200" dirty="0" smtClean="0">
                <a:solidFill>
                  <a:srgbClr val="0070C0"/>
                </a:solidFill>
              </a:rPr>
              <a:t>	</a:t>
            </a:r>
            <a:r>
              <a:rPr lang="en-US" altLang="zh-CN" dirty="0" smtClean="0">
                <a:solidFill>
                  <a:schemeClr val="tx1"/>
                </a:solidFill>
              </a:rPr>
              <a:t>to study a variant of quantum labeled transition systems</a:t>
            </a:r>
            <a:endParaRPr lang="en-US" altLang="zh-CN" sz="3200" dirty="0">
              <a:solidFill>
                <a:schemeClr val="tx1"/>
              </a:solidFill>
            </a:endParaRPr>
          </a:p>
          <a:p>
            <a:r>
              <a:rPr lang="en-US" altLang="zh-CN" sz="3200" dirty="0" smtClean="0">
                <a:solidFill>
                  <a:srgbClr val="0070C0"/>
                </a:solidFill>
              </a:rPr>
              <a:t>“Universal </a:t>
            </a:r>
            <a:r>
              <a:rPr lang="en-US" altLang="zh-CN" sz="3200" dirty="0" err="1" smtClean="0">
                <a:solidFill>
                  <a:srgbClr val="0070C0"/>
                </a:solidFill>
              </a:rPr>
              <a:t>coalgebra</a:t>
            </a:r>
            <a:r>
              <a:rPr lang="en-US" altLang="zh-CN" sz="3200" dirty="0" smtClean="0">
                <a:solidFill>
                  <a:srgbClr val="0070C0"/>
                </a:solidFill>
              </a:rPr>
              <a:t>: a theory of systems”</a:t>
            </a:r>
          </a:p>
          <a:p>
            <a:pPr marL="0" indent="0">
              <a:buNone/>
            </a:pPr>
            <a:r>
              <a:rPr lang="en-US" altLang="zh-CN" sz="3200" dirty="0">
                <a:solidFill>
                  <a:schemeClr val="tx1"/>
                </a:solidFill>
              </a:rPr>
              <a:t> </a:t>
            </a:r>
            <a:r>
              <a:rPr lang="en-US" altLang="zh-CN" sz="3200" dirty="0" smtClean="0">
                <a:solidFill>
                  <a:schemeClr val="tx1"/>
                </a:solidFill>
              </a:rPr>
              <a:t>   </a:t>
            </a:r>
            <a:r>
              <a:rPr lang="en-US" altLang="zh-CN" dirty="0" smtClean="0">
                <a:solidFill>
                  <a:schemeClr val="tx1"/>
                </a:solidFill>
              </a:rPr>
              <a:t>to</a:t>
            </a:r>
            <a:r>
              <a:rPr lang="en-US" altLang="zh-CN" sz="3200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develop a </a:t>
            </a:r>
            <a:r>
              <a:rPr lang="en-US" altLang="zh-CN" dirty="0" err="1" smtClean="0">
                <a:solidFill>
                  <a:schemeClr val="tx1"/>
                </a:solidFill>
              </a:rPr>
              <a:t>coalgebraic</a:t>
            </a:r>
            <a:r>
              <a:rPr lang="en-US" altLang="zh-CN" dirty="0" smtClean="0">
                <a:solidFill>
                  <a:schemeClr val="tx1"/>
                </a:solidFill>
              </a:rPr>
              <a:t> framework for quantum transition systems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674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Main results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Forward/Backward simulation for RQSs</a:t>
                </a:r>
              </a:p>
              <a:p>
                <a:r>
                  <a:rPr lang="en-US" altLang="zh-CN" dirty="0" smtClean="0"/>
                  <a:t>Weak </a:t>
                </a:r>
                <a:r>
                  <a:rPr lang="en-US" altLang="zh-CN" dirty="0"/>
                  <a:t>Forward/Backward simulation for </a:t>
                </a:r>
                <a:r>
                  <a:rPr lang="en-US" altLang="zh-CN" dirty="0" smtClean="0"/>
                  <a:t>RQSs</a:t>
                </a:r>
                <a:endParaRPr lang="en-US" altLang="zh-CN" dirty="0"/>
              </a:p>
              <a:p>
                <a:r>
                  <a:rPr lang="en-US" altLang="zh-CN" dirty="0" smtClean="0"/>
                  <a:t>Any simulation for QLTSs or RQS is preserved by some forward/backward morphism between their corresponding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 err="1" smtClean="0"/>
                  <a:t>coalgebras</a:t>
                </a:r>
                <a:r>
                  <a:rPr lang="en-US" altLang="zh-CN" dirty="0" smtClean="0"/>
                  <a:t>	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0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 and future work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Summary:</a:t>
            </a:r>
          </a:p>
          <a:p>
            <a:r>
              <a:rPr lang="en-US" altLang="zh-CN" dirty="0" smtClean="0"/>
              <a:t>RQS is suitable for quantum systems interacting with the environment and involving multiple measurements. </a:t>
            </a:r>
          </a:p>
          <a:p>
            <a:r>
              <a:rPr lang="en-US" altLang="zh-CN" dirty="0" err="1" smtClean="0"/>
              <a:t>Coalgebraic</a:t>
            </a:r>
            <a:r>
              <a:rPr lang="en-US" altLang="zh-CN" dirty="0" smtClean="0"/>
              <a:t> methods provide a uniform framework for probabilistic systems, closed quantum systems, QLTS and RQS.</a:t>
            </a:r>
          </a:p>
          <a:p>
            <a:pPr marL="0" indent="0">
              <a:buNone/>
            </a:pPr>
            <a:r>
              <a:rPr lang="en-US" altLang="zh-CN" dirty="0" smtClean="0"/>
              <a:t>Future work</a:t>
            </a:r>
          </a:p>
          <a:p>
            <a:r>
              <a:rPr lang="en-US" altLang="zh-CN" dirty="0" smtClean="0"/>
              <a:t>Integrate more types of quantum systems into the </a:t>
            </a:r>
            <a:r>
              <a:rPr lang="en-US" altLang="zh-CN" dirty="0" err="1" smtClean="0"/>
              <a:t>coalgebraic</a:t>
            </a:r>
            <a:r>
              <a:rPr lang="en-US" altLang="zh-CN" dirty="0" smtClean="0"/>
              <a:t> framework.</a:t>
            </a:r>
          </a:p>
          <a:p>
            <a:r>
              <a:rPr lang="en-US" altLang="zh-CN" dirty="0" smtClean="0"/>
              <a:t>Study the hierarchy for quantum systems. </a:t>
            </a:r>
          </a:p>
        </p:txBody>
      </p:sp>
    </p:spTree>
    <p:extLst>
      <p:ext uri="{BB962C8B-B14F-4D97-AF65-F5344CB8AC3E}">
        <p14:creationId xmlns:p14="http://schemas.microsoft.com/office/powerpoint/2010/main" val="1766830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8800" dirty="0" smtClean="0">
                <a:solidFill>
                  <a:srgbClr val="0070C0"/>
                </a:solidFill>
              </a:rPr>
              <a:t>Thanks!</a:t>
            </a:r>
            <a:endParaRPr lang="zh-CN" altLang="en-US" sz="8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6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Coalgebra</a:t>
            </a:r>
            <a:r>
              <a:rPr lang="en-US" altLang="zh-CN" dirty="0" smtClean="0"/>
              <a:t> theory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416629" y="2416847"/>
                <a:ext cx="9358742" cy="3312777"/>
              </a:xfrm>
              <a:noFill/>
              <a:ln>
                <a:noFill/>
              </a:ln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 smtClean="0"/>
                  <a:t>As the dual of an algebra, a </a:t>
                </a:r>
                <a:r>
                  <a:rPr lang="en-US" altLang="zh-CN" dirty="0" err="1" smtClean="0"/>
                  <a:t>coalgebra</a:t>
                </a:r>
                <a:r>
                  <a:rPr lang="en-US" altLang="zh-CN" dirty="0" smtClean="0"/>
                  <a:t> is a pair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 smtClean="0"/>
                  <a:t> is a set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a </a:t>
                </a:r>
                <a:r>
                  <a:rPr lang="en-US" altLang="zh-CN" dirty="0" err="1" smtClean="0"/>
                  <a:t>functor</a:t>
                </a:r>
                <a:r>
                  <a:rPr lang="en-US" altLang="zh-CN" dirty="0" smtClean="0"/>
                  <a:t> on the category </a:t>
                </a:r>
                <a:r>
                  <a:rPr lang="en-US" altLang="zh-CN" b="1" dirty="0" smtClean="0"/>
                  <a:t>Set.</a:t>
                </a:r>
              </a:p>
              <a:p>
                <a:pPr marL="0" indent="0" algn="ctr">
                  <a:buNone/>
                </a:pPr>
                <a:r>
                  <a:rPr lang="en-US" altLang="zh-CN" dirty="0"/>
                  <a:t>a</a:t>
                </a:r>
                <a:r>
                  <a:rPr lang="en-US" altLang="zh-CN" dirty="0" smtClean="0"/>
                  <a:t> lens                      a </a:t>
                </a:r>
                <a:r>
                  <a:rPr lang="en-US" altLang="zh-CN" dirty="0" err="1" smtClean="0"/>
                  <a:t>functor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dirty="0"/>
                  <a:t>a</a:t>
                </a:r>
                <a:r>
                  <a:rPr lang="en-US" altLang="zh-CN" dirty="0" smtClean="0"/>
                  <a:t>n observation structure:   universe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groupChr>
                  </m:oMath>
                </a14:m>
                <a:r>
                  <a:rPr lang="en-US" altLang="zh-CN" dirty="0" smtClean="0"/>
                  <a:t>             universe   a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 smtClean="0"/>
                  <a:t>-</a:t>
                </a:r>
                <a:r>
                  <a:rPr lang="en-US" altLang="zh-CN" dirty="0" err="1" smtClean="0"/>
                  <a:t>coalgebra</a:t>
                </a:r>
                <a:endParaRPr lang="en-US" altLang="zh-CN" dirty="0" smtClean="0"/>
              </a:p>
              <a:p>
                <a:r>
                  <a:rPr lang="en-US" altLang="zh-CN" dirty="0" smtClean="0">
                    <a:solidFill>
                      <a:schemeClr val="tx1"/>
                    </a:solidFill>
                  </a:rPr>
                  <a:t>Fundamental notions: behavioral equivalence, final 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coalgebra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altLang="zh-CN" dirty="0" err="1" smtClean="0">
                    <a:solidFill>
                      <a:schemeClr val="tx1"/>
                    </a:solidFill>
                  </a:rPr>
                  <a:t>bisimulation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refinement, trace semantics, etc. </a:t>
                </a:r>
              </a:p>
              <a:p>
                <a:r>
                  <a:rPr lang="en-US" altLang="zh-CN" dirty="0" err="1" smtClean="0"/>
                  <a:t>Coalgebras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are suited </a:t>
                </a:r>
                <a:r>
                  <a:rPr lang="en-US" altLang="zh-CN" dirty="0"/>
                  <a:t>as </a:t>
                </a:r>
                <a:r>
                  <a:rPr lang="en-US" altLang="zh-CN" dirty="0" smtClean="0"/>
                  <a:t>models for </a:t>
                </a:r>
                <a:r>
                  <a:rPr lang="en-US" altLang="zh-CN" dirty="0"/>
                  <a:t>certain types of automata and more generally, for </a:t>
                </a:r>
                <a:r>
                  <a:rPr lang="en-US" altLang="zh-CN" dirty="0" smtClean="0"/>
                  <a:t>transition </a:t>
                </a:r>
                <a:r>
                  <a:rPr lang="en-US" altLang="zh-CN" dirty="0"/>
                  <a:t>and </a:t>
                </a:r>
                <a:r>
                  <a:rPr lang="en-US" altLang="zh-CN" dirty="0" smtClean="0"/>
                  <a:t>dynamical </a:t>
                </a:r>
                <a:r>
                  <a:rPr lang="en-US" altLang="zh-CN" dirty="0"/>
                  <a:t>systems.</a:t>
                </a:r>
                <a:endParaRPr lang="en-US" altLang="zh-CN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16629" y="2416847"/>
                <a:ext cx="9358742" cy="3312777"/>
              </a:xfrm>
              <a:blipFill>
                <a:blip r:embed="rId2"/>
                <a:stretch>
                  <a:fillRect l="-977" t="-3309" r="-9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/>
          <p:cNvSpPr/>
          <p:nvPr/>
        </p:nvSpPr>
        <p:spPr>
          <a:xfrm>
            <a:off x="5595504" y="3248904"/>
            <a:ext cx="207819" cy="207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6049240" y="3248897"/>
            <a:ext cx="193964" cy="2078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H="1" flipV="1">
            <a:off x="5789468" y="3352805"/>
            <a:ext cx="25977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/>
        </p:nvSpPr>
        <p:spPr>
          <a:xfrm>
            <a:off x="6470065" y="3810000"/>
            <a:ext cx="193964" cy="1939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927273" y="3810000"/>
            <a:ext cx="193964" cy="1939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连接符 37"/>
          <p:cNvCxnSpPr>
            <a:stCxn id="28" idx="6"/>
            <a:endCxn id="36" idx="2"/>
          </p:cNvCxnSpPr>
          <p:nvPr/>
        </p:nvCxnSpPr>
        <p:spPr>
          <a:xfrm>
            <a:off x="6664029" y="3906980"/>
            <a:ext cx="2632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9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 smtClean="0"/>
              <a:t>Coalgebraic</a:t>
            </a:r>
            <a:r>
              <a:rPr lang="en-US" altLang="zh-CN" dirty="0" smtClean="0"/>
              <a:t> analysis of probabilistic </a:t>
            </a:r>
            <a:r>
              <a:rPr lang="en-US" altLang="zh-CN" dirty="0"/>
              <a:t>s</a:t>
            </a:r>
            <a:r>
              <a:rPr lang="en-US" altLang="zh-CN" dirty="0" smtClean="0"/>
              <a:t>ystems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内容占位符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79466789"/>
                  </p:ext>
                </p:extLst>
              </p:nvPr>
            </p:nvGraphicFramePr>
            <p:xfrm>
              <a:off x="1295400" y="2557463"/>
              <a:ext cx="9601200" cy="29667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46274">
                      <a:extLst>
                        <a:ext uri="{9D8B030D-6E8A-4147-A177-3AD203B41FA5}">
                          <a16:colId xmlns:a16="http://schemas.microsoft.com/office/drawing/2014/main" val="3212813312"/>
                        </a:ext>
                      </a:extLst>
                    </a:gridCol>
                    <a:gridCol w="3418449">
                      <a:extLst>
                        <a:ext uri="{9D8B030D-6E8A-4147-A177-3AD203B41FA5}">
                          <a16:colId xmlns:a16="http://schemas.microsoft.com/office/drawing/2014/main" val="376967075"/>
                        </a:ext>
                      </a:extLst>
                    </a:gridCol>
                    <a:gridCol w="4636477">
                      <a:extLst>
                        <a:ext uri="{9D8B030D-6E8A-4147-A177-3AD203B41FA5}">
                          <a16:colId xmlns:a16="http://schemas.microsoft.com/office/drawing/2014/main" val="39847662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0" smtClean="0">
                                        <a:latin typeface="Cambria Math" panose="02040503050406030204" pitchFamily="18" charset="0"/>
                                      </a:rPr>
                                      <m:t>𝐂𝐨𝐚𝐥𝐠</m:t>
                                    </m:r>
                                  </m:e>
                                  <m:sub>
                                    <m:r>
                                      <a:rPr lang="en-US" altLang="zh-CN" b="1" i="0" smtClean="0">
                                        <a:latin typeface="Cambria Math" panose="02040503050406030204" pitchFamily="18" charset="0"/>
                                      </a:rPr>
                                      <m:t>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name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4102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dirty="0" smtClean="0"/>
                            <a:t>MC</a:t>
                          </a:r>
                          <a:endParaRPr lang="zh-CN" alt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Markov chains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155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dirty="0" smtClean="0"/>
                            <a:t>DLTS</a:t>
                          </a:r>
                          <a:endParaRPr lang="zh-CN" alt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Deterministic automata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5434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dirty="0" smtClean="0"/>
                            <a:t>LTS</a:t>
                          </a:r>
                          <a:endParaRPr lang="zh-CN" alt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≅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Non-deterministic automata, LTSs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7708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dirty="0" smtClean="0"/>
                            <a:t>React</a:t>
                          </a:r>
                          <a:endParaRPr lang="zh-CN" alt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+1)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0070C0"/>
                              </a:solidFill>
                            </a:rPr>
                            <a:t>Reactive systems</a:t>
                          </a:r>
                          <a:endParaRPr lang="zh-CN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86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dirty="0" smtClean="0"/>
                            <a:t>Gen</a:t>
                          </a:r>
                          <a:endParaRPr lang="zh-CN" alt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0070C0"/>
                              </a:solidFill>
                            </a:rPr>
                            <a:t>Generative systems</a:t>
                          </a:r>
                          <a:endParaRPr lang="zh-CN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138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dirty="0" err="1" smtClean="0"/>
                            <a:t>Str</a:t>
                          </a:r>
                          <a:endParaRPr lang="zh-CN" alt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Stratified</a:t>
                          </a:r>
                          <a:r>
                            <a:rPr lang="en-US" altLang="zh-CN" baseline="0" dirty="0" smtClean="0"/>
                            <a:t> systems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262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dirty="0" smtClean="0"/>
                            <a:t>Alt</a:t>
                          </a:r>
                          <a:endParaRPr lang="zh-CN" alt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Alternating</a:t>
                          </a:r>
                          <a:r>
                            <a:rPr lang="en-US" altLang="zh-CN" baseline="0" dirty="0" smtClean="0"/>
                            <a:t> systems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33640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内容占位符 7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79466789"/>
                  </p:ext>
                </p:extLst>
              </p:nvPr>
            </p:nvGraphicFramePr>
            <p:xfrm>
              <a:off x="1295400" y="2557463"/>
              <a:ext cx="9601200" cy="296672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546274">
                      <a:extLst>
                        <a:ext uri="{9D8B030D-6E8A-4147-A177-3AD203B41FA5}">
                          <a16:colId xmlns:a16="http://schemas.microsoft.com/office/drawing/2014/main" val="3212813312"/>
                        </a:ext>
                      </a:extLst>
                    </a:gridCol>
                    <a:gridCol w="3418449">
                      <a:extLst>
                        <a:ext uri="{9D8B030D-6E8A-4147-A177-3AD203B41FA5}">
                          <a16:colId xmlns:a16="http://schemas.microsoft.com/office/drawing/2014/main" val="376967075"/>
                        </a:ext>
                      </a:extLst>
                    </a:gridCol>
                    <a:gridCol w="4636477">
                      <a:extLst>
                        <a:ext uri="{9D8B030D-6E8A-4147-A177-3AD203B41FA5}">
                          <a16:colId xmlns:a16="http://schemas.microsoft.com/office/drawing/2014/main" val="39847662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" t="-8197" r="-52126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455" t="-8197" r="-136007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name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541027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dirty="0" smtClean="0"/>
                            <a:t>MC</a:t>
                          </a:r>
                          <a:endParaRPr lang="zh-CN" alt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455" t="-108197" r="-13600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Markov chains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01555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dirty="0" smtClean="0"/>
                            <a:t>DLTS</a:t>
                          </a:r>
                          <a:endParaRPr lang="zh-CN" alt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455" t="-208197" r="-13600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Deterministic automata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254340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dirty="0" smtClean="0"/>
                            <a:t>LTS</a:t>
                          </a:r>
                          <a:endParaRPr lang="zh-CN" alt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455" t="-308197" r="-13600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Non-deterministic automata, LTSs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77081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dirty="0" smtClean="0"/>
                            <a:t>React</a:t>
                          </a:r>
                          <a:endParaRPr lang="zh-CN" alt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455" t="-408197" r="-13600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0070C0"/>
                              </a:solidFill>
                            </a:rPr>
                            <a:t>Reactive systems</a:t>
                          </a:r>
                          <a:endParaRPr lang="zh-CN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8613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dirty="0" smtClean="0"/>
                            <a:t>Gen</a:t>
                          </a:r>
                          <a:endParaRPr lang="zh-CN" alt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455" t="-508197" r="-13600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solidFill>
                                <a:srgbClr val="0070C0"/>
                              </a:solidFill>
                            </a:rPr>
                            <a:t>Generative systems</a:t>
                          </a:r>
                          <a:endParaRPr lang="zh-CN" alt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91381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dirty="0" err="1" smtClean="0"/>
                            <a:t>Str</a:t>
                          </a:r>
                          <a:endParaRPr lang="zh-CN" alt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455" t="-608197" r="-13600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Stratified</a:t>
                          </a:r>
                          <a:r>
                            <a:rPr lang="en-US" altLang="zh-CN" baseline="0" dirty="0" smtClean="0"/>
                            <a:t> systems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262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0" dirty="0" smtClean="0"/>
                            <a:t>Alt</a:t>
                          </a:r>
                          <a:endParaRPr lang="zh-CN" altLang="en-US" b="1" i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455" t="-708197" r="-13600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Alternating</a:t>
                          </a:r>
                          <a:r>
                            <a:rPr lang="en-US" altLang="zh-CN" baseline="0" dirty="0" smtClean="0"/>
                            <a:t> systems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33640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6873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Coalgebraic</a:t>
            </a:r>
            <a:r>
              <a:rPr lang="en-US" altLang="zh-CN" dirty="0"/>
              <a:t> </a:t>
            </a:r>
            <a:r>
              <a:rPr lang="en-US" altLang="zh-CN" dirty="0" smtClean="0"/>
              <a:t>analysis </a:t>
            </a:r>
            <a:r>
              <a:rPr lang="en-US" altLang="zh-CN" dirty="0"/>
              <a:t>of </a:t>
            </a:r>
            <a:r>
              <a:rPr lang="en-US" altLang="zh-CN" dirty="0" smtClean="0"/>
              <a:t>probabilistic </a:t>
            </a:r>
            <a:r>
              <a:rPr lang="en-US" altLang="zh-CN" dirty="0"/>
              <a:t>s</a:t>
            </a:r>
            <a:r>
              <a:rPr lang="en-US" altLang="zh-CN" dirty="0" smtClean="0"/>
              <a:t>ystems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96499781"/>
                  </p:ext>
                </p:extLst>
              </p:nvPr>
            </p:nvGraphicFramePr>
            <p:xfrm>
              <a:off x="1295400" y="2557463"/>
              <a:ext cx="9601200" cy="2621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0">
                      <a:extLst>
                        <a:ext uri="{9D8B030D-6E8A-4147-A177-3AD203B41FA5}">
                          <a16:colId xmlns:a16="http://schemas.microsoft.com/office/drawing/2014/main" val="129633166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3576195911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25092148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𝐂𝐨𝐚𝐥𝐠</m:t>
                                    </m:r>
                                  </m:e>
                                  <m:sub>
                                    <m:r>
                                      <a:rPr lang="en-US" altLang="zh-CN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1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7194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err="1" smtClean="0"/>
                            <a:t>Var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)/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⋈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Vardi</a:t>
                          </a:r>
                          <a:r>
                            <a:rPr lang="en-US" altLang="zh-CN" baseline="0" dirty="0" smtClean="0"/>
                            <a:t> systems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0799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err="1" smtClean="0"/>
                            <a:t>SSeg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Simple </a:t>
                          </a:r>
                          <a:r>
                            <a:rPr lang="en-US" altLang="zh-CN" dirty="0" err="1" smtClean="0"/>
                            <a:t>Segala</a:t>
                          </a:r>
                          <a:r>
                            <a:rPr lang="en-US" altLang="zh-CN" dirty="0" smtClean="0"/>
                            <a:t> systems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3222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err="1" smtClean="0"/>
                            <a:t>Seg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𝑃𝐷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Segala</a:t>
                          </a:r>
                          <a:r>
                            <a:rPr lang="en-US" altLang="zh-CN" dirty="0" smtClean="0"/>
                            <a:t> systems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16018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Bun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𝐷𝑃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Bundle systems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235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PZ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𝑃𝐷𝑃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Pnueli-Zuck</a:t>
                          </a:r>
                          <a:r>
                            <a:rPr lang="en-US" altLang="zh-CN" baseline="0" dirty="0" smtClean="0"/>
                            <a:t> systems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7423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MG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𝑃𝐷𝑃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Most general systems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46110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96499781"/>
                  </p:ext>
                </p:extLst>
              </p:nvPr>
            </p:nvGraphicFramePr>
            <p:xfrm>
              <a:off x="1295400" y="2557463"/>
              <a:ext cx="9601200" cy="2621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00400">
                      <a:extLst>
                        <a:ext uri="{9D8B030D-6E8A-4147-A177-3AD203B41FA5}">
                          <a16:colId xmlns:a16="http://schemas.microsoft.com/office/drawing/2014/main" val="129633166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3576195911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25092148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0" t="-8197" r="-200571" b="-6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8197" r="-100190" b="-6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71944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err="1" smtClean="0"/>
                            <a:t>Var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8197" r="-100190" b="-5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Vardi</a:t>
                          </a:r>
                          <a:r>
                            <a:rPr lang="en-US" altLang="zh-CN" baseline="0" dirty="0" smtClean="0"/>
                            <a:t> systems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07998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err="1" smtClean="0"/>
                            <a:t>SSeg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08197" r="-100190" b="-4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Simple </a:t>
                          </a:r>
                          <a:r>
                            <a:rPr lang="en-US" altLang="zh-CN" dirty="0" err="1" smtClean="0"/>
                            <a:t>Segala</a:t>
                          </a:r>
                          <a:r>
                            <a:rPr lang="en-US" altLang="zh-CN" dirty="0" smtClean="0"/>
                            <a:t> systems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32223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err="1" smtClean="0"/>
                            <a:t>Seg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08197" r="-100190" b="-3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Segala</a:t>
                          </a:r>
                          <a:r>
                            <a:rPr lang="en-US" altLang="zh-CN" dirty="0" smtClean="0"/>
                            <a:t> systems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160188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Bun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383077" r="-100190" b="-2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Bundle systems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2358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PZ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514754" r="-10019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 smtClean="0"/>
                            <a:t>Pnueli-Zuck</a:t>
                          </a:r>
                          <a:r>
                            <a:rPr lang="en-US" altLang="zh-CN" baseline="0" dirty="0" smtClean="0"/>
                            <a:t> systems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7423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 smtClean="0"/>
                            <a:t>MG</a:t>
                          </a:r>
                          <a:endParaRPr lang="zh-CN" altLang="en-US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614754" r="-10019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Most general systems</a:t>
                          </a: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46110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21166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hierarchy </a:t>
            </a:r>
            <a:r>
              <a:rPr lang="en-US" altLang="zh-CN" dirty="0"/>
              <a:t>of </a:t>
            </a:r>
            <a:r>
              <a:rPr lang="en-US" altLang="zh-CN" dirty="0" smtClean="0"/>
              <a:t>probabilistic </a:t>
            </a:r>
            <a:r>
              <a:rPr lang="en-US" altLang="zh-CN" dirty="0"/>
              <a:t>s</a:t>
            </a:r>
            <a:r>
              <a:rPr lang="en-US" altLang="zh-CN" dirty="0" smtClean="0"/>
              <a:t>ystems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905" y="2551511"/>
            <a:ext cx="5944430" cy="3048425"/>
          </a:xfrm>
        </p:spPr>
      </p:pic>
    </p:spTree>
    <p:extLst>
      <p:ext uri="{BB962C8B-B14F-4D97-AF65-F5344CB8AC3E}">
        <p14:creationId xmlns:p14="http://schemas.microsoft.com/office/powerpoint/2010/main" val="98934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Quantum transition 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Quantum </a:t>
            </a:r>
            <a:r>
              <a:rPr lang="en-US" altLang="zh-CN" smtClean="0"/>
              <a:t>Turning machine</a:t>
            </a:r>
          </a:p>
          <a:p>
            <a:r>
              <a:rPr lang="en-US" altLang="zh-CN" dirty="0" smtClean="0"/>
              <a:t>Quantum </a:t>
            </a:r>
            <a:r>
              <a:rPr lang="en-US" altLang="zh-CN" dirty="0"/>
              <a:t>Markov chains </a:t>
            </a:r>
          </a:p>
          <a:p>
            <a:r>
              <a:rPr lang="en-US" altLang="zh-CN" dirty="0" smtClean="0"/>
              <a:t>Quantum finite automata: MO-QFA, </a:t>
            </a:r>
            <a:r>
              <a:rPr lang="en-US" altLang="zh-CN" dirty="0" smtClean="0">
                <a:solidFill>
                  <a:srgbClr val="0070C0"/>
                </a:solidFill>
              </a:rPr>
              <a:t>MM-QFA</a:t>
            </a:r>
            <a:r>
              <a:rPr lang="en-US" altLang="zh-CN" dirty="0" smtClean="0"/>
              <a:t>, Latvian QFA, hybrid QFA, open QFA (QFA with open time evolution),  etc.</a:t>
            </a:r>
          </a:p>
          <a:p>
            <a:r>
              <a:rPr lang="en-US" altLang="zh-CN" dirty="0" smtClean="0"/>
              <a:t>Quantum labeled transition systems (QLTS)</a:t>
            </a:r>
            <a:r>
              <a:rPr lang="en-US" altLang="zh-CN" dirty="0"/>
              <a:t> </a:t>
            </a:r>
            <a:r>
              <a:rPr lang="en-US" altLang="zh-CN" dirty="0" smtClean="0"/>
              <a:t>and </a:t>
            </a:r>
            <a:r>
              <a:rPr lang="en-US" altLang="zh-CN" dirty="0">
                <a:solidFill>
                  <a:srgbClr val="0070C0"/>
                </a:solidFill>
              </a:rPr>
              <a:t>r</a:t>
            </a:r>
            <a:r>
              <a:rPr lang="en-US" altLang="zh-CN" dirty="0" smtClean="0">
                <a:solidFill>
                  <a:srgbClr val="0070C0"/>
                </a:solidFill>
              </a:rPr>
              <a:t>eactive quantum systems (RQS)</a:t>
            </a:r>
          </a:p>
          <a:p>
            <a:r>
              <a:rPr lang="en-US" altLang="zh-CN" dirty="0" smtClean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6724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Quantum branch monad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𝑄𝑂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altLang="zh-CN" dirty="0" smtClean="0"/>
                  <a:t>the trace condition}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m:rPr>
                            <m:nor/>
                          </m:rPr>
                          <a:rPr lang="zh-CN" altLang="en-US" dirty="0"/>
                          <m:t>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≔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brk m:alnAt="9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The trace condition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≤1,∀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,∀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𝐷𝑀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dirty="0" smtClean="0"/>
              </a:p>
              <a:p>
                <a:r>
                  <a:rPr lang="en-US" altLang="zh-CN" dirty="0" smtClean="0"/>
                  <a:t>The unit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and the multiplication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44" t="-179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标注 3"/>
              <p:cNvSpPr/>
              <p:nvPr/>
            </p:nvSpPr>
            <p:spPr>
              <a:xfrm>
                <a:off x="3134749" y="1895620"/>
                <a:ext cx="3280119" cy="661312"/>
              </a:xfrm>
              <a:prstGeom prst="wedgeRectCallo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n w="0"/>
                            <a:solidFill>
                              <a:schemeClr val="accent3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n w="0"/>
                            <a:solidFill>
                              <a:schemeClr val="accent3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𝑄𝑂</m:t>
                        </m:r>
                      </m:e>
                      <m:sub>
                        <m:r>
                          <a:rPr lang="en-US" altLang="zh-CN" i="1" smtClean="0">
                            <a:ln w="0"/>
                            <a:solidFill>
                              <a:schemeClr val="accent3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i="1" smtClean="0">
                            <a:ln w="0"/>
                            <a:solidFill>
                              <a:schemeClr val="accent3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smtClean="0">
                            <a:ln w="0"/>
                            <a:solidFill>
                              <a:schemeClr val="accent3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dirty="0" smtClean="0">
                    <a:ln w="0"/>
                    <a:solidFill>
                      <a:schemeClr val="accent3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: quantum Markov chains</a:t>
                </a:r>
                <a:endParaRPr lang="zh-CN" altLang="en-US" dirty="0">
                  <a:ln w="0"/>
                  <a:solidFill>
                    <a:schemeClr val="accent3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4" name="矩形标注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749" y="1895620"/>
                <a:ext cx="3280119" cy="661312"/>
              </a:xfrm>
              <a:prstGeom prst="wedgeRectCallou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7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Quantum labeled transition systems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QLTS: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:1→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l-GR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The trace semantics: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𝑡𝑟𝑎𝑐𝑒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:1→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 smtClean="0"/>
              </a:p>
              <a:p>
                <a:r>
                  <a:rPr lang="en-US" altLang="zh-CN" dirty="0" smtClean="0"/>
                  <a:t>Example: quantum teleportation protocol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4" t="-2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09" y="4216400"/>
            <a:ext cx="6899266" cy="165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00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1658</TotalTime>
  <Words>470</Words>
  <Application>Microsoft Office PowerPoint</Application>
  <PresentationFormat>宽屏</PresentationFormat>
  <Paragraphs>127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方正舒体</vt:lpstr>
      <vt:lpstr>Arial</vt:lpstr>
      <vt:lpstr>Cambria Math</vt:lpstr>
      <vt:lpstr>Garamond</vt:lpstr>
      <vt:lpstr>环保</vt:lpstr>
      <vt:lpstr>A Coalgebraic Semantics Framework for Quantum Systems</vt:lpstr>
      <vt:lpstr>Motivations</vt:lpstr>
      <vt:lpstr>Coalgebra theory</vt:lpstr>
      <vt:lpstr>Coalgebraic analysis of probabilistic systems</vt:lpstr>
      <vt:lpstr>Coalgebraic analysis of probabilistic systems</vt:lpstr>
      <vt:lpstr>The hierarchy of probabilistic systems</vt:lpstr>
      <vt:lpstr>Quantum transition systems</vt:lpstr>
      <vt:lpstr>Quantum branch monad (Q,η,μ)</vt:lpstr>
      <vt:lpstr>Quantum labeled transition systems</vt:lpstr>
      <vt:lpstr>Quantum teleportation protocol</vt:lpstr>
      <vt:lpstr>Reactive quantum systems</vt:lpstr>
      <vt:lpstr>An MM-QFA</vt:lpstr>
      <vt:lpstr>The corresponding RQS</vt:lpstr>
      <vt:lpstr>The coalgebraic perspective on the category of convex sets and convex maps</vt:lpstr>
      <vt:lpstr>Configurations for QLTS and RQS</vt:lpstr>
      <vt:lpstr>Final coalgebra</vt:lpstr>
      <vt:lpstr>F-bisimulation and behavioral equivalence</vt:lpstr>
      <vt:lpstr>Main results</vt:lpstr>
      <vt:lpstr>Simulation</vt:lpstr>
      <vt:lpstr>Main results</vt:lpstr>
      <vt:lpstr>Summary and future work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Coalgebraic Semantics Framework for Quantum Systems</dc:title>
  <dc:creator>艾 刘</dc:creator>
  <cp:lastModifiedBy>艾 刘</cp:lastModifiedBy>
  <cp:revision>71</cp:revision>
  <dcterms:created xsi:type="dcterms:W3CDTF">2019-10-16T09:04:39Z</dcterms:created>
  <dcterms:modified xsi:type="dcterms:W3CDTF">2019-10-22T11:50:39Z</dcterms:modified>
</cp:coreProperties>
</file>