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74"/>
  </p:normalViewPr>
  <p:slideViewPr>
    <p:cSldViewPr snapToGrid="0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1391-386F-475C-BF63-BA19AD8C9620}" type="datetimeFigureOut">
              <a:rPr lang="zh-SG" altLang="en-US" smtClean="0"/>
              <a:t>18/11/19</a:t>
            </a:fld>
            <a:endParaRPr lang="zh-S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88B1-CB93-4390-8D2B-0A697B00E471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503227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1391-386F-475C-BF63-BA19AD8C9620}" type="datetimeFigureOut">
              <a:rPr lang="zh-SG" altLang="en-US" smtClean="0"/>
              <a:t>18/11/19</a:t>
            </a:fld>
            <a:endParaRPr lang="zh-SG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88B1-CB93-4390-8D2B-0A697B00E471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449634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1391-386F-475C-BF63-BA19AD8C9620}" type="datetimeFigureOut">
              <a:rPr lang="zh-SG" altLang="en-US" smtClean="0"/>
              <a:t>18/11/19</a:t>
            </a:fld>
            <a:endParaRPr lang="zh-SG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88B1-CB93-4390-8D2B-0A697B00E471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569190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1391-386F-475C-BF63-BA19AD8C9620}" type="datetimeFigureOut">
              <a:rPr lang="zh-SG" altLang="en-US" smtClean="0"/>
              <a:t>18/11/19</a:t>
            </a:fld>
            <a:endParaRPr lang="zh-SG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88B1-CB93-4390-8D2B-0A697B00E471}" type="slidenum">
              <a:rPr lang="zh-SG" altLang="en-US" smtClean="0"/>
              <a:t>‹#›</a:t>
            </a:fld>
            <a:endParaRPr lang="zh-SG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3415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1391-386F-475C-BF63-BA19AD8C9620}" type="datetimeFigureOut">
              <a:rPr lang="zh-SG" altLang="en-US" smtClean="0"/>
              <a:t>18/11/19</a:t>
            </a:fld>
            <a:endParaRPr lang="zh-SG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88B1-CB93-4390-8D2B-0A697B00E471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090896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1391-386F-475C-BF63-BA19AD8C9620}" type="datetimeFigureOut">
              <a:rPr lang="zh-SG" altLang="en-US" smtClean="0"/>
              <a:t>18/11/19</a:t>
            </a:fld>
            <a:endParaRPr lang="zh-SG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88B1-CB93-4390-8D2B-0A697B00E471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215163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图片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1391-386F-475C-BF63-BA19AD8C9620}" type="datetimeFigureOut">
              <a:rPr lang="zh-SG" altLang="en-US" smtClean="0"/>
              <a:t>18/11/19</a:t>
            </a:fld>
            <a:endParaRPr lang="zh-SG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88B1-CB93-4390-8D2B-0A697B00E471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937700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1391-386F-475C-BF63-BA19AD8C9620}" type="datetimeFigureOut">
              <a:rPr lang="zh-SG" altLang="en-US" smtClean="0"/>
              <a:t>18/11/19</a:t>
            </a:fld>
            <a:endParaRPr lang="zh-S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88B1-CB93-4390-8D2B-0A697B00E471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855251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1391-386F-475C-BF63-BA19AD8C9620}" type="datetimeFigureOut">
              <a:rPr lang="zh-SG" altLang="en-US" smtClean="0"/>
              <a:t>18/11/19</a:t>
            </a:fld>
            <a:endParaRPr lang="zh-S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88B1-CB93-4390-8D2B-0A697B00E471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848769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1391-386F-475C-BF63-BA19AD8C9620}" type="datetimeFigureOut">
              <a:rPr lang="zh-SG" altLang="en-US" smtClean="0"/>
              <a:t>18/11/19</a:t>
            </a:fld>
            <a:endParaRPr lang="zh-S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88B1-CB93-4390-8D2B-0A697B00E471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590063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1391-386F-475C-BF63-BA19AD8C9620}" type="datetimeFigureOut">
              <a:rPr lang="zh-SG" altLang="en-US" smtClean="0"/>
              <a:t>18/11/19</a:t>
            </a:fld>
            <a:endParaRPr lang="zh-S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88B1-CB93-4390-8D2B-0A697B00E471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3656375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1391-386F-475C-BF63-BA19AD8C9620}" type="datetimeFigureOut">
              <a:rPr lang="zh-SG" altLang="en-US" smtClean="0"/>
              <a:t>18/11/19</a:t>
            </a:fld>
            <a:endParaRPr lang="zh-SG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88B1-CB93-4390-8D2B-0A697B00E471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847189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1391-386F-475C-BF63-BA19AD8C9620}" type="datetimeFigureOut">
              <a:rPr lang="zh-SG" altLang="en-US" smtClean="0"/>
              <a:t>18/11/19</a:t>
            </a:fld>
            <a:endParaRPr lang="zh-SG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88B1-CB93-4390-8D2B-0A697B00E471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161730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1391-386F-475C-BF63-BA19AD8C9620}" type="datetimeFigureOut">
              <a:rPr lang="zh-SG" altLang="en-US" smtClean="0"/>
              <a:t>18/11/19</a:t>
            </a:fld>
            <a:endParaRPr lang="zh-SG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88B1-CB93-4390-8D2B-0A697B00E471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409870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1391-386F-475C-BF63-BA19AD8C9620}" type="datetimeFigureOut">
              <a:rPr lang="zh-SG" altLang="en-US" smtClean="0"/>
              <a:t>18/11/19</a:t>
            </a:fld>
            <a:endParaRPr lang="zh-SG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88B1-CB93-4390-8D2B-0A697B00E471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709918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1391-386F-475C-BF63-BA19AD8C9620}" type="datetimeFigureOut">
              <a:rPr lang="zh-SG" altLang="en-US" smtClean="0"/>
              <a:t>18/11/19</a:t>
            </a:fld>
            <a:endParaRPr lang="zh-SG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88B1-CB93-4390-8D2B-0A697B00E471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872858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881391-386F-475C-BF63-BA19AD8C9620}" type="datetimeFigureOut">
              <a:rPr lang="zh-SG" altLang="en-US" smtClean="0"/>
              <a:t>18/11/19</a:t>
            </a:fld>
            <a:endParaRPr lang="zh-SG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SG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CD88B1-CB93-4390-8D2B-0A697B00E471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1296176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7881391-386F-475C-BF63-BA19AD8C9620}" type="datetimeFigureOut">
              <a:rPr lang="zh-SG" altLang="en-US" smtClean="0"/>
              <a:t>18/11/19</a:t>
            </a:fld>
            <a:endParaRPr lang="zh-SG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zh-SG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ECD88B1-CB93-4390-8D2B-0A697B00E471}" type="slidenum">
              <a:rPr lang="zh-SG" altLang="en-US" smtClean="0"/>
              <a:t>‹#›</a:t>
            </a:fld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41262831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7457B3-0675-4786-A9E5-3682C4624F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SG" dirty="0" err="1"/>
              <a:t>QuanFuzz</a:t>
            </a:r>
            <a:r>
              <a:rPr lang="en-US" altLang="zh-SG" dirty="0"/>
              <a:t>: Fuzz Testing of Quantum Program</a:t>
            </a:r>
            <a:endParaRPr lang="zh-SG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0E273B3-7300-4E62-84C8-DEEAC84D22C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SG" dirty="0"/>
              <a:t>https://arxiv.org/abs/1810.10310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4262091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2090D-D845-4D31-81A6-25C470E8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What is </a:t>
            </a:r>
            <a:r>
              <a:rPr lang="en-US" altLang="zh-SG" dirty="0" err="1"/>
              <a:t>Quanfuzz</a:t>
            </a:r>
            <a:r>
              <a:rPr lang="en-US" altLang="zh-SG" dirty="0"/>
              <a:t>?</a:t>
            </a:r>
            <a:endParaRPr lang="zh-SG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A8D5E7-BAEA-4283-9868-F57FA1570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SG" dirty="0"/>
              <a:t>A search-based test input generator for quantum program.</a:t>
            </a:r>
          </a:p>
          <a:p>
            <a:endParaRPr lang="en-US" altLang="zh-SG" dirty="0"/>
          </a:p>
          <a:p>
            <a:r>
              <a:rPr lang="en-US" altLang="zh-SG" dirty="0"/>
              <a:t>Based on “Q|SI&gt;: A Quantum Programming Environment”.</a:t>
            </a:r>
          </a:p>
          <a:p>
            <a:endParaRPr lang="en-US" altLang="zh-SG" dirty="0"/>
          </a:p>
          <a:p>
            <a:r>
              <a:rPr lang="en-US" altLang="zh-SG" dirty="0"/>
              <a:t>The first </a:t>
            </a:r>
            <a:r>
              <a:rPr lang="en-US" altLang="zh-SG" dirty="0" err="1"/>
              <a:t>greybox</a:t>
            </a:r>
            <a:r>
              <a:rPr lang="en-US" altLang="zh-SG" dirty="0"/>
              <a:t> </a:t>
            </a:r>
            <a:r>
              <a:rPr lang="en-US" altLang="zh-SG" dirty="0" err="1"/>
              <a:t>fuzzer</a:t>
            </a:r>
            <a:r>
              <a:rPr lang="en-US" altLang="zh-SG" dirty="0"/>
              <a:t> for quantum programs.</a:t>
            </a:r>
          </a:p>
          <a:p>
            <a:pPr lvl="1"/>
            <a:r>
              <a:rPr lang="en-US" altLang="zh-S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Need to go through the checks. – </a:t>
            </a:r>
            <a:r>
              <a:rPr lang="en-US" altLang="zh-SG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How to mutate the data?</a:t>
            </a:r>
          </a:p>
          <a:p>
            <a:pPr lvl="1"/>
            <a:r>
              <a:rPr lang="en-US" altLang="zh-S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Need to have oracles. – </a:t>
            </a:r>
            <a:r>
              <a:rPr lang="en-US" altLang="zh-SG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How to define error?</a:t>
            </a:r>
          </a:p>
          <a:p>
            <a:pPr lvl="1"/>
            <a:r>
              <a:rPr lang="en-US" altLang="zh-S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Need to collect runtime information – </a:t>
            </a:r>
            <a:r>
              <a:rPr lang="en-US" altLang="zh-SG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What to collect? Collect how much information?</a:t>
            </a:r>
            <a:endParaRPr lang="zh-SG" alt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29794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2090D-D845-4D31-81A6-25C470E8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What is </a:t>
            </a:r>
            <a:r>
              <a:rPr lang="en-US" altLang="zh-SG" dirty="0" err="1"/>
              <a:t>Quanfuzz</a:t>
            </a:r>
            <a:r>
              <a:rPr lang="en-US" altLang="zh-SG" dirty="0"/>
              <a:t>?</a:t>
            </a:r>
            <a:endParaRPr lang="zh-SG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CA8D5E7-BAEA-4283-9868-F57FA15702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SG" dirty="0"/>
              <a:t>A search-based test input generator for quantum program.</a:t>
            </a:r>
          </a:p>
          <a:p>
            <a:endParaRPr lang="en-US" altLang="zh-SG" dirty="0"/>
          </a:p>
          <a:p>
            <a:r>
              <a:rPr lang="en-US" altLang="zh-SG" dirty="0"/>
              <a:t>Based on “Q|SI&gt;: A Quantum Programming Environment”.</a:t>
            </a:r>
          </a:p>
          <a:p>
            <a:endParaRPr lang="en-US" altLang="zh-SG" dirty="0"/>
          </a:p>
          <a:p>
            <a:r>
              <a:rPr lang="en-US" altLang="zh-SG" dirty="0"/>
              <a:t>The first </a:t>
            </a:r>
            <a:r>
              <a:rPr lang="en-US" altLang="zh-SG" dirty="0" err="1"/>
              <a:t>greybox</a:t>
            </a:r>
            <a:r>
              <a:rPr lang="en-US" altLang="zh-SG" dirty="0"/>
              <a:t> </a:t>
            </a:r>
            <a:r>
              <a:rPr lang="en-US" altLang="zh-SG" dirty="0" err="1"/>
              <a:t>fuzzer</a:t>
            </a:r>
            <a:r>
              <a:rPr lang="en-US" altLang="zh-SG" dirty="0"/>
              <a:t> for quantum programs.</a:t>
            </a:r>
          </a:p>
          <a:p>
            <a:pPr lvl="1"/>
            <a:r>
              <a:rPr lang="en-US" altLang="zh-S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Need to go through the checks. – </a:t>
            </a:r>
            <a:r>
              <a:rPr lang="en-US" altLang="zh-SG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How to mutate the data?</a:t>
            </a:r>
          </a:p>
          <a:p>
            <a:pPr lvl="1"/>
            <a:r>
              <a:rPr lang="en-US" altLang="zh-SG" strike="sngStrik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Need to have oracles. – </a:t>
            </a:r>
            <a:r>
              <a:rPr lang="en-US" altLang="zh-SG" b="1" strike="sngStrike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How to define error?</a:t>
            </a:r>
          </a:p>
          <a:p>
            <a:pPr lvl="1"/>
            <a:r>
              <a:rPr lang="en-US" altLang="zh-S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Need to collect runtime information – </a:t>
            </a:r>
            <a:r>
              <a:rPr lang="en-US" altLang="zh-SG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What to collect? Collect how much information?</a:t>
            </a:r>
            <a:endParaRPr lang="zh-SG" alt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2675620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2090D-D845-4D31-81A6-25C470E8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Motivation Example</a:t>
            </a:r>
            <a:endParaRPr lang="zh-SG" altLang="en-US" dirty="0"/>
          </a:p>
        </p:txBody>
      </p:sp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28517269-477E-46DF-A795-3C1697813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9935" y="2045138"/>
            <a:ext cx="5601482" cy="301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857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2090D-D845-4D31-81A6-25C470E8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Motivation Example</a:t>
            </a:r>
            <a:endParaRPr lang="zh-SG" altLang="en-US" dirty="0"/>
          </a:p>
        </p:txBody>
      </p:sp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28517269-477E-46DF-A795-3C1697813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594" y="2275957"/>
            <a:ext cx="5601482" cy="301032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8698347-8BA0-4DEC-A11F-7F88517DFCBE}"/>
              </a:ext>
            </a:extLst>
          </p:cNvPr>
          <p:cNvSpPr txBox="1"/>
          <p:nvPr/>
        </p:nvSpPr>
        <p:spPr>
          <a:xfrm>
            <a:off x="843379" y="1873188"/>
            <a:ext cx="48649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SG" b="1" dirty="0"/>
              <a:t>Goal: Find the best </a:t>
            </a:r>
            <a:r>
              <a:rPr lang="en-US" altLang="zh-SG" b="1" i="1" dirty="0"/>
              <a:t>q</a:t>
            </a:r>
            <a:r>
              <a:rPr lang="en-US" altLang="zh-SG" b="1" dirty="0"/>
              <a:t> to pass the </a:t>
            </a:r>
            <a:r>
              <a:rPr lang="en-US" altLang="zh-SG" b="1" i="1" dirty="0"/>
              <a:t>if</a:t>
            </a:r>
            <a:r>
              <a:rPr lang="en-US" altLang="zh-SG" b="1" dirty="0"/>
              <a:t> condition in line 7.</a:t>
            </a:r>
          </a:p>
          <a:p>
            <a:endParaRPr lang="en-US" altLang="zh-SG" dirty="0"/>
          </a:p>
          <a:p>
            <a:r>
              <a:rPr lang="en-US" altLang="zh-SG" dirty="0"/>
              <a:t>A quantum register containing n qubits can be</a:t>
            </a:r>
          </a:p>
          <a:p>
            <a:r>
              <a:rPr lang="pt-BR" altLang="zh-SG" dirty="0"/>
              <a:t>represented as a 2^n * 1 matrix as</a:t>
            </a:r>
          </a:p>
          <a:p>
            <a:endParaRPr lang="pt-BR" altLang="zh-SG" dirty="0"/>
          </a:p>
          <a:p>
            <a:endParaRPr lang="pt-BR" altLang="zh-SG" dirty="0"/>
          </a:p>
          <a:p>
            <a:endParaRPr lang="pt-BR" altLang="zh-SG" dirty="0"/>
          </a:p>
          <a:p>
            <a:endParaRPr lang="en-US" altLang="zh-SG" dirty="0"/>
          </a:p>
          <a:p>
            <a:endParaRPr lang="en-US" altLang="zh-SG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2D5B823-CB18-41D3-B22B-642BEFD37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3557248"/>
            <a:ext cx="2848373" cy="447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4020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2090D-D845-4D31-81A6-25C470E8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Motivation Example</a:t>
            </a:r>
            <a:endParaRPr lang="zh-SG" altLang="en-US" dirty="0"/>
          </a:p>
        </p:txBody>
      </p:sp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28517269-477E-46DF-A795-3C1697813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594" y="2275957"/>
            <a:ext cx="5601482" cy="301032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8698347-8BA0-4DEC-A11F-7F88517DFCBE}"/>
              </a:ext>
            </a:extLst>
          </p:cNvPr>
          <p:cNvSpPr txBox="1"/>
          <p:nvPr/>
        </p:nvSpPr>
        <p:spPr>
          <a:xfrm>
            <a:off x="843379" y="1873188"/>
            <a:ext cx="486496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SG" b="1" dirty="0"/>
              <a:t>Goal: Find the best </a:t>
            </a:r>
            <a:r>
              <a:rPr lang="en-US" altLang="zh-SG" b="1" i="1" dirty="0"/>
              <a:t>q</a:t>
            </a:r>
            <a:r>
              <a:rPr lang="en-US" altLang="zh-SG" b="1" dirty="0"/>
              <a:t> to pass the </a:t>
            </a:r>
            <a:r>
              <a:rPr lang="en-US" altLang="zh-SG" b="1" i="1" dirty="0"/>
              <a:t>if</a:t>
            </a:r>
            <a:r>
              <a:rPr lang="en-US" altLang="zh-SG" b="1" dirty="0"/>
              <a:t> condition in line 7.</a:t>
            </a:r>
          </a:p>
          <a:p>
            <a:endParaRPr lang="en-US" altLang="zh-SG" dirty="0"/>
          </a:p>
          <a:p>
            <a:r>
              <a:rPr lang="en-US" altLang="zh-SG" dirty="0"/>
              <a:t>We can use matrix operations as “gates” to modify the register value.</a:t>
            </a:r>
          </a:p>
          <a:p>
            <a:endParaRPr lang="en-US" altLang="zh-SG" dirty="0"/>
          </a:p>
          <a:p>
            <a:r>
              <a:rPr lang="en-US" altLang="zh-SG" dirty="0"/>
              <a:t>Below are the matrices for mutating one-qubit registers.</a:t>
            </a:r>
          </a:p>
          <a:p>
            <a:endParaRPr lang="en-US" altLang="zh-SG" dirty="0"/>
          </a:p>
          <a:p>
            <a:endParaRPr lang="en-US" altLang="zh-SG" dirty="0"/>
          </a:p>
        </p:txBody>
      </p:sp>
      <p:pic>
        <p:nvPicPr>
          <p:cNvPr id="8" name="图片 7" descr="图片包含 橙子, 标志, 红色, 白色&#10;&#10;描述已自动生成">
            <a:extLst>
              <a:ext uri="{FF2B5EF4-FFF2-40B4-BE49-F238E27FC236}">
                <a16:creationId xmlns:a16="http://schemas.microsoft.com/office/drawing/2014/main" id="{92C67F97-1881-41F2-B6A5-DE24F54D2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4182826"/>
            <a:ext cx="3648584" cy="1848108"/>
          </a:xfrm>
          <a:prstGeom prst="rect">
            <a:avLst/>
          </a:prstGeom>
        </p:spPr>
      </p:pic>
      <p:pic>
        <p:nvPicPr>
          <p:cNvPr id="10" name="图片 9" descr="图片包含 游戏机, 物体, 钟表, 桌子&#10;&#10;描述已自动生成">
            <a:extLst>
              <a:ext uri="{FF2B5EF4-FFF2-40B4-BE49-F238E27FC236}">
                <a16:creationId xmlns:a16="http://schemas.microsoft.com/office/drawing/2014/main" id="{D8BF5FEA-DB8C-4721-9DC7-24F0341796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6098370"/>
            <a:ext cx="1676634" cy="495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5486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2090D-D845-4D31-81A6-25C470E8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Motivation Example</a:t>
            </a:r>
            <a:endParaRPr lang="zh-SG" altLang="en-US" dirty="0"/>
          </a:p>
        </p:txBody>
      </p:sp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28517269-477E-46DF-A795-3C1697813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594" y="2275957"/>
            <a:ext cx="5601482" cy="301032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8698347-8BA0-4DEC-A11F-7F88517DFCBE}"/>
              </a:ext>
            </a:extLst>
          </p:cNvPr>
          <p:cNvSpPr txBox="1"/>
          <p:nvPr/>
        </p:nvSpPr>
        <p:spPr>
          <a:xfrm>
            <a:off x="843379" y="1873188"/>
            <a:ext cx="48649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SG" b="1" dirty="0"/>
              <a:t>Goal: Find the best </a:t>
            </a:r>
            <a:r>
              <a:rPr lang="en-US" altLang="zh-SG" b="1" i="1" dirty="0"/>
              <a:t>q</a:t>
            </a:r>
            <a:r>
              <a:rPr lang="en-US" altLang="zh-SG" b="1" dirty="0"/>
              <a:t> to pass the </a:t>
            </a:r>
            <a:r>
              <a:rPr lang="en-US" altLang="zh-SG" b="1" i="1" dirty="0"/>
              <a:t>if</a:t>
            </a:r>
            <a:r>
              <a:rPr lang="en-US" altLang="zh-SG" b="1" dirty="0"/>
              <a:t> condition in line 7.</a:t>
            </a:r>
          </a:p>
          <a:p>
            <a:endParaRPr lang="en-US" altLang="zh-SG" dirty="0"/>
          </a:p>
          <a:p>
            <a:r>
              <a:rPr lang="en-US" altLang="zh-SG" dirty="0"/>
              <a:t>First, we </a:t>
            </a:r>
            <a:r>
              <a:rPr lang="en-US" altLang="zh-SG" b="1" dirty="0"/>
              <a:t>extract</a:t>
            </a:r>
            <a:r>
              <a:rPr lang="en-US" altLang="zh-SG" dirty="0"/>
              <a:t> </a:t>
            </a:r>
            <a:r>
              <a:rPr lang="en-US" altLang="zh-SG" b="1" dirty="0"/>
              <a:t>quantum sensitive information measurement operations </a:t>
            </a:r>
            <a:r>
              <a:rPr lang="en-US" altLang="zh-SG" dirty="0"/>
              <a:t>on those quantum registers and the sensitive branches associated with those measurement results, from the quantum source code.</a:t>
            </a:r>
          </a:p>
          <a:p>
            <a:endParaRPr lang="en-US" altLang="zh-SG" dirty="0"/>
          </a:p>
          <a:p>
            <a:r>
              <a:rPr lang="en-US" altLang="zh-SG" dirty="0"/>
              <a:t>Then, we use the sensitive information guided</a:t>
            </a:r>
          </a:p>
          <a:p>
            <a:r>
              <a:rPr lang="en-US" altLang="zh-SG" dirty="0"/>
              <a:t>algorithm to </a:t>
            </a:r>
            <a:r>
              <a:rPr lang="en-US" altLang="zh-SG" b="1" dirty="0"/>
              <a:t>mutate the initial input matrix </a:t>
            </a:r>
            <a:r>
              <a:rPr lang="en-US" altLang="zh-SG" dirty="0"/>
              <a:t>and select those matrices which improve the probability weight for a value of the quantum register to trigger the sensitive branch.</a:t>
            </a:r>
          </a:p>
          <a:p>
            <a:endParaRPr lang="en-US" altLang="zh-SG" dirty="0"/>
          </a:p>
        </p:txBody>
      </p:sp>
    </p:spTree>
    <p:extLst>
      <p:ext uri="{BB962C8B-B14F-4D97-AF65-F5344CB8AC3E}">
        <p14:creationId xmlns:p14="http://schemas.microsoft.com/office/powerpoint/2010/main" val="32351127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2090D-D845-4D31-81A6-25C470E8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Approach</a:t>
            </a:r>
            <a:endParaRPr lang="zh-SG" altLang="en-US" dirty="0"/>
          </a:p>
        </p:txBody>
      </p:sp>
      <p:pic>
        <p:nvPicPr>
          <p:cNvPr id="7" name="图片 6" descr="手机屏幕截图&#10;&#10;描述已自动生成">
            <a:extLst>
              <a:ext uri="{FF2B5EF4-FFF2-40B4-BE49-F238E27FC236}">
                <a16:creationId xmlns:a16="http://schemas.microsoft.com/office/drawing/2014/main" id="{28517269-477E-46DF-A795-3C1697813D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594" y="2275957"/>
            <a:ext cx="5601482" cy="3010320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28698347-8BA0-4DEC-A11F-7F88517DFCBE}"/>
              </a:ext>
            </a:extLst>
          </p:cNvPr>
          <p:cNvSpPr txBox="1"/>
          <p:nvPr/>
        </p:nvSpPr>
        <p:spPr>
          <a:xfrm>
            <a:off x="843379" y="1873188"/>
            <a:ext cx="48649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SG" b="1" dirty="0"/>
              <a:t>Goal: Find the best </a:t>
            </a:r>
            <a:r>
              <a:rPr lang="en-US" altLang="zh-SG" b="1" i="1" dirty="0"/>
              <a:t>q</a:t>
            </a:r>
            <a:r>
              <a:rPr lang="en-US" altLang="zh-SG" b="1" dirty="0"/>
              <a:t> to pass the </a:t>
            </a:r>
            <a:r>
              <a:rPr lang="en-US" altLang="zh-SG" b="1" i="1" dirty="0"/>
              <a:t>if</a:t>
            </a:r>
            <a:r>
              <a:rPr lang="en-US" altLang="zh-SG" b="1" dirty="0"/>
              <a:t> condition in line 7.</a:t>
            </a:r>
          </a:p>
          <a:p>
            <a:endParaRPr lang="en-US" altLang="zh-SG" dirty="0"/>
          </a:p>
          <a:p>
            <a:r>
              <a:rPr lang="en-US" altLang="zh-SG" dirty="0"/>
              <a:t>First, we </a:t>
            </a:r>
            <a:r>
              <a:rPr lang="en-US" altLang="zh-SG" b="1" dirty="0"/>
              <a:t>extract</a:t>
            </a:r>
            <a:r>
              <a:rPr lang="en-US" altLang="zh-SG" dirty="0"/>
              <a:t> </a:t>
            </a:r>
            <a:r>
              <a:rPr lang="en-US" altLang="zh-SG" b="1" dirty="0"/>
              <a:t>quantum sensitive information measurement operations </a:t>
            </a:r>
            <a:r>
              <a:rPr lang="en-US" altLang="zh-SG" dirty="0"/>
              <a:t>on those quantum registers and the sensitive branches associated with those measurement results, from the quantum source code.</a:t>
            </a:r>
          </a:p>
          <a:p>
            <a:endParaRPr lang="en-US" altLang="zh-SG" dirty="0"/>
          </a:p>
          <a:p>
            <a:r>
              <a:rPr lang="en-US" altLang="zh-SG" dirty="0"/>
              <a:t>Then, we use the sensitive information guided</a:t>
            </a:r>
          </a:p>
          <a:p>
            <a:r>
              <a:rPr lang="en-US" altLang="zh-SG" dirty="0"/>
              <a:t>algorithm to </a:t>
            </a:r>
            <a:r>
              <a:rPr lang="en-US" altLang="zh-SG" b="1" dirty="0"/>
              <a:t>mutate the initial input matrix </a:t>
            </a:r>
            <a:r>
              <a:rPr lang="en-US" altLang="zh-SG" dirty="0"/>
              <a:t>and select those matrices which improve the probability weight for a value of the quantum register to trigger the sensitive branch.</a:t>
            </a:r>
          </a:p>
          <a:p>
            <a:endParaRPr lang="en-US" altLang="zh-SG" dirty="0"/>
          </a:p>
        </p:txBody>
      </p:sp>
    </p:spTree>
    <p:extLst>
      <p:ext uri="{BB962C8B-B14F-4D97-AF65-F5344CB8AC3E}">
        <p14:creationId xmlns:p14="http://schemas.microsoft.com/office/powerpoint/2010/main" val="3157497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2090D-D845-4D31-81A6-25C470E8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Approach</a:t>
            </a:r>
            <a:endParaRPr lang="zh-SG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03F07F5-9BC6-4D65-A761-325070C288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463" y="1766655"/>
            <a:ext cx="5769074" cy="4117396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E08961C7-292B-4C32-9D9B-842CAC1B2BEE}"/>
              </a:ext>
            </a:extLst>
          </p:cNvPr>
          <p:cNvSpPr/>
          <p:nvPr/>
        </p:nvSpPr>
        <p:spPr>
          <a:xfrm>
            <a:off x="3703126" y="4031912"/>
            <a:ext cx="300391" cy="30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SG" dirty="0"/>
              <a:t>1</a:t>
            </a:r>
            <a:endParaRPr lang="zh-SG" altLang="en-US" dirty="0"/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E27280CF-B089-4315-B415-1804E9F6C2F2}"/>
              </a:ext>
            </a:extLst>
          </p:cNvPr>
          <p:cNvSpPr/>
          <p:nvPr/>
        </p:nvSpPr>
        <p:spPr>
          <a:xfrm>
            <a:off x="6865056" y="4031911"/>
            <a:ext cx="300391" cy="30039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SG" dirty="0"/>
              <a:t>2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4281625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2090D-D845-4D31-81A6-25C470E8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Approach</a:t>
            </a:r>
            <a:endParaRPr lang="zh-SG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85EBD0A-9FC3-4A9C-925F-15567922A1BB}"/>
              </a:ext>
            </a:extLst>
          </p:cNvPr>
          <p:cNvGrpSpPr/>
          <p:nvPr/>
        </p:nvGrpSpPr>
        <p:grpSpPr>
          <a:xfrm>
            <a:off x="5945785" y="1775533"/>
            <a:ext cx="5769074" cy="4117396"/>
            <a:chOff x="3211463" y="1766655"/>
            <a:chExt cx="5769074" cy="411739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03F07F5-9BC6-4D65-A761-325070C28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1463" y="1766655"/>
              <a:ext cx="5769074" cy="4117396"/>
            </a:xfrm>
            <a:prstGeom prst="rect">
              <a:avLst/>
            </a:prstGeom>
          </p:spPr>
        </p:pic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E08961C7-292B-4C32-9D9B-842CAC1B2BEE}"/>
                </a:ext>
              </a:extLst>
            </p:cNvPr>
            <p:cNvSpPr/>
            <p:nvPr/>
          </p:nvSpPr>
          <p:spPr>
            <a:xfrm>
              <a:off x="3703126" y="4031912"/>
              <a:ext cx="300391" cy="3003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SG" dirty="0"/>
                <a:t>1</a:t>
              </a:r>
              <a:endParaRPr lang="zh-SG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27280CF-B089-4315-B415-1804E9F6C2F2}"/>
                </a:ext>
              </a:extLst>
            </p:cNvPr>
            <p:cNvSpPr/>
            <p:nvPr/>
          </p:nvSpPr>
          <p:spPr>
            <a:xfrm>
              <a:off x="6865056" y="4031911"/>
              <a:ext cx="300391" cy="3003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SG" dirty="0"/>
                <a:t>2</a:t>
              </a:r>
              <a:endParaRPr lang="zh-SG" altLang="en-US" dirty="0"/>
            </a:p>
          </p:txBody>
        </p:sp>
      </p:grpSp>
      <p:sp>
        <p:nvSpPr>
          <p:cNvPr id="6" name="文本框 5">
            <a:extLst>
              <a:ext uri="{FF2B5EF4-FFF2-40B4-BE49-F238E27FC236}">
                <a16:creationId xmlns:a16="http://schemas.microsoft.com/office/drawing/2014/main" id="{3D9A2E5A-A747-4998-827E-6F7E75D191B9}"/>
              </a:ext>
            </a:extLst>
          </p:cNvPr>
          <p:cNvSpPr txBox="1"/>
          <p:nvPr/>
        </p:nvSpPr>
        <p:spPr>
          <a:xfrm>
            <a:off x="913795" y="1908699"/>
            <a:ext cx="459036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SG" dirty="0"/>
              <a:t>Extracted information: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SG" dirty="0" err="1"/>
              <a:t>ket</a:t>
            </a:r>
            <a:r>
              <a:rPr lang="en-US" altLang="zh-SG" dirty="0"/>
              <a:t> information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SG" dirty="0"/>
              <a:t>measurement information (i.e. measurement operator)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SG" dirty="0"/>
              <a:t>oracle information (i.e. sensitive results and operations on the measurement value)</a:t>
            </a:r>
          </a:p>
          <a:p>
            <a:endParaRPr lang="en-US" altLang="zh-SG" dirty="0"/>
          </a:p>
          <a:p>
            <a:endParaRPr lang="en-US" altLang="zh-SG" dirty="0"/>
          </a:p>
          <a:p>
            <a:r>
              <a:rPr lang="en-US" altLang="zh-SG" dirty="0"/>
              <a:t>Instrumented Location: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SG" dirty="0"/>
              <a:t>input matrix read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SG" dirty="0"/>
              <a:t>transform </a:t>
            </a:r>
            <a:r>
              <a:rPr lang="en-US" altLang="zh-SG" dirty="0" err="1"/>
              <a:t>ket</a:t>
            </a:r>
            <a:r>
              <a:rPr lang="en-US" altLang="zh-SG" dirty="0"/>
              <a:t> with input matrix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SG" dirty="0" err="1"/>
              <a:t>ket</a:t>
            </a:r>
            <a:r>
              <a:rPr lang="en-US" altLang="zh-SG" dirty="0"/>
              <a:t> before measurement output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SG" dirty="0"/>
              <a:t>measurement result output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1683216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2090D-D845-4D31-81A6-25C470E8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Approach</a:t>
            </a:r>
            <a:endParaRPr lang="zh-SG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85EBD0A-9FC3-4A9C-925F-15567922A1BB}"/>
              </a:ext>
            </a:extLst>
          </p:cNvPr>
          <p:cNvGrpSpPr/>
          <p:nvPr/>
        </p:nvGrpSpPr>
        <p:grpSpPr>
          <a:xfrm>
            <a:off x="5945785" y="1775533"/>
            <a:ext cx="5769074" cy="4117396"/>
            <a:chOff x="3211463" y="1766655"/>
            <a:chExt cx="5769074" cy="411739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03F07F5-9BC6-4D65-A761-325070C28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1463" y="1766655"/>
              <a:ext cx="5769074" cy="4117396"/>
            </a:xfrm>
            <a:prstGeom prst="rect">
              <a:avLst/>
            </a:prstGeom>
          </p:spPr>
        </p:pic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E08961C7-292B-4C32-9D9B-842CAC1B2BEE}"/>
                </a:ext>
              </a:extLst>
            </p:cNvPr>
            <p:cNvSpPr/>
            <p:nvPr/>
          </p:nvSpPr>
          <p:spPr>
            <a:xfrm>
              <a:off x="3703126" y="4031912"/>
              <a:ext cx="300391" cy="3003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SG" dirty="0"/>
                <a:t>1</a:t>
              </a:r>
              <a:endParaRPr lang="zh-SG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27280CF-B089-4315-B415-1804E9F6C2F2}"/>
                </a:ext>
              </a:extLst>
            </p:cNvPr>
            <p:cNvSpPr/>
            <p:nvPr/>
          </p:nvSpPr>
          <p:spPr>
            <a:xfrm>
              <a:off x="6865056" y="4031911"/>
              <a:ext cx="300391" cy="3003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SG" dirty="0"/>
                <a:t>2</a:t>
              </a:r>
              <a:endParaRPr lang="zh-SG" altLang="en-US" dirty="0"/>
            </a:p>
          </p:txBody>
        </p:sp>
      </p:grpSp>
      <p:pic>
        <p:nvPicPr>
          <p:cNvPr id="9" name="图片 8" descr="一些文字和图片的手机截图&#10;&#10;描述已自动生成">
            <a:extLst>
              <a:ext uri="{FF2B5EF4-FFF2-40B4-BE49-F238E27FC236}">
                <a16:creationId xmlns:a16="http://schemas.microsoft.com/office/drawing/2014/main" id="{C4830002-1669-422C-AC4E-0855BBA8B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616" y="2104007"/>
            <a:ext cx="4975259" cy="3453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2612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24A00-92BA-4EA9-A2F0-676E6ABC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What is fuzzing?</a:t>
            </a:r>
            <a:endParaRPr lang="zh-SG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86820D-AFEE-40BB-8FB4-B2ECF62FB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SG" dirty="0"/>
              <a:t>Fuzzing – Fuzz Testing</a:t>
            </a:r>
          </a:p>
          <a:p>
            <a:r>
              <a:rPr lang="en-US" altLang="zh-SG" dirty="0"/>
              <a:t>The key idea is to feed the target program with a large amount of (random) data, and then observe for abnormal behaviors (crash, exceptions …).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2388343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2090D-D845-4D31-81A6-25C470E8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Approach</a:t>
            </a:r>
            <a:endParaRPr lang="zh-SG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85EBD0A-9FC3-4A9C-925F-15567922A1BB}"/>
              </a:ext>
            </a:extLst>
          </p:cNvPr>
          <p:cNvGrpSpPr/>
          <p:nvPr/>
        </p:nvGrpSpPr>
        <p:grpSpPr>
          <a:xfrm>
            <a:off x="7499377" y="1384915"/>
            <a:ext cx="3704243" cy="2643723"/>
            <a:chOff x="3211463" y="1766655"/>
            <a:chExt cx="5769074" cy="411739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03F07F5-9BC6-4D65-A761-325070C28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1463" y="1766655"/>
              <a:ext cx="5769074" cy="4117396"/>
            </a:xfrm>
            <a:prstGeom prst="rect">
              <a:avLst/>
            </a:prstGeom>
          </p:spPr>
        </p:pic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E08961C7-292B-4C32-9D9B-842CAC1B2BEE}"/>
                </a:ext>
              </a:extLst>
            </p:cNvPr>
            <p:cNvSpPr/>
            <p:nvPr/>
          </p:nvSpPr>
          <p:spPr>
            <a:xfrm>
              <a:off x="3703126" y="4031912"/>
              <a:ext cx="300391" cy="3003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SG" dirty="0"/>
                <a:t>1</a:t>
              </a:r>
              <a:endParaRPr lang="zh-SG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27280CF-B089-4315-B415-1804E9F6C2F2}"/>
                </a:ext>
              </a:extLst>
            </p:cNvPr>
            <p:cNvSpPr/>
            <p:nvPr/>
          </p:nvSpPr>
          <p:spPr>
            <a:xfrm>
              <a:off x="6865056" y="4031911"/>
              <a:ext cx="300391" cy="3003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SG" dirty="0"/>
                <a:t>2</a:t>
              </a:r>
              <a:endParaRPr lang="zh-SG" altLang="en-US" dirty="0"/>
            </a:p>
          </p:txBody>
        </p:sp>
      </p:grpSp>
      <p:pic>
        <p:nvPicPr>
          <p:cNvPr id="9" name="图片 8" descr="一些文字和图片的手机截图&#10;&#10;描述已自动生成">
            <a:extLst>
              <a:ext uri="{FF2B5EF4-FFF2-40B4-BE49-F238E27FC236}">
                <a16:creationId xmlns:a16="http://schemas.microsoft.com/office/drawing/2014/main" id="{C4830002-1669-422C-AC4E-0855BBA8B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377" y="4028639"/>
            <a:ext cx="3704243" cy="257118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8643EFB-A794-4E6B-9CD8-C4B041B579E1}"/>
              </a:ext>
            </a:extLst>
          </p:cNvPr>
          <p:cNvSpPr/>
          <p:nvPr/>
        </p:nvSpPr>
        <p:spPr>
          <a:xfrm>
            <a:off x="1339440" y="188656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SG" dirty="0">
                <a:latin typeface="NimbusRomNo9L-Regu"/>
              </a:rPr>
              <a:t>Function </a:t>
            </a:r>
            <a:r>
              <a:rPr lang="en-US" altLang="zh-SG" dirty="0">
                <a:latin typeface="CMMI10"/>
              </a:rPr>
              <a:t>traversing</a:t>
            </a:r>
            <a:r>
              <a:rPr lang="en-US" altLang="zh-SG" dirty="0">
                <a:latin typeface="CMR10"/>
              </a:rPr>
              <a:t>(</a:t>
            </a:r>
            <a:r>
              <a:rPr lang="en-US" altLang="zh-SG" dirty="0">
                <a:latin typeface="CMMI10"/>
              </a:rPr>
              <a:t>S; k; n</a:t>
            </a:r>
            <a:r>
              <a:rPr lang="en-US" altLang="zh-SG" dirty="0">
                <a:latin typeface="CMR10"/>
              </a:rPr>
              <a:t>) </a:t>
            </a:r>
            <a:r>
              <a:rPr lang="en-US" altLang="zh-SG" dirty="0">
                <a:latin typeface="NimbusRomNo9L-Regu"/>
              </a:rPr>
              <a:t>traverses matrix S from </a:t>
            </a:r>
            <a:r>
              <a:rPr lang="en-US" altLang="zh-SG" i="1" dirty="0">
                <a:latin typeface="CMMI10"/>
              </a:rPr>
              <a:t>k</a:t>
            </a:r>
            <a:r>
              <a:rPr lang="en-US" altLang="zh-SG" dirty="0">
                <a:latin typeface="CMMI10"/>
              </a:rPr>
              <a:t>th</a:t>
            </a:r>
            <a:endParaRPr lang="en-US" altLang="zh-SG" sz="800" dirty="0">
              <a:latin typeface="CMMI7"/>
            </a:endParaRPr>
          </a:p>
          <a:p>
            <a:r>
              <a:rPr lang="en-US" altLang="zh-SG" dirty="0">
                <a:latin typeface="NimbusRomNo9L-Regu"/>
              </a:rPr>
              <a:t>qubit to </a:t>
            </a:r>
            <a:r>
              <a:rPr lang="en-US" altLang="zh-SG" i="1" dirty="0">
                <a:latin typeface="CMMI10"/>
              </a:rPr>
              <a:t>n</a:t>
            </a:r>
            <a:r>
              <a:rPr lang="en-US" altLang="zh-SG" dirty="0">
                <a:latin typeface="CMMI10"/>
              </a:rPr>
              <a:t>th</a:t>
            </a:r>
            <a:r>
              <a:rPr lang="en-US" altLang="zh-SG" sz="800" dirty="0">
                <a:latin typeface="CMMI7"/>
              </a:rPr>
              <a:t> </a:t>
            </a:r>
            <a:r>
              <a:rPr lang="en-US" altLang="zh-SG" dirty="0">
                <a:latin typeface="NimbusRomNo9L-Regu"/>
              </a:rPr>
              <a:t>qubit. </a:t>
            </a:r>
          </a:p>
          <a:p>
            <a:r>
              <a:rPr lang="en-US" altLang="zh-SG" dirty="0">
                <a:latin typeface="NimbusRomNo9L-Regu"/>
              </a:rPr>
              <a:t>For each qubit, we randomly apply 2 gates.</a:t>
            </a:r>
            <a:endParaRPr lang="zh-SG" altLang="en-US" dirty="0"/>
          </a:p>
        </p:txBody>
      </p:sp>
      <p:pic>
        <p:nvPicPr>
          <p:cNvPr id="10" name="图片 9" descr="图片包含 橙子, 标志, 红色, 白色&#10;&#10;描述已自动生成">
            <a:extLst>
              <a:ext uri="{FF2B5EF4-FFF2-40B4-BE49-F238E27FC236}">
                <a16:creationId xmlns:a16="http://schemas.microsoft.com/office/drawing/2014/main" id="{1D353086-5986-47CA-AF9B-C85CB899F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14" y="2809892"/>
            <a:ext cx="3648584" cy="184810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930A459-FCAF-44B5-B483-766C02FDFF63}"/>
              </a:ext>
            </a:extLst>
          </p:cNvPr>
          <p:cNvSpPr/>
          <p:nvPr/>
        </p:nvSpPr>
        <p:spPr>
          <a:xfrm>
            <a:off x="1339440" y="4658000"/>
            <a:ext cx="59313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SG" dirty="0">
                <a:latin typeface="NimbusRomNo9L-Regu"/>
              </a:rPr>
              <a:t>After traversing all qubits of matrix S, we put the new matrices with their corresponding probability weight in </a:t>
            </a:r>
            <a:r>
              <a:rPr lang="en-US" altLang="zh-SG" dirty="0" err="1">
                <a:latin typeface="CMMI10"/>
              </a:rPr>
              <a:t>Top_Matrices</a:t>
            </a:r>
            <a:r>
              <a:rPr lang="en-US" altLang="zh-SG" dirty="0">
                <a:latin typeface="NimbusRomNo9L-Regu"/>
              </a:rPr>
              <a:t>. 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36930083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2090D-D845-4D31-81A6-25C470E8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Approach</a:t>
            </a:r>
            <a:endParaRPr lang="zh-SG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85EBD0A-9FC3-4A9C-925F-15567922A1BB}"/>
              </a:ext>
            </a:extLst>
          </p:cNvPr>
          <p:cNvGrpSpPr/>
          <p:nvPr/>
        </p:nvGrpSpPr>
        <p:grpSpPr>
          <a:xfrm>
            <a:off x="7499377" y="1384915"/>
            <a:ext cx="3704243" cy="2643723"/>
            <a:chOff x="3211463" y="1766655"/>
            <a:chExt cx="5769074" cy="411739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03F07F5-9BC6-4D65-A761-325070C28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1463" y="1766655"/>
              <a:ext cx="5769074" cy="4117396"/>
            </a:xfrm>
            <a:prstGeom prst="rect">
              <a:avLst/>
            </a:prstGeom>
          </p:spPr>
        </p:pic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E08961C7-292B-4C32-9D9B-842CAC1B2BEE}"/>
                </a:ext>
              </a:extLst>
            </p:cNvPr>
            <p:cNvSpPr/>
            <p:nvPr/>
          </p:nvSpPr>
          <p:spPr>
            <a:xfrm>
              <a:off x="3703126" y="4031912"/>
              <a:ext cx="300391" cy="3003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SG" dirty="0"/>
                <a:t>1</a:t>
              </a:r>
              <a:endParaRPr lang="zh-SG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27280CF-B089-4315-B415-1804E9F6C2F2}"/>
                </a:ext>
              </a:extLst>
            </p:cNvPr>
            <p:cNvSpPr/>
            <p:nvPr/>
          </p:nvSpPr>
          <p:spPr>
            <a:xfrm>
              <a:off x="6865056" y="4031911"/>
              <a:ext cx="300391" cy="3003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SG" dirty="0"/>
                <a:t>2</a:t>
              </a:r>
              <a:endParaRPr lang="zh-SG" altLang="en-US" dirty="0"/>
            </a:p>
          </p:txBody>
        </p:sp>
      </p:grpSp>
      <p:pic>
        <p:nvPicPr>
          <p:cNvPr id="9" name="图片 8" descr="一些文字和图片的手机截图&#10;&#10;描述已自动生成">
            <a:extLst>
              <a:ext uri="{FF2B5EF4-FFF2-40B4-BE49-F238E27FC236}">
                <a16:creationId xmlns:a16="http://schemas.microsoft.com/office/drawing/2014/main" id="{C4830002-1669-422C-AC4E-0855BBA8B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377" y="4028639"/>
            <a:ext cx="3704243" cy="257118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930A459-FCAF-44B5-B483-766C02FDFF63}"/>
              </a:ext>
            </a:extLst>
          </p:cNvPr>
          <p:cNvSpPr/>
          <p:nvPr/>
        </p:nvSpPr>
        <p:spPr>
          <a:xfrm>
            <a:off x="1240900" y="1580050"/>
            <a:ext cx="593137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SG" dirty="0">
                <a:latin typeface="NimbusRomNo9L-Regu"/>
              </a:rPr>
              <a:t>To calculate the probability weight, it reads the input matrix, and starts a process to execute the quantum</a:t>
            </a:r>
          </a:p>
          <a:p>
            <a:r>
              <a:rPr lang="en-US" altLang="zh-SG" dirty="0">
                <a:latin typeface="NimbusRomNo9L-Regu"/>
              </a:rPr>
              <a:t>program. </a:t>
            </a:r>
          </a:p>
          <a:p>
            <a:r>
              <a:rPr lang="en-US" altLang="zh-SG" dirty="0">
                <a:latin typeface="NimbusRomNo9L-Regu"/>
              </a:rPr>
              <a:t>Then it reads </a:t>
            </a:r>
            <a:r>
              <a:rPr lang="en-US" altLang="zh-SG" dirty="0" err="1">
                <a:latin typeface="NimbusRomNo9L-Regu"/>
              </a:rPr>
              <a:t>ket</a:t>
            </a:r>
            <a:r>
              <a:rPr lang="en-US" altLang="zh-SG" dirty="0">
                <a:latin typeface="NimbusRomNo9L-Regu"/>
              </a:rPr>
              <a:t> data before the measurement operation and returns the oracle’s probability, denoted by the</a:t>
            </a:r>
          </a:p>
          <a:p>
            <a:r>
              <a:rPr lang="en-US" altLang="zh-SG" dirty="0">
                <a:latin typeface="NimbusRomNo9L-Regu"/>
              </a:rPr>
              <a:t>probability weight for the sensitive value of the quantum</a:t>
            </a:r>
          </a:p>
          <a:p>
            <a:r>
              <a:rPr lang="en-US" altLang="zh-SG" dirty="0">
                <a:latin typeface="NimbusRomNo9L-Regu"/>
              </a:rPr>
              <a:t>register. </a:t>
            </a:r>
          </a:p>
          <a:p>
            <a:endParaRPr lang="en-US" altLang="zh-SG" dirty="0">
              <a:latin typeface="NimbusRomNo9L-Regu"/>
            </a:endParaRPr>
          </a:p>
          <a:p>
            <a:r>
              <a:rPr lang="en-US" altLang="zh-SG" dirty="0">
                <a:latin typeface="NimbusRomNo9L-Regu"/>
              </a:rPr>
              <a:t>Finally, if the probability weight is larger than threshold </a:t>
            </a:r>
            <a:r>
              <a:rPr lang="en-US" altLang="zh-SG" i="1" dirty="0">
                <a:latin typeface="NimbusRomNo9L-Regu"/>
              </a:rPr>
              <a:t>p</a:t>
            </a:r>
            <a:r>
              <a:rPr lang="en-US" altLang="zh-SG" dirty="0">
                <a:latin typeface="NimbusRomNo9L-Regu"/>
              </a:rPr>
              <a:t>,</a:t>
            </a:r>
          </a:p>
          <a:p>
            <a:r>
              <a:rPr lang="en-US" altLang="zh-SG" dirty="0">
                <a:latin typeface="NimbusRomNo9L-Regu"/>
              </a:rPr>
              <a:t>we stop the iteration and return the corresponding matrix.</a:t>
            </a:r>
          </a:p>
          <a:p>
            <a:endParaRPr lang="en-US" altLang="zh-SG" dirty="0">
              <a:latin typeface="NimbusRomNo9L-Regu"/>
            </a:endParaRPr>
          </a:p>
          <a:p>
            <a:endParaRPr lang="en-US" altLang="zh-SG" dirty="0"/>
          </a:p>
        </p:txBody>
      </p:sp>
    </p:spTree>
    <p:extLst>
      <p:ext uri="{BB962C8B-B14F-4D97-AF65-F5344CB8AC3E}">
        <p14:creationId xmlns:p14="http://schemas.microsoft.com/office/powerpoint/2010/main" val="190661754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2090D-D845-4D31-81A6-25C470E88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Approach</a:t>
            </a:r>
            <a:endParaRPr lang="zh-SG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185EBD0A-9FC3-4A9C-925F-15567922A1BB}"/>
              </a:ext>
            </a:extLst>
          </p:cNvPr>
          <p:cNvGrpSpPr/>
          <p:nvPr/>
        </p:nvGrpSpPr>
        <p:grpSpPr>
          <a:xfrm>
            <a:off x="7499377" y="1384915"/>
            <a:ext cx="3704243" cy="2643723"/>
            <a:chOff x="3211463" y="1766655"/>
            <a:chExt cx="5769074" cy="411739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C03F07F5-9BC6-4D65-A761-325070C28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11463" y="1766655"/>
              <a:ext cx="5769074" cy="4117396"/>
            </a:xfrm>
            <a:prstGeom prst="rect">
              <a:avLst/>
            </a:prstGeom>
          </p:spPr>
        </p:pic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E08961C7-292B-4C32-9D9B-842CAC1B2BEE}"/>
                </a:ext>
              </a:extLst>
            </p:cNvPr>
            <p:cNvSpPr/>
            <p:nvPr/>
          </p:nvSpPr>
          <p:spPr>
            <a:xfrm>
              <a:off x="3703126" y="4031912"/>
              <a:ext cx="300391" cy="3003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SG" dirty="0"/>
                <a:t>1</a:t>
              </a:r>
              <a:endParaRPr lang="zh-SG" altLang="en-US" dirty="0"/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E27280CF-B089-4315-B415-1804E9F6C2F2}"/>
                </a:ext>
              </a:extLst>
            </p:cNvPr>
            <p:cNvSpPr/>
            <p:nvPr/>
          </p:nvSpPr>
          <p:spPr>
            <a:xfrm>
              <a:off x="6865056" y="4031911"/>
              <a:ext cx="300391" cy="300391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SG" dirty="0"/>
                <a:t>2</a:t>
              </a:r>
              <a:endParaRPr lang="zh-SG" altLang="en-US" dirty="0"/>
            </a:p>
          </p:txBody>
        </p:sp>
      </p:grpSp>
      <p:pic>
        <p:nvPicPr>
          <p:cNvPr id="9" name="图片 8" descr="一些文字和图片的手机截图&#10;&#10;描述已自动生成">
            <a:extLst>
              <a:ext uri="{FF2B5EF4-FFF2-40B4-BE49-F238E27FC236}">
                <a16:creationId xmlns:a16="http://schemas.microsoft.com/office/drawing/2014/main" id="{C4830002-1669-422C-AC4E-0855BBA8BB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9377" y="4028639"/>
            <a:ext cx="3704243" cy="257118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C930A459-FCAF-44B5-B483-766C02FDFF63}"/>
              </a:ext>
            </a:extLst>
          </p:cNvPr>
          <p:cNvSpPr/>
          <p:nvPr/>
        </p:nvSpPr>
        <p:spPr>
          <a:xfrm>
            <a:off x="1240900" y="1580050"/>
            <a:ext cx="593137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SG" dirty="0">
                <a:latin typeface="NimbusRomNo9L-Regu"/>
              </a:rPr>
              <a:t>To calculate the probability weight, it reads the input matrix, and starts a process to execute the quantum</a:t>
            </a:r>
          </a:p>
          <a:p>
            <a:r>
              <a:rPr lang="en-US" altLang="zh-SG" dirty="0">
                <a:latin typeface="NimbusRomNo9L-Regu"/>
              </a:rPr>
              <a:t>program. </a:t>
            </a:r>
          </a:p>
          <a:p>
            <a:r>
              <a:rPr lang="en-US" altLang="zh-SG" dirty="0">
                <a:latin typeface="NimbusRomNo9L-Regu"/>
              </a:rPr>
              <a:t>Then it reads </a:t>
            </a:r>
            <a:r>
              <a:rPr lang="en-US" altLang="zh-SG" dirty="0" err="1">
                <a:latin typeface="NimbusRomNo9L-Regu"/>
              </a:rPr>
              <a:t>ket</a:t>
            </a:r>
            <a:r>
              <a:rPr lang="en-US" altLang="zh-SG" dirty="0">
                <a:latin typeface="NimbusRomNo9L-Regu"/>
              </a:rPr>
              <a:t> data before the measurement operation and returns the oracle’s probability, denoted by the</a:t>
            </a:r>
          </a:p>
          <a:p>
            <a:r>
              <a:rPr lang="en-US" altLang="zh-SG" dirty="0">
                <a:latin typeface="NimbusRomNo9L-Regu"/>
              </a:rPr>
              <a:t>probability weight for the sensitive value of the quantum</a:t>
            </a:r>
          </a:p>
          <a:p>
            <a:r>
              <a:rPr lang="en-US" altLang="zh-SG" dirty="0">
                <a:latin typeface="NimbusRomNo9L-Regu"/>
              </a:rPr>
              <a:t>register. </a:t>
            </a:r>
          </a:p>
          <a:p>
            <a:endParaRPr lang="en-US" altLang="zh-SG" dirty="0">
              <a:latin typeface="NimbusRomNo9L-Regu"/>
            </a:endParaRPr>
          </a:p>
          <a:p>
            <a:r>
              <a:rPr lang="en-US" altLang="zh-SG" dirty="0">
                <a:latin typeface="NimbusRomNo9L-Regu"/>
              </a:rPr>
              <a:t>Finally, if the probability weight is larger than threshold </a:t>
            </a:r>
            <a:r>
              <a:rPr lang="en-US" altLang="zh-SG" i="1" dirty="0">
                <a:latin typeface="NimbusRomNo9L-Regu"/>
              </a:rPr>
              <a:t>p</a:t>
            </a:r>
            <a:r>
              <a:rPr lang="en-US" altLang="zh-SG" dirty="0">
                <a:latin typeface="NimbusRomNo9L-Regu"/>
              </a:rPr>
              <a:t>,</a:t>
            </a:r>
          </a:p>
          <a:p>
            <a:r>
              <a:rPr lang="en-US" altLang="zh-SG" dirty="0">
                <a:latin typeface="NimbusRomNo9L-Regu"/>
              </a:rPr>
              <a:t>we stop the iteration and return the corresponding matrix.</a:t>
            </a:r>
          </a:p>
          <a:p>
            <a:endParaRPr lang="en-US" altLang="zh-SG" dirty="0">
              <a:latin typeface="NimbusRomNo9L-Regu"/>
            </a:endParaRPr>
          </a:p>
          <a:p>
            <a:r>
              <a:rPr lang="en-US" altLang="zh-SG" dirty="0">
                <a:solidFill>
                  <a:schemeClr val="accent5">
                    <a:lumMod val="60000"/>
                    <a:lumOff val="40000"/>
                  </a:schemeClr>
                </a:solidFill>
                <a:latin typeface="NimbusRomNo9L-Regu"/>
              </a:rPr>
              <a:t>Will this algorithm converge?</a:t>
            </a:r>
          </a:p>
          <a:p>
            <a:r>
              <a:rPr lang="en-US" altLang="zh-SG" dirty="0">
                <a:solidFill>
                  <a:schemeClr val="accent5">
                    <a:lumMod val="60000"/>
                    <a:lumOff val="40000"/>
                  </a:schemeClr>
                </a:solidFill>
                <a:latin typeface="NimbusRomNo9L-Regu"/>
              </a:rPr>
              <a:t>How to calculate the probability?</a:t>
            </a:r>
            <a:endParaRPr lang="zh-SG" altLang="en-US" dirty="0">
              <a:solidFill>
                <a:schemeClr val="accent5">
                  <a:lumMod val="60000"/>
                  <a:lumOff val="40000"/>
                </a:schemeClr>
              </a:solidFill>
              <a:latin typeface="NimbusRomNo9L-Regu"/>
            </a:endParaRPr>
          </a:p>
          <a:p>
            <a:endParaRPr lang="en-US" altLang="zh-SG" dirty="0">
              <a:latin typeface="NimbusRomNo9L-Regu"/>
            </a:endParaRPr>
          </a:p>
          <a:p>
            <a:endParaRPr lang="en-US" altLang="zh-SG" dirty="0"/>
          </a:p>
        </p:txBody>
      </p:sp>
    </p:spTree>
    <p:extLst>
      <p:ext uri="{BB962C8B-B14F-4D97-AF65-F5344CB8AC3E}">
        <p14:creationId xmlns:p14="http://schemas.microsoft.com/office/powerpoint/2010/main" val="29755119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D15B2D-54E7-4C59-A345-DDDE61B97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Evaluation</a:t>
            </a:r>
            <a:endParaRPr lang="zh-SG" altLang="en-US" dirty="0"/>
          </a:p>
        </p:txBody>
      </p:sp>
      <p:pic>
        <p:nvPicPr>
          <p:cNvPr id="4" name="图片 3" descr="手机屏幕截图&#10;&#10;描述已自动生成">
            <a:extLst>
              <a:ext uri="{FF2B5EF4-FFF2-40B4-BE49-F238E27FC236}">
                <a16:creationId xmlns:a16="http://schemas.microsoft.com/office/drawing/2014/main" id="{031ED585-BF6D-4109-A24A-B8C28A0438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2256447"/>
            <a:ext cx="5515745" cy="3410426"/>
          </a:xfrm>
          <a:prstGeom prst="rect">
            <a:avLst/>
          </a:prstGeom>
        </p:spPr>
      </p:pic>
      <p:pic>
        <p:nvPicPr>
          <p:cNvPr id="6" name="图片 5" descr="地图的截图&#10;&#10;描述已自动生成">
            <a:extLst>
              <a:ext uri="{FF2B5EF4-FFF2-40B4-BE49-F238E27FC236}">
                <a16:creationId xmlns:a16="http://schemas.microsoft.com/office/drawing/2014/main" id="{1C3D31F2-77A7-4F17-8192-753C924A8D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1988" y="2256447"/>
            <a:ext cx="5424383" cy="341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108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4A17B-5F7C-4C50-9D4C-70F0DCE062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SG" dirty="0"/>
              <a:t>Thanks!</a:t>
            </a:r>
            <a:endParaRPr lang="zh-SG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8D28E8-6409-4D46-B1E6-77A5DD95B6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SG" dirty="0"/>
              <a:t>Q &amp; A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199255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24A00-92BA-4EA9-A2F0-676E6ABC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What is fuzzing?</a:t>
            </a:r>
            <a:endParaRPr lang="zh-SG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86820D-AFEE-40BB-8FB4-B2ECF62FB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SG" dirty="0"/>
              <a:t>Fuzzing – Fuzz Testing</a:t>
            </a:r>
          </a:p>
          <a:p>
            <a:r>
              <a:rPr lang="en-US" altLang="zh-SG" dirty="0"/>
              <a:t>The key idea is to feed the target program with a large amount of </a:t>
            </a:r>
            <a:r>
              <a:rPr lang="en-US" altLang="zh-S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(random) data</a:t>
            </a:r>
            <a:r>
              <a:rPr lang="en-US" altLang="zh-SG" dirty="0"/>
              <a:t>, and then observe for </a:t>
            </a:r>
            <a:r>
              <a:rPr lang="en-US" altLang="zh-S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abnormal behaviors </a:t>
            </a:r>
            <a:r>
              <a:rPr lang="en-US" altLang="zh-SG" dirty="0"/>
              <a:t>(crash, exceptions …).</a:t>
            </a:r>
          </a:p>
          <a:p>
            <a:endParaRPr lang="en-US" altLang="zh-SG" dirty="0"/>
          </a:p>
          <a:p>
            <a:r>
              <a:rPr lang="en-US" altLang="zh-S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Need to go through the checks.</a:t>
            </a:r>
          </a:p>
          <a:p>
            <a:r>
              <a:rPr lang="en-US" altLang="zh-S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Need to have oracles.</a:t>
            </a:r>
            <a:endParaRPr lang="zh-SG" altLang="en-US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4083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7EBD6-A594-4D59-A88F-365C2902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 err="1"/>
              <a:t>Greybox</a:t>
            </a:r>
            <a:r>
              <a:rPr lang="en-US" altLang="zh-SG" dirty="0"/>
              <a:t> Fuzzing</a:t>
            </a:r>
            <a:endParaRPr lang="zh-SG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63206B-1B76-4BEE-B788-171FF0788D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962" y="2345592"/>
            <a:ext cx="5207300" cy="2650989"/>
          </a:xfrm>
          <a:prstGeom prst="rect">
            <a:avLst/>
          </a:prstGeom>
        </p:spPr>
      </p:pic>
      <p:pic>
        <p:nvPicPr>
          <p:cNvPr id="5" name="图片 4" descr="图片包含 文字&#10;&#10;描述已自动生成">
            <a:extLst>
              <a:ext uri="{FF2B5EF4-FFF2-40B4-BE49-F238E27FC236}">
                <a16:creationId xmlns:a16="http://schemas.microsoft.com/office/drawing/2014/main" id="{600F4F9F-1AF8-4FCF-B91D-8BFBC386E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5551" y="2339721"/>
            <a:ext cx="3955200" cy="2645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85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7EBD6-A594-4D59-A88F-365C2902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Advantage of </a:t>
            </a:r>
            <a:r>
              <a:rPr lang="en-US" altLang="zh-SG" dirty="0" err="1"/>
              <a:t>Greybox</a:t>
            </a:r>
            <a:r>
              <a:rPr lang="en-US" altLang="zh-SG" dirty="0"/>
              <a:t> Fuzzing</a:t>
            </a:r>
            <a:endParaRPr lang="zh-SG" altLang="en-US" dirty="0"/>
          </a:p>
        </p:txBody>
      </p:sp>
      <p:pic>
        <p:nvPicPr>
          <p:cNvPr id="6" name="图片 5" descr="图片包含 屏幕截图&#10;&#10;描述已自动生成">
            <a:extLst>
              <a:ext uri="{FF2B5EF4-FFF2-40B4-BE49-F238E27FC236}">
                <a16:creationId xmlns:a16="http://schemas.microsoft.com/office/drawing/2014/main" id="{73B3846D-9A4D-4A85-8F1A-2EC5B673C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879" y="1580050"/>
            <a:ext cx="8802328" cy="4067743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23A22BA-91EF-436D-AD63-5999A21D878B}"/>
              </a:ext>
            </a:extLst>
          </p:cNvPr>
          <p:cNvSpPr/>
          <p:nvPr/>
        </p:nvSpPr>
        <p:spPr>
          <a:xfrm>
            <a:off x="2056263" y="5177831"/>
            <a:ext cx="8352912" cy="3607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/>
          </a:p>
        </p:txBody>
      </p:sp>
    </p:spTree>
    <p:extLst>
      <p:ext uri="{BB962C8B-B14F-4D97-AF65-F5344CB8AC3E}">
        <p14:creationId xmlns:p14="http://schemas.microsoft.com/office/powerpoint/2010/main" val="26617238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7EBD6-A594-4D59-A88F-365C2902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Advantage of </a:t>
            </a:r>
            <a:r>
              <a:rPr lang="en-US" altLang="zh-SG" dirty="0" err="1"/>
              <a:t>Greybox</a:t>
            </a:r>
            <a:r>
              <a:rPr lang="en-US" altLang="zh-SG" dirty="0"/>
              <a:t> Fuzzing</a:t>
            </a:r>
            <a:endParaRPr lang="zh-SG" altLang="en-US" dirty="0"/>
          </a:p>
        </p:txBody>
      </p:sp>
      <p:pic>
        <p:nvPicPr>
          <p:cNvPr id="6" name="图片 5" descr="图片包含 屏幕截图&#10;&#10;描述已自动生成">
            <a:extLst>
              <a:ext uri="{FF2B5EF4-FFF2-40B4-BE49-F238E27FC236}">
                <a16:creationId xmlns:a16="http://schemas.microsoft.com/office/drawing/2014/main" id="{73B3846D-9A4D-4A85-8F1A-2EC5B673C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6879" y="1580050"/>
            <a:ext cx="8802328" cy="406774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A0FC6F0-56F8-4733-BC1E-33E26CA241D2}"/>
              </a:ext>
            </a:extLst>
          </p:cNvPr>
          <p:cNvSpPr txBox="1"/>
          <p:nvPr/>
        </p:nvSpPr>
        <p:spPr>
          <a:xfrm>
            <a:off x="1836879" y="5788241"/>
            <a:ext cx="871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SG" dirty="0"/>
              <a:t>2 ^ (8 * 9) </a:t>
            </a:r>
            <a:r>
              <a:rPr lang="en-US" altLang="zh-SG" dirty="0" err="1"/>
              <a:t>possiblities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2907690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7EBD6-A594-4D59-A88F-365C2902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Advantage of </a:t>
            </a:r>
            <a:r>
              <a:rPr lang="en-US" altLang="zh-SG" dirty="0" err="1"/>
              <a:t>Greybox</a:t>
            </a:r>
            <a:r>
              <a:rPr lang="en-US" altLang="zh-SG" dirty="0"/>
              <a:t> Fuzzing</a:t>
            </a:r>
            <a:endParaRPr lang="zh-SG" altLang="en-US" dirty="0"/>
          </a:p>
        </p:txBody>
      </p:sp>
      <p:pic>
        <p:nvPicPr>
          <p:cNvPr id="5" name="图片 4" descr="图片包含 物体, 天空&#10;&#10;描述已自动生成">
            <a:extLst>
              <a:ext uri="{FF2B5EF4-FFF2-40B4-BE49-F238E27FC236}">
                <a16:creationId xmlns:a16="http://schemas.microsoft.com/office/drawing/2014/main" id="{E1547951-1340-4EFB-8D62-0B6D9447C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531" y="5801355"/>
            <a:ext cx="3818317" cy="7210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pic>
        <p:nvPicPr>
          <p:cNvPr id="7" name="图片 6" descr="图片包含 屏幕截图&#10;&#10;描述已自动生成">
            <a:extLst>
              <a:ext uri="{FF2B5EF4-FFF2-40B4-BE49-F238E27FC236}">
                <a16:creationId xmlns:a16="http://schemas.microsoft.com/office/drawing/2014/main" id="{82B51485-9CCE-461A-80E9-5B3E9AD63B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971"/>
          <a:stretch/>
        </p:blipFill>
        <p:spPr>
          <a:xfrm>
            <a:off x="1694836" y="2057866"/>
            <a:ext cx="8802328" cy="362148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31F67F3C-DC95-4CE2-9490-B90EA8DF35D5}"/>
              </a:ext>
            </a:extLst>
          </p:cNvPr>
          <p:cNvSpPr/>
          <p:nvPr/>
        </p:nvSpPr>
        <p:spPr>
          <a:xfrm>
            <a:off x="4315530" y="6090082"/>
            <a:ext cx="3818317" cy="427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2039114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07EBD6-A594-4D59-A88F-365C29023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Advantage of </a:t>
            </a:r>
            <a:r>
              <a:rPr lang="en-US" altLang="zh-SG" dirty="0" err="1"/>
              <a:t>Greybox</a:t>
            </a:r>
            <a:r>
              <a:rPr lang="en-US" altLang="zh-SG" dirty="0"/>
              <a:t> Fuzzing</a:t>
            </a:r>
            <a:endParaRPr lang="zh-SG" altLang="en-US" dirty="0"/>
          </a:p>
        </p:txBody>
      </p:sp>
      <p:pic>
        <p:nvPicPr>
          <p:cNvPr id="5" name="图片 4" descr="图片包含 物体, 天空&#10;&#10;描述已自动生成">
            <a:extLst>
              <a:ext uri="{FF2B5EF4-FFF2-40B4-BE49-F238E27FC236}">
                <a16:creationId xmlns:a16="http://schemas.microsoft.com/office/drawing/2014/main" id="{E1547951-1340-4EFB-8D62-0B6D9447C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15531" y="5801355"/>
            <a:ext cx="3818317" cy="72102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</p:pic>
      <p:pic>
        <p:nvPicPr>
          <p:cNvPr id="7" name="图片 6" descr="图片包含 屏幕截图&#10;&#10;描述已自动生成">
            <a:extLst>
              <a:ext uri="{FF2B5EF4-FFF2-40B4-BE49-F238E27FC236}">
                <a16:creationId xmlns:a16="http://schemas.microsoft.com/office/drawing/2014/main" id="{82B51485-9CCE-461A-80E9-5B3E9AD63B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0971"/>
          <a:stretch/>
        </p:blipFill>
        <p:spPr>
          <a:xfrm>
            <a:off x="1694836" y="2057866"/>
            <a:ext cx="8802328" cy="362148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BA06CB9A-7536-400E-85B6-FD51E4F4D929}"/>
              </a:ext>
            </a:extLst>
          </p:cNvPr>
          <p:cNvSpPr txBox="1"/>
          <p:nvPr/>
        </p:nvSpPr>
        <p:spPr>
          <a:xfrm>
            <a:off x="1778493" y="6063734"/>
            <a:ext cx="8718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SG" dirty="0"/>
              <a:t>9 * 2 ^ 8 </a:t>
            </a:r>
            <a:r>
              <a:rPr lang="en-US" altLang="zh-SG" dirty="0" err="1"/>
              <a:t>possiblities</a:t>
            </a:r>
            <a:endParaRPr lang="zh-SG" altLang="en-US" dirty="0"/>
          </a:p>
        </p:txBody>
      </p:sp>
    </p:spTree>
    <p:extLst>
      <p:ext uri="{BB962C8B-B14F-4D97-AF65-F5344CB8AC3E}">
        <p14:creationId xmlns:p14="http://schemas.microsoft.com/office/powerpoint/2010/main" val="2098516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D24A00-92BA-4EA9-A2F0-676E6ABC3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SG" dirty="0"/>
              <a:t>What about </a:t>
            </a:r>
            <a:r>
              <a:rPr lang="en-US" altLang="zh-SG" dirty="0" err="1"/>
              <a:t>greybox</a:t>
            </a:r>
            <a:r>
              <a:rPr lang="en-US" altLang="zh-SG" dirty="0"/>
              <a:t> fuzzing?</a:t>
            </a:r>
            <a:endParaRPr lang="zh-SG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86820D-AFEE-40BB-8FB4-B2ECF62FB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SG" dirty="0"/>
              <a:t>Fuzzing – Fuzz Testing</a:t>
            </a:r>
          </a:p>
          <a:p>
            <a:r>
              <a:rPr lang="en-US" altLang="zh-SG" dirty="0"/>
              <a:t>The key idea is to feed the target program with a large amount of </a:t>
            </a:r>
            <a:r>
              <a:rPr lang="en-US" altLang="zh-S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(random) data</a:t>
            </a:r>
            <a:r>
              <a:rPr lang="en-US" altLang="zh-SG" dirty="0"/>
              <a:t>, and then observe for </a:t>
            </a:r>
            <a:r>
              <a:rPr lang="en-US" altLang="zh-S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abnormal behaviors </a:t>
            </a:r>
            <a:r>
              <a:rPr lang="en-US" altLang="zh-SG" dirty="0"/>
              <a:t>(crash, exceptions …).</a:t>
            </a:r>
          </a:p>
          <a:p>
            <a:r>
              <a:rPr lang="en-US" altLang="zh-SG" dirty="0" err="1"/>
              <a:t>Greybox</a:t>
            </a:r>
            <a:r>
              <a:rPr lang="en-US" altLang="zh-SG" dirty="0"/>
              <a:t> fuzzing use light-weight instrumentations to </a:t>
            </a:r>
            <a:r>
              <a:rPr lang="en-US" altLang="zh-S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collect runtime information </a:t>
            </a:r>
            <a:r>
              <a:rPr lang="en-US" altLang="zh-SG" dirty="0"/>
              <a:t>for guidance.</a:t>
            </a:r>
          </a:p>
          <a:p>
            <a:endParaRPr lang="en-US" altLang="zh-SG" dirty="0"/>
          </a:p>
          <a:p>
            <a:r>
              <a:rPr lang="en-US" altLang="zh-SG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Need to go through the checks. – </a:t>
            </a:r>
            <a:r>
              <a:rPr lang="en-US" altLang="zh-SG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How to mutate the data?</a:t>
            </a:r>
          </a:p>
          <a:p>
            <a:r>
              <a:rPr lang="en-US" altLang="zh-SG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Need to have oracles. – </a:t>
            </a:r>
            <a:r>
              <a:rPr lang="en-US" altLang="zh-SG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How to define error?</a:t>
            </a:r>
          </a:p>
          <a:p>
            <a:r>
              <a:rPr lang="en-US" altLang="zh-SG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Need to collect runtime information – </a:t>
            </a:r>
            <a:r>
              <a:rPr lang="en-US" altLang="zh-SG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What to collect? Collect how much information?</a:t>
            </a:r>
            <a:endParaRPr lang="zh-SG" altLang="en-US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846895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石板">
  <a:themeElements>
    <a:clrScheme name="石板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石板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石板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TM04033929[[fn=石板]]</Template>
  <TotalTime>106</TotalTime>
  <Words>898</Words>
  <Application>Microsoft Macintosh PowerPoint</Application>
  <PresentationFormat>Widescreen</PresentationFormat>
  <Paragraphs>128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CMMI10</vt:lpstr>
      <vt:lpstr>CMMI7</vt:lpstr>
      <vt:lpstr>CMR10</vt:lpstr>
      <vt:lpstr>方正舒体</vt:lpstr>
      <vt:lpstr>NimbusRomNo9L-Regu</vt:lpstr>
      <vt:lpstr>Arial</vt:lpstr>
      <vt:lpstr>Calisto MT</vt:lpstr>
      <vt:lpstr>Trebuchet MS</vt:lpstr>
      <vt:lpstr>Wingdings 2</vt:lpstr>
      <vt:lpstr>石板</vt:lpstr>
      <vt:lpstr>QuanFuzz: Fuzz Testing of Quantum Program</vt:lpstr>
      <vt:lpstr>What is fuzzing?</vt:lpstr>
      <vt:lpstr>What is fuzzing?</vt:lpstr>
      <vt:lpstr>Greybox Fuzzing</vt:lpstr>
      <vt:lpstr>Advantage of Greybox Fuzzing</vt:lpstr>
      <vt:lpstr>Advantage of Greybox Fuzzing</vt:lpstr>
      <vt:lpstr>Advantage of Greybox Fuzzing</vt:lpstr>
      <vt:lpstr>Advantage of Greybox Fuzzing</vt:lpstr>
      <vt:lpstr>What about greybox fuzzing?</vt:lpstr>
      <vt:lpstr>What is Quanfuzz?</vt:lpstr>
      <vt:lpstr>What is Quanfuzz?</vt:lpstr>
      <vt:lpstr>Motivation Example</vt:lpstr>
      <vt:lpstr>Motivation Example</vt:lpstr>
      <vt:lpstr>Motivation Example</vt:lpstr>
      <vt:lpstr>Motivation Example</vt:lpstr>
      <vt:lpstr>Approach</vt:lpstr>
      <vt:lpstr>Approach</vt:lpstr>
      <vt:lpstr>Approach</vt:lpstr>
      <vt:lpstr>Approach</vt:lpstr>
      <vt:lpstr>Approach</vt:lpstr>
      <vt:lpstr>Approach</vt:lpstr>
      <vt:lpstr>Approach</vt:lpstr>
      <vt:lpstr>Evaluation</vt:lpstr>
      <vt:lpstr>Thanks!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悦康 李</dc:creator>
  <cp:lastModifiedBy>Jiang Hanru</cp:lastModifiedBy>
  <cp:revision>45</cp:revision>
  <dcterms:created xsi:type="dcterms:W3CDTF">2019-11-18T02:24:39Z</dcterms:created>
  <dcterms:modified xsi:type="dcterms:W3CDTF">2019-11-18T05:26:17Z</dcterms:modified>
</cp:coreProperties>
</file>