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4" r:id="rId10"/>
    <p:sldId id="262" r:id="rId11"/>
    <p:sldId id="263" r:id="rId12"/>
    <p:sldId id="264" r:id="rId13"/>
    <p:sldId id="273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496" autoAdjust="0"/>
  </p:normalViewPr>
  <p:slideViewPr>
    <p:cSldViewPr snapToGrid="0">
      <p:cViewPr varScale="1">
        <p:scale>
          <a:sx n="56" d="100"/>
          <a:sy n="56" d="100"/>
        </p:scale>
        <p:origin x="10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5C345-AD2E-42CA-AA96-AE9D69C5542B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3B0B-E154-476D-AC62-87BF54FCEF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596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73B0B-E154-476D-AC62-87BF54FCEF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5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73B0B-E154-476D-AC62-87BF54FCEF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6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73B0B-E154-476D-AC62-87BF54FCEF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7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73B0B-E154-476D-AC62-87BF54FCEF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86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873B0B-E154-476D-AC62-87BF54FCEF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9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5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4479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042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94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225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90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5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75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0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37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66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05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2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2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4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6A2E4-21F2-4B35-B94B-BBBCD2FAB5E8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F24721-3A01-423B-A684-82EFF96C1A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7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70963" y="1788308"/>
            <a:ext cx="7766936" cy="1646302"/>
          </a:xfrm>
        </p:spPr>
        <p:txBody>
          <a:bodyPr/>
          <a:lstStyle/>
          <a:p>
            <a:r>
              <a:rPr lang="en-US" altLang="zh-CN" sz="9600" dirty="0" smtClean="0"/>
              <a:t>VOQC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61632" y="3852051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史文君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8344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altLang="zh-CN" dirty="0" smtClean="0"/>
              <a:t>Verifying Transformations-</a:t>
            </a:r>
            <a:r>
              <a:rPr lang="en-US" altLang="zh-CN" dirty="0"/>
              <a:t> Equivalence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28750"/>
            <a:ext cx="10649796" cy="4612613"/>
          </a:xfrm>
        </p:spPr>
        <p:txBody>
          <a:bodyPr/>
          <a:lstStyle/>
          <a:p>
            <a:r>
              <a:rPr lang="zh-CN" altLang="en-US" dirty="0"/>
              <a:t>由于只能在退相干生效之前进行小型计算，所以需要优化，但测试困难模拟困难，所以用形式化验证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SQIR</a:t>
            </a:r>
            <a:r>
              <a:rPr lang="zh-CN" altLang="en-US" dirty="0" smtClean="0"/>
              <a:t>程序的等价性验证</a:t>
            </a:r>
            <a:r>
              <a:rPr lang="en-US" altLang="zh-CN" dirty="0" smtClean="0"/>
              <a:t>--</a:t>
            </a:r>
            <a:r>
              <a:rPr lang="zh-CN" altLang="en-US" dirty="0" smtClean="0"/>
              <a:t>保语义的</a:t>
            </a:r>
            <a:r>
              <a:rPr lang="en-US" altLang="zh-CN" dirty="0" smtClean="0"/>
              <a:t>(sound)</a:t>
            </a:r>
          </a:p>
          <a:p>
            <a:r>
              <a:rPr lang="zh-CN" altLang="en-US" dirty="0"/>
              <a:t>以及</a:t>
            </a:r>
            <a:r>
              <a:rPr lang="zh-CN" altLang="en-US" dirty="0" smtClean="0"/>
              <a:t>其他语义衍生性质验证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95" y="3029675"/>
            <a:ext cx="3440089" cy="23511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03" y="3447623"/>
            <a:ext cx="4384657" cy="18567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46" y="6441356"/>
            <a:ext cx="4448175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03" y="5434946"/>
            <a:ext cx="4972050" cy="7334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929" y="3985482"/>
            <a:ext cx="3590925" cy="3905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929" y="4730096"/>
            <a:ext cx="4048125" cy="1438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95" y="2619005"/>
            <a:ext cx="4181475" cy="22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9929" y="2612357"/>
            <a:ext cx="5160415" cy="1069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2166" y="3261582"/>
            <a:ext cx="1857375" cy="31432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963655" y="4937749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 more skip operations </a:t>
            </a:r>
          </a:p>
          <a:p>
            <a:r>
              <a:rPr lang="en-US" altLang="zh-CN" dirty="0"/>
              <a:t>or unitary applications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859493" y="3795434"/>
            <a:ext cx="3332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either a single skip operation, </a:t>
            </a:r>
          </a:p>
          <a:p>
            <a:r>
              <a:rPr lang="en-US" altLang="zh-CN" dirty="0"/>
              <a:t>or contains no skip operations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17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83936" cy="762000"/>
          </a:xfrm>
        </p:spPr>
        <p:txBody>
          <a:bodyPr/>
          <a:lstStyle/>
          <a:p>
            <a:r>
              <a:rPr lang="en-US" altLang="zh-CN" dirty="0"/>
              <a:t>Verifying </a:t>
            </a:r>
            <a:r>
              <a:rPr lang="en-US" altLang="zh-CN" dirty="0" smtClean="0"/>
              <a:t>Transformations-</a:t>
            </a:r>
            <a:r>
              <a:rPr lang="en-US" altLang="zh-CN" dirty="0"/>
              <a:t> Representation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71601"/>
            <a:ext cx="9312486" cy="4669762"/>
          </a:xfrm>
        </p:spPr>
        <p:txBody>
          <a:bodyPr/>
          <a:lstStyle/>
          <a:p>
            <a:r>
              <a:rPr lang="en-US" altLang="zh-CN" dirty="0" smtClean="0"/>
              <a:t>VOQC</a:t>
            </a:r>
            <a:r>
              <a:rPr lang="zh-CN" altLang="en-US" dirty="0" smtClean="0"/>
              <a:t>的程序表示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zh-CN" dirty="0" smtClean="0"/>
              <a:t>voqc</a:t>
            </a:r>
            <a:r>
              <a:rPr lang="zh-CN" altLang="zh-CN" dirty="0"/>
              <a:t>的优化通常使用程序的列表</a:t>
            </a:r>
            <a:r>
              <a:rPr lang="zh-CN" altLang="zh-CN" dirty="0" smtClean="0"/>
              <a:t>表示</a:t>
            </a:r>
            <a:r>
              <a:rPr lang="zh-CN" altLang="en-US" dirty="0" smtClean="0"/>
              <a:t>，更</a:t>
            </a:r>
            <a:r>
              <a:rPr lang="zh-CN" altLang="en-US" dirty="0"/>
              <a:t>容易搜索</a:t>
            </a:r>
            <a:r>
              <a:rPr lang="zh-CN" altLang="en-US" dirty="0" smtClean="0"/>
              <a:t>门模式。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09" y="2253615"/>
            <a:ext cx="4152900" cy="2305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9" y="4855845"/>
            <a:ext cx="56483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2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4850"/>
          </a:xfrm>
        </p:spPr>
        <p:txBody>
          <a:bodyPr/>
          <a:lstStyle/>
          <a:p>
            <a:r>
              <a:rPr lang="en-US" altLang="zh-CN" dirty="0"/>
              <a:t>Verifying </a:t>
            </a:r>
            <a:r>
              <a:rPr lang="en-US" altLang="zh-CN" dirty="0" smtClean="0"/>
              <a:t>Transformations-</a:t>
            </a:r>
            <a:r>
              <a:rPr lang="en-US" altLang="zh-CN" dirty="0"/>
              <a:t>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5891"/>
            <a:ext cx="9861126" cy="4635472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/>
              <a:t>Optimizations of Unitary </a:t>
            </a:r>
            <a:r>
              <a:rPr lang="en-US" altLang="zh-CN" dirty="0" smtClean="0"/>
              <a:t>Programs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peephole optimizations:</a:t>
            </a:r>
            <a:r>
              <a:rPr lang="zh-CN" altLang="en-US" dirty="0"/>
              <a:t>利用小电路特性减少电路的总栅极数</a:t>
            </a:r>
            <a:endParaRPr lang="en-US" altLang="zh-CN" dirty="0" smtClean="0"/>
          </a:p>
          <a:p>
            <a:r>
              <a:rPr lang="en-US" altLang="zh-CN" dirty="0" smtClean="0"/>
              <a:t>self-cancelling</a:t>
            </a:r>
            <a:r>
              <a:rPr lang="zh-CN" altLang="en-US" dirty="0" smtClean="0"/>
              <a:t>，</a:t>
            </a:r>
            <a:r>
              <a:rPr lang="en-US" altLang="zh-CN" dirty="0"/>
              <a:t>z-axis rotation gates are </a:t>
            </a:r>
            <a:r>
              <a:rPr lang="en-US" altLang="zh-CN" dirty="0" smtClean="0"/>
              <a:t>merged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/>
              <a:t>cancellation with commutation</a:t>
            </a:r>
            <a:r>
              <a:rPr lang="zh-CN" altLang="en-US" dirty="0" smtClean="0"/>
              <a:t>等</a:t>
            </a: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  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 smtClean="0"/>
              <a:t>a </a:t>
            </a:r>
            <a:r>
              <a:rPr lang="en-US" altLang="zh-CN" dirty="0"/>
              <a:t>subset of the commutation rules presented in Nam et al</a:t>
            </a:r>
            <a:r>
              <a:rPr lang="en-US" altLang="zh-CN" dirty="0" smtClean="0"/>
              <a:t>.)</a:t>
            </a:r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45" y="1314450"/>
            <a:ext cx="6367865" cy="21497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30" y="4829175"/>
            <a:ext cx="56578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7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430"/>
          </a:xfrm>
        </p:spPr>
        <p:txBody>
          <a:bodyPr/>
          <a:lstStyle/>
          <a:p>
            <a:r>
              <a:rPr lang="en-US" altLang="zh-CN" dirty="0"/>
              <a:t>Verifying Transformations- 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00200"/>
            <a:ext cx="8596668" cy="4441163"/>
          </a:xfrm>
        </p:spPr>
        <p:txBody>
          <a:bodyPr/>
          <a:lstStyle/>
          <a:p>
            <a:r>
              <a:rPr lang="en-US" altLang="zh-CN" dirty="0"/>
              <a:t>Not Propagation</a:t>
            </a:r>
            <a:endParaRPr lang="en-US" altLang="zh-CN" dirty="0" smtClean="0"/>
          </a:p>
          <a:p>
            <a:r>
              <a:rPr lang="en-US" altLang="zh-CN" dirty="0" smtClean="0"/>
              <a:t>For </a:t>
            </a:r>
            <a:r>
              <a:rPr lang="en-US" altLang="zh-CN" dirty="0"/>
              <a:t>each X gate in the circuit, this optimization will propagate the gate as far right as possible, and found cancelling X gates and remove. If not, then the propagated gate is returned to its original position.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3093375"/>
            <a:ext cx="6000750" cy="2028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57" y="5236500"/>
            <a:ext cx="8626793" cy="126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7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990"/>
          </a:xfrm>
        </p:spPr>
        <p:txBody>
          <a:bodyPr/>
          <a:lstStyle/>
          <a:p>
            <a:r>
              <a:rPr lang="en-US" altLang="zh-CN" dirty="0"/>
              <a:t>Verifying </a:t>
            </a:r>
            <a:r>
              <a:rPr lang="en-US" altLang="zh-CN" dirty="0" smtClean="0"/>
              <a:t>Transformations-Optimizations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5890"/>
            <a:ext cx="10558356" cy="46354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Optimizations of </a:t>
            </a:r>
            <a:r>
              <a:rPr lang="en-US" altLang="zh-CN" dirty="0" smtClean="0"/>
              <a:t>Non-Unitary Programs</a:t>
            </a:r>
          </a:p>
          <a:p>
            <a:endParaRPr lang="en-US" altLang="zh-CN" sz="2400" dirty="0" smtClean="0"/>
          </a:p>
          <a:p>
            <a:r>
              <a:rPr lang="en-US" altLang="zh-CN" dirty="0"/>
              <a:t>performing a measure </a:t>
            </a:r>
            <a:r>
              <a:rPr lang="en-US" altLang="zh-CN" dirty="0" smtClean="0"/>
              <a:t>or reset </a:t>
            </a:r>
            <a:r>
              <a:rPr lang="en-US" altLang="zh-CN" dirty="0"/>
              <a:t>after a </a:t>
            </a:r>
            <a:r>
              <a:rPr lang="en-US" altLang="zh-CN" dirty="0" smtClean="0"/>
              <a:t>reset                                                                                                                                            </a:t>
            </a:r>
            <a:r>
              <a:rPr lang="en-US" altLang="zh-CN" dirty="0"/>
              <a:t>is equivalent to simply performing the reset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en-US" altLang="zh-CN" dirty="0"/>
              <a:t>perform z-axis rotations can </a:t>
            </a:r>
            <a:r>
              <a:rPr lang="en-US" altLang="zh-CN" dirty="0" smtClean="0"/>
              <a:t>be removed </a:t>
            </a:r>
            <a:r>
              <a:rPr lang="en-US" altLang="zh-CN" dirty="0"/>
              <a:t>before </a:t>
            </a:r>
            <a:r>
              <a:rPr lang="en-US" altLang="zh-CN" dirty="0" smtClean="0"/>
              <a:t>measurement                                                                                                                without </a:t>
            </a:r>
            <a:r>
              <a:rPr lang="en-US" altLang="zh-CN" dirty="0"/>
              <a:t>affecting the measurement result.</a:t>
            </a:r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Other optimizations </a:t>
            </a:r>
            <a:r>
              <a:rPr lang="en-US" altLang="zh-CN" dirty="0"/>
              <a:t>that </a:t>
            </a:r>
            <a:r>
              <a:rPr lang="en-US" altLang="zh-CN" dirty="0" err="1"/>
              <a:t>Qiskit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performs </a:t>
            </a:r>
            <a:r>
              <a:rPr lang="en-US" altLang="zh-CN" dirty="0"/>
              <a:t>on non-unitary programs include removing resets applied </a:t>
            </a:r>
            <a:r>
              <a:rPr lang="en-US" altLang="zh-CN" dirty="0" err="1" smtClean="0"/>
              <a:t>toqubits</a:t>
            </a:r>
            <a:r>
              <a:rPr lang="en-US" altLang="zh-CN" dirty="0" smtClean="0"/>
              <a:t> in an </a:t>
            </a:r>
            <a:r>
              <a:rPr lang="en-US" altLang="zh-CN" dirty="0"/>
              <a:t>initial zero </a:t>
            </a:r>
            <a:r>
              <a:rPr lang="en-US" altLang="zh-CN" dirty="0" smtClean="0"/>
              <a:t>state  </a:t>
            </a:r>
            <a:r>
              <a:rPr lang="en-US" altLang="zh-CN" dirty="0"/>
              <a:t>(using reasoning similar to our </a:t>
            </a:r>
            <a:r>
              <a:rPr lang="en-US" altLang="zh-CN" dirty="0" err="1"/>
              <a:t>reset_reset</a:t>
            </a:r>
            <a:r>
              <a:rPr lang="en-US" altLang="zh-CN" dirty="0"/>
              <a:t> lemma</a:t>
            </a:r>
            <a:r>
              <a:rPr lang="en-US" altLang="zh-CN" dirty="0" smtClean="0"/>
              <a:t>),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/>
              <a:t>and </a:t>
            </a:r>
            <a:r>
              <a:rPr lang="en-US" altLang="zh-CN" dirty="0" err="1" smtClean="0"/>
              <a:t>removingSWAP</a:t>
            </a:r>
            <a:r>
              <a:rPr lang="en-US" altLang="zh-CN" dirty="0" smtClean="0"/>
              <a:t> </a:t>
            </a:r>
            <a:r>
              <a:rPr lang="en-US" altLang="zh-CN" dirty="0"/>
              <a:t>operations before measurement.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60" y="1725777"/>
            <a:ext cx="3511277" cy="6480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960" y="2516370"/>
            <a:ext cx="3214685" cy="583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67" y="3789621"/>
            <a:ext cx="5180227" cy="5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4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524066" cy="75057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Verifying </a:t>
            </a:r>
            <a:r>
              <a:rPr lang="en-US" altLang="zh-CN" dirty="0" smtClean="0"/>
              <a:t>Transformations-</a:t>
            </a:r>
            <a:r>
              <a:rPr lang="en-US" altLang="zh-CN" dirty="0"/>
              <a:t>Experimental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0171"/>
            <a:ext cx="8596668" cy="4681192"/>
          </a:xfrm>
        </p:spPr>
        <p:txBody>
          <a:bodyPr/>
          <a:lstStyle/>
          <a:p>
            <a:r>
              <a:rPr lang="en-US" altLang="zh-CN" dirty="0" smtClean="0"/>
              <a:t>Compare with </a:t>
            </a:r>
            <a:r>
              <a:rPr lang="en-US" altLang="zh-CN" dirty="0" err="1" smtClean="0"/>
              <a:t>Qiskit</a:t>
            </a:r>
            <a:r>
              <a:rPr lang="en-US" altLang="zh-CN" dirty="0" smtClean="0"/>
              <a:t> and </a:t>
            </a:r>
            <a:r>
              <a:rPr lang="en-US" altLang="zh-CN" dirty="0"/>
              <a:t>Nam.et al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72324"/>
            <a:ext cx="4497705" cy="29385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750" y="1720756"/>
            <a:ext cx="4659705" cy="296662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786" y="4536942"/>
            <a:ext cx="2590800" cy="704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764" y="5214566"/>
            <a:ext cx="4105275" cy="3238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485082" y="4773817"/>
            <a:ext cx="5577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benchmarks contain between </a:t>
            </a:r>
            <a:r>
              <a:rPr lang="en-US" altLang="zh-CN" dirty="0" smtClean="0"/>
              <a:t>45 and </a:t>
            </a:r>
            <a:r>
              <a:rPr lang="en-US" altLang="zh-CN" dirty="0"/>
              <a:t>61,629 gates and use between 5 and 192 </a:t>
            </a:r>
            <a:r>
              <a:rPr lang="en-US" altLang="zh-CN" dirty="0" smtClean="0"/>
              <a:t>qubits, and </a:t>
            </a:r>
            <a:r>
              <a:rPr lang="en-US" altLang="zh-CN" dirty="0"/>
              <a:t>the benchmarks are all unitary programs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939367" y="5718197"/>
            <a:ext cx="6123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because </a:t>
            </a:r>
            <a:r>
              <a:rPr lang="en-US" altLang="zh-CN" dirty="0" err="1" smtClean="0"/>
              <a:t>Nam.el</a:t>
            </a:r>
            <a:r>
              <a:rPr lang="en-US" altLang="zh-CN" dirty="0" smtClean="0"/>
              <a:t> </a:t>
            </a:r>
            <a:r>
              <a:rPr lang="en-US" altLang="zh-CN" dirty="0"/>
              <a:t>contains more optimizations that </a:t>
            </a:r>
            <a:r>
              <a:rPr lang="en-US" altLang="zh-CN" dirty="0" err="1"/>
              <a:t>voqc</a:t>
            </a:r>
            <a:r>
              <a:rPr lang="en-US" altLang="zh-CN" dirty="0"/>
              <a:t>. However, </a:t>
            </a:r>
            <a:r>
              <a:rPr lang="en-US" altLang="zh-CN" dirty="0" smtClean="0"/>
              <a:t>the optimizations </a:t>
            </a:r>
            <a:r>
              <a:rPr lang="en-US" altLang="zh-CN" dirty="0"/>
              <a:t>performed by </a:t>
            </a:r>
            <a:r>
              <a:rPr lang="en-US" altLang="zh-CN" dirty="0" err="1"/>
              <a:t>voqc</a:t>
            </a:r>
            <a:r>
              <a:rPr lang="en-US" altLang="zh-CN" dirty="0"/>
              <a:t> are all verified in Coq.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82271" y="5518022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Ran </a:t>
            </a:r>
            <a:r>
              <a:rPr lang="en-US" altLang="zh-CN" dirty="0"/>
              <a:t>both optimizers on </a:t>
            </a:r>
            <a:r>
              <a:rPr lang="en-US" altLang="zh-CN" dirty="0" smtClean="0"/>
              <a:t>randomly-generated circuits.</a:t>
            </a:r>
          </a:p>
          <a:p>
            <a:r>
              <a:rPr lang="en-US" altLang="zh-CN" dirty="0" err="1"/>
              <a:t>voqc</a:t>
            </a:r>
            <a:r>
              <a:rPr lang="en-US" altLang="zh-CN" dirty="0"/>
              <a:t> uses a fixed set of rules designed by </a:t>
            </a:r>
            <a:r>
              <a:rPr lang="en-US" altLang="zh-CN" dirty="0" smtClean="0"/>
              <a:t>Nam.et al</a:t>
            </a:r>
          </a:p>
          <a:p>
            <a:r>
              <a:rPr lang="en-US" altLang="zh-CN" dirty="0" err="1"/>
              <a:t>Qiskit</a:t>
            </a:r>
            <a:r>
              <a:rPr lang="en-US" altLang="zh-CN" dirty="0"/>
              <a:t> performs </a:t>
            </a:r>
            <a:r>
              <a:rPr lang="en-US" altLang="zh-CN" dirty="0" smtClean="0"/>
              <a:t>matrix multiplication </a:t>
            </a:r>
            <a:r>
              <a:rPr lang="en-US" altLang="zh-CN" dirty="0"/>
              <a:t>to determine whether two gates </a:t>
            </a:r>
            <a:r>
              <a:rPr lang="en-US" altLang="zh-CN" dirty="0" smtClean="0"/>
              <a:t>commute (not real benchmarks)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61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992446" cy="1320800"/>
          </a:xfrm>
        </p:spPr>
        <p:txBody>
          <a:bodyPr/>
          <a:lstStyle/>
          <a:p>
            <a:r>
              <a:rPr lang="en-US" altLang="zh-CN" dirty="0"/>
              <a:t>Verifying </a:t>
            </a:r>
            <a:r>
              <a:rPr lang="en-US" altLang="zh-CN" dirty="0" smtClean="0"/>
              <a:t>Transformations-Circuit Mapping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0170"/>
            <a:ext cx="9986856" cy="5177790"/>
          </a:xfrm>
        </p:spPr>
        <p:txBody>
          <a:bodyPr>
            <a:normAutofit/>
          </a:bodyPr>
          <a:lstStyle/>
          <a:p>
            <a:r>
              <a:rPr lang="en-US" altLang="zh-CN" dirty="0"/>
              <a:t>Circuit mapping algorithms take as input an arbitrary circuit </a:t>
            </a:r>
            <a:r>
              <a:rPr lang="en-US" altLang="zh-CN" dirty="0" smtClean="0"/>
              <a:t>and                                 </a:t>
            </a:r>
            <a:r>
              <a:rPr lang="en-US" altLang="zh-CN" dirty="0"/>
              <a:t>output a circuit </a:t>
            </a:r>
            <a:r>
              <a:rPr lang="en-US" altLang="zh-CN" dirty="0" smtClean="0"/>
              <a:t>that respects </a:t>
            </a:r>
            <a:r>
              <a:rPr lang="en-US" altLang="zh-CN" dirty="0"/>
              <a:t>the connectivity constraints of some underlying architecture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L</a:t>
            </a:r>
            <a:r>
              <a:rPr lang="en-US" altLang="zh-CN" dirty="0" smtClean="0"/>
              <a:t>inear </a:t>
            </a:r>
            <a:r>
              <a:rPr lang="en-US" altLang="zh-CN" dirty="0"/>
              <a:t>nearest </a:t>
            </a:r>
            <a:r>
              <a:rPr lang="en-US" altLang="zh-CN" dirty="0" smtClean="0"/>
              <a:t>neighbor(LNN</a:t>
            </a:r>
            <a:r>
              <a:rPr lang="en-US" altLang="zh-CN" dirty="0"/>
              <a:t>) </a:t>
            </a:r>
            <a:r>
              <a:rPr lang="en-US" altLang="zh-CN" dirty="0" smtClean="0"/>
              <a:t>architecture                                                                                                                      </a:t>
            </a:r>
            <a:r>
              <a:rPr lang="en-US" altLang="zh-CN" dirty="0"/>
              <a:t>qubits are connected to adjacent qubits in the global </a:t>
            </a:r>
            <a:r>
              <a:rPr lang="en-US" altLang="zh-CN" dirty="0" smtClean="0"/>
              <a:t>register</a:t>
            </a:r>
          </a:p>
          <a:p>
            <a:r>
              <a:rPr lang="en-US" altLang="zh-CN" dirty="0" smtClean="0"/>
              <a:t>For example: </a:t>
            </a:r>
            <a:r>
              <a:rPr lang="en-US" altLang="zh-CN" dirty="0"/>
              <a:t>A program will </a:t>
            </a:r>
            <a:r>
              <a:rPr lang="en-US" altLang="zh-CN" dirty="0" smtClean="0"/>
              <a:t>be able </a:t>
            </a:r>
            <a:r>
              <a:rPr lang="en-US" altLang="zh-CN" dirty="0"/>
              <a:t>to run on our LNN </a:t>
            </a:r>
            <a:r>
              <a:rPr lang="en-US" altLang="zh-CN" dirty="0" smtClean="0"/>
              <a:t>architecture                                                                                            </a:t>
            </a:r>
            <a:r>
              <a:rPr lang="en-US" altLang="zh-CN" dirty="0"/>
              <a:t>if all </a:t>
            </a:r>
            <a:r>
              <a:rPr lang="en-US" altLang="zh-CN" i="1" dirty="0"/>
              <a:t>CNOT </a:t>
            </a:r>
            <a:r>
              <a:rPr lang="en-US" altLang="zh-CN" dirty="0"/>
              <a:t>operations occur between connected </a:t>
            </a:r>
            <a:r>
              <a:rPr lang="en-US" altLang="zh-CN" dirty="0" smtClean="0"/>
              <a:t>qubits</a:t>
            </a:r>
          </a:p>
          <a:p>
            <a:r>
              <a:rPr lang="en-US" altLang="zh-CN" dirty="0" smtClean="0"/>
              <a:t>Constraint: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 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7" y="3715701"/>
            <a:ext cx="6257925" cy="178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657" y="5409481"/>
            <a:ext cx="5231846" cy="4273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977" y="5961300"/>
            <a:ext cx="6657975" cy="361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52" y="2054852"/>
            <a:ext cx="3018751" cy="5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0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659835"/>
            <a:ext cx="8953683" cy="438152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Reason </a:t>
            </a:r>
            <a:r>
              <a:rPr lang="en-US" altLang="zh-CN" dirty="0" smtClean="0">
                <a:solidFill>
                  <a:schemeClr val="tx1"/>
                </a:solidFill>
              </a:rPr>
              <a:t>: Qubits </a:t>
            </a:r>
            <a:r>
              <a:rPr lang="en-US" altLang="zh-CN" dirty="0">
                <a:solidFill>
                  <a:schemeClr val="tx1"/>
                </a:solidFill>
              </a:rPr>
              <a:t>will be scarce, and the risk of </a:t>
            </a:r>
            <a:r>
              <a:rPr lang="en-US" altLang="zh-CN" dirty="0" err="1">
                <a:solidFill>
                  <a:schemeClr val="tx1"/>
                </a:solidFill>
              </a:rPr>
              <a:t>decoherence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           </a:t>
            </a:r>
            <a:r>
              <a:rPr lang="en-US" altLang="zh-CN" dirty="0" smtClean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means that gate pipelines will need to be short.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Manner : optimizing </a:t>
            </a:r>
            <a:r>
              <a:rPr lang="en-US" altLang="zh-CN" dirty="0">
                <a:solidFill>
                  <a:schemeClr val="tx1"/>
                </a:solidFill>
              </a:rPr>
              <a:t>compilers automatically, even by </a:t>
            </a:r>
            <a:r>
              <a:rPr lang="en-US" altLang="zh-CN" dirty="0" smtClean="0">
                <a:solidFill>
                  <a:schemeClr val="tx1"/>
                </a:solidFill>
              </a:rPr>
              <a:t>hand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But </a:t>
            </a:r>
            <a:r>
              <a:rPr lang="en-US" altLang="zh-CN" dirty="0">
                <a:solidFill>
                  <a:schemeClr val="tx1"/>
                </a:solidFill>
              </a:rPr>
              <a:t>we cannot </a:t>
            </a:r>
            <a:r>
              <a:rPr lang="en-US" altLang="zh-CN" dirty="0" smtClean="0">
                <a:solidFill>
                  <a:schemeClr val="tx1"/>
                </a:solidFill>
              </a:rPr>
              <a:t>test and debug, Why?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</a:t>
            </a:r>
            <a:r>
              <a:rPr lang="en-US" altLang="zh-CN" dirty="0">
                <a:solidFill>
                  <a:schemeClr val="tx1"/>
                </a:solidFill>
              </a:rPr>
              <a:t>indeterminacy of quantum </a:t>
            </a:r>
            <a:r>
              <a:rPr lang="en-US" altLang="zh-CN" dirty="0" smtClean="0">
                <a:solidFill>
                  <a:schemeClr val="tx1"/>
                </a:solidFill>
              </a:rPr>
              <a:t>algorithms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            and </a:t>
            </a:r>
            <a:r>
              <a:rPr lang="en-US" altLang="zh-CN" dirty="0">
                <a:solidFill>
                  <a:schemeClr val="tx1"/>
                </a:solidFill>
              </a:rPr>
              <a:t>the substantial expense involved in executing or simulating them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(So </a:t>
            </a:r>
            <a:r>
              <a:rPr lang="en-US" altLang="zh-CN" dirty="0">
                <a:solidFill>
                  <a:schemeClr val="tx1"/>
                </a:solidFill>
              </a:rPr>
              <a:t>it may be </a:t>
            </a:r>
            <a:r>
              <a:rPr lang="en-US" altLang="zh-CN" dirty="0" smtClean="0">
                <a:solidFill>
                  <a:schemeClr val="tx1"/>
                </a:solidFill>
              </a:rPr>
              <a:t>impossible </a:t>
            </a:r>
            <a:r>
              <a:rPr lang="en-US" altLang="zh-CN" dirty="0">
                <a:solidFill>
                  <a:schemeClr val="tx1"/>
                </a:solidFill>
              </a:rPr>
              <a:t>to test an optimizer by comparing runs of the source </a:t>
            </a:r>
            <a:r>
              <a:rPr lang="en-US" altLang="zh-CN" dirty="0" smtClean="0">
                <a:solidFill>
                  <a:schemeClr val="tx1"/>
                </a:solidFill>
              </a:rPr>
              <a:t>program to </a:t>
            </a:r>
            <a:r>
              <a:rPr lang="en-US" altLang="zh-CN" dirty="0">
                <a:solidFill>
                  <a:schemeClr val="tx1"/>
                </a:solidFill>
              </a:rPr>
              <a:t>its optimized </a:t>
            </a:r>
            <a:r>
              <a:rPr lang="en-US" altLang="zh-CN" dirty="0" smtClean="0">
                <a:solidFill>
                  <a:schemeClr val="tx1"/>
                </a:solidFill>
              </a:rPr>
              <a:t>version.)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But we can apply </a:t>
            </a:r>
            <a:r>
              <a:rPr lang="en-US" altLang="zh-CN" dirty="0">
                <a:solidFill>
                  <a:schemeClr val="tx1"/>
                </a:solidFill>
              </a:rPr>
              <a:t>rigorous </a:t>
            </a:r>
            <a:r>
              <a:rPr lang="en-US" altLang="zh-CN" dirty="0">
                <a:solidFill>
                  <a:srgbClr val="FF0000"/>
                </a:solidFill>
              </a:rPr>
              <a:t>formal methods </a:t>
            </a:r>
            <a:r>
              <a:rPr lang="en-US" altLang="zh-CN" dirty="0">
                <a:solidFill>
                  <a:schemeClr val="tx1"/>
                </a:solidFill>
              </a:rPr>
              <a:t>to prove that </a:t>
            </a:r>
            <a:r>
              <a:rPr lang="en-US" altLang="zh-CN" dirty="0" smtClean="0">
                <a:solidFill>
                  <a:schemeClr val="tx1"/>
                </a:solidFill>
              </a:rPr>
              <a:t>a optimization </a:t>
            </a:r>
            <a:r>
              <a:rPr lang="en-US" altLang="zh-CN" dirty="0">
                <a:solidFill>
                  <a:schemeClr val="tx1"/>
                </a:solidFill>
              </a:rPr>
              <a:t>or </a:t>
            </a:r>
            <a:r>
              <a:rPr lang="en-US" altLang="zh-CN" dirty="0" smtClean="0">
                <a:solidFill>
                  <a:schemeClr val="tx1"/>
                </a:solidFill>
              </a:rPr>
              <a:t>algorithm is correct likely </a:t>
            </a:r>
            <a:r>
              <a:rPr lang="en-US" altLang="zh-CN" dirty="0" err="1" smtClean="0">
                <a:solidFill>
                  <a:schemeClr val="tx1"/>
                </a:solidFill>
              </a:rPr>
              <a:t>CompCert</a:t>
            </a:r>
            <a:r>
              <a:rPr lang="en-US" altLang="zh-CN" dirty="0" smtClean="0">
                <a:solidFill>
                  <a:schemeClr val="tx1"/>
                </a:solidFill>
              </a:rPr>
              <a:t>, a certified compiler for C programs.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025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Introduction-VOQC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159491" y="2539119"/>
            <a:ext cx="2263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(source) </a:t>
            </a:r>
            <a:r>
              <a:rPr lang="en-US" altLang="zh-CN" sz="4000" dirty="0" smtClean="0"/>
              <a:t>SQIR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4767753" y="2539119"/>
            <a:ext cx="272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</a:t>
            </a:r>
            <a:r>
              <a:rPr lang="en-US" altLang="zh-CN" sz="4000" dirty="0" smtClean="0"/>
              <a:t>SQIR</a:t>
            </a:r>
            <a:r>
              <a:rPr lang="en-US" altLang="zh-CN" sz="2800" dirty="0" smtClean="0"/>
              <a:t> </a:t>
            </a:r>
            <a:r>
              <a:rPr lang="en-US" altLang="zh-CN" sz="2000" dirty="0" smtClean="0"/>
              <a:t>(target) </a:t>
            </a:r>
            <a:endParaRPr lang="zh-CN" altLang="en-US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314700" y="2893062"/>
            <a:ext cx="15773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24243" y="1894856"/>
            <a:ext cx="1577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/>
              <a:t>VOQC</a:t>
            </a:r>
            <a:endParaRPr lang="zh-CN" altLang="en-US" sz="4000" dirty="0"/>
          </a:p>
        </p:txBody>
      </p:sp>
      <p:sp>
        <p:nvSpPr>
          <p:cNvPr id="13" name="左大括号 12"/>
          <p:cNvSpPr/>
          <p:nvPr/>
        </p:nvSpPr>
        <p:spPr>
          <a:xfrm>
            <a:off x="4730245" y="1698329"/>
            <a:ext cx="380809" cy="720923"/>
          </a:xfrm>
          <a:prstGeom prst="leftBrace">
            <a:avLst>
              <a:gd name="adj1" fmla="val 0"/>
              <a:gd name="adj2" fmla="val 658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092387" y="1406629"/>
            <a:ext cx="3748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peephole </a:t>
            </a:r>
            <a:r>
              <a:rPr lang="en-US" altLang="zh-CN" sz="2400" dirty="0" smtClean="0"/>
              <a:t>optimizations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circuit </a:t>
            </a:r>
            <a:r>
              <a:rPr lang="en-US" altLang="zh-CN" sz="2400" dirty="0" smtClean="0"/>
              <a:t>mapping algorithm</a:t>
            </a:r>
            <a:endParaRPr lang="zh-CN" altLang="en-US" sz="2400" dirty="0"/>
          </a:p>
        </p:txBody>
      </p:sp>
      <p:sp>
        <p:nvSpPr>
          <p:cNvPr id="16" name="左大括号 15"/>
          <p:cNvSpPr/>
          <p:nvPr/>
        </p:nvSpPr>
        <p:spPr>
          <a:xfrm>
            <a:off x="8834635" y="1958712"/>
            <a:ext cx="197196" cy="736596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076762" y="1826470"/>
            <a:ext cx="220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architecture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specification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817370" y="324700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量子电路的</a:t>
            </a:r>
            <a:endParaRPr lang="en-US" altLang="zh-CN" dirty="0" smtClean="0"/>
          </a:p>
          <a:p>
            <a:r>
              <a:rPr lang="zh-CN" altLang="en-US" dirty="0" smtClean="0"/>
              <a:t>低级量子编程语言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5314950" y="3119679"/>
            <a:ext cx="48463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遵守目标量子框架所施加的约束的等效程序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Coq</a:t>
            </a:r>
            <a:r>
              <a:rPr lang="zh-CN" altLang="en-US" dirty="0" smtClean="0"/>
              <a:t>中表现为</a:t>
            </a:r>
            <a:r>
              <a:rPr lang="en-US" altLang="zh-CN" dirty="0" smtClean="0"/>
              <a:t>Coq</a:t>
            </a:r>
            <a:r>
              <a:rPr lang="zh-CN" altLang="en-US" dirty="0" smtClean="0"/>
              <a:t>函数，可提取到</a:t>
            </a:r>
            <a:r>
              <a:rPr lang="en-US" altLang="zh-CN" dirty="0" err="1" smtClean="0"/>
              <a:t>Ocaml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err="1" smtClean="0"/>
              <a:t>OpenQASM</a:t>
            </a:r>
            <a:r>
              <a:rPr lang="zh-CN" altLang="en-US" dirty="0" smtClean="0"/>
              <a:t>量子电路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高级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的标准格式</a:t>
            </a:r>
            <a:r>
              <a:rPr lang="en-US" altLang="zh-CN" dirty="0" smtClean="0"/>
              <a:t>(</a:t>
            </a:r>
            <a:r>
              <a:rPr lang="zh-CN" altLang="en-US" dirty="0" smtClean="0"/>
              <a:t>未验证</a:t>
            </a:r>
            <a:r>
              <a:rPr lang="en-US" altLang="zh-CN" dirty="0" smtClean="0"/>
              <a:t>)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允许我们再各种生成的电路上运行</a:t>
            </a:r>
            <a:r>
              <a:rPr lang="en-US" altLang="zh-CN" dirty="0" smtClean="0"/>
              <a:t>VOQC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而无需用户到</a:t>
            </a:r>
            <a:r>
              <a:rPr lang="en-US" altLang="zh-CN" dirty="0" smtClean="0"/>
              <a:t>Coq</a:t>
            </a:r>
            <a:r>
              <a:rPr lang="zh-CN" altLang="en-US" dirty="0" smtClean="0"/>
              <a:t>中编程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0070" y="4411980"/>
            <a:ext cx="1428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syntax,</a:t>
            </a:r>
          </a:p>
          <a:p>
            <a:r>
              <a:rPr lang="en-US" altLang="zh-CN" dirty="0" smtClean="0"/>
              <a:t>semantics</a:t>
            </a:r>
          </a:p>
          <a:p>
            <a:r>
              <a:rPr lang="en-US" altLang="zh-CN" dirty="0" smtClean="0"/>
              <a:t>(denotation)</a:t>
            </a:r>
            <a:endParaRPr lang="zh-CN" altLang="en-US" dirty="0"/>
          </a:p>
        </p:txBody>
      </p:sp>
      <p:sp>
        <p:nvSpPr>
          <p:cNvPr id="21" name="左大括号 20"/>
          <p:cNvSpPr/>
          <p:nvPr/>
        </p:nvSpPr>
        <p:spPr>
          <a:xfrm>
            <a:off x="1988820" y="4411980"/>
            <a:ext cx="297180" cy="731520"/>
          </a:xfrm>
          <a:prstGeom prst="leftBrace">
            <a:avLst>
              <a:gd name="adj1" fmla="val 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400300" y="4316075"/>
            <a:ext cx="2710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Unitary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General(Measurement)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892040" y="666532"/>
            <a:ext cx="4560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利用小电路特性减少电路的总栅极数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转换</a:t>
            </a:r>
            <a:r>
              <a:rPr lang="en-US" altLang="zh-CN" dirty="0" smtClean="0"/>
              <a:t>SQIR</a:t>
            </a:r>
            <a:r>
              <a:rPr lang="zh-CN" altLang="en-US" dirty="0" smtClean="0"/>
              <a:t>程序以满足量子比特交互的约束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513032" y="5576955"/>
            <a:ext cx="917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实验结果：</a:t>
            </a:r>
            <a:r>
              <a:rPr lang="en-US" altLang="zh-CN" dirty="0" smtClean="0"/>
              <a:t>on </a:t>
            </a:r>
            <a:r>
              <a:rPr lang="en-US" altLang="zh-CN" dirty="0"/>
              <a:t>a benchmark of 29 circuit programs </a:t>
            </a:r>
            <a:r>
              <a:rPr lang="en-US" altLang="zh-CN" dirty="0" smtClean="0"/>
              <a:t>developed by </a:t>
            </a:r>
            <a:r>
              <a:rPr lang="en-US" altLang="zh-CN" dirty="0"/>
              <a:t>Nam et al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意义：第一个基于实际量子电路语言的已验证正确的优化器</a:t>
            </a:r>
            <a:r>
              <a:rPr lang="en-US" altLang="zh-CN" dirty="0" smtClean="0"/>
              <a:t>(verified compilation of </a:t>
            </a:r>
            <a:r>
              <a:rPr lang="en-US" altLang="zh-CN" dirty="0"/>
              <a:t>Boolean circuits </a:t>
            </a:r>
            <a:r>
              <a:rPr lang="en-US" altLang="zh-CN" dirty="0" smtClean="0"/>
              <a:t>and </a:t>
            </a:r>
            <a:r>
              <a:rPr lang="en-US" altLang="zh-CN" dirty="0"/>
              <a:t>verified optimization of ZX terms </a:t>
            </a:r>
            <a:r>
              <a:rPr lang="en-US" altLang="zh-CN" dirty="0" smtClean="0"/>
              <a:t>,or no optimize, or no verified )</a:t>
            </a:r>
          </a:p>
          <a:p>
            <a:r>
              <a:rPr lang="zh-CN" altLang="en-US" dirty="0" smtClean="0"/>
              <a:t>未来：研究高级语言到</a:t>
            </a:r>
            <a:r>
              <a:rPr lang="en-US" altLang="zh-CN" dirty="0" smtClean="0"/>
              <a:t>SQIR</a:t>
            </a:r>
            <a:r>
              <a:rPr lang="zh-CN" altLang="en-US" dirty="0" smtClean="0"/>
              <a:t>的更多转换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148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SQIR-Unitary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447" y="1463871"/>
            <a:ext cx="5915025" cy="230505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2273665" y="3768921"/>
            <a:ext cx="18763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90489" y="4368753"/>
            <a:ext cx="5638800" cy="2438400"/>
            <a:chOff x="1675447" y="4278630"/>
            <a:chExt cx="5638800" cy="24384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447" y="4278630"/>
              <a:ext cx="5638800" cy="2438400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3211830" y="6286500"/>
              <a:ext cx="176383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4670" y="6126480"/>
              <a:ext cx="64008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423160" y="4549140"/>
              <a:ext cx="97155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/>
          <p:cNvSpPr txBox="1"/>
          <p:nvPr/>
        </p:nvSpPr>
        <p:spPr>
          <a:xfrm>
            <a:off x="3496854" y="2400674"/>
            <a:ext cx="33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Z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16177" y="1985176"/>
            <a:ext cx="211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</a:t>
            </a:r>
            <a:r>
              <a:rPr lang="zh-CN" altLang="en-US" dirty="0" smtClean="0"/>
              <a:t>称</a:t>
            </a:r>
            <a:r>
              <a:rPr lang="zh-CN" altLang="en-US" dirty="0"/>
              <a:t>可以</a:t>
            </a:r>
            <a:r>
              <a:rPr lang="zh-CN" altLang="en-US" dirty="0" smtClean="0"/>
              <a:t>在不确定良好类型是讨论，否则要假设并保证良好类型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797" y="729588"/>
            <a:ext cx="7900760" cy="597659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0489" y="3778250"/>
            <a:ext cx="4004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dirty="0">
                <a:solidFill>
                  <a:srgbClr val="FF0000"/>
                </a:solidFill>
              </a:rPr>
              <a:t>索引到全局寄存器的自然数</a:t>
            </a:r>
            <a:r>
              <a:rPr lang="zh-CN" altLang="en-US" dirty="0"/>
              <a:t>引用量子比特，使指称函数变得更</a:t>
            </a:r>
            <a:r>
              <a:rPr lang="zh-CN" altLang="en-US" dirty="0" smtClean="0"/>
              <a:t>简单。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243" y="5496921"/>
            <a:ext cx="5829300" cy="12287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6366" y="3685560"/>
            <a:ext cx="6110191" cy="1639319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472755" y="300262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可扩展</a:t>
            </a:r>
            <a:r>
              <a:rPr lang="zh-CN" altLang="en-US" dirty="0" smtClean="0"/>
              <a:t>到派生门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1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altLang="zh-CN" dirty="0" smtClean="0"/>
              <a:t>SQIR-Unitary-Example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86" y="3613704"/>
            <a:ext cx="5743575" cy="1304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86" y="2061129"/>
            <a:ext cx="353377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73" y="1253290"/>
            <a:ext cx="2819400" cy="752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734" y="1253290"/>
            <a:ext cx="2085975" cy="1304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86" y="5166279"/>
            <a:ext cx="6248400" cy="38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673" y="388620"/>
            <a:ext cx="4752975" cy="5829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0561" y="6329322"/>
            <a:ext cx="76295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1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SQIR-General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" y="1354497"/>
            <a:ext cx="6326091" cy="227989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1" y="3847340"/>
            <a:ext cx="5604797" cy="3882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21" y="4326902"/>
            <a:ext cx="5360757" cy="34923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396" y="5536206"/>
            <a:ext cx="6912600" cy="60170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21" y="5497384"/>
            <a:ext cx="4917675" cy="70899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320392" y="4970194"/>
            <a:ext cx="26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With unitary </a:t>
            </a:r>
            <a:r>
              <a:rPr lang="en-US" altLang="zh-CN" dirty="0">
                <a:solidFill>
                  <a:srgbClr val="FF0000"/>
                </a:solidFill>
              </a:rPr>
              <a:t>fragment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479" y="1296404"/>
            <a:ext cx="5219700" cy="25146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8741684" y="1492903"/>
            <a:ext cx="2141114" cy="342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9212135" y="1792272"/>
            <a:ext cx="3120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如果将第</a:t>
            </a:r>
            <a:r>
              <a:rPr lang="en-US" altLang="zh-CN" sz="1600" dirty="0" smtClean="0">
                <a:solidFill>
                  <a:srgbClr val="FF0000"/>
                </a:solidFill>
              </a:rPr>
              <a:t>q</a:t>
            </a:r>
            <a:r>
              <a:rPr lang="zh-CN" altLang="en-US" sz="1600" dirty="0" smtClean="0">
                <a:solidFill>
                  <a:srgbClr val="FF0000"/>
                </a:solidFill>
              </a:rPr>
              <a:t>个量子位投影到</a:t>
            </a:r>
            <a:r>
              <a:rPr lang="en-US" altLang="zh-CN" sz="1600" dirty="0" smtClean="0">
                <a:solidFill>
                  <a:srgbClr val="FF0000"/>
                </a:solidFill>
              </a:rPr>
              <a:t>|1&gt;&lt;1|</a:t>
            </a:r>
            <a:r>
              <a:rPr lang="zh-CN" altLang="en-US" sz="1600" dirty="0" smtClean="0">
                <a:solidFill>
                  <a:srgbClr val="FF0000"/>
                </a:solidFill>
              </a:rPr>
              <a:t>子空间的结果不是零矩阵</a:t>
            </a:r>
            <a:r>
              <a:rPr lang="zh-CN" altLang="en-US" sz="1600" dirty="0" smtClean="0"/>
              <a:t>（意味着可以投影到该子空间）</a:t>
            </a:r>
            <a:endParaRPr lang="en-US" altLang="zh-CN" sz="1600" dirty="0" smtClean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7179935" y="2039030"/>
            <a:ext cx="1040130" cy="114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734165" y="2178413"/>
            <a:ext cx="7099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3624894" y="609758"/>
            <a:ext cx="4282794" cy="646331"/>
            <a:chOff x="3428672" y="396101"/>
            <a:chExt cx="4282794" cy="646331"/>
          </a:xfrm>
        </p:grpSpPr>
        <p:sp>
          <p:nvSpPr>
            <p:cNvPr id="8" name="文本框 7"/>
            <p:cNvSpPr txBox="1"/>
            <p:nvPr/>
          </p:nvSpPr>
          <p:spPr>
            <a:xfrm>
              <a:off x="3764927" y="396101"/>
              <a:ext cx="39465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Density Matrix Semantics</a:t>
              </a:r>
              <a:r>
                <a:rPr lang="en-US" altLang="zh-CN" dirty="0" smtClean="0"/>
                <a:t>.</a:t>
              </a:r>
            </a:p>
            <a:p>
              <a:r>
                <a:rPr lang="en-US" altLang="zh-CN" dirty="0" smtClean="0"/>
                <a:t>Nondeterministic Semantics</a:t>
              </a:r>
            </a:p>
          </p:txBody>
        </p:sp>
        <p:sp>
          <p:nvSpPr>
            <p:cNvPr id="23" name="左大括号 22"/>
            <p:cNvSpPr/>
            <p:nvPr/>
          </p:nvSpPr>
          <p:spPr>
            <a:xfrm>
              <a:off x="3428672" y="486073"/>
              <a:ext cx="331470" cy="467132"/>
            </a:xfrm>
            <a:prstGeom prst="leftBrace">
              <a:avLst>
                <a:gd name="adj1" fmla="val 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00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710"/>
          </a:xfrm>
        </p:spPr>
        <p:txBody>
          <a:bodyPr/>
          <a:lstStyle/>
          <a:p>
            <a:r>
              <a:rPr lang="en-US" altLang="zh-CN" dirty="0" smtClean="0"/>
              <a:t>SQIR-General-Example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3" y="1307349"/>
            <a:ext cx="4561758" cy="15764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243" y="1575223"/>
            <a:ext cx="5426061" cy="8609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306563"/>
            <a:ext cx="6848475" cy="1057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34" y="3121752"/>
            <a:ext cx="5486400" cy="904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699055" y="4784480"/>
            <a:ext cx="66406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then take both measurement steps,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leaving us with </a:t>
            </a:r>
            <a:r>
              <a:rPr lang="en-US" altLang="zh-CN" dirty="0">
                <a:solidFill>
                  <a:srgbClr val="FF0000"/>
                </a:solidFill>
              </a:rPr>
              <a:t>four different cases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prove correct.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each of the four cases, 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 can use the outcomes of measurement to correct the final qubit, putting it into a deterministic state.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1303020" y="5361609"/>
            <a:ext cx="91440" cy="45719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7130" y="5523144"/>
            <a:ext cx="40270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semantics does not rescale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outcomes</a:t>
            </a:r>
          </a:p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smtClean="0"/>
              <a:t>Probability :</a:t>
            </a:r>
            <a:r>
              <a:rPr lang="en-US" altLang="zh-CN" dirty="0"/>
              <a:t>scaling factors</a:t>
            </a:r>
            <a:r>
              <a:rPr lang="en-US" altLang="zh-CN" dirty="0" smtClean="0"/>
              <a:t>.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2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0570"/>
          </a:xfrm>
        </p:spPr>
        <p:txBody>
          <a:bodyPr/>
          <a:lstStyle/>
          <a:p>
            <a:r>
              <a:rPr lang="zh-CN" altLang="en-US" dirty="0" smtClean="0"/>
              <a:t>编程</a:t>
            </a:r>
            <a:r>
              <a:rPr lang="en-US" altLang="zh-CN" dirty="0" smtClean="0"/>
              <a:t>VS</a:t>
            </a:r>
            <a:r>
              <a:rPr lang="zh-CN" altLang="en-US" dirty="0" smtClean="0"/>
              <a:t>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0170"/>
            <a:ext cx="9849696" cy="5143499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Concrete wires vs. abstract variables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 smtClean="0"/>
              <a:t>高阶抽象变量，方便</a:t>
            </a:r>
            <a:r>
              <a:rPr lang="zh-CN" altLang="en-US" dirty="0"/>
              <a:t>编程</a:t>
            </a:r>
            <a:r>
              <a:rPr lang="zh-CN" altLang="en-US" dirty="0" smtClean="0"/>
              <a:t>，可以任意</a:t>
            </a:r>
            <a:r>
              <a:rPr lang="zh-CN" altLang="en-US" dirty="0"/>
              <a:t>分配和释放量子位，组合小电路构建大</a:t>
            </a:r>
            <a:r>
              <a:rPr lang="zh-CN" altLang="en-US" dirty="0" smtClean="0"/>
              <a:t>电路。而实际电路，简化</a:t>
            </a:r>
            <a:r>
              <a:rPr lang="zh-CN" altLang="en-US" dirty="0"/>
              <a:t>验证，不需要担心丢弃量子比特或转移剩余的量子</a:t>
            </a:r>
            <a:r>
              <a:rPr lang="zh-CN" altLang="en-US" dirty="0" smtClean="0"/>
              <a:t>比特，但牺牲了组合性（手动重命名）</a:t>
            </a:r>
            <a:endParaRPr lang="en-US" altLang="zh-CN" dirty="0" smtClean="0"/>
          </a:p>
          <a:p>
            <a:r>
              <a:rPr lang="en-US" altLang="zh-CN" dirty="0" smtClean="0"/>
              <a:t>Single </a:t>
            </a:r>
            <a:r>
              <a:rPr lang="en-US" altLang="zh-CN" dirty="0"/>
              <a:t>wires vs. data </a:t>
            </a:r>
            <a:r>
              <a:rPr lang="en-US" altLang="zh-CN" dirty="0" smtClean="0"/>
              <a:t>structures</a:t>
            </a:r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/>
              <a:t>构建在量子数据结构上计算电路而不是单个量子比特，故需要基于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个量子位的索引列表（由任意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2^n</a:t>
            </a:r>
            <a:r>
              <a:rPr lang="zh-CN" altLang="en-US" dirty="0" smtClean="0"/>
              <a:t>的方阵表示）来验证，例如使用依赖类型的关系。</a:t>
            </a:r>
            <a:r>
              <a:rPr lang="zh-CN" altLang="en-US" dirty="0"/>
              <a:t>关于量子位（用长度为</a:t>
            </a:r>
            <a:r>
              <a:rPr lang="en-US" altLang="zh-CN" dirty="0"/>
              <a:t>2</a:t>
            </a:r>
            <a:r>
              <a:rPr lang="zh-CN" altLang="en-US" dirty="0"/>
              <a:t>的矢量或</a:t>
            </a:r>
            <a:r>
              <a:rPr lang="en-US" altLang="zh-CN" dirty="0"/>
              <a:t>2×2</a:t>
            </a:r>
            <a:r>
              <a:rPr lang="zh-CN" altLang="en-US" dirty="0"/>
              <a:t>密度矩阵表示）的推理要比对量子位的索引列表（用任意</a:t>
            </a:r>
            <a:r>
              <a:rPr lang="en-US" altLang="zh-CN" dirty="0"/>
              <a:t>n</a:t>
            </a:r>
            <a:r>
              <a:rPr lang="zh-CN" altLang="en-US" dirty="0"/>
              <a:t>的</a:t>
            </a:r>
            <a:r>
              <a:rPr lang="en-US" altLang="zh-CN" dirty="0"/>
              <a:t>2n×2n</a:t>
            </a:r>
            <a:r>
              <a:rPr lang="zh-CN" altLang="en-US" dirty="0"/>
              <a:t>矩阵表示）的推理要容易得多。</a:t>
            </a:r>
            <a:r>
              <a:rPr lang="zh-CN" altLang="en-US" dirty="0" smtClean="0"/>
              <a:t>产生列表的电路包含一个树，虽然列表和树是等价的，但仍需要一个小工具来连接这两个，然后证明这个小工具使两个在语义上等价。而</a:t>
            </a:r>
            <a:r>
              <a:rPr lang="en-US" altLang="zh-CN" dirty="0" smtClean="0"/>
              <a:t>SQIR</a:t>
            </a:r>
            <a:r>
              <a:rPr lang="zh-CN" altLang="en-US" dirty="0" smtClean="0"/>
              <a:t>中没有量子数据类型也没有类型电路，就不用研究这个。</a:t>
            </a:r>
            <a:endParaRPr lang="en-US" altLang="zh-CN" dirty="0"/>
          </a:p>
          <a:p>
            <a:r>
              <a:rPr lang="en-US" altLang="zh-CN" dirty="0"/>
              <a:t>Single measurements vs. dynamic </a:t>
            </a:r>
            <a:r>
              <a:rPr lang="en-US" altLang="zh-CN" dirty="0" smtClean="0"/>
              <a:t>lifting</a:t>
            </a:r>
          </a:p>
          <a:p>
            <a:pPr marL="0" indent="0">
              <a:buNone/>
            </a:pPr>
            <a:r>
              <a:rPr lang="zh-CN" altLang="en-US" dirty="0" smtClean="0"/>
              <a:t>    动态提升</a:t>
            </a:r>
            <a:r>
              <a:rPr lang="zh-CN" altLang="zh-CN" dirty="0" smtClean="0"/>
              <a:t>允许</a:t>
            </a:r>
            <a:r>
              <a:rPr lang="zh-CN" altLang="zh-CN" dirty="0"/>
              <a:t>测量量子位并将结果用作主语言中的布尔值来计算电路的剩余</a:t>
            </a:r>
            <a:r>
              <a:rPr lang="zh-CN" altLang="zh-CN" dirty="0" smtClean="0"/>
              <a:t>部分</a:t>
            </a:r>
            <a:r>
              <a:rPr lang="zh-CN" altLang="en-US" dirty="0" smtClean="0"/>
              <a:t>，但会使程序语义取决于主语言语义，使指称语义变得复杂。</a:t>
            </a:r>
            <a:r>
              <a:rPr lang="zh-CN" altLang="en-US" dirty="0"/>
              <a:t>假设任意宿主语言都具有操作语义，并且仅当提升的电路的两个分支</a:t>
            </a:r>
            <a:r>
              <a:rPr lang="zh-CN" altLang="en-US" dirty="0" smtClean="0"/>
              <a:t>都能有效缩减。</a:t>
            </a:r>
            <a:r>
              <a:rPr lang="en-US" altLang="zh-CN" dirty="0" smtClean="0"/>
              <a:t>SQIR</a:t>
            </a:r>
            <a:r>
              <a:rPr lang="zh-CN" altLang="en-US" dirty="0" smtClean="0"/>
              <a:t>中测量结果不用于计算新电路，所以不用宿主语言来进行计算，它是一种完全独立的语言，可以单独推理。</a:t>
            </a:r>
            <a:endParaRPr lang="en-US" altLang="zh-CN" dirty="0" smtClean="0"/>
          </a:p>
          <a:p>
            <a:r>
              <a:rPr lang="en-US" altLang="zh-CN" smtClean="0"/>
              <a:t>Near-term </a:t>
            </a:r>
            <a:r>
              <a:rPr lang="en-US" altLang="zh-CN" dirty="0" smtClean="0"/>
              <a:t>programming.</a:t>
            </a:r>
          </a:p>
          <a:p>
            <a:pPr marL="0" indent="0">
              <a:buNone/>
            </a:pPr>
            <a:r>
              <a:rPr lang="zh-CN" altLang="en-US" dirty="0" smtClean="0"/>
              <a:t>    硬件限制，技术限制，期望限制，</a:t>
            </a:r>
            <a:r>
              <a:rPr lang="en-US" altLang="zh-CN" dirty="0" smtClean="0"/>
              <a:t>SQIR</a:t>
            </a:r>
            <a:r>
              <a:rPr lang="zh-CN" altLang="en-US" dirty="0" smtClean="0"/>
              <a:t>更接近现实，注意量子位的数量和连接性。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135990"/>
            <a:ext cx="2394585" cy="156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1990"/>
          </a:xfrm>
        </p:spPr>
        <p:txBody>
          <a:bodyPr/>
          <a:lstStyle/>
          <a:p>
            <a:r>
              <a:rPr lang="en-US" altLang="zh-CN" dirty="0" smtClean="0"/>
              <a:t>QWIRE VS SQIRE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94460"/>
            <a:ext cx="8596668" cy="4646903"/>
          </a:xfrm>
        </p:spPr>
        <p:txBody>
          <a:bodyPr/>
          <a:lstStyle/>
          <a:p>
            <a:r>
              <a:rPr lang="en-US" altLang="zh-CN" dirty="0"/>
              <a:t>SWIRE</a:t>
            </a:r>
            <a:r>
              <a:rPr lang="zh-CN" altLang="en-US" dirty="0"/>
              <a:t>通过具体索引引进全局寄存器访问量子</a:t>
            </a:r>
            <a:r>
              <a:rPr lang="zh-CN" altLang="en-US" dirty="0" smtClean="0"/>
              <a:t>位</a:t>
            </a:r>
            <a:endParaRPr lang="en-US" altLang="zh-CN" dirty="0" smtClean="0"/>
          </a:p>
          <a:p>
            <a:r>
              <a:rPr lang="en-US" altLang="zh-CN" dirty="0" smtClean="0"/>
              <a:t>QWIRE</a:t>
            </a:r>
            <a:r>
              <a:rPr lang="zh-CN" altLang="en-US" dirty="0" smtClean="0"/>
              <a:t>通过告诫抽象语法将电线抽象的视为</a:t>
            </a:r>
            <a:r>
              <a:rPr lang="en-US" altLang="zh-CN" dirty="0" smtClean="0"/>
              <a:t>Coq</a:t>
            </a:r>
            <a:r>
              <a:rPr lang="zh-CN" altLang="en-US" dirty="0" smtClean="0"/>
              <a:t>变量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099" y="2150961"/>
            <a:ext cx="4282441" cy="500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200" y="3453403"/>
            <a:ext cx="4179571" cy="710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071" y="4242608"/>
            <a:ext cx="4545331" cy="7620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844" y="5118096"/>
            <a:ext cx="4194949" cy="1510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0995" y="5420557"/>
            <a:ext cx="4226995" cy="12837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9358" y="109178"/>
            <a:ext cx="4500332" cy="134299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4071" y="2693682"/>
            <a:ext cx="3480573" cy="616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334" y="3935714"/>
            <a:ext cx="3775618" cy="161162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334" y="5713614"/>
            <a:ext cx="3981696" cy="73827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3088" y="2283046"/>
            <a:ext cx="2394585" cy="156989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411446" y="4417128"/>
            <a:ext cx="37805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the gate case, the continuation is applied directly to the output of the first circuit.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96215" y="5550292"/>
            <a:ext cx="37195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Circuits correspond to open terms; closed terms are represented by boxed circuits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3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3631</TotalTime>
  <Words>1218</Words>
  <Application>Microsoft Office PowerPoint</Application>
  <PresentationFormat>宽屏</PresentationFormat>
  <Paragraphs>134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方正姚体</vt:lpstr>
      <vt:lpstr>华文新魏</vt:lpstr>
      <vt:lpstr>Arial</vt:lpstr>
      <vt:lpstr>Trebuchet MS</vt:lpstr>
      <vt:lpstr>Wingdings 3</vt:lpstr>
      <vt:lpstr>平面</vt:lpstr>
      <vt:lpstr>VOQC</vt:lpstr>
      <vt:lpstr>Introduction</vt:lpstr>
      <vt:lpstr>Introduction-VOQC</vt:lpstr>
      <vt:lpstr>SQIR-Unitary</vt:lpstr>
      <vt:lpstr>SQIR-Unitary-Example</vt:lpstr>
      <vt:lpstr>SQIR-General</vt:lpstr>
      <vt:lpstr>SQIR-General-Example</vt:lpstr>
      <vt:lpstr>编程VS验证</vt:lpstr>
      <vt:lpstr>QWIRE VS SQIRE</vt:lpstr>
      <vt:lpstr>Verifying Transformations- Equivalence</vt:lpstr>
      <vt:lpstr>Verifying Transformations- Representation</vt:lpstr>
      <vt:lpstr>Verifying Transformations- Optimizations</vt:lpstr>
      <vt:lpstr>Verifying Transformations- Optimizations</vt:lpstr>
      <vt:lpstr>Verifying Transformations-Optimizations</vt:lpstr>
      <vt:lpstr>Verifying Transformations-Experimental Evaluation</vt:lpstr>
      <vt:lpstr>Verifying Transformations-Circuit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VOQC</dc:title>
  <dc:creator>yuanyue</dc:creator>
  <cp:lastModifiedBy>yuanyue</cp:lastModifiedBy>
  <cp:revision>59</cp:revision>
  <dcterms:created xsi:type="dcterms:W3CDTF">2019-09-16T12:14:13Z</dcterms:created>
  <dcterms:modified xsi:type="dcterms:W3CDTF">2019-09-25T00:56:08Z</dcterms:modified>
</cp:coreProperties>
</file>