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11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43272-13AF-4B71-9216-0E835C53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357321-B327-4B14-A77B-AEF874F77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37AB5-3CBB-440C-84C1-C1711A41B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64B17E-E631-407F-8872-8F8D3AF6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D03AF-8DAE-4967-BDAF-AE31D1DB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105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71FD-D396-4B22-AF3D-955624A5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D6073-FD0D-4AD8-B5ED-A46F33F79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65BBD-59F6-4FE2-B1C6-86DD78E0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5E5DA-A20F-4277-B859-80B470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E38FA-3DB4-42E9-9661-DF1FAE90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05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B425BF-DB92-473F-845D-10D7F5A99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A2766-0FC7-420C-B26F-68C9D5E47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EB0FD-69AD-4F4D-8AFF-5BA17D3E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C207C-5047-4E66-8B63-0FC88E0E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6F84A-2DB1-47D5-B804-8EA22A413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7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B6754-8452-4FE5-AEF9-9ADE3AE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118EF-F59E-4461-B988-9FB7CA0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E7D524-24B3-4355-B28D-5D7D98F1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73485C-C4D1-406F-BF5E-D5B763C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1CBA4-25D9-4CB2-BC78-12B4B49E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2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08361-D7D6-4A8D-8AA2-00ADFE8F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9642F-C112-47A8-895B-CA3FCC071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52036-548E-4503-BF4C-2828B533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2E76CD-E857-4918-AA28-69026940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6AB673-090F-4E61-8CCB-81B6B834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68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00CD6-B2ED-4CB5-906B-9A0C9CF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D6DA7-B7A0-4BBA-9C97-22D863C12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4225-2D61-4F1C-B837-D42A6A2A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93545-8D08-4AA1-9B97-14A87A43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6948AB-F7A7-4534-BE69-90F281AE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599A9F-57E1-4C9E-BCB6-06310FBE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08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E4CAF-5B94-4059-A7CC-DC77DCF2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9A2960-03FF-4461-A167-9B0F6235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B7C524-21E7-4A70-A276-BDD0CF06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80321F-C76C-45B7-B648-26BE51119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940858-BC30-4E8D-BFD8-FB52B20C3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9F6FA8-C3C1-4AD7-A936-1A23CD06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187A0B-E823-4813-8C77-C48ED5A8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CE3D3-A9A0-4904-8B10-43044F54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05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5FB80-B472-4B21-8CD1-0B4263F0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CC8E0A-8DD8-4FE8-A740-188D97BC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4B0DA5-E5DB-423E-9A12-6DC7CB60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3BC68-5369-4B8B-A437-2BF834B9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4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2EF6C5-FA1E-4D08-887C-2D1B03AE5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CAD13-2CCB-462E-B63E-EBB74A0D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2B4841-60B8-48A8-AFA8-EA0FC7F7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5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189A5-1268-4774-9C44-FB1B55AC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EEA89-B884-455A-8982-81331663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26B6E7-CCFE-47FE-AC97-BA1603FF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54B84E-1B87-4216-906E-77AED1F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9FEF4-47A6-4E1F-A45B-C1B469A3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52F893-AE5C-46D7-B418-4C892785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F13AA-4072-47E9-9790-BD0BE0711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0D725A-7B84-410A-9D06-D336E2BC38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E97AA4-9B00-4512-B671-5CF704E4B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78C075-0C77-452D-8FD7-1B85D7D8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77B08-CC84-4033-AD84-54F5B0AA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1B3D7E-4C37-42BF-B1CD-AA4F1FAC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E7E0D-EF64-429A-9A59-C49B87F2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260EA-54C5-4ED8-9E13-B4980EEF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73759C-31B0-479C-9F08-449C9EB6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F153-B91E-453C-8C3E-38B12C72223F}" type="datetimeFigureOut">
              <a:rPr lang="zh-CN" altLang="en-US" smtClean="0"/>
              <a:t>2019/10/21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25CAC-4083-450B-971E-8BBBB020A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8D960-E585-4D09-87AB-2894432D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4C0D0-257A-451A-8B50-305E756EAB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9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728D13B-ACA8-4243-AAF6-F8131ECDB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30731"/>
            <a:ext cx="10929788" cy="3415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9B9873B-4790-4887-9D07-7003FA1F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404040"/>
                </a:solidFill>
              </a:rPr>
              <a:t>Journal Club Oct. 22</a:t>
            </a:r>
            <a:endParaRPr lang="zh-CN" altLang="en-US" sz="4000" dirty="0">
              <a:solidFill>
                <a:srgbClr val="40404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7B52E7-EF1D-48F9-A3C0-900E1076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rgbClr val="FFFFFF"/>
                </a:solidFill>
              </a:rPr>
              <a:t>付祥</a:t>
            </a:r>
          </a:p>
        </p:txBody>
      </p:sp>
    </p:spTree>
    <p:extLst>
      <p:ext uri="{BB962C8B-B14F-4D97-AF65-F5344CB8AC3E}">
        <p14:creationId xmlns:p14="http://schemas.microsoft.com/office/powerpoint/2010/main" val="253342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69547-27C2-4444-A22C-26855AFD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 Design Space - Double Index Quantum Vector (</a:t>
            </a:r>
            <a:r>
              <a:rPr lang="en-US" altLang="zh-CN" dirty="0" err="1"/>
              <a:t>qV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16813-5579-44EF-B247-A7648136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Quantum circuits express both</a:t>
            </a:r>
          </a:p>
          <a:p>
            <a:pPr lvl="1"/>
            <a:r>
              <a:rPr lang="en-US" altLang="zh-CN" dirty="0"/>
              <a:t>SIMD: same gate, multiple qubits</a:t>
            </a:r>
          </a:p>
          <a:p>
            <a:pPr lvl="1"/>
            <a:r>
              <a:rPr lang="en-US" altLang="zh-CN" dirty="0"/>
              <a:t>MIMD: multiple gates, multiple qubits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5A6DC-FAE6-4B62-8C52-DE1C891D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17" y="1288938"/>
            <a:ext cx="5620026" cy="11775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F9D6C07-1015-4F57-8A0E-02C030FF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25" y="3263337"/>
            <a:ext cx="6565087" cy="32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69547-27C2-4444-A22C-26855AFD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79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ISA Design Space - Double Index Quantum Vector (</a:t>
            </a:r>
            <a:r>
              <a:rPr lang="en-US" altLang="zh-CN" sz="3200" dirty="0" err="1"/>
              <a:t>qV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16813-5579-44EF-B247-A7648136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vqqi</a:t>
            </a:r>
            <a:r>
              <a:rPr lang="en-US" altLang="zh-CN" dirty="0"/>
              <a:t>: two-register format with an op field</a:t>
            </a:r>
          </a:p>
          <a:p>
            <a:pPr lvl="1"/>
            <a:r>
              <a:rPr lang="en-US" altLang="zh-CN" dirty="0"/>
              <a:t>each register: a vector of qubit indices</a:t>
            </a:r>
          </a:p>
          <a:p>
            <a:pPr lvl="1"/>
            <a:r>
              <a:rPr lang="en-US" altLang="zh-CN" dirty="0"/>
              <a:t>op: the same operation applied on these two vectors of qubits</a:t>
            </a:r>
          </a:p>
          <a:p>
            <a:pPr lvl="1"/>
            <a:r>
              <a:rPr lang="en-US" altLang="zh-CN" dirty="0" err="1"/>
              <a:t>vld</a:t>
            </a:r>
            <a:r>
              <a:rPr lang="en-US" altLang="zh-CN" dirty="0"/>
              <a:t>, </a:t>
            </a:r>
            <a:r>
              <a:rPr lang="en-US" altLang="zh-CN" dirty="0" err="1"/>
              <a:t>vld</a:t>
            </a:r>
            <a:r>
              <a:rPr lang="en-US" altLang="zh-CN" dirty="0"/>
              <a:t>, </a:t>
            </a:r>
            <a:r>
              <a:rPr lang="en-US" altLang="zh-CN" dirty="0" err="1"/>
              <a:t>vqqi</a:t>
            </a:r>
            <a:endParaRPr lang="en-US" altLang="zh-CN" dirty="0"/>
          </a:p>
          <a:p>
            <a:r>
              <a:rPr lang="en-US" altLang="zh-CN" dirty="0" err="1"/>
              <a:t>vqqg</a:t>
            </a:r>
            <a:r>
              <a:rPr lang="en-US" altLang="zh-CN" dirty="0"/>
              <a:t>: three-register format</a:t>
            </a:r>
          </a:p>
          <a:p>
            <a:pPr lvl="1"/>
            <a:r>
              <a:rPr lang="en-US" altLang="zh-CN" dirty="0"/>
              <a:t>two registers, each a vector of qubit indices</a:t>
            </a:r>
          </a:p>
          <a:p>
            <a:pPr lvl="1"/>
            <a:r>
              <a:rPr lang="en-US" altLang="zh-CN" dirty="0"/>
              <a:t>third register: a list of quantum gates</a:t>
            </a:r>
          </a:p>
          <a:p>
            <a:pPr lvl="1"/>
            <a:r>
              <a:rPr lang="en-US" altLang="zh-CN" dirty="0"/>
              <a:t>mask: </a:t>
            </a:r>
            <a:r>
              <a:rPr lang="en-US" altLang="zh-CN" dirty="0" err="1"/>
              <a:t>nop</a:t>
            </a:r>
            <a:r>
              <a:rPr lang="en-US" altLang="zh-CN" dirty="0"/>
              <a:t> in vreg3, or 0 bit in </a:t>
            </a:r>
            <a:r>
              <a:rPr lang="en-US" altLang="zh-CN" dirty="0" err="1"/>
              <a:t>vreg</a:t>
            </a:r>
            <a:r>
              <a:rPr lang="en-US" altLang="zh-CN" dirty="0"/>
              <a:t> 1</a:t>
            </a:r>
          </a:p>
          <a:p>
            <a:pPr lvl="1"/>
            <a:r>
              <a:rPr lang="en-US" altLang="zh-CN" dirty="0"/>
              <a:t>Question: which quantum gate to which qubit(s) in vreg1 and/or vreg2?</a:t>
            </a:r>
          </a:p>
          <a:p>
            <a:pPr lvl="1"/>
            <a:r>
              <a:rPr lang="en-US" altLang="zh-CN" dirty="0" err="1"/>
              <a:t>vld</a:t>
            </a:r>
            <a:r>
              <a:rPr lang="en-US" altLang="zh-CN" dirty="0"/>
              <a:t>, </a:t>
            </a:r>
            <a:r>
              <a:rPr lang="en-US" altLang="zh-CN" dirty="0" err="1"/>
              <a:t>vld</a:t>
            </a:r>
            <a:r>
              <a:rPr lang="en-US" altLang="zh-CN" dirty="0"/>
              <a:t>, </a:t>
            </a:r>
            <a:r>
              <a:rPr lang="en-US" altLang="zh-CN" dirty="0" err="1"/>
              <a:t>vld</a:t>
            </a:r>
            <a:r>
              <a:rPr lang="en-US" altLang="zh-CN" dirty="0"/>
              <a:t>, </a:t>
            </a:r>
            <a:r>
              <a:rPr lang="en-US" altLang="zh-CN" dirty="0" err="1"/>
              <a:t>vqqg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F12F04-0FF7-4D85-AB71-6FCD227E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594" y="3429000"/>
            <a:ext cx="4483860" cy="5028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E4E23F-86AD-47E1-B87F-48E12BA6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46" y="1279287"/>
            <a:ext cx="3510377" cy="1092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69DC2C-9BCB-4358-BA3C-D0150C2F8CC3}"/>
              </a:ext>
            </a:extLst>
          </p:cNvPr>
          <p:cNvSpPr txBox="1"/>
          <p:nvPr/>
        </p:nvSpPr>
        <p:spPr>
          <a:xfrm>
            <a:off x="6414052" y="1236151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描述与代码不匹配</a:t>
            </a:r>
          </a:p>
        </p:txBody>
      </p:sp>
    </p:spTree>
    <p:extLst>
      <p:ext uri="{BB962C8B-B14F-4D97-AF65-F5344CB8AC3E}">
        <p14:creationId xmlns:p14="http://schemas.microsoft.com/office/powerpoint/2010/main" val="19186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2B40B-B3BA-4A02-B7F4-C846F340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700550-CC5E-4F23-BF0F-A33F8561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efficiency (in Bytes)</a:t>
            </a:r>
          </a:p>
          <a:p>
            <a:r>
              <a:rPr lang="en-US" altLang="zh-CN" dirty="0"/>
              <a:t>Execution time</a:t>
            </a:r>
          </a:p>
          <a:p>
            <a:r>
              <a:rPr lang="en-US" altLang="zh-CN" dirty="0"/>
              <a:t>Benchmarks</a:t>
            </a:r>
          </a:p>
          <a:p>
            <a:pPr lvl="1"/>
            <a:r>
              <a:rPr lang="en-US" altLang="zh-CN" dirty="0"/>
              <a:t>Synthetic circuits with different characteristics</a:t>
            </a:r>
          </a:p>
          <a:p>
            <a:pPr lvl="2"/>
            <a:r>
              <a:rPr lang="en-US" altLang="zh-CN" dirty="0"/>
              <a:t>Gate density, gate diversity, distribution balance</a:t>
            </a:r>
          </a:p>
          <a:p>
            <a:pPr lvl="1"/>
            <a:r>
              <a:rPr lang="en-US" altLang="zh-CN" dirty="0"/>
              <a:t>Algorithm: 32-qubit QFT + Grover operator</a:t>
            </a:r>
          </a:p>
          <a:p>
            <a:r>
              <a:rPr lang="en-US" altLang="zh-CN" dirty="0"/>
              <a:t>Processor characteristics:</a:t>
            </a:r>
            <a:r>
              <a:rPr lang="zh-CN" altLang="en-US" dirty="0"/>
              <a:t> </a:t>
            </a:r>
            <a:r>
              <a:rPr lang="en-US" altLang="zh-CN" dirty="0"/>
              <a:t>ICE</a:t>
            </a:r>
          </a:p>
          <a:p>
            <a:pPr lvl="1"/>
            <a:r>
              <a:rPr lang="en-US" altLang="zh-CN" dirty="0"/>
              <a:t>32-bit, 5-stage</a:t>
            </a:r>
          </a:p>
        </p:txBody>
      </p:sp>
    </p:spTree>
    <p:extLst>
      <p:ext uri="{BB962C8B-B14F-4D97-AF65-F5344CB8AC3E}">
        <p14:creationId xmlns:p14="http://schemas.microsoft.com/office/powerpoint/2010/main" val="237287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2BE4F-B67B-45C5-9B7C-E56739E1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6621678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 Result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782C3-184D-4297-AEB0-448DF4F22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2871982"/>
            <a:ext cx="6382657" cy="3181684"/>
          </a:xfrm>
        </p:spPr>
        <p:txBody>
          <a:bodyPr anchor="t">
            <a:normAutofit/>
          </a:bodyPr>
          <a:lstStyle/>
          <a:p>
            <a:r>
              <a:rPr lang="en-US" altLang="zh-CN" sz="1800" dirty="0"/>
              <a:t>Hard to understand where these numbers are from</a:t>
            </a:r>
          </a:p>
          <a:p>
            <a:endParaRPr lang="zh-CN" alt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445B8C-D724-4F73-AB77-3CCE4E822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20963"/>
            <a:ext cx="4657345" cy="6816065"/>
          </a:xfrm>
          <a:prstGeom prst="rect">
            <a:avLst/>
          </a:prstGeom>
          <a:solidFill>
            <a:schemeClr val="bg1">
              <a:lumMod val="95000"/>
              <a:lumOff val="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905336-A7CD-4C75-9E77-C704674F4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73347" y="34290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7A063285-434D-4115-A69C-8126D0FC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9" y="3265749"/>
            <a:ext cx="6131631" cy="329575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40AAB2-7CAD-42C4-B31F-A76997E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231" y="1133881"/>
            <a:ext cx="3781062" cy="295101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033735-4A2B-470D-A90B-7F421F17A789}"/>
              </a:ext>
            </a:extLst>
          </p:cNvPr>
          <p:cNvSpPr/>
          <p:nvPr/>
        </p:nvSpPr>
        <p:spPr>
          <a:xfrm>
            <a:off x="9927378" y="1533902"/>
            <a:ext cx="464014" cy="1907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F18447-8709-4012-924C-07E32B994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769" y="5090848"/>
            <a:ext cx="3608837" cy="6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55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BE488B-B9F1-46A5-836C-7BEB9581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800">
                <a:solidFill>
                  <a:srgbClr val="FFFFFF"/>
                </a:solidFill>
              </a:rPr>
              <a:t>Experiment Result 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内容占位符 3">
            <a:extLst>
              <a:ext uri="{FF2B5EF4-FFF2-40B4-BE49-F238E27FC236}">
                <a16:creationId xmlns:a16="http://schemas.microsoft.com/office/drawing/2014/main" id="{FBFE5FD2-A851-40CA-91DE-775AC2E0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67" y="2809321"/>
            <a:ext cx="5455917" cy="323263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C748755-02B2-4F6B-9988-7E7DCEAA4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5073" y="2877520"/>
            <a:ext cx="5455917" cy="309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4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BE488B-B9F1-46A5-836C-7BEB9581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3800" dirty="0">
                <a:solidFill>
                  <a:srgbClr val="FFFFFF"/>
                </a:solidFill>
              </a:rPr>
              <a:t>Experiment Result 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E8D0060C-C7C4-4D39-BD7E-0B5050A9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77" y="4372913"/>
            <a:ext cx="4182120" cy="2107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A3E7C0-AFC5-4E3E-B9AE-D33B8121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85" y="2488754"/>
            <a:ext cx="3693459" cy="17304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E7B40C-1FED-4D61-A9B3-3D40971C6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931" y="2787404"/>
            <a:ext cx="5543086" cy="323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0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F440A-9A47-4C86-8E29-AE84DD5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Result 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DA0CA-EE06-4536-9DFB-135F504C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Limited consideration in</a:t>
            </a:r>
          </a:p>
          <a:p>
            <a:pPr lvl="1"/>
            <a:r>
              <a:rPr lang="en-US" altLang="zh-CN" dirty="0"/>
              <a:t>Pipeline flushing</a:t>
            </a:r>
          </a:p>
          <a:p>
            <a:pPr lvl="1"/>
            <a:r>
              <a:rPr lang="en-US" altLang="zh-CN" dirty="0"/>
              <a:t>Memory access miss</a:t>
            </a:r>
          </a:p>
          <a:p>
            <a:pPr lvl="1"/>
            <a:r>
              <a:rPr lang="en-US" altLang="zh-CN" dirty="0"/>
              <a:t>Pipeline stall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D7A123-8D42-4876-B0DB-68482555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24" y="3514758"/>
            <a:ext cx="4750635" cy="3090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CD4EF8-E691-4353-A9E3-1548FC18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6248"/>
            <a:ext cx="5437406" cy="41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8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BAFF8-0D3E-4018-AE1F-7A3D99A90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Author’s 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3C22D-A62F-40FC-AF6E-51C299ED6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7CCA82-464B-4457-9DD7-8EC1D7ABB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02" y="1408270"/>
            <a:ext cx="5215828" cy="45989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CBEBBA-1280-4E6A-8B06-22A47E954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8" y="2702002"/>
            <a:ext cx="5680088" cy="259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A4132F-DEC6-4332-A00C-A11AD4519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报纸上的文字&#10;&#10;描述已自动生成">
            <a:extLst>
              <a:ext uri="{FF2B5EF4-FFF2-40B4-BE49-F238E27FC236}">
                <a16:creationId xmlns:a16="http://schemas.microsoft.com/office/drawing/2014/main" id="{82E68DCA-05C5-49F9-AFA1-747412C77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85" y="2112794"/>
            <a:ext cx="4260814" cy="345125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965EAE-E41A-435F-B993-07E824B6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52F8994-E6D4-4311-9548-C3607B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78FC72-CFB5-488C-AFA0-214E4425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zh-CN" altLang="en-US"/>
              <a:t>文章主要内容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CC7541-2D6F-4699-BFCC-580349AB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衡量量子指令集功效的方法</a:t>
            </a:r>
            <a:endParaRPr lang="en-US" altLang="zh-CN" sz="2000" dirty="0"/>
          </a:p>
          <a:p>
            <a:pPr lvl="1"/>
            <a:r>
              <a:rPr lang="zh-CN" altLang="en-US" sz="2000" dirty="0"/>
              <a:t>研究指令集的信息密度</a:t>
            </a:r>
            <a:r>
              <a:rPr lang="en-US" altLang="zh-CN" sz="2000" dirty="0"/>
              <a:t>(Byte</a:t>
            </a:r>
            <a:r>
              <a:rPr lang="zh-CN" altLang="en-US" sz="2000" dirty="0"/>
              <a:t>数）</a:t>
            </a:r>
            <a:endParaRPr lang="en-US" altLang="zh-CN" sz="2000" dirty="0"/>
          </a:p>
          <a:p>
            <a:r>
              <a:rPr lang="zh-CN" altLang="en-US" sz="2000" dirty="0"/>
              <a:t>设计空间探索是研究</a:t>
            </a:r>
            <a:r>
              <a:rPr lang="en-US" altLang="zh-CN" sz="2000" dirty="0"/>
              <a:t>ISA</a:t>
            </a:r>
            <a:r>
              <a:rPr lang="zh-CN" altLang="en-US" sz="2000" dirty="0"/>
              <a:t>的重要方法</a:t>
            </a:r>
            <a:endParaRPr lang="en-US" altLang="zh-CN" sz="2000" dirty="0"/>
          </a:p>
          <a:p>
            <a:pPr lvl="1"/>
            <a:r>
              <a:rPr lang="en-US" altLang="zh-CN" sz="2000" dirty="0"/>
              <a:t>RISC-like</a:t>
            </a:r>
            <a:r>
              <a:rPr lang="zh-CN" altLang="en-US" sz="2000" dirty="0"/>
              <a:t>指令集（基准线）</a:t>
            </a:r>
            <a:endParaRPr lang="en-US" altLang="zh-CN" sz="2000" dirty="0"/>
          </a:p>
          <a:p>
            <a:pPr lvl="1"/>
            <a:r>
              <a:rPr lang="en-US" altLang="zh-CN" sz="2000" dirty="0"/>
              <a:t>eQASM</a:t>
            </a:r>
          </a:p>
          <a:p>
            <a:pPr lvl="1"/>
            <a:r>
              <a:rPr lang="zh-CN" altLang="en-US" sz="2000" dirty="0"/>
              <a:t>基于</a:t>
            </a:r>
            <a:r>
              <a:rPr lang="en-US" altLang="zh-CN" sz="2000" dirty="0"/>
              <a:t>RISC-V</a:t>
            </a:r>
          </a:p>
          <a:p>
            <a:pPr lvl="2"/>
            <a:r>
              <a:rPr lang="en-US" altLang="zh-CN" dirty="0"/>
              <a:t>QUASAR </a:t>
            </a:r>
          </a:p>
          <a:p>
            <a:pPr lvl="2"/>
            <a:r>
              <a:rPr lang="en-US" altLang="zh-CN" dirty="0" err="1"/>
              <a:t>qV</a:t>
            </a:r>
            <a:endParaRPr lang="en-US" altLang="zh-CN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612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9CEAC8F-61F0-4783-8CCE-4FCCB19C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altLang="zh-CN" sz="2800" dirty="0"/>
              <a:t>Background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DAB92-67F5-4FA6-8806-C8646E8AC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667906" cy="3415623"/>
          </a:xfrm>
        </p:spPr>
        <p:txBody>
          <a:bodyPr>
            <a:normAutofit lnSpcReduction="10000"/>
          </a:bodyPr>
          <a:lstStyle/>
          <a:p>
            <a:r>
              <a:rPr lang="en-US" altLang="zh-CN" sz="1900" dirty="0"/>
              <a:t>high-level quantum program </a:t>
            </a:r>
          </a:p>
          <a:p>
            <a:r>
              <a:rPr lang="en-US" altLang="zh-CN" sz="1900" dirty="0"/>
              <a:t>A “CPU Host” compiles it the into a sequence of instructions </a:t>
            </a:r>
          </a:p>
          <a:p>
            <a:r>
              <a:rPr lang="en-US" altLang="zh-CN" sz="1900" dirty="0"/>
              <a:t>Quantum Control Processor (QCP) translates these instructions into commands</a:t>
            </a:r>
          </a:p>
          <a:p>
            <a:r>
              <a:rPr lang="en-US" altLang="zh-CN" sz="1900" dirty="0"/>
              <a:t>Commands trigger Arbitrary Waveform Generators (AWG).</a:t>
            </a:r>
          </a:p>
          <a:p>
            <a:r>
              <a:rPr lang="en-US" altLang="zh-CN" sz="1900" dirty="0"/>
              <a:t>AWG controls the execution of the Quantum Processing Unit (QPU).</a:t>
            </a:r>
            <a:endParaRPr lang="zh-CN" altLang="en-US" sz="19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D62944-4709-4171-B611-D2B4A9E5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37419"/>
            <a:ext cx="6250769" cy="34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F557EF-C58E-478A-B31B-4F5238790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Contribution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303EF-B9E0-46CF-922B-9F9939162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Optimality criteria</a:t>
            </a:r>
          </a:p>
          <a:p>
            <a:pPr lvl="1"/>
            <a:r>
              <a:rPr lang="en-US" altLang="zh-CN" sz="2000" dirty="0"/>
              <a:t>Minimize the number of instructions to represent the application</a:t>
            </a:r>
          </a:p>
          <a:p>
            <a:pPr lvl="1"/>
            <a:r>
              <a:rPr lang="en-US" altLang="zh-CN" sz="2000" dirty="0"/>
              <a:t>gate diversity/gate density/distribution balance</a:t>
            </a:r>
          </a:p>
          <a:p>
            <a:r>
              <a:rPr lang="en-US" altLang="zh-CN" sz="2400" dirty="0"/>
              <a:t>Two extensions to RISC-V</a:t>
            </a:r>
          </a:p>
          <a:p>
            <a:pPr lvl="1"/>
            <a:r>
              <a:rPr lang="en-US" altLang="zh-CN" sz="2000" dirty="0"/>
              <a:t>QUASAR, quantum vector (</a:t>
            </a:r>
            <a:r>
              <a:rPr lang="en-US" altLang="zh-CN" sz="2000" dirty="0" err="1"/>
              <a:t>qV</a:t>
            </a:r>
            <a:r>
              <a:rPr lang="en-US" altLang="zh-CN" sz="2000" dirty="0"/>
              <a:t>)</a:t>
            </a:r>
          </a:p>
          <a:p>
            <a:r>
              <a:rPr lang="en-US" altLang="zh-CN" sz="2400" dirty="0"/>
              <a:t>Summary about capability &amp; limitation of ISAs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5D62FA-755C-412E-98C4-89DE4FBF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707" y="3202533"/>
            <a:ext cx="4042409" cy="14653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74AAB9E-6EC7-467B-A9F2-9F3C099D2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707" y="1248342"/>
            <a:ext cx="4042410" cy="202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ACAA6-3780-4DD2-A76A-92776610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 Design Requirements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8F41-F502-44D6-937E-178CE3C3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Physical implementation </a:t>
            </a:r>
          </a:p>
          <a:p>
            <a:pPr lvl="1"/>
            <a:r>
              <a:rPr lang="en-US" altLang="zh-CN" dirty="0"/>
              <a:t>of the quantum device, and the related control electronics</a:t>
            </a:r>
          </a:p>
          <a:p>
            <a:pPr lvl="1"/>
            <a:r>
              <a:rPr lang="en-US" altLang="zh-CN" dirty="0"/>
              <a:t>To support at least the native QPU gates</a:t>
            </a:r>
          </a:p>
          <a:p>
            <a:pPr lvl="2"/>
            <a:r>
              <a:rPr lang="en-US" altLang="zh-CN" dirty="0"/>
              <a:t>we expect only a small number of opcodes</a:t>
            </a:r>
          </a:p>
          <a:p>
            <a:pPr lvl="1"/>
            <a:r>
              <a:rPr lang="en-US" altLang="zh-CN" dirty="0"/>
              <a:t>To address all qubits</a:t>
            </a:r>
          </a:p>
          <a:p>
            <a:pPr lvl="1"/>
            <a:r>
              <a:rPr lang="en-US" altLang="zh-CN" dirty="0"/>
              <a:t>The QCP is required to maintain gate application timings</a:t>
            </a:r>
          </a:p>
          <a:p>
            <a:pPr lvl="1"/>
            <a:r>
              <a:rPr lang="en-US" altLang="zh-CN" dirty="0"/>
              <a:t>To support basic control and data flow operations</a:t>
            </a:r>
          </a:p>
          <a:p>
            <a:pPr lvl="2"/>
            <a:r>
              <a:rPr lang="en-US" altLang="zh-CN" dirty="0"/>
              <a:t>classical instructions are essential in a QISA</a:t>
            </a:r>
          </a:p>
          <a:p>
            <a:r>
              <a:rPr lang="en-US" altLang="zh-CN" dirty="0"/>
              <a:t>Quantum circuit structure</a:t>
            </a:r>
          </a:p>
        </p:txBody>
      </p:sp>
    </p:spTree>
    <p:extLst>
      <p:ext uri="{BB962C8B-B14F-4D97-AF65-F5344CB8AC3E}">
        <p14:creationId xmlns:p14="http://schemas.microsoft.com/office/powerpoint/2010/main" val="403113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B7C1DD-857C-4D03-AAB3-C5C95BD51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500831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8ACAA6-3780-4DD2-A76A-92776610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713140" cy="1344975"/>
          </a:xfrm>
        </p:spPr>
        <p:txBody>
          <a:bodyPr>
            <a:normAutofit/>
          </a:bodyPr>
          <a:lstStyle/>
          <a:p>
            <a:r>
              <a:rPr lang="en-US" altLang="zh-CN" sz="4000"/>
              <a:t>ISA Design Requirements</a:t>
            </a:r>
            <a:endParaRPr lang="zh-CN" altLang="en-US" sz="4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5871A6-BE88-4493-B02D-EDB4A2031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90" y="3564701"/>
            <a:ext cx="3752090" cy="7410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8F41-F502-44D6-937E-178CE3C30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4" y="2121762"/>
            <a:ext cx="6723145" cy="3626917"/>
          </a:xfrm>
        </p:spPr>
        <p:txBody>
          <a:bodyPr>
            <a:normAutofit/>
          </a:bodyPr>
          <a:lstStyle/>
          <a:p>
            <a:r>
              <a:rPr lang="en-US" altLang="zh-CN" sz="2400"/>
              <a:t>Physical implementation </a:t>
            </a:r>
          </a:p>
          <a:p>
            <a:r>
              <a:rPr lang="en-US" altLang="zh-CN" sz="2400"/>
              <a:t>Quantum circuit structure</a:t>
            </a:r>
          </a:p>
          <a:p>
            <a:pPr lvl="1"/>
            <a:r>
              <a:rPr lang="en-US" altLang="zh-CN"/>
              <a:t>Gate density per per single time stamp (ts)</a:t>
            </a:r>
          </a:p>
          <a:p>
            <a:pPr lvl="1"/>
            <a:r>
              <a:rPr lang="en-US" altLang="zh-CN"/>
              <a:t>Gate diversity per ts (No. gate types)</a:t>
            </a:r>
          </a:p>
          <a:p>
            <a:pPr lvl="1"/>
            <a:r>
              <a:rPr lang="en-US" altLang="zh-CN"/>
              <a:t>Distribution balance</a:t>
            </a:r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59900B-C21E-487B-A9D5-33277FD7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784" y="5110969"/>
            <a:ext cx="4622297" cy="7742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5753DB-0E30-4F34-840B-782577F5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96" y="2299764"/>
            <a:ext cx="3732084" cy="8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48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A4AE0-A0F1-423D-9F69-05783A02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ISA Design Space - RISC-like ISA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E94BF-E4C2-4290-A6CB-FB1165408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QPU_ADDR: the base address for QCP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B127D4-EB43-4494-94B3-7BA1CE74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29" y="1690688"/>
            <a:ext cx="4566741" cy="3882996"/>
          </a:xfrm>
          <a:prstGeom prst="rect">
            <a:avLst/>
          </a:prstGeom>
        </p:spPr>
      </p:pic>
      <p:pic>
        <p:nvPicPr>
          <p:cNvPr id="1026" name="Picture 2" descr="Image result for device mapped to memory">
            <a:extLst>
              <a:ext uri="{FF2B5EF4-FFF2-40B4-BE49-F238E27FC236}">
                <a16:creationId xmlns:a16="http://schemas.microsoft.com/office/drawing/2014/main" id="{081C5133-68D9-46FD-86B5-9E26287AD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76" y="3727045"/>
            <a:ext cx="3811612" cy="24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BCA5814-133F-47AB-A82C-AEFBE5F1E19A}"/>
              </a:ext>
            </a:extLst>
          </p:cNvPr>
          <p:cNvSpPr/>
          <p:nvPr/>
        </p:nvSpPr>
        <p:spPr>
          <a:xfrm>
            <a:off x="663633" y="4383679"/>
            <a:ext cx="847898" cy="9559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39C3E84D-0BE2-406E-B5F2-FB7E630AA39B}"/>
              </a:ext>
            </a:extLst>
          </p:cNvPr>
          <p:cNvSpPr/>
          <p:nvPr/>
        </p:nvSpPr>
        <p:spPr>
          <a:xfrm>
            <a:off x="1509193" y="4728657"/>
            <a:ext cx="483783" cy="266007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9F5D6A-587E-4C32-8273-8176AA9CF2CF}"/>
              </a:ext>
            </a:extLst>
          </p:cNvPr>
          <p:cNvSpPr txBox="1"/>
          <p:nvPr/>
        </p:nvSpPr>
        <p:spPr>
          <a:xfrm>
            <a:off x="3337560" y="3592108"/>
            <a:ext cx="122612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QCP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0F1216-4507-4DB7-9F68-4BD9FD8BB8D2}"/>
              </a:ext>
            </a:extLst>
          </p:cNvPr>
          <p:cNvSpPr txBox="1"/>
          <p:nvPr/>
        </p:nvSpPr>
        <p:spPr>
          <a:xfrm>
            <a:off x="4966855" y="3827635"/>
            <a:ext cx="83773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QPU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934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C26593-9A51-48FE-9FA2-A9052E57F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78"/>
            <a:ext cx="12192000" cy="68584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B9D473B1-934D-4F2D-AC4B-5BFB4BAC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DE3C03E-D949-4F50-AAFA-3278B221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4A9766-8EF0-4D69-892D-95E97E79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42" y="361676"/>
            <a:ext cx="679063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ISA Design Space -eQASM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9262D-EA2C-483F-94AE-DED3ACBA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0" y="2286881"/>
            <a:ext cx="6107046" cy="8702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F2EACB-334A-4DC3-B769-CDA85A448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40" y="4356417"/>
            <a:ext cx="5480912" cy="10276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B94414-7352-47CA-A389-EC152CE6D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18" y="3941099"/>
            <a:ext cx="3072208" cy="9216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B304A70-7CB4-4B3C-ACBE-DE057B2FA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962" y="1292480"/>
            <a:ext cx="5095131" cy="247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07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991AD47-9C99-472F-BDAA-21B183F3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12192001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9E706731-3860-4E73-9335-A870F6741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42603" cy="6858000"/>
          </a:xfrm>
          <a:custGeom>
            <a:avLst/>
            <a:gdLst>
              <a:gd name="connsiteX0" fmla="*/ 0 w 9742603"/>
              <a:gd name="connsiteY0" fmla="*/ 0 h 6858000"/>
              <a:gd name="connsiteX1" fmla="*/ 152400 w 9742603"/>
              <a:gd name="connsiteY1" fmla="*/ 0 h 6858000"/>
              <a:gd name="connsiteX2" fmla="*/ 6566449 w 9742603"/>
              <a:gd name="connsiteY2" fmla="*/ 0 h 6858000"/>
              <a:gd name="connsiteX3" fmla="*/ 9742603 w 9742603"/>
              <a:gd name="connsiteY3" fmla="*/ 6858000 h 6858000"/>
              <a:gd name="connsiteX4" fmla="*/ 152400 w 9742603"/>
              <a:gd name="connsiteY4" fmla="*/ 6858000 h 6858000"/>
              <a:gd name="connsiteX5" fmla="*/ 0 w 974260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42603" h="6858000">
                <a:moveTo>
                  <a:pt x="0" y="0"/>
                </a:moveTo>
                <a:lnTo>
                  <a:pt x="152400" y="0"/>
                </a:lnTo>
                <a:lnTo>
                  <a:pt x="6566449" y="0"/>
                </a:lnTo>
                <a:lnTo>
                  <a:pt x="9742603" y="6858000"/>
                </a:lnTo>
                <a:lnTo>
                  <a:pt x="152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CD2ED21F-DC95-4AD1-8327-D561F5FCA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80336" cy="6858000"/>
          </a:xfrm>
          <a:custGeom>
            <a:avLst/>
            <a:gdLst>
              <a:gd name="connsiteX0" fmla="*/ 0 w 9380336"/>
              <a:gd name="connsiteY0" fmla="*/ 0 h 6858000"/>
              <a:gd name="connsiteX1" fmla="*/ 6204182 w 9380336"/>
              <a:gd name="connsiteY1" fmla="*/ 0 h 6858000"/>
              <a:gd name="connsiteX2" fmla="*/ 9380336 w 9380336"/>
              <a:gd name="connsiteY2" fmla="*/ 6858000 h 6858000"/>
              <a:gd name="connsiteX3" fmla="*/ 0 w 93803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336" h="6858000">
                <a:moveTo>
                  <a:pt x="0" y="0"/>
                </a:moveTo>
                <a:lnTo>
                  <a:pt x="6204182" y="0"/>
                </a:lnTo>
                <a:lnTo>
                  <a:pt x="93803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B02937-6693-4812-B6C7-F428616A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9112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ISA Design Space - QUASAR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E73B92-9750-49F6-A1A8-DCA7D723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5707565" cy="4155713"/>
          </a:xfrm>
        </p:spPr>
        <p:txBody>
          <a:bodyPr>
            <a:normAutofit/>
          </a:bodyPr>
          <a:lstStyle/>
          <a:p>
            <a:r>
              <a:rPr lang="en-US" altLang="zh-CN" sz="2000"/>
              <a:t>An extension to RISC-V, 32-bit</a:t>
            </a:r>
          </a:p>
          <a:p>
            <a:r>
              <a:rPr lang="en-US" altLang="zh-CN" sz="2000"/>
              <a:t>Four types of quantum instructions</a:t>
            </a:r>
          </a:p>
          <a:p>
            <a:pPr lvl="1"/>
            <a:r>
              <a:rPr lang="en-US" altLang="zh-CN" sz="2000"/>
              <a:t>single-qubit gates</a:t>
            </a:r>
          </a:p>
          <a:p>
            <a:pPr lvl="1"/>
            <a:r>
              <a:rPr lang="en-US" altLang="zh-CN" sz="2000"/>
              <a:t>two-qubit gates</a:t>
            </a:r>
          </a:p>
          <a:p>
            <a:pPr lvl="1"/>
            <a:r>
              <a:rPr lang="en-US" altLang="zh-CN" sz="2000"/>
              <a:t>measurement</a:t>
            </a:r>
          </a:p>
          <a:p>
            <a:pPr lvl="1"/>
            <a:r>
              <a:rPr lang="en-US" altLang="zh-CN" sz="2000"/>
              <a:t>timing control</a:t>
            </a:r>
          </a:p>
          <a:p>
            <a:r>
              <a:rPr lang="en-US" altLang="zh-CN" sz="2000"/>
              <a:t>Addressing</a:t>
            </a:r>
          </a:p>
          <a:p>
            <a:pPr lvl="1"/>
            <a:r>
              <a:rPr lang="en-US" altLang="zh-CN" sz="2000"/>
              <a:t>9-bit immediate (512 qubits)</a:t>
            </a:r>
          </a:p>
          <a:p>
            <a:pPr lvl="1"/>
            <a:r>
              <a:rPr lang="en-US" altLang="zh-CN" sz="2000"/>
              <a:t>32-bit mask + 4-bit immediate offset (do not fully understand it)</a:t>
            </a:r>
          </a:p>
          <a:p>
            <a:endParaRPr lang="zh-CN" altLang="en-US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57EF8-2299-4DF8-BED5-01DC4F5A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96" y="809658"/>
            <a:ext cx="4126372" cy="8355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2A5A049-0761-43EF-BADB-2A6005FC3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677" y="4567855"/>
            <a:ext cx="3097743" cy="7357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20C313B-8278-4C00-8435-3709445C1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38" y="1761773"/>
            <a:ext cx="3381993" cy="21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0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491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主题​​</vt:lpstr>
      <vt:lpstr>Journal Club Oct. 22</vt:lpstr>
      <vt:lpstr>文章主要内容</vt:lpstr>
      <vt:lpstr>Background</vt:lpstr>
      <vt:lpstr>Contribution</vt:lpstr>
      <vt:lpstr>ISA Design Requirements</vt:lpstr>
      <vt:lpstr>ISA Design Requirements</vt:lpstr>
      <vt:lpstr>ISA Design Space - RISC-like ISA</vt:lpstr>
      <vt:lpstr>ISA Design Space -eQASM</vt:lpstr>
      <vt:lpstr>ISA Design Space - QUASAR</vt:lpstr>
      <vt:lpstr>ISA Design Space - Double Index Quantum Vector (qV)</vt:lpstr>
      <vt:lpstr>ISA Design Space - Double Index Quantum Vector (qV)</vt:lpstr>
      <vt:lpstr>Evaluation</vt:lpstr>
      <vt:lpstr>Experiment Result 1</vt:lpstr>
      <vt:lpstr>Experiment Result 2</vt:lpstr>
      <vt:lpstr>Experiment Result 3</vt:lpstr>
      <vt:lpstr>Experiment Result 4</vt:lpstr>
      <vt:lpstr>Author’s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Journal Club Oct. 22</dc:title>
  <dc:creator>Fu Xiang</dc:creator>
  <cp:lastModifiedBy>Fu Xiang</cp:lastModifiedBy>
  <cp:revision>3</cp:revision>
  <dcterms:created xsi:type="dcterms:W3CDTF">2019-10-22T02:18:12Z</dcterms:created>
  <dcterms:modified xsi:type="dcterms:W3CDTF">2019-10-22T02:22:35Z</dcterms:modified>
</cp:coreProperties>
</file>