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70" r:id="rId6"/>
    <p:sldId id="260" r:id="rId7"/>
    <p:sldId id="271" r:id="rId8"/>
    <p:sldId id="261" r:id="rId9"/>
    <p:sldId id="274" r:id="rId10"/>
    <p:sldId id="262" r:id="rId11"/>
    <p:sldId id="263" r:id="rId12"/>
    <p:sldId id="264" r:id="rId13"/>
    <p:sldId id="273"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81492" autoAdjust="0"/>
  </p:normalViewPr>
  <p:slideViewPr>
    <p:cSldViewPr snapToGrid="0">
      <p:cViewPr varScale="1">
        <p:scale>
          <a:sx n="125" d="100"/>
          <a:sy n="125" d="100"/>
        </p:scale>
        <p:origin x="848"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15C345-AD2E-42CA-AA96-AE9D69C5542B}" type="datetimeFigureOut">
              <a:rPr lang="zh-CN" altLang="en-US" smtClean="0"/>
              <a:t>2019/9/25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73B0B-E154-476D-AC62-87BF54FCEFB9}" type="slidenum">
              <a:rPr lang="zh-CN" altLang="en-US" smtClean="0"/>
              <a:t>‹#›</a:t>
            </a:fld>
            <a:endParaRPr lang="zh-CN" altLang="en-US"/>
          </a:p>
        </p:txBody>
      </p:sp>
    </p:spTree>
    <p:extLst>
      <p:ext uri="{BB962C8B-B14F-4D97-AF65-F5344CB8AC3E}">
        <p14:creationId xmlns:p14="http://schemas.microsoft.com/office/powerpoint/2010/main" val="2599596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873B0B-E154-476D-AC62-87BF54FCEFB9}" type="slidenum">
              <a:rPr lang="zh-CN" altLang="en-US" smtClean="0"/>
              <a:t>2</a:t>
            </a:fld>
            <a:endParaRPr lang="zh-CN" altLang="en-US"/>
          </a:p>
        </p:txBody>
      </p:sp>
    </p:spTree>
    <p:extLst>
      <p:ext uri="{BB962C8B-B14F-4D97-AF65-F5344CB8AC3E}">
        <p14:creationId xmlns:p14="http://schemas.microsoft.com/office/powerpoint/2010/main" val="2433459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873B0B-E154-476D-AC62-87BF54FCEFB9}" type="slidenum">
              <a:rPr lang="zh-CN" altLang="en-US" smtClean="0"/>
              <a:t>4</a:t>
            </a:fld>
            <a:endParaRPr lang="zh-CN" altLang="en-US"/>
          </a:p>
        </p:txBody>
      </p:sp>
    </p:spTree>
    <p:extLst>
      <p:ext uri="{BB962C8B-B14F-4D97-AF65-F5344CB8AC3E}">
        <p14:creationId xmlns:p14="http://schemas.microsoft.com/office/powerpoint/2010/main" val="204136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873B0B-E154-476D-AC62-87BF54FCEFB9}" type="slidenum">
              <a:rPr lang="zh-CN" altLang="en-US" smtClean="0"/>
              <a:t>7</a:t>
            </a:fld>
            <a:endParaRPr lang="zh-CN" altLang="en-US"/>
          </a:p>
        </p:txBody>
      </p:sp>
    </p:spTree>
    <p:extLst>
      <p:ext uri="{BB962C8B-B14F-4D97-AF65-F5344CB8AC3E}">
        <p14:creationId xmlns:p14="http://schemas.microsoft.com/office/powerpoint/2010/main" val="2526117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873B0B-E154-476D-AC62-87BF54FCEFB9}" type="slidenum">
              <a:rPr lang="zh-CN" altLang="en-US" smtClean="0"/>
              <a:t>9</a:t>
            </a:fld>
            <a:endParaRPr lang="zh-CN" altLang="en-US"/>
          </a:p>
        </p:txBody>
      </p:sp>
    </p:spTree>
    <p:extLst>
      <p:ext uri="{BB962C8B-B14F-4D97-AF65-F5344CB8AC3E}">
        <p14:creationId xmlns:p14="http://schemas.microsoft.com/office/powerpoint/2010/main" val="3241863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873B0B-E154-476D-AC62-87BF54FCEFB9}" type="slidenum">
              <a:rPr lang="zh-CN" altLang="en-US" smtClean="0"/>
              <a:t>15</a:t>
            </a:fld>
            <a:endParaRPr lang="zh-CN" altLang="en-US"/>
          </a:p>
        </p:txBody>
      </p:sp>
    </p:spTree>
    <p:extLst>
      <p:ext uri="{BB962C8B-B14F-4D97-AF65-F5344CB8AC3E}">
        <p14:creationId xmlns:p14="http://schemas.microsoft.com/office/powerpoint/2010/main" val="2025996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956A2E4-21F2-4B35-B94B-BBBCD2FAB5E8}" type="datetimeFigureOut">
              <a:rPr lang="zh-CN" altLang="en-US" smtClean="0"/>
              <a:t>2019/9/25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F24721-3A01-423B-A684-82EFF96C1AEF}" type="slidenum">
              <a:rPr lang="zh-CN" altLang="en-US" smtClean="0"/>
              <a:t>‹#›</a:t>
            </a:fld>
            <a:endParaRPr lang="zh-CN" altLang="en-US"/>
          </a:p>
        </p:txBody>
      </p:sp>
    </p:spTree>
    <p:extLst>
      <p:ext uri="{BB962C8B-B14F-4D97-AF65-F5344CB8AC3E}">
        <p14:creationId xmlns:p14="http://schemas.microsoft.com/office/powerpoint/2010/main" val="2819958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956A2E4-21F2-4B35-B94B-BBBCD2FAB5E8}" type="datetimeFigureOut">
              <a:rPr lang="zh-CN" altLang="en-US" smtClean="0"/>
              <a:t>2019/9/25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F24721-3A01-423B-A684-82EFF96C1AEF}" type="slidenum">
              <a:rPr lang="zh-CN" altLang="en-US" smtClean="0"/>
              <a:t>‹#›</a:t>
            </a:fld>
            <a:endParaRPr lang="zh-CN" altLang="en-US"/>
          </a:p>
        </p:txBody>
      </p:sp>
    </p:spTree>
    <p:extLst>
      <p:ext uri="{BB962C8B-B14F-4D97-AF65-F5344CB8AC3E}">
        <p14:creationId xmlns:p14="http://schemas.microsoft.com/office/powerpoint/2010/main" val="2870232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956A2E4-21F2-4B35-B94B-BBBCD2FAB5E8}" type="datetimeFigureOut">
              <a:rPr lang="zh-CN" altLang="en-US" smtClean="0"/>
              <a:t>2019/9/25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F24721-3A01-423B-A684-82EFF96C1AE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84479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956A2E4-21F2-4B35-B94B-BBBCD2FAB5E8}" type="datetimeFigureOut">
              <a:rPr lang="zh-CN" altLang="en-US" smtClean="0"/>
              <a:t>2019/9/25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F24721-3A01-423B-A684-82EFF96C1AEF}" type="slidenum">
              <a:rPr lang="zh-CN" altLang="en-US" smtClean="0"/>
              <a:t>‹#›</a:t>
            </a:fld>
            <a:endParaRPr lang="zh-CN" altLang="en-US"/>
          </a:p>
        </p:txBody>
      </p:sp>
    </p:spTree>
    <p:extLst>
      <p:ext uri="{BB962C8B-B14F-4D97-AF65-F5344CB8AC3E}">
        <p14:creationId xmlns:p14="http://schemas.microsoft.com/office/powerpoint/2010/main" val="3214042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956A2E4-21F2-4B35-B94B-BBBCD2FAB5E8}" type="datetimeFigureOut">
              <a:rPr lang="zh-CN" altLang="en-US" smtClean="0"/>
              <a:t>2019/9/25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F24721-3A01-423B-A684-82EFF96C1AE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33943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956A2E4-21F2-4B35-B94B-BBBCD2FAB5E8}" type="datetimeFigureOut">
              <a:rPr lang="zh-CN" altLang="en-US" smtClean="0"/>
              <a:t>2019/9/25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F24721-3A01-423B-A684-82EFF96C1AEF}" type="slidenum">
              <a:rPr lang="zh-CN" altLang="en-US" smtClean="0"/>
              <a:t>‹#›</a:t>
            </a:fld>
            <a:endParaRPr lang="zh-CN" altLang="en-US"/>
          </a:p>
        </p:txBody>
      </p:sp>
    </p:spTree>
    <p:extLst>
      <p:ext uri="{BB962C8B-B14F-4D97-AF65-F5344CB8AC3E}">
        <p14:creationId xmlns:p14="http://schemas.microsoft.com/office/powerpoint/2010/main" val="2042225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956A2E4-21F2-4B35-B94B-BBBCD2FAB5E8}" type="datetimeFigureOut">
              <a:rPr lang="zh-CN" altLang="en-US" smtClean="0"/>
              <a:t>2019/9/25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F24721-3A01-423B-A684-82EFF96C1AEF}" type="slidenum">
              <a:rPr lang="zh-CN" altLang="en-US" smtClean="0"/>
              <a:t>‹#›</a:t>
            </a:fld>
            <a:endParaRPr lang="zh-CN" altLang="en-US"/>
          </a:p>
        </p:txBody>
      </p:sp>
    </p:spTree>
    <p:extLst>
      <p:ext uri="{BB962C8B-B14F-4D97-AF65-F5344CB8AC3E}">
        <p14:creationId xmlns:p14="http://schemas.microsoft.com/office/powerpoint/2010/main" val="278190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956A2E4-21F2-4B35-B94B-BBBCD2FAB5E8}" type="datetimeFigureOut">
              <a:rPr lang="zh-CN" altLang="en-US" smtClean="0"/>
              <a:t>2019/9/25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F24721-3A01-423B-A684-82EFF96C1AEF}" type="slidenum">
              <a:rPr lang="zh-CN" altLang="en-US" smtClean="0"/>
              <a:t>‹#›</a:t>
            </a:fld>
            <a:endParaRPr lang="zh-CN" altLang="en-US"/>
          </a:p>
        </p:txBody>
      </p:sp>
    </p:spTree>
    <p:extLst>
      <p:ext uri="{BB962C8B-B14F-4D97-AF65-F5344CB8AC3E}">
        <p14:creationId xmlns:p14="http://schemas.microsoft.com/office/powerpoint/2010/main" val="81705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956A2E4-21F2-4B35-B94B-BBBCD2FAB5E8}" type="datetimeFigureOut">
              <a:rPr lang="zh-CN" altLang="en-US" smtClean="0"/>
              <a:t>2019/9/25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F24721-3A01-423B-A684-82EFF96C1AEF}" type="slidenum">
              <a:rPr lang="zh-CN" altLang="en-US" smtClean="0"/>
              <a:t>‹#›</a:t>
            </a:fld>
            <a:endParaRPr lang="zh-CN" altLang="en-US"/>
          </a:p>
        </p:txBody>
      </p:sp>
    </p:spTree>
    <p:extLst>
      <p:ext uri="{BB962C8B-B14F-4D97-AF65-F5344CB8AC3E}">
        <p14:creationId xmlns:p14="http://schemas.microsoft.com/office/powerpoint/2010/main" val="28667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956A2E4-21F2-4B35-B94B-BBBCD2FAB5E8}" type="datetimeFigureOut">
              <a:rPr lang="zh-CN" altLang="en-US" smtClean="0"/>
              <a:t>2019/9/25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F24721-3A01-423B-A684-82EFF96C1AEF}" type="slidenum">
              <a:rPr lang="zh-CN" altLang="en-US" smtClean="0"/>
              <a:t>‹#›</a:t>
            </a:fld>
            <a:endParaRPr lang="zh-CN" altLang="en-US"/>
          </a:p>
        </p:txBody>
      </p:sp>
    </p:spTree>
    <p:extLst>
      <p:ext uri="{BB962C8B-B14F-4D97-AF65-F5344CB8AC3E}">
        <p14:creationId xmlns:p14="http://schemas.microsoft.com/office/powerpoint/2010/main" val="3117708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956A2E4-21F2-4B35-B94B-BBBCD2FAB5E8}" type="datetimeFigureOut">
              <a:rPr lang="zh-CN" altLang="en-US" smtClean="0"/>
              <a:t>2019/9/25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F24721-3A01-423B-A684-82EFF96C1AEF}" type="slidenum">
              <a:rPr lang="zh-CN" altLang="en-US" smtClean="0"/>
              <a:t>‹#›</a:t>
            </a:fld>
            <a:endParaRPr lang="zh-CN" altLang="en-US"/>
          </a:p>
        </p:txBody>
      </p:sp>
    </p:spTree>
    <p:extLst>
      <p:ext uri="{BB962C8B-B14F-4D97-AF65-F5344CB8AC3E}">
        <p14:creationId xmlns:p14="http://schemas.microsoft.com/office/powerpoint/2010/main" val="315537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956A2E4-21F2-4B35-B94B-BBBCD2FAB5E8}" type="datetimeFigureOut">
              <a:rPr lang="zh-CN" altLang="en-US" smtClean="0"/>
              <a:t>2019/9/25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F24721-3A01-423B-A684-82EFF96C1AEF}" type="slidenum">
              <a:rPr lang="zh-CN" altLang="en-US" smtClean="0"/>
              <a:t>‹#›</a:t>
            </a:fld>
            <a:endParaRPr lang="zh-CN" altLang="en-US"/>
          </a:p>
        </p:txBody>
      </p:sp>
    </p:spTree>
    <p:extLst>
      <p:ext uri="{BB962C8B-B14F-4D97-AF65-F5344CB8AC3E}">
        <p14:creationId xmlns:p14="http://schemas.microsoft.com/office/powerpoint/2010/main" val="2374669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956A2E4-21F2-4B35-B94B-BBBCD2FAB5E8}" type="datetimeFigureOut">
              <a:rPr lang="zh-CN" altLang="en-US" smtClean="0"/>
              <a:t>2019/9/25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FF24721-3A01-423B-A684-82EFF96C1AEF}" type="slidenum">
              <a:rPr lang="zh-CN" altLang="en-US" smtClean="0"/>
              <a:t>‹#›</a:t>
            </a:fld>
            <a:endParaRPr lang="zh-CN" altLang="en-US"/>
          </a:p>
        </p:txBody>
      </p:sp>
    </p:spTree>
    <p:extLst>
      <p:ext uri="{BB962C8B-B14F-4D97-AF65-F5344CB8AC3E}">
        <p14:creationId xmlns:p14="http://schemas.microsoft.com/office/powerpoint/2010/main" val="4005059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6A2E4-21F2-4B35-B94B-BBBCD2FAB5E8}" type="datetimeFigureOut">
              <a:rPr lang="zh-CN" altLang="en-US" smtClean="0"/>
              <a:t>2019/9/25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F24721-3A01-423B-A684-82EFF96C1AEF}" type="slidenum">
              <a:rPr lang="zh-CN" altLang="en-US" smtClean="0"/>
              <a:t>‹#›</a:t>
            </a:fld>
            <a:endParaRPr lang="zh-CN" altLang="en-US"/>
          </a:p>
        </p:txBody>
      </p:sp>
    </p:spTree>
    <p:extLst>
      <p:ext uri="{BB962C8B-B14F-4D97-AF65-F5344CB8AC3E}">
        <p14:creationId xmlns:p14="http://schemas.microsoft.com/office/powerpoint/2010/main" val="2127263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956A2E4-21F2-4B35-B94B-BBBCD2FAB5E8}" type="datetimeFigureOut">
              <a:rPr lang="zh-CN" altLang="en-US" smtClean="0"/>
              <a:t>2019/9/25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F24721-3A01-423B-A684-82EFF96C1AEF}" type="slidenum">
              <a:rPr lang="zh-CN" altLang="en-US" smtClean="0"/>
              <a:t>‹#›</a:t>
            </a:fld>
            <a:endParaRPr lang="zh-CN" altLang="en-US"/>
          </a:p>
        </p:txBody>
      </p:sp>
    </p:spTree>
    <p:extLst>
      <p:ext uri="{BB962C8B-B14F-4D97-AF65-F5344CB8AC3E}">
        <p14:creationId xmlns:p14="http://schemas.microsoft.com/office/powerpoint/2010/main" val="499326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C956A2E4-21F2-4B35-B94B-BBBCD2FAB5E8}" type="datetimeFigureOut">
              <a:rPr lang="zh-CN" altLang="en-US" smtClean="0"/>
              <a:t>2019/9/25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F24721-3A01-423B-A684-82EFF96C1AEF}" type="slidenum">
              <a:rPr lang="zh-CN" altLang="en-US" smtClean="0"/>
              <a:t>‹#›</a:t>
            </a:fld>
            <a:endParaRPr lang="zh-CN" altLang="en-US"/>
          </a:p>
        </p:txBody>
      </p:sp>
    </p:spTree>
    <p:extLst>
      <p:ext uri="{BB962C8B-B14F-4D97-AF65-F5344CB8AC3E}">
        <p14:creationId xmlns:p14="http://schemas.microsoft.com/office/powerpoint/2010/main" val="9944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56A2E4-21F2-4B35-B94B-BBBCD2FAB5E8}" type="datetimeFigureOut">
              <a:rPr lang="zh-CN" altLang="en-US" smtClean="0"/>
              <a:t>2019/9/25</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F24721-3A01-423B-A684-82EFF96C1AEF}" type="slidenum">
              <a:rPr lang="zh-CN" altLang="en-US" smtClean="0"/>
              <a:t>‹#›</a:t>
            </a:fld>
            <a:endParaRPr lang="zh-CN" altLang="en-US"/>
          </a:p>
        </p:txBody>
      </p:sp>
    </p:spTree>
    <p:extLst>
      <p:ext uri="{BB962C8B-B14F-4D97-AF65-F5344CB8AC3E}">
        <p14:creationId xmlns:p14="http://schemas.microsoft.com/office/powerpoint/2010/main" val="1956672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6.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emf"/><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70963" y="1788308"/>
            <a:ext cx="7766936" cy="1646302"/>
          </a:xfrm>
        </p:spPr>
        <p:txBody>
          <a:bodyPr/>
          <a:lstStyle/>
          <a:p>
            <a:r>
              <a:rPr lang="en-US" altLang="zh-CN" sz="9600" dirty="0"/>
              <a:t>VOQC</a:t>
            </a:r>
            <a:endParaRPr lang="zh-CN" altLang="en-US" sz="9600" dirty="0"/>
          </a:p>
        </p:txBody>
      </p:sp>
      <p:sp>
        <p:nvSpPr>
          <p:cNvPr id="3" name="副标题 2"/>
          <p:cNvSpPr>
            <a:spLocks noGrp="1"/>
          </p:cNvSpPr>
          <p:nvPr>
            <p:ph type="subTitle" idx="1"/>
          </p:nvPr>
        </p:nvSpPr>
        <p:spPr>
          <a:xfrm>
            <a:off x="761632" y="3852051"/>
            <a:ext cx="7766936" cy="1096899"/>
          </a:xfrm>
        </p:spPr>
        <p:txBody>
          <a:bodyPr>
            <a:normAutofit/>
          </a:bodyPr>
          <a:lstStyle/>
          <a:p>
            <a:r>
              <a:rPr lang="zh-CN" altLang="en-US" sz="4000" dirty="0"/>
              <a:t>史文君</a:t>
            </a:r>
          </a:p>
        </p:txBody>
      </p:sp>
    </p:spTree>
    <p:extLst>
      <p:ext uri="{BB962C8B-B14F-4D97-AF65-F5344CB8AC3E}">
        <p14:creationId xmlns:p14="http://schemas.microsoft.com/office/powerpoint/2010/main" val="3283443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19150"/>
          </a:xfrm>
        </p:spPr>
        <p:txBody>
          <a:bodyPr/>
          <a:lstStyle/>
          <a:p>
            <a:r>
              <a:rPr lang="en-US" altLang="zh-CN" dirty="0"/>
              <a:t>Verifying Transformations- Equivalence</a:t>
            </a:r>
            <a:endParaRPr lang="zh-CN" altLang="en-US" dirty="0"/>
          </a:p>
        </p:txBody>
      </p:sp>
      <p:sp>
        <p:nvSpPr>
          <p:cNvPr id="3" name="内容占位符 2"/>
          <p:cNvSpPr>
            <a:spLocks noGrp="1"/>
          </p:cNvSpPr>
          <p:nvPr>
            <p:ph idx="1"/>
          </p:nvPr>
        </p:nvSpPr>
        <p:spPr>
          <a:xfrm>
            <a:off x="677334" y="1428750"/>
            <a:ext cx="10649796" cy="4612613"/>
          </a:xfrm>
        </p:spPr>
        <p:txBody>
          <a:bodyPr/>
          <a:lstStyle/>
          <a:p>
            <a:r>
              <a:rPr lang="zh-CN" altLang="en-US" dirty="0"/>
              <a:t>由于只能在退相干生效之前进行小型计算，所以需要优化，但测试困难模拟困难，所以用形式化验证。</a:t>
            </a:r>
            <a:endParaRPr lang="en-US" altLang="zh-CN" dirty="0"/>
          </a:p>
          <a:p>
            <a:r>
              <a:rPr lang="en-US" altLang="zh-CN" dirty="0"/>
              <a:t>SQIR</a:t>
            </a:r>
            <a:r>
              <a:rPr lang="zh-CN" altLang="en-US" dirty="0"/>
              <a:t>程序的等价性验证</a:t>
            </a:r>
            <a:r>
              <a:rPr lang="en-US" altLang="zh-CN" dirty="0"/>
              <a:t>--</a:t>
            </a:r>
            <a:r>
              <a:rPr lang="zh-CN" altLang="en-US" dirty="0"/>
              <a:t>保语义的</a:t>
            </a:r>
            <a:r>
              <a:rPr lang="en-US" altLang="zh-CN" dirty="0"/>
              <a:t>(sound)</a:t>
            </a:r>
          </a:p>
          <a:p>
            <a:r>
              <a:rPr lang="zh-CN" altLang="en-US" dirty="0"/>
              <a:t>以及其他语义衍生性质验证</a:t>
            </a:r>
            <a:endParaRPr lang="en-US" altLang="zh-CN" dirty="0"/>
          </a:p>
          <a:p>
            <a:endParaRPr lang="en-US" altLang="zh-CN" dirty="0"/>
          </a:p>
          <a:p>
            <a:endParaRPr lang="en-US" altLang="zh-CN" dirty="0"/>
          </a:p>
          <a:p>
            <a:endParaRPr lang="zh-CN" altLang="en-US" dirty="0"/>
          </a:p>
        </p:txBody>
      </p:sp>
      <p:pic>
        <p:nvPicPr>
          <p:cNvPr id="6" name="图片 5"/>
          <p:cNvPicPr>
            <a:picLocks noChangeAspect="1"/>
          </p:cNvPicPr>
          <p:nvPr/>
        </p:nvPicPr>
        <p:blipFill>
          <a:blip r:embed="rId2"/>
          <a:stretch>
            <a:fillRect/>
          </a:stretch>
        </p:blipFill>
        <p:spPr>
          <a:xfrm>
            <a:off x="748895" y="3029675"/>
            <a:ext cx="3440089" cy="235114"/>
          </a:xfrm>
          <a:prstGeom prst="rect">
            <a:avLst/>
          </a:prstGeom>
        </p:spPr>
      </p:pic>
      <p:pic>
        <p:nvPicPr>
          <p:cNvPr id="7" name="图片 6"/>
          <p:cNvPicPr>
            <a:picLocks noChangeAspect="1"/>
          </p:cNvPicPr>
          <p:nvPr/>
        </p:nvPicPr>
        <p:blipFill>
          <a:blip r:embed="rId3"/>
          <a:stretch>
            <a:fillRect/>
          </a:stretch>
        </p:blipFill>
        <p:spPr>
          <a:xfrm>
            <a:off x="647303" y="3447623"/>
            <a:ext cx="4384657" cy="1856768"/>
          </a:xfrm>
          <a:prstGeom prst="rect">
            <a:avLst/>
          </a:prstGeom>
        </p:spPr>
      </p:pic>
      <p:pic>
        <p:nvPicPr>
          <p:cNvPr id="8" name="图片 7"/>
          <p:cNvPicPr>
            <a:picLocks noChangeAspect="1"/>
          </p:cNvPicPr>
          <p:nvPr/>
        </p:nvPicPr>
        <p:blipFill>
          <a:blip r:embed="rId4"/>
          <a:stretch>
            <a:fillRect/>
          </a:stretch>
        </p:blipFill>
        <p:spPr>
          <a:xfrm>
            <a:off x="701146" y="6441356"/>
            <a:ext cx="4448175" cy="200025"/>
          </a:xfrm>
          <a:prstGeom prst="rect">
            <a:avLst/>
          </a:prstGeom>
        </p:spPr>
      </p:pic>
      <p:pic>
        <p:nvPicPr>
          <p:cNvPr id="9" name="图片 8"/>
          <p:cNvPicPr>
            <a:picLocks noChangeAspect="1"/>
          </p:cNvPicPr>
          <p:nvPr/>
        </p:nvPicPr>
        <p:blipFill>
          <a:blip r:embed="rId5"/>
          <a:stretch>
            <a:fillRect/>
          </a:stretch>
        </p:blipFill>
        <p:spPr>
          <a:xfrm>
            <a:off x="647303" y="5434946"/>
            <a:ext cx="4972050" cy="733425"/>
          </a:xfrm>
          <a:prstGeom prst="rect">
            <a:avLst/>
          </a:prstGeom>
        </p:spPr>
      </p:pic>
      <p:pic>
        <p:nvPicPr>
          <p:cNvPr id="10" name="图片 9"/>
          <p:cNvPicPr>
            <a:picLocks noChangeAspect="1"/>
          </p:cNvPicPr>
          <p:nvPr/>
        </p:nvPicPr>
        <p:blipFill>
          <a:blip r:embed="rId6"/>
          <a:stretch>
            <a:fillRect/>
          </a:stretch>
        </p:blipFill>
        <p:spPr>
          <a:xfrm>
            <a:off x="5359929" y="3985482"/>
            <a:ext cx="3590925" cy="390525"/>
          </a:xfrm>
          <a:prstGeom prst="rect">
            <a:avLst/>
          </a:prstGeom>
        </p:spPr>
      </p:pic>
      <p:pic>
        <p:nvPicPr>
          <p:cNvPr id="11" name="图片 10"/>
          <p:cNvPicPr>
            <a:picLocks noChangeAspect="1"/>
          </p:cNvPicPr>
          <p:nvPr/>
        </p:nvPicPr>
        <p:blipFill>
          <a:blip r:embed="rId7"/>
          <a:stretch>
            <a:fillRect/>
          </a:stretch>
        </p:blipFill>
        <p:spPr>
          <a:xfrm>
            <a:off x="5359929" y="4730096"/>
            <a:ext cx="4048125" cy="1438275"/>
          </a:xfrm>
          <a:prstGeom prst="rect">
            <a:avLst/>
          </a:prstGeom>
        </p:spPr>
      </p:pic>
      <p:pic>
        <p:nvPicPr>
          <p:cNvPr id="12" name="图片 11"/>
          <p:cNvPicPr>
            <a:picLocks noChangeAspect="1"/>
          </p:cNvPicPr>
          <p:nvPr/>
        </p:nvPicPr>
        <p:blipFill>
          <a:blip r:embed="rId8"/>
          <a:stretch>
            <a:fillRect/>
          </a:stretch>
        </p:blipFill>
        <p:spPr>
          <a:xfrm>
            <a:off x="748895" y="2619005"/>
            <a:ext cx="4181475" cy="228600"/>
          </a:xfrm>
          <a:prstGeom prst="rect">
            <a:avLst/>
          </a:prstGeom>
        </p:spPr>
      </p:pic>
      <p:pic>
        <p:nvPicPr>
          <p:cNvPr id="4" name="图片 3"/>
          <p:cNvPicPr>
            <a:picLocks noChangeAspect="1"/>
          </p:cNvPicPr>
          <p:nvPr/>
        </p:nvPicPr>
        <p:blipFill>
          <a:blip r:embed="rId9"/>
          <a:stretch>
            <a:fillRect/>
          </a:stretch>
        </p:blipFill>
        <p:spPr>
          <a:xfrm>
            <a:off x="5359929" y="2612357"/>
            <a:ext cx="5160415" cy="1069750"/>
          </a:xfrm>
          <a:prstGeom prst="rect">
            <a:avLst/>
          </a:prstGeom>
        </p:spPr>
      </p:pic>
      <p:pic>
        <p:nvPicPr>
          <p:cNvPr id="5" name="图片 4"/>
          <p:cNvPicPr>
            <a:picLocks noChangeAspect="1"/>
          </p:cNvPicPr>
          <p:nvPr/>
        </p:nvPicPr>
        <p:blipFill>
          <a:blip r:embed="rId10"/>
          <a:stretch>
            <a:fillRect/>
          </a:stretch>
        </p:blipFill>
        <p:spPr>
          <a:xfrm>
            <a:off x="8022166" y="3261582"/>
            <a:ext cx="1857375" cy="314325"/>
          </a:xfrm>
          <a:prstGeom prst="rect">
            <a:avLst/>
          </a:prstGeom>
        </p:spPr>
      </p:pic>
      <p:sp>
        <p:nvSpPr>
          <p:cNvPr id="14" name="矩形 13"/>
          <p:cNvSpPr/>
          <p:nvPr/>
        </p:nvSpPr>
        <p:spPr>
          <a:xfrm>
            <a:off x="8963655" y="4937749"/>
            <a:ext cx="2736647" cy="646331"/>
          </a:xfrm>
          <a:prstGeom prst="rect">
            <a:avLst/>
          </a:prstGeom>
        </p:spPr>
        <p:txBody>
          <a:bodyPr wrap="none">
            <a:spAutoFit/>
          </a:bodyPr>
          <a:lstStyle/>
          <a:p>
            <a:r>
              <a:rPr lang="en-US" altLang="zh-CN" dirty="0"/>
              <a:t>no more skip operations </a:t>
            </a:r>
          </a:p>
          <a:p>
            <a:r>
              <a:rPr lang="en-US" altLang="zh-CN" dirty="0"/>
              <a:t>or unitary applications</a:t>
            </a:r>
            <a:endParaRPr lang="zh-CN" altLang="en-US" dirty="0"/>
          </a:p>
        </p:txBody>
      </p:sp>
      <p:sp>
        <p:nvSpPr>
          <p:cNvPr id="15" name="矩形 14"/>
          <p:cNvSpPr/>
          <p:nvPr/>
        </p:nvSpPr>
        <p:spPr>
          <a:xfrm>
            <a:off x="8859493" y="3795434"/>
            <a:ext cx="3332507" cy="646331"/>
          </a:xfrm>
          <a:prstGeom prst="rect">
            <a:avLst/>
          </a:prstGeom>
        </p:spPr>
        <p:txBody>
          <a:bodyPr wrap="square">
            <a:spAutoFit/>
          </a:bodyPr>
          <a:lstStyle/>
          <a:p>
            <a:r>
              <a:rPr lang="en-US" altLang="zh-CN" dirty="0"/>
              <a:t>either a single skip operation, </a:t>
            </a:r>
          </a:p>
          <a:p>
            <a:r>
              <a:rPr lang="en-US" altLang="zh-CN" dirty="0"/>
              <a:t>or contains no skip operations</a:t>
            </a:r>
            <a:endParaRPr lang="zh-CN" altLang="en-US" dirty="0"/>
          </a:p>
        </p:txBody>
      </p:sp>
    </p:spTree>
    <p:extLst>
      <p:ext uri="{BB962C8B-B14F-4D97-AF65-F5344CB8AC3E}">
        <p14:creationId xmlns:p14="http://schemas.microsoft.com/office/powerpoint/2010/main" val="4121761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9483936" cy="762000"/>
          </a:xfrm>
        </p:spPr>
        <p:txBody>
          <a:bodyPr/>
          <a:lstStyle/>
          <a:p>
            <a:r>
              <a:rPr lang="en-US" altLang="zh-CN" dirty="0"/>
              <a:t>Verifying Transformations- Representation</a:t>
            </a:r>
            <a:endParaRPr lang="zh-CN" altLang="en-US" dirty="0"/>
          </a:p>
        </p:txBody>
      </p:sp>
      <p:sp>
        <p:nvSpPr>
          <p:cNvPr id="3" name="内容占位符 2"/>
          <p:cNvSpPr>
            <a:spLocks noGrp="1"/>
          </p:cNvSpPr>
          <p:nvPr>
            <p:ph idx="1"/>
          </p:nvPr>
        </p:nvSpPr>
        <p:spPr>
          <a:xfrm>
            <a:off x="677334" y="1371601"/>
            <a:ext cx="9312486" cy="4669762"/>
          </a:xfrm>
        </p:spPr>
        <p:txBody>
          <a:bodyPr/>
          <a:lstStyle/>
          <a:p>
            <a:r>
              <a:rPr lang="en-US" altLang="zh-CN" dirty="0"/>
              <a:t>VOQC</a:t>
            </a:r>
            <a:r>
              <a:rPr lang="zh-CN" altLang="en-US" dirty="0"/>
              <a:t>的程序表示</a:t>
            </a:r>
            <a:endParaRPr lang="en-US" altLang="zh-CN" dirty="0"/>
          </a:p>
          <a:p>
            <a:pPr marL="0" indent="0">
              <a:buNone/>
            </a:pPr>
            <a:r>
              <a:rPr lang="en-US" altLang="zh-CN" dirty="0"/>
              <a:t>      </a:t>
            </a:r>
            <a:r>
              <a:rPr lang="zh-CN" altLang="zh-CN" dirty="0"/>
              <a:t>voqc的优化通常使用程序的列表表示</a:t>
            </a:r>
            <a:r>
              <a:rPr lang="zh-CN" altLang="en-US" dirty="0"/>
              <a:t>，更容易搜索门模式。</a:t>
            </a:r>
            <a:endParaRPr lang="en-US" altLang="zh-CN" dirty="0"/>
          </a:p>
          <a:p>
            <a:endParaRPr lang="en-US" altLang="zh-CN" dirty="0"/>
          </a:p>
          <a:p>
            <a:endParaRPr lang="en-US" altLang="zh-CN" dirty="0"/>
          </a:p>
          <a:p>
            <a:endParaRPr lang="en-US" altLang="zh-CN" dirty="0"/>
          </a:p>
        </p:txBody>
      </p:sp>
      <p:pic>
        <p:nvPicPr>
          <p:cNvPr id="4" name="图片 3"/>
          <p:cNvPicPr>
            <a:picLocks noChangeAspect="1"/>
          </p:cNvPicPr>
          <p:nvPr/>
        </p:nvPicPr>
        <p:blipFill>
          <a:blip r:embed="rId2"/>
          <a:stretch>
            <a:fillRect/>
          </a:stretch>
        </p:blipFill>
        <p:spPr>
          <a:xfrm>
            <a:off x="994409" y="2253615"/>
            <a:ext cx="4152900" cy="2305050"/>
          </a:xfrm>
          <a:prstGeom prst="rect">
            <a:avLst/>
          </a:prstGeom>
        </p:spPr>
      </p:pic>
      <p:pic>
        <p:nvPicPr>
          <p:cNvPr id="5" name="图片 4"/>
          <p:cNvPicPr>
            <a:picLocks noChangeAspect="1"/>
          </p:cNvPicPr>
          <p:nvPr/>
        </p:nvPicPr>
        <p:blipFill>
          <a:blip r:embed="rId3"/>
          <a:stretch>
            <a:fillRect/>
          </a:stretch>
        </p:blipFill>
        <p:spPr>
          <a:xfrm>
            <a:off x="994409" y="4855845"/>
            <a:ext cx="5648325" cy="1466850"/>
          </a:xfrm>
          <a:prstGeom prst="rect">
            <a:avLst/>
          </a:prstGeom>
        </p:spPr>
      </p:pic>
    </p:spTree>
    <p:extLst>
      <p:ext uri="{BB962C8B-B14F-4D97-AF65-F5344CB8AC3E}">
        <p14:creationId xmlns:p14="http://schemas.microsoft.com/office/powerpoint/2010/main" val="4276824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04850"/>
          </a:xfrm>
        </p:spPr>
        <p:txBody>
          <a:bodyPr/>
          <a:lstStyle/>
          <a:p>
            <a:r>
              <a:rPr lang="en-US" altLang="zh-CN" dirty="0"/>
              <a:t>Verifying Transformations- Optimizations</a:t>
            </a:r>
            <a:endParaRPr lang="zh-CN" altLang="en-US" dirty="0"/>
          </a:p>
        </p:txBody>
      </p:sp>
      <p:sp>
        <p:nvSpPr>
          <p:cNvPr id="3" name="内容占位符 2"/>
          <p:cNvSpPr>
            <a:spLocks noGrp="1"/>
          </p:cNvSpPr>
          <p:nvPr>
            <p:ph idx="1"/>
          </p:nvPr>
        </p:nvSpPr>
        <p:spPr>
          <a:xfrm>
            <a:off x="677334" y="1405891"/>
            <a:ext cx="9861126" cy="4635472"/>
          </a:xfrm>
        </p:spPr>
        <p:txBody>
          <a:bodyPr>
            <a:normAutofit/>
          </a:bodyPr>
          <a:lstStyle/>
          <a:p>
            <a:endParaRPr lang="en-US" altLang="zh-CN" dirty="0"/>
          </a:p>
          <a:p>
            <a:endParaRPr lang="en-US" altLang="zh-CN" dirty="0"/>
          </a:p>
          <a:p>
            <a:endParaRPr lang="en-US" altLang="zh-CN" dirty="0"/>
          </a:p>
          <a:p>
            <a:pPr marL="0" indent="0">
              <a:buNone/>
            </a:pPr>
            <a:endParaRPr lang="en-US" altLang="zh-CN" dirty="0"/>
          </a:p>
          <a:p>
            <a:pPr marL="0" indent="0">
              <a:buNone/>
            </a:pPr>
            <a:endParaRPr lang="en-US" altLang="zh-CN" dirty="0"/>
          </a:p>
          <a:p>
            <a:r>
              <a:rPr lang="en-US" altLang="zh-CN" dirty="0"/>
              <a:t>Optimizations of Unitary Programs</a:t>
            </a:r>
          </a:p>
          <a:p>
            <a:pPr marL="0" indent="0">
              <a:buNone/>
            </a:pPr>
            <a:r>
              <a:rPr lang="en-US" altLang="zh-CN" dirty="0"/>
              <a:t>     peephole optimizations:</a:t>
            </a:r>
            <a:r>
              <a:rPr lang="zh-CN" altLang="en-US" dirty="0"/>
              <a:t>利用小电路特性减少电路的总栅极数</a:t>
            </a:r>
            <a:endParaRPr lang="en-US" altLang="zh-CN" dirty="0"/>
          </a:p>
          <a:p>
            <a:r>
              <a:rPr lang="en-US" altLang="zh-CN" dirty="0"/>
              <a:t>self-cancelling</a:t>
            </a:r>
            <a:r>
              <a:rPr lang="zh-CN" altLang="en-US" dirty="0"/>
              <a:t>，</a:t>
            </a:r>
            <a:r>
              <a:rPr lang="en-US" altLang="zh-CN" dirty="0"/>
              <a:t>z-axis rotation gates are merged</a:t>
            </a:r>
            <a:r>
              <a:rPr lang="zh-CN" altLang="en-US" dirty="0"/>
              <a:t>，</a:t>
            </a:r>
            <a:r>
              <a:rPr lang="en-US" altLang="zh-CN" dirty="0"/>
              <a:t> cancellation with commutation</a:t>
            </a:r>
            <a:r>
              <a:rPr lang="zh-CN" altLang="en-US" dirty="0"/>
              <a:t>等</a:t>
            </a:r>
            <a:r>
              <a:rPr lang="en-US" altLang="zh-CN" dirty="0"/>
              <a:t>    </a:t>
            </a:r>
            <a:r>
              <a:rPr lang="zh-CN" altLang="en-US" dirty="0"/>
              <a:t>  </a:t>
            </a:r>
            <a:r>
              <a:rPr lang="en-US" altLang="zh-CN" dirty="0"/>
              <a:t>(</a:t>
            </a:r>
            <a:r>
              <a:rPr lang="zh-CN" altLang="en-US" dirty="0"/>
              <a:t> </a:t>
            </a:r>
            <a:r>
              <a:rPr lang="en-US" altLang="zh-CN" dirty="0"/>
              <a:t>a subset of the commutation rules presented in Nam et al.)</a:t>
            </a:r>
          </a:p>
          <a:p>
            <a:endParaRPr lang="en-US" altLang="zh-CN" dirty="0"/>
          </a:p>
          <a:p>
            <a:pPr marL="0" indent="0">
              <a:buNone/>
            </a:pPr>
            <a:endParaRPr lang="en-US" altLang="zh-CN" dirty="0"/>
          </a:p>
          <a:p>
            <a:endParaRPr lang="en-US" altLang="zh-CN" dirty="0"/>
          </a:p>
          <a:p>
            <a:endParaRPr lang="en-US" altLang="zh-CN" dirty="0"/>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2204845" y="1314450"/>
            <a:ext cx="6367865" cy="2149791"/>
          </a:xfrm>
          <a:prstGeom prst="rect">
            <a:avLst/>
          </a:prstGeom>
        </p:spPr>
      </p:pic>
      <p:pic>
        <p:nvPicPr>
          <p:cNvPr id="5" name="图片 4"/>
          <p:cNvPicPr>
            <a:picLocks noChangeAspect="1"/>
          </p:cNvPicPr>
          <p:nvPr/>
        </p:nvPicPr>
        <p:blipFill>
          <a:blip r:embed="rId3"/>
          <a:stretch>
            <a:fillRect/>
          </a:stretch>
        </p:blipFill>
        <p:spPr>
          <a:xfrm>
            <a:off x="2411730" y="4829175"/>
            <a:ext cx="5657850" cy="2028825"/>
          </a:xfrm>
          <a:prstGeom prst="rect">
            <a:avLst/>
          </a:prstGeom>
        </p:spPr>
      </p:pic>
    </p:spTree>
    <p:extLst>
      <p:ext uri="{BB962C8B-B14F-4D97-AF65-F5344CB8AC3E}">
        <p14:creationId xmlns:p14="http://schemas.microsoft.com/office/powerpoint/2010/main" val="4250076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73430"/>
          </a:xfrm>
        </p:spPr>
        <p:txBody>
          <a:bodyPr/>
          <a:lstStyle/>
          <a:p>
            <a:r>
              <a:rPr lang="en-US" altLang="zh-CN" dirty="0"/>
              <a:t>Verifying Transformations- Optimizations</a:t>
            </a:r>
            <a:endParaRPr lang="zh-CN" altLang="en-US" dirty="0"/>
          </a:p>
        </p:txBody>
      </p:sp>
      <p:sp>
        <p:nvSpPr>
          <p:cNvPr id="3" name="内容占位符 2"/>
          <p:cNvSpPr>
            <a:spLocks noGrp="1"/>
          </p:cNvSpPr>
          <p:nvPr>
            <p:ph idx="1"/>
          </p:nvPr>
        </p:nvSpPr>
        <p:spPr>
          <a:xfrm>
            <a:off x="677334" y="1600200"/>
            <a:ext cx="8596668" cy="4441163"/>
          </a:xfrm>
        </p:spPr>
        <p:txBody>
          <a:bodyPr/>
          <a:lstStyle/>
          <a:p>
            <a:r>
              <a:rPr lang="en-US" altLang="zh-CN" dirty="0"/>
              <a:t>Not Propagation</a:t>
            </a:r>
          </a:p>
          <a:p>
            <a:r>
              <a:rPr lang="en-US" altLang="zh-CN" dirty="0"/>
              <a:t>For each X gate in the circuit, this optimization will propagate the gate as far right as possible, and found cancelling X gates and remove. If not, then the propagated gate is returned to its original position.</a:t>
            </a:r>
            <a:endParaRPr lang="zh-CN" altLang="en-US" dirty="0"/>
          </a:p>
          <a:p>
            <a:endParaRPr lang="zh-CN" altLang="en-US" dirty="0"/>
          </a:p>
        </p:txBody>
      </p:sp>
      <p:pic>
        <p:nvPicPr>
          <p:cNvPr id="4" name="图片 3"/>
          <p:cNvPicPr>
            <a:picLocks noChangeAspect="1"/>
          </p:cNvPicPr>
          <p:nvPr/>
        </p:nvPicPr>
        <p:blipFill>
          <a:blip r:embed="rId2"/>
          <a:stretch>
            <a:fillRect/>
          </a:stretch>
        </p:blipFill>
        <p:spPr>
          <a:xfrm>
            <a:off x="992505" y="3093375"/>
            <a:ext cx="6000750" cy="2028825"/>
          </a:xfrm>
          <a:prstGeom prst="rect">
            <a:avLst/>
          </a:prstGeom>
        </p:spPr>
      </p:pic>
      <p:pic>
        <p:nvPicPr>
          <p:cNvPr id="5" name="图片 4"/>
          <p:cNvPicPr>
            <a:picLocks noChangeAspect="1"/>
          </p:cNvPicPr>
          <p:nvPr/>
        </p:nvPicPr>
        <p:blipFill>
          <a:blip r:embed="rId3"/>
          <a:stretch>
            <a:fillRect/>
          </a:stretch>
        </p:blipFill>
        <p:spPr>
          <a:xfrm>
            <a:off x="802957" y="5236500"/>
            <a:ext cx="8626793" cy="1260093"/>
          </a:xfrm>
          <a:prstGeom prst="rect">
            <a:avLst/>
          </a:prstGeom>
        </p:spPr>
      </p:pic>
    </p:spTree>
    <p:extLst>
      <p:ext uri="{BB962C8B-B14F-4D97-AF65-F5344CB8AC3E}">
        <p14:creationId xmlns:p14="http://schemas.microsoft.com/office/powerpoint/2010/main" val="523671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81990"/>
          </a:xfrm>
        </p:spPr>
        <p:txBody>
          <a:bodyPr/>
          <a:lstStyle/>
          <a:p>
            <a:r>
              <a:rPr lang="en-US" altLang="zh-CN" dirty="0"/>
              <a:t>Verifying Transformations-Optimizations</a:t>
            </a:r>
            <a:endParaRPr lang="zh-CN" altLang="en-US" dirty="0"/>
          </a:p>
        </p:txBody>
      </p:sp>
      <p:sp>
        <p:nvSpPr>
          <p:cNvPr id="3" name="内容占位符 2"/>
          <p:cNvSpPr>
            <a:spLocks noGrp="1"/>
          </p:cNvSpPr>
          <p:nvPr>
            <p:ph idx="1"/>
          </p:nvPr>
        </p:nvSpPr>
        <p:spPr>
          <a:xfrm>
            <a:off x="677334" y="1405890"/>
            <a:ext cx="10558356" cy="4635473"/>
          </a:xfrm>
        </p:spPr>
        <p:txBody>
          <a:bodyPr>
            <a:normAutofit fontScale="92500" lnSpcReduction="10000"/>
          </a:bodyPr>
          <a:lstStyle/>
          <a:p>
            <a:r>
              <a:rPr lang="en-US" altLang="zh-CN" dirty="0"/>
              <a:t>Optimizations of Non-Unitary Programs</a:t>
            </a:r>
          </a:p>
          <a:p>
            <a:endParaRPr lang="en-US" altLang="zh-CN" sz="2400" dirty="0"/>
          </a:p>
          <a:p>
            <a:r>
              <a:rPr lang="en-US" altLang="zh-CN" dirty="0"/>
              <a:t>performing a measure or reset after a reset                                                                                                                                            is equivalent to simply performing the reset.</a:t>
            </a:r>
          </a:p>
          <a:p>
            <a:endParaRPr lang="en-US" altLang="zh-CN" dirty="0"/>
          </a:p>
          <a:p>
            <a:r>
              <a:rPr lang="en-US" altLang="zh-CN" dirty="0"/>
              <a:t>perform z-axis rotations can be removed before measurement                                                                                                                without affecting the measurement result.</a:t>
            </a:r>
          </a:p>
          <a:p>
            <a:endParaRPr lang="en-US" altLang="zh-CN" dirty="0"/>
          </a:p>
          <a:p>
            <a:pPr marL="0" indent="0">
              <a:buNone/>
            </a:pPr>
            <a:endParaRPr lang="en-US" altLang="zh-CN" dirty="0"/>
          </a:p>
          <a:p>
            <a:r>
              <a:rPr lang="en-US" altLang="zh-CN" dirty="0"/>
              <a:t>Other optimizations that </a:t>
            </a:r>
            <a:r>
              <a:rPr lang="en-US" altLang="zh-CN" dirty="0" err="1"/>
              <a:t>Qiskit</a:t>
            </a:r>
            <a:r>
              <a:rPr lang="en-US" altLang="zh-CN" dirty="0"/>
              <a:t> </a:t>
            </a:r>
          </a:p>
          <a:p>
            <a:pPr marL="0" indent="0">
              <a:buNone/>
            </a:pPr>
            <a:r>
              <a:rPr lang="en-US" altLang="zh-CN" dirty="0"/>
              <a:t>     performs on non-unitary programs include removing resets applied </a:t>
            </a:r>
            <a:r>
              <a:rPr lang="en-US" altLang="zh-CN" dirty="0" err="1"/>
              <a:t>toqubits</a:t>
            </a:r>
            <a:r>
              <a:rPr lang="en-US" altLang="zh-CN" dirty="0"/>
              <a:t> in an initial zero state  (using reasoning similar to our </a:t>
            </a:r>
            <a:r>
              <a:rPr lang="en-US" altLang="zh-CN" dirty="0" err="1"/>
              <a:t>reset_reset</a:t>
            </a:r>
            <a:r>
              <a:rPr lang="en-US" altLang="zh-CN" dirty="0"/>
              <a:t> lemma),</a:t>
            </a:r>
          </a:p>
          <a:p>
            <a:pPr marL="0" indent="0">
              <a:buNone/>
            </a:pPr>
            <a:r>
              <a:rPr lang="en-US" altLang="zh-CN" dirty="0"/>
              <a:t>     and </a:t>
            </a:r>
            <a:r>
              <a:rPr lang="en-US" altLang="zh-CN" dirty="0" err="1"/>
              <a:t>removingSWAP</a:t>
            </a:r>
            <a:r>
              <a:rPr lang="en-US" altLang="zh-CN" dirty="0"/>
              <a:t> operations before measurement.</a:t>
            </a:r>
            <a:endParaRPr lang="zh-CN" altLang="en-US" dirty="0"/>
          </a:p>
        </p:txBody>
      </p:sp>
      <p:pic>
        <p:nvPicPr>
          <p:cNvPr id="4" name="图片 3"/>
          <p:cNvPicPr>
            <a:picLocks noChangeAspect="1"/>
          </p:cNvPicPr>
          <p:nvPr/>
        </p:nvPicPr>
        <p:blipFill>
          <a:blip r:embed="rId2"/>
          <a:stretch>
            <a:fillRect/>
          </a:stretch>
        </p:blipFill>
        <p:spPr>
          <a:xfrm>
            <a:off x="6092960" y="1725777"/>
            <a:ext cx="3511277" cy="648004"/>
          </a:xfrm>
          <a:prstGeom prst="rect">
            <a:avLst/>
          </a:prstGeom>
        </p:spPr>
      </p:pic>
      <p:pic>
        <p:nvPicPr>
          <p:cNvPr id="5" name="图片 4"/>
          <p:cNvPicPr>
            <a:picLocks noChangeAspect="1"/>
          </p:cNvPicPr>
          <p:nvPr/>
        </p:nvPicPr>
        <p:blipFill>
          <a:blip r:embed="rId3"/>
          <a:stretch>
            <a:fillRect/>
          </a:stretch>
        </p:blipFill>
        <p:spPr>
          <a:xfrm>
            <a:off x="6092960" y="2516370"/>
            <a:ext cx="3214685" cy="583195"/>
          </a:xfrm>
          <a:prstGeom prst="rect">
            <a:avLst/>
          </a:prstGeom>
        </p:spPr>
      </p:pic>
      <p:pic>
        <p:nvPicPr>
          <p:cNvPr id="6" name="图片 5"/>
          <p:cNvPicPr>
            <a:picLocks noChangeAspect="1"/>
          </p:cNvPicPr>
          <p:nvPr/>
        </p:nvPicPr>
        <p:blipFill>
          <a:blip r:embed="rId4"/>
          <a:stretch>
            <a:fillRect/>
          </a:stretch>
        </p:blipFill>
        <p:spPr>
          <a:xfrm>
            <a:off x="1203767" y="3789621"/>
            <a:ext cx="5180227" cy="520562"/>
          </a:xfrm>
          <a:prstGeom prst="rect">
            <a:avLst/>
          </a:prstGeom>
        </p:spPr>
      </p:pic>
    </p:spTree>
    <p:extLst>
      <p:ext uri="{BB962C8B-B14F-4D97-AF65-F5344CB8AC3E}">
        <p14:creationId xmlns:p14="http://schemas.microsoft.com/office/powerpoint/2010/main" val="1561946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10524066" cy="750570"/>
          </a:xfrm>
        </p:spPr>
        <p:txBody>
          <a:bodyPr>
            <a:normAutofit fontScale="90000"/>
          </a:bodyPr>
          <a:lstStyle/>
          <a:p>
            <a:r>
              <a:rPr lang="en-US" altLang="zh-CN" dirty="0"/>
              <a:t>Verifying Transformations-Experimental Evaluation</a:t>
            </a:r>
            <a:endParaRPr lang="zh-CN" altLang="en-US" dirty="0"/>
          </a:p>
        </p:txBody>
      </p:sp>
      <p:sp>
        <p:nvSpPr>
          <p:cNvPr id="3" name="内容占位符 2"/>
          <p:cNvSpPr>
            <a:spLocks noGrp="1"/>
          </p:cNvSpPr>
          <p:nvPr>
            <p:ph idx="1"/>
          </p:nvPr>
        </p:nvSpPr>
        <p:spPr>
          <a:xfrm>
            <a:off x="677334" y="1360171"/>
            <a:ext cx="8596668" cy="4681192"/>
          </a:xfrm>
        </p:spPr>
        <p:txBody>
          <a:bodyPr/>
          <a:lstStyle/>
          <a:p>
            <a:r>
              <a:rPr lang="en-US" altLang="zh-CN" dirty="0"/>
              <a:t>Compare with </a:t>
            </a:r>
            <a:r>
              <a:rPr lang="en-US" altLang="zh-CN" dirty="0" err="1"/>
              <a:t>Qiskit</a:t>
            </a:r>
            <a:r>
              <a:rPr lang="en-US" altLang="zh-CN" dirty="0"/>
              <a:t> and Nam.et al</a:t>
            </a:r>
          </a:p>
          <a:p>
            <a:endParaRPr lang="zh-CN" altLang="en-US" dirty="0"/>
          </a:p>
        </p:txBody>
      </p:sp>
      <p:pic>
        <p:nvPicPr>
          <p:cNvPr id="7" name="图片 6"/>
          <p:cNvPicPr>
            <a:picLocks noChangeAspect="1"/>
          </p:cNvPicPr>
          <p:nvPr/>
        </p:nvPicPr>
        <p:blipFill>
          <a:blip r:embed="rId3"/>
          <a:stretch>
            <a:fillRect/>
          </a:stretch>
        </p:blipFill>
        <p:spPr>
          <a:xfrm>
            <a:off x="677334" y="1672324"/>
            <a:ext cx="4497705" cy="2938596"/>
          </a:xfrm>
          <a:prstGeom prst="rect">
            <a:avLst/>
          </a:prstGeom>
        </p:spPr>
      </p:pic>
      <p:pic>
        <p:nvPicPr>
          <p:cNvPr id="8" name="图片 7"/>
          <p:cNvPicPr>
            <a:picLocks noChangeAspect="1"/>
          </p:cNvPicPr>
          <p:nvPr/>
        </p:nvPicPr>
        <p:blipFill>
          <a:blip r:embed="rId4"/>
          <a:stretch>
            <a:fillRect/>
          </a:stretch>
        </p:blipFill>
        <p:spPr>
          <a:xfrm>
            <a:off x="5489750" y="1720756"/>
            <a:ext cx="4659705" cy="2966629"/>
          </a:xfrm>
          <a:prstGeom prst="rect">
            <a:avLst/>
          </a:prstGeom>
        </p:spPr>
      </p:pic>
      <p:pic>
        <p:nvPicPr>
          <p:cNvPr id="9" name="图片 8"/>
          <p:cNvPicPr>
            <a:picLocks noChangeAspect="1"/>
          </p:cNvPicPr>
          <p:nvPr/>
        </p:nvPicPr>
        <p:blipFill>
          <a:blip r:embed="rId5"/>
          <a:stretch>
            <a:fillRect/>
          </a:stretch>
        </p:blipFill>
        <p:spPr>
          <a:xfrm>
            <a:off x="1630786" y="4536942"/>
            <a:ext cx="2590800" cy="704850"/>
          </a:xfrm>
          <a:prstGeom prst="rect">
            <a:avLst/>
          </a:prstGeom>
        </p:spPr>
      </p:pic>
      <p:pic>
        <p:nvPicPr>
          <p:cNvPr id="10" name="图片 9"/>
          <p:cNvPicPr>
            <a:picLocks noChangeAspect="1"/>
          </p:cNvPicPr>
          <p:nvPr/>
        </p:nvPicPr>
        <p:blipFill>
          <a:blip r:embed="rId6"/>
          <a:stretch>
            <a:fillRect/>
          </a:stretch>
        </p:blipFill>
        <p:spPr>
          <a:xfrm>
            <a:off x="1069764" y="5214566"/>
            <a:ext cx="4105275" cy="323850"/>
          </a:xfrm>
          <a:prstGeom prst="rect">
            <a:avLst/>
          </a:prstGeom>
        </p:spPr>
      </p:pic>
      <p:sp>
        <p:nvSpPr>
          <p:cNvPr id="11" name="文本框 10"/>
          <p:cNvSpPr txBox="1"/>
          <p:nvPr/>
        </p:nvSpPr>
        <p:spPr>
          <a:xfrm>
            <a:off x="6485082" y="4773817"/>
            <a:ext cx="5577840" cy="923330"/>
          </a:xfrm>
          <a:prstGeom prst="rect">
            <a:avLst/>
          </a:prstGeom>
          <a:noFill/>
        </p:spPr>
        <p:txBody>
          <a:bodyPr wrap="square" rtlCol="0">
            <a:spAutoFit/>
          </a:bodyPr>
          <a:lstStyle/>
          <a:p>
            <a:r>
              <a:rPr lang="en-US" altLang="zh-CN" dirty="0"/>
              <a:t>The benchmarks contain between 45 and 61,629 gates and use between 5 and 192 qubits, and the benchmarks are all unitary programs</a:t>
            </a:r>
            <a:endParaRPr lang="zh-CN" altLang="en-US" dirty="0"/>
          </a:p>
        </p:txBody>
      </p:sp>
      <p:sp>
        <p:nvSpPr>
          <p:cNvPr id="13" name="文本框 12"/>
          <p:cNvSpPr txBox="1"/>
          <p:nvPr/>
        </p:nvSpPr>
        <p:spPr>
          <a:xfrm>
            <a:off x="5939367" y="5718197"/>
            <a:ext cx="6123555" cy="923330"/>
          </a:xfrm>
          <a:prstGeom prst="rect">
            <a:avLst/>
          </a:prstGeom>
          <a:noFill/>
        </p:spPr>
        <p:txBody>
          <a:bodyPr wrap="square" rtlCol="0">
            <a:spAutoFit/>
          </a:bodyPr>
          <a:lstStyle/>
          <a:p>
            <a:r>
              <a:rPr lang="en-US" altLang="zh-CN" dirty="0"/>
              <a:t>because </a:t>
            </a:r>
            <a:r>
              <a:rPr lang="en-US" altLang="zh-CN" dirty="0" err="1"/>
              <a:t>Nam.el</a:t>
            </a:r>
            <a:r>
              <a:rPr lang="en-US" altLang="zh-CN" dirty="0"/>
              <a:t> contains more optimizations that </a:t>
            </a:r>
            <a:r>
              <a:rPr lang="en-US" altLang="zh-CN" dirty="0" err="1"/>
              <a:t>voqc</a:t>
            </a:r>
            <a:r>
              <a:rPr lang="en-US" altLang="zh-CN" dirty="0"/>
              <a:t>. However, the optimizations performed by </a:t>
            </a:r>
            <a:r>
              <a:rPr lang="en-US" altLang="zh-CN" dirty="0" err="1"/>
              <a:t>voqc</a:t>
            </a:r>
            <a:r>
              <a:rPr lang="en-US" altLang="zh-CN" dirty="0"/>
              <a:t> are all verified in Coq.</a:t>
            </a:r>
            <a:endParaRPr lang="zh-CN" altLang="en-US" dirty="0"/>
          </a:p>
        </p:txBody>
      </p:sp>
      <p:sp>
        <p:nvSpPr>
          <p:cNvPr id="15" name="文本框 14"/>
          <p:cNvSpPr txBox="1"/>
          <p:nvPr/>
        </p:nvSpPr>
        <p:spPr>
          <a:xfrm>
            <a:off x="382271" y="5518022"/>
            <a:ext cx="5852160" cy="1200329"/>
          </a:xfrm>
          <a:prstGeom prst="rect">
            <a:avLst/>
          </a:prstGeom>
          <a:noFill/>
        </p:spPr>
        <p:txBody>
          <a:bodyPr wrap="square" rtlCol="0">
            <a:spAutoFit/>
          </a:bodyPr>
          <a:lstStyle/>
          <a:p>
            <a:r>
              <a:rPr lang="en-US" altLang="zh-CN" dirty="0"/>
              <a:t>Ran both optimizers on randomly-generated circuits.</a:t>
            </a:r>
          </a:p>
          <a:p>
            <a:r>
              <a:rPr lang="en-US" altLang="zh-CN" dirty="0" err="1"/>
              <a:t>voqc</a:t>
            </a:r>
            <a:r>
              <a:rPr lang="en-US" altLang="zh-CN" dirty="0"/>
              <a:t> uses a fixed set of rules designed by Nam.et al</a:t>
            </a:r>
          </a:p>
          <a:p>
            <a:r>
              <a:rPr lang="en-US" altLang="zh-CN" dirty="0" err="1"/>
              <a:t>Qiskit</a:t>
            </a:r>
            <a:r>
              <a:rPr lang="en-US" altLang="zh-CN" dirty="0"/>
              <a:t> performs matrix multiplication to determine whether two gates commute (not real benchmarks)</a:t>
            </a:r>
            <a:endParaRPr lang="zh-CN" altLang="en-US" dirty="0"/>
          </a:p>
        </p:txBody>
      </p:sp>
    </p:spTree>
    <p:extLst>
      <p:ext uri="{BB962C8B-B14F-4D97-AF65-F5344CB8AC3E}">
        <p14:creationId xmlns:p14="http://schemas.microsoft.com/office/powerpoint/2010/main" val="848619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992446" cy="1320800"/>
          </a:xfrm>
        </p:spPr>
        <p:txBody>
          <a:bodyPr/>
          <a:lstStyle/>
          <a:p>
            <a:r>
              <a:rPr lang="en-US" altLang="zh-CN" dirty="0"/>
              <a:t>Verifying Transformations-Circuit Mapping</a:t>
            </a:r>
            <a:endParaRPr lang="zh-CN" altLang="en-US" dirty="0"/>
          </a:p>
        </p:txBody>
      </p:sp>
      <p:sp>
        <p:nvSpPr>
          <p:cNvPr id="3" name="内容占位符 2"/>
          <p:cNvSpPr>
            <a:spLocks noGrp="1"/>
          </p:cNvSpPr>
          <p:nvPr>
            <p:ph idx="1"/>
          </p:nvPr>
        </p:nvSpPr>
        <p:spPr>
          <a:xfrm>
            <a:off x="677334" y="1360170"/>
            <a:ext cx="9986856" cy="5177790"/>
          </a:xfrm>
        </p:spPr>
        <p:txBody>
          <a:bodyPr>
            <a:normAutofit/>
          </a:bodyPr>
          <a:lstStyle/>
          <a:p>
            <a:r>
              <a:rPr lang="en-US" altLang="zh-CN" dirty="0"/>
              <a:t>Circuit mapping algorithms take as input an arbitrary circuit and                                 output a circuit that respects the connectivity constraints of some underlying architecture.</a:t>
            </a:r>
          </a:p>
          <a:p>
            <a:r>
              <a:rPr lang="en-US" altLang="zh-CN" dirty="0"/>
              <a:t>Linear nearest neighbor(LNN) architecture                                                                                                                      qubits are connected to adjacent qubits in the global register</a:t>
            </a:r>
          </a:p>
          <a:p>
            <a:r>
              <a:rPr lang="en-US" altLang="zh-CN" dirty="0"/>
              <a:t>For example: A program will be able to run on our LNN architecture                                                                                            if all </a:t>
            </a:r>
            <a:r>
              <a:rPr lang="en-US" altLang="zh-CN" i="1" dirty="0"/>
              <a:t>CNOT </a:t>
            </a:r>
            <a:r>
              <a:rPr lang="en-US" altLang="zh-CN" dirty="0"/>
              <a:t>operations occur between connected qubits</a:t>
            </a:r>
          </a:p>
          <a:p>
            <a:r>
              <a:rPr lang="en-US" altLang="zh-CN" dirty="0"/>
              <a:t>Constraint:</a:t>
            </a:r>
          </a:p>
          <a:p>
            <a:endParaRPr lang="en-US" altLang="zh-CN" dirty="0"/>
          </a:p>
          <a:p>
            <a:endParaRPr lang="en-US" altLang="zh-CN" dirty="0"/>
          </a:p>
          <a:p>
            <a:endParaRPr lang="en-US" altLang="zh-CN" dirty="0"/>
          </a:p>
          <a:p>
            <a:endParaRPr lang="en-US" altLang="zh-CN" dirty="0"/>
          </a:p>
          <a:p>
            <a:r>
              <a:rPr lang="en-US" altLang="zh-CN" dirty="0"/>
              <a:t> </a:t>
            </a:r>
          </a:p>
          <a:p>
            <a:pPr marL="0" indent="0">
              <a:buNone/>
            </a:pPr>
            <a:endParaRPr lang="en-US" altLang="zh-CN" dirty="0"/>
          </a:p>
        </p:txBody>
      </p:sp>
      <p:pic>
        <p:nvPicPr>
          <p:cNvPr id="4" name="图片 3"/>
          <p:cNvPicPr>
            <a:picLocks noChangeAspect="1"/>
          </p:cNvPicPr>
          <p:nvPr/>
        </p:nvPicPr>
        <p:blipFill>
          <a:blip r:embed="rId2"/>
          <a:stretch>
            <a:fillRect/>
          </a:stretch>
        </p:blipFill>
        <p:spPr>
          <a:xfrm>
            <a:off x="1069657" y="3715701"/>
            <a:ext cx="6257925" cy="1781175"/>
          </a:xfrm>
          <a:prstGeom prst="rect">
            <a:avLst/>
          </a:prstGeom>
        </p:spPr>
      </p:pic>
      <p:pic>
        <p:nvPicPr>
          <p:cNvPr id="6" name="图片 5"/>
          <p:cNvPicPr>
            <a:picLocks noChangeAspect="1"/>
          </p:cNvPicPr>
          <p:nvPr/>
        </p:nvPicPr>
        <p:blipFill>
          <a:blip r:embed="rId3"/>
          <a:stretch>
            <a:fillRect/>
          </a:stretch>
        </p:blipFill>
        <p:spPr>
          <a:xfrm>
            <a:off x="1069657" y="5409481"/>
            <a:ext cx="5231846" cy="427367"/>
          </a:xfrm>
          <a:prstGeom prst="rect">
            <a:avLst/>
          </a:prstGeom>
        </p:spPr>
      </p:pic>
      <p:pic>
        <p:nvPicPr>
          <p:cNvPr id="7" name="图片 6"/>
          <p:cNvPicPr>
            <a:picLocks noChangeAspect="1"/>
          </p:cNvPicPr>
          <p:nvPr/>
        </p:nvPicPr>
        <p:blipFill>
          <a:blip r:embed="rId4"/>
          <a:stretch>
            <a:fillRect/>
          </a:stretch>
        </p:blipFill>
        <p:spPr>
          <a:xfrm>
            <a:off x="1170977" y="5961300"/>
            <a:ext cx="6657975" cy="361950"/>
          </a:xfrm>
          <a:prstGeom prst="rect">
            <a:avLst/>
          </a:prstGeom>
        </p:spPr>
      </p:pic>
      <p:pic>
        <p:nvPicPr>
          <p:cNvPr id="5" name="图片 4"/>
          <p:cNvPicPr>
            <a:picLocks noChangeAspect="1"/>
          </p:cNvPicPr>
          <p:nvPr/>
        </p:nvPicPr>
        <p:blipFill>
          <a:blip r:embed="rId5"/>
          <a:stretch>
            <a:fillRect/>
          </a:stretch>
        </p:blipFill>
        <p:spPr>
          <a:xfrm>
            <a:off x="7828952" y="2054852"/>
            <a:ext cx="3018751" cy="555889"/>
          </a:xfrm>
          <a:prstGeom prst="rect">
            <a:avLst/>
          </a:prstGeom>
        </p:spPr>
      </p:pic>
    </p:spTree>
    <p:extLst>
      <p:ext uri="{BB962C8B-B14F-4D97-AF65-F5344CB8AC3E}">
        <p14:creationId xmlns:p14="http://schemas.microsoft.com/office/powerpoint/2010/main" val="435506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a:t>
            </a:r>
            <a:endParaRPr lang="zh-CN" altLang="en-US" dirty="0"/>
          </a:p>
        </p:txBody>
      </p:sp>
      <p:sp>
        <p:nvSpPr>
          <p:cNvPr id="3" name="内容占位符 2"/>
          <p:cNvSpPr>
            <a:spLocks noGrp="1"/>
          </p:cNvSpPr>
          <p:nvPr>
            <p:ph idx="1"/>
          </p:nvPr>
        </p:nvSpPr>
        <p:spPr>
          <a:xfrm>
            <a:off x="677333" y="1659835"/>
            <a:ext cx="8953683" cy="4381527"/>
          </a:xfrm>
        </p:spPr>
        <p:txBody>
          <a:bodyPr>
            <a:normAutofit/>
          </a:bodyPr>
          <a:lstStyle/>
          <a:p>
            <a:r>
              <a:rPr lang="en-US" altLang="zh-CN" dirty="0">
                <a:solidFill>
                  <a:schemeClr val="tx1"/>
                </a:solidFill>
              </a:rPr>
              <a:t>Reason : Qubits will be scarce, and the risk of </a:t>
            </a:r>
            <a:r>
              <a:rPr lang="en-US" altLang="zh-CN" dirty="0" err="1">
                <a:solidFill>
                  <a:schemeClr val="tx1"/>
                </a:solidFill>
              </a:rPr>
              <a:t>decoherence</a:t>
            </a:r>
            <a:r>
              <a:rPr lang="en-US" altLang="zh-CN" dirty="0">
                <a:solidFill>
                  <a:schemeClr val="tx1"/>
                </a:solidFill>
              </a:rPr>
              <a:t> </a:t>
            </a:r>
          </a:p>
          <a:p>
            <a:pPr marL="0" indent="0">
              <a:buNone/>
            </a:pPr>
            <a:r>
              <a:rPr lang="en-US" altLang="zh-CN" dirty="0">
                <a:solidFill>
                  <a:schemeClr val="tx1"/>
                </a:solidFill>
              </a:rPr>
              <a:t>                   means that gate pipelines will need to be short.</a:t>
            </a:r>
          </a:p>
          <a:p>
            <a:r>
              <a:rPr lang="en-US" altLang="zh-CN" dirty="0">
                <a:solidFill>
                  <a:schemeClr val="tx1"/>
                </a:solidFill>
              </a:rPr>
              <a:t>Manner : optimizing compilers automatically, even by hand</a:t>
            </a:r>
          </a:p>
          <a:p>
            <a:r>
              <a:rPr lang="en-US" altLang="zh-CN" dirty="0">
                <a:solidFill>
                  <a:schemeClr val="tx1"/>
                </a:solidFill>
              </a:rPr>
              <a:t>But we cannot test and debug, Why?</a:t>
            </a:r>
          </a:p>
          <a:p>
            <a:pPr marL="0" indent="0">
              <a:buNone/>
            </a:pPr>
            <a:r>
              <a:rPr lang="en-US" altLang="zh-CN" dirty="0">
                <a:solidFill>
                  <a:schemeClr val="tx1"/>
                </a:solidFill>
              </a:rPr>
              <a:t>                  indeterminacy of quantum algorithms </a:t>
            </a:r>
          </a:p>
          <a:p>
            <a:pPr marL="0" indent="0">
              <a:buNone/>
            </a:pPr>
            <a:r>
              <a:rPr lang="en-US" altLang="zh-CN" dirty="0">
                <a:solidFill>
                  <a:schemeClr val="tx1"/>
                </a:solidFill>
              </a:rPr>
              <a:t>                  and the substantial expense involved in executing or simulating them.</a:t>
            </a:r>
          </a:p>
          <a:p>
            <a:r>
              <a:rPr lang="en-US" altLang="zh-CN" dirty="0">
                <a:solidFill>
                  <a:schemeClr val="tx1"/>
                </a:solidFill>
              </a:rPr>
              <a:t>(So it may be impossible to test an optimizer by comparing runs of the source program to its optimized version.)</a:t>
            </a:r>
          </a:p>
          <a:p>
            <a:r>
              <a:rPr lang="en-US" altLang="zh-CN" dirty="0">
                <a:solidFill>
                  <a:schemeClr val="tx1"/>
                </a:solidFill>
              </a:rPr>
              <a:t>But we can apply rigorous </a:t>
            </a:r>
            <a:r>
              <a:rPr lang="en-US" altLang="zh-CN" dirty="0">
                <a:solidFill>
                  <a:srgbClr val="FF0000"/>
                </a:solidFill>
              </a:rPr>
              <a:t>formal methods </a:t>
            </a:r>
            <a:r>
              <a:rPr lang="en-US" altLang="zh-CN" dirty="0">
                <a:solidFill>
                  <a:schemeClr val="tx1"/>
                </a:solidFill>
              </a:rPr>
              <a:t>to prove that a optimization or algorithm is correct likely </a:t>
            </a:r>
            <a:r>
              <a:rPr lang="en-US" altLang="zh-CN" dirty="0" err="1">
                <a:solidFill>
                  <a:schemeClr val="tx1"/>
                </a:solidFill>
              </a:rPr>
              <a:t>CompCert</a:t>
            </a:r>
            <a:r>
              <a:rPr lang="en-US" altLang="zh-CN" dirty="0">
                <a:solidFill>
                  <a:schemeClr val="tx1"/>
                </a:solidFill>
              </a:rPr>
              <a:t>, a certified compiler for C programs.</a:t>
            </a:r>
          </a:p>
          <a:p>
            <a:endParaRPr lang="en-US" altLang="zh-CN" dirty="0"/>
          </a:p>
        </p:txBody>
      </p:sp>
    </p:spTree>
    <p:extLst>
      <p:ext uri="{BB962C8B-B14F-4D97-AF65-F5344CB8AC3E}">
        <p14:creationId xmlns:p14="http://schemas.microsoft.com/office/powerpoint/2010/main" val="2550256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Introduction-VOQC</a:t>
            </a:r>
            <a:endParaRPr lang="zh-CN" altLang="en-US" dirty="0"/>
          </a:p>
        </p:txBody>
      </p:sp>
      <p:sp>
        <p:nvSpPr>
          <p:cNvPr id="7" name="文本框 6"/>
          <p:cNvSpPr txBox="1"/>
          <p:nvPr/>
        </p:nvSpPr>
        <p:spPr>
          <a:xfrm>
            <a:off x="1159491" y="2539119"/>
            <a:ext cx="2263140" cy="707886"/>
          </a:xfrm>
          <a:prstGeom prst="rect">
            <a:avLst/>
          </a:prstGeom>
          <a:noFill/>
        </p:spPr>
        <p:txBody>
          <a:bodyPr wrap="square" rtlCol="0">
            <a:spAutoFit/>
          </a:bodyPr>
          <a:lstStyle/>
          <a:p>
            <a:r>
              <a:rPr lang="en-US" altLang="zh-CN" sz="2000" dirty="0"/>
              <a:t>(source) </a:t>
            </a:r>
            <a:r>
              <a:rPr lang="en-US" altLang="zh-CN" sz="4000" dirty="0"/>
              <a:t>SQIR</a:t>
            </a:r>
            <a:endParaRPr lang="zh-CN" altLang="en-US" sz="4000" dirty="0"/>
          </a:p>
        </p:txBody>
      </p:sp>
      <p:sp>
        <p:nvSpPr>
          <p:cNvPr id="9" name="文本框 8"/>
          <p:cNvSpPr txBox="1"/>
          <p:nvPr/>
        </p:nvSpPr>
        <p:spPr>
          <a:xfrm>
            <a:off x="4767753" y="2539119"/>
            <a:ext cx="2728152" cy="707886"/>
          </a:xfrm>
          <a:prstGeom prst="rect">
            <a:avLst/>
          </a:prstGeom>
          <a:noFill/>
        </p:spPr>
        <p:txBody>
          <a:bodyPr wrap="square" rtlCol="0">
            <a:spAutoFit/>
          </a:bodyPr>
          <a:lstStyle/>
          <a:p>
            <a:r>
              <a:rPr lang="en-US" altLang="zh-CN" dirty="0"/>
              <a:t> </a:t>
            </a:r>
            <a:r>
              <a:rPr lang="en-US" altLang="zh-CN" sz="4000" dirty="0"/>
              <a:t>SQIR</a:t>
            </a:r>
            <a:r>
              <a:rPr lang="en-US" altLang="zh-CN" sz="2800" dirty="0"/>
              <a:t> </a:t>
            </a:r>
            <a:r>
              <a:rPr lang="en-US" altLang="zh-CN" sz="2000" dirty="0"/>
              <a:t>(target) </a:t>
            </a:r>
            <a:endParaRPr lang="zh-CN" altLang="en-US" dirty="0"/>
          </a:p>
        </p:txBody>
      </p:sp>
      <p:cxnSp>
        <p:nvCxnSpPr>
          <p:cNvPr id="11" name="直接箭头连接符 10"/>
          <p:cNvCxnSpPr/>
          <p:nvPr/>
        </p:nvCxnSpPr>
        <p:spPr>
          <a:xfrm>
            <a:off x="3314700" y="2893062"/>
            <a:ext cx="15773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324243" y="1894856"/>
            <a:ext cx="1577340" cy="707886"/>
          </a:xfrm>
          <a:prstGeom prst="rect">
            <a:avLst/>
          </a:prstGeom>
          <a:noFill/>
        </p:spPr>
        <p:txBody>
          <a:bodyPr wrap="square" rtlCol="0">
            <a:spAutoFit/>
          </a:bodyPr>
          <a:lstStyle/>
          <a:p>
            <a:r>
              <a:rPr lang="en-US" altLang="zh-CN" sz="4000" dirty="0"/>
              <a:t>VOQC</a:t>
            </a:r>
            <a:endParaRPr lang="zh-CN" altLang="en-US" sz="4000" dirty="0"/>
          </a:p>
        </p:txBody>
      </p:sp>
      <p:sp>
        <p:nvSpPr>
          <p:cNvPr id="13" name="左大括号 12"/>
          <p:cNvSpPr/>
          <p:nvPr/>
        </p:nvSpPr>
        <p:spPr>
          <a:xfrm>
            <a:off x="4730245" y="1698329"/>
            <a:ext cx="380809" cy="720923"/>
          </a:xfrm>
          <a:prstGeom prst="leftBrace">
            <a:avLst>
              <a:gd name="adj1" fmla="val 0"/>
              <a:gd name="adj2" fmla="val 6582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p:cNvSpPr txBox="1"/>
          <p:nvPr/>
        </p:nvSpPr>
        <p:spPr>
          <a:xfrm>
            <a:off x="5092387" y="1406629"/>
            <a:ext cx="3748640" cy="1200329"/>
          </a:xfrm>
          <a:prstGeom prst="rect">
            <a:avLst/>
          </a:prstGeom>
          <a:noFill/>
        </p:spPr>
        <p:txBody>
          <a:bodyPr wrap="square" rtlCol="0">
            <a:spAutoFit/>
          </a:bodyPr>
          <a:lstStyle/>
          <a:p>
            <a:pPr>
              <a:lnSpc>
                <a:spcPct val="150000"/>
              </a:lnSpc>
            </a:pPr>
            <a:r>
              <a:rPr lang="en-US" altLang="zh-CN" sz="2400" dirty="0"/>
              <a:t>peephole optimizations</a:t>
            </a:r>
          </a:p>
          <a:p>
            <a:pPr>
              <a:lnSpc>
                <a:spcPct val="150000"/>
              </a:lnSpc>
            </a:pPr>
            <a:r>
              <a:rPr lang="en-US" altLang="zh-CN" sz="2400" dirty="0"/>
              <a:t>circuit mapping algorithm</a:t>
            </a:r>
            <a:endParaRPr lang="zh-CN" altLang="en-US" sz="2400" dirty="0"/>
          </a:p>
        </p:txBody>
      </p:sp>
      <p:sp>
        <p:nvSpPr>
          <p:cNvPr id="16" name="左大括号 15"/>
          <p:cNvSpPr/>
          <p:nvPr/>
        </p:nvSpPr>
        <p:spPr>
          <a:xfrm>
            <a:off x="8834635" y="1958712"/>
            <a:ext cx="197196" cy="736596"/>
          </a:xfrm>
          <a:prstGeom prst="leftBrace">
            <a:avLst>
              <a:gd name="adj1" fmla="val 0"/>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9076762" y="1826470"/>
            <a:ext cx="2205990" cy="923330"/>
          </a:xfrm>
          <a:prstGeom prst="rect">
            <a:avLst/>
          </a:prstGeom>
          <a:noFill/>
        </p:spPr>
        <p:txBody>
          <a:bodyPr wrap="square" rtlCol="0">
            <a:spAutoFit/>
          </a:bodyPr>
          <a:lstStyle/>
          <a:p>
            <a:r>
              <a:rPr lang="en-US" altLang="zh-CN" dirty="0"/>
              <a:t>architecture</a:t>
            </a:r>
          </a:p>
          <a:p>
            <a:endParaRPr lang="en-US" altLang="zh-CN" dirty="0"/>
          </a:p>
          <a:p>
            <a:r>
              <a:rPr lang="en-US" altLang="zh-CN" dirty="0"/>
              <a:t>specification</a:t>
            </a:r>
            <a:endParaRPr lang="zh-CN" altLang="en-US" dirty="0"/>
          </a:p>
        </p:txBody>
      </p:sp>
      <p:sp>
        <p:nvSpPr>
          <p:cNvPr id="18" name="文本框 17"/>
          <p:cNvSpPr txBox="1"/>
          <p:nvPr/>
        </p:nvSpPr>
        <p:spPr>
          <a:xfrm>
            <a:off x="1817370" y="3247005"/>
            <a:ext cx="2286000" cy="646331"/>
          </a:xfrm>
          <a:prstGeom prst="rect">
            <a:avLst/>
          </a:prstGeom>
          <a:noFill/>
        </p:spPr>
        <p:txBody>
          <a:bodyPr wrap="square" rtlCol="0">
            <a:spAutoFit/>
          </a:bodyPr>
          <a:lstStyle/>
          <a:p>
            <a:r>
              <a:rPr lang="zh-CN" altLang="en-US" dirty="0"/>
              <a:t>基于量子电路的</a:t>
            </a:r>
            <a:endParaRPr lang="en-US" altLang="zh-CN" dirty="0"/>
          </a:p>
          <a:p>
            <a:r>
              <a:rPr lang="zh-CN" altLang="en-US" dirty="0"/>
              <a:t>低级量子编程语言</a:t>
            </a:r>
          </a:p>
        </p:txBody>
      </p:sp>
      <p:sp>
        <p:nvSpPr>
          <p:cNvPr id="19" name="文本框 18"/>
          <p:cNvSpPr txBox="1"/>
          <p:nvPr/>
        </p:nvSpPr>
        <p:spPr>
          <a:xfrm>
            <a:off x="5314950" y="3119679"/>
            <a:ext cx="4846320" cy="1892826"/>
          </a:xfrm>
          <a:prstGeom prst="rect">
            <a:avLst/>
          </a:prstGeom>
          <a:noFill/>
        </p:spPr>
        <p:txBody>
          <a:bodyPr wrap="square" rtlCol="0">
            <a:spAutoFit/>
          </a:bodyPr>
          <a:lstStyle/>
          <a:p>
            <a:pPr>
              <a:lnSpc>
                <a:spcPct val="150000"/>
              </a:lnSpc>
            </a:pPr>
            <a:r>
              <a:rPr lang="zh-CN" altLang="en-US" dirty="0"/>
              <a:t>遵守目标量子框架所施加的约束的等效程序</a:t>
            </a:r>
            <a:endParaRPr lang="en-US" altLang="zh-CN" dirty="0"/>
          </a:p>
          <a:p>
            <a:pPr>
              <a:lnSpc>
                <a:spcPct val="150000"/>
              </a:lnSpc>
            </a:pPr>
            <a:r>
              <a:rPr lang="en-US" altLang="zh-CN" dirty="0"/>
              <a:t>Coq</a:t>
            </a:r>
            <a:r>
              <a:rPr lang="zh-CN" altLang="en-US" dirty="0"/>
              <a:t>中表现为</a:t>
            </a:r>
            <a:r>
              <a:rPr lang="en-US" altLang="zh-CN" dirty="0"/>
              <a:t>Coq</a:t>
            </a:r>
            <a:r>
              <a:rPr lang="zh-CN" altLang="en-US" dirty="0"/>
              <a:t>函数，可提取到</a:t>
            </a:r>
            <a:r>
              <a:rPr lang="en-US" altLang="zh-CN" dirty="0" err="1"/>
              <a:t>Ocaml</a:t>
            </a:r>
            <a:endParaRPr lang="en-US" altLang="zh-CN" dirty="0"/>
          </a:p>
          <a:p>
            <a:pPr>
              <a:lnSpc>
                <a:spcPct val="150000"/>
              </a:lnSpc>
            </a:pPr>
            <a:r>
              <a:rPr lang="en-US" altLang="zh-CN" dirty="0" err="1"/>
              <a:t>OpenQASM</a:t>
            </a:r>
            <a:r>
              <a:rPr lang="zh-CN" altLang="en-US" dirty="0"/>
              <a:t>量子电路</a:t>
            </a:r>
            <a:r>
              <a:rPr lang="en-US" altLang="zh-CN" dirty="0"/>
              <a:t>(</a:t>
            </a:r>
            <a:r>
              <a:rPr lang="zh-CN" altLang="en-US" dirty="0"/>
              <a:t>高级</a:t>
            </a:r>
            <a:r>
              <a:rPr lang="en-US" altLang="zh-CN" dirty="0"/>
              <a:t>)</a:t>
            </a:r>
            <a:r>
              <a:rPr lang="zh-CN" altLang="en-US" dirty="0"/>
              <a:t>的标准格式</a:t>
            </a:r>
            <a:r>
              <a:rPr lang="en-US" altLang="zh-CN" dirty="0"/>
              <a:t>(</a:t>
            </a:r>
            <a:r>
              <a:rPr lang="zh-CN" altLang="en-US" dirty="0"/>
              <a:t>未验证</a:t>
            </a:r>
            <a:r>
              <a:rPr lang="en-US" altLang="zh-CN" dirty="0"/>
              <a:t>)</a:t>
            </a:r>
          </a:p>
          <a:p>
            <a:r>
              <a:rPr lang="en-US" altLang="zh-CN" dirty="0"/>
              <a:t>     </a:t>
            </a:r>
            <a:r>
              <a:rPr lang="zh-CN" altLang="en-US" dirty="0"/>
              <a:t>允许我们再各种生成的电路上运行</a:t>
            </a:r>
            <a:r>
              <a:rPr lang="en-US" altLang="zh-CN" dirty="0"/>
              <a:t>VOQC</a:t>
            </a:r>
          </a:p>
          <a:p>
            <a:r>
              <a:rPr lang="en-US" altLang="zh-CN" dirty="0"/>
              <a:t>     </a:t>
            </a:r>
            <a:r>
              <a:rPr lang="zh-CN" altLang="en-US" dirty="0"/>
              <a:t>而无需用户到</a:t>
            </a:r>
            <a:r>
              <a:rPr lang="en-US" altLang="zh-CN" dirty="0"/>
              <a:t>Coq</a:t>
            </a:r>
            <a:r>
              <a:rPr lang="zh-CN" altLang="en-US" dirty="0"/>
              <a:t>中编程</a:t>
            </a:r>
          </a:p>
        </p:txBody>
      </p:sp>
      <p:sp>
        <p:nvSpPr>
          <p:cNvPr id="20" name="文本框 19"/>
          <p:cNvSpPr txBox="1"/>
          <p:nvPr/>
        </p:nvSpPr>
        <p:spPr>
          <a:xfrm>
            <a:off x="560070" y="4411980"/>
            <a:ext cx="1428750" cy="923330"/>
          </a:xfrm>
          <a:prstGeom prst="rect">
            <a:avLst/>
          </a:prstGeom>
          <a:noFill/>
        </p:spPr>
        <p:txBody>
          <a:bodyPr wrap="square" rtlCol="0">
            <a:spAutoFit/>
          </a:bodyPr>
          <a:lstStyle/>
          <a:p>
            <a:r>
              <a:rPr lang="en-US" altLang="zh-CN" dirty="0"/>
              <a:t>syntax,</a:t>
            </a:r>
          </a:p>
          <a:p>
            <a:r>
              <a:rPr lang="en-US" altLang="zh-CN" dirty="0"/>
              <a:t>semantics</a:t>
            </a:r>
          </a:p>
          <a:p>
            <a:r>
              <a:rPr lang="en-US" altLang="zh-CN" dirty="0"/>
              <a:t>(denotation)</a:t>
            </a:r>
            <a:endParaRPr lang="zh-CN" altLang="en-US" dirty="0"/>
          </a:p>
        </p:txBody>
      </p:sp>
      <p:sp>
        <p:nvSpPr>
          <p:cNvPr id="21" name="左大括号 20"/>
          <p:cNvSpPr/>
          <p:nvPr/>
        </p:nvSpPr>
        <p:spPr>
          <a:xfrm>
            <a:off x="1988820" y="4411980"/>
            <a:ext cx="297180" cy="731520"/>
          </a:xfrm>
          <a:prstGeom prst="leftBrace">
            <a:avLst>
              <a:gd name="adj1" fmla="val 0"/>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文本框 21"/>
          <p:cNvSpPr txBox="1"/>
          <p:nvPr/>
        </p:nvSpPr>
        <p:spPr>
          <a:xfrm>
            <a:off x="2400300" y="4316075"/>
            <a:ext cx="2710754" cy="923330"/>
          </a:xfrm>
          <a:prstGeom prst="rect">
            <a:avLst/>
          </a:prstGeom>
          <a:noFill/>
        </p:spPr>
        <p:txBody>
          <a:bodyPr wrap="square" rtlCol="0">
            <a:spAutoFit/>
          </a:bodyPr>
          <a:lstStyle/>
          <a:p>
            <a:r>
              <a:rPr lang="en-US" altLang="zh-CN" dirty="0"/>
              <a:t>Unitary</a:t>
            </a:r>
          </a:p>
          <a:p>
            <a:endParaRPr lang="en-US" altLang="zh-CN" dirty="0"/>
          </a:p>
          <a:p>
            <a:r>
              <a:rPr lang="en-US" altLang="zh-CN" dirty="0"/>
              <a:t>General(Measurement)</a:t>
            </a:r>
            <a:endParaRPr lang="zh-CN" altLang="en-US" dirty="0"/>
          </a:p>
        </p:txBody>
      </p:sp>
      <p:sp>
        <p:nvSpPr>
          <p:cNvPr id="23" name="文本框 22"/>
          <p:cNvSpPr txBox="1"/>
          <p:nvPr/>
        </p:nvSpPr>
        <p:spPr>
          <a:xfrm>
            <a:off x="4892040" y="666532"/>
            <a:ext cx="4560570" cy="923330"/>
          </a:xfrm>
          <a:prstGeom prst="rect">
            <a:avLst/>
          </a:prstGeom>
          <a:noFill/>
        </p:spPr>
        <p:txBody>
          <a:bodyPr wrap="square" rtlCol="0">
            <a:spAutoFit/>
          </a:bodyPr>
          <a:lstStyle/>
          <a:p>
            <a:r>
              <a:rPr lang="zh-CN" altLang="en-US" dirty="0"/>
              <a:t>利用小电路特性减少电路的总栅极数</a:t>
            </a:r>
            <a:endParaRPr lang="en-US" altLang="zh-CN" dirty="0"/>
          </a:p>
          <a:p>
            <a:endParaRPr lang="en-US" altLang="zh-CN" dirty="0"/>
          </a:p>
          <a:p>
            <a:r>
              <a:rPr lang="zh-CN" altLang="en-US" dirty="0"/>
              <a:t>转换</a:t>
            </a:r>
            <a:r>
              <a:rPr lang="en-US" altLang="zh-CN" dirty="0"/>
              <a:t>SQIR</a:t>
            </a:r>
            <a:r>
              <a:rPr lang="zh-CN" altLang="en-US" dirty="0"/>
              <a:t>程序以满足量子比特交互的约束</a:t>
            </a:r>
          </a:p>
        </p:txBody>
      </p:sp>
      <p:sp>
        <p:nvSpPr>
          <p:cNvPr id="24" name="文本框 23"/>
          <p:cNvSpPr txBox="1"/>
          <p:nvPr/>
        </p:nvSpPr>
        <p:spPr>
          <a:xfrm>
            <a:off x="1513032" y="5576955"/>
            <a:ext cx="9174018" cy="1200329"/>
          </a:xfrm>
          <a:prstGeom prst="rect">
            <a:avLst/>
          </a:prstGeom>
          <a:noFill/>
        </p:spPr>
        <p:txBody>
          <a:bodyPr wrap="square" rtlCol="0">
            <a:spAutoFit/>
          </a:bodyPr>
          <a:lstStyle/>
          <a:p>
            <a:r>
              <a:rPr lang="zh-CN" altLang="en-US" dirty="0"/>
              <a:t>实验结果：</a:t>
            </a:r>
            <a:r>
              <a:rPr lang="en-US" altLang="zh-CN" dirty="0"/>
              <a:t>on a benchmark of 29 circuit programs developed by Nam et al.</a:t>
            </a:r>
          </a:p>
          <a:p>
            <a:r>
              <a:rPr lang="zh-CN" altLang="en-US" dirty="0"/>
              <a:t>意义：第一个基于实际量子电路语言的已验证正确的优化器</a:t>
            </a:r>
            <a:r>
              <a:rPr lang="en-US" altLang="zh-CN" dirty="0"/>
              <a:t>(verified compilation of Boolean circuits and verified optimization of ZX terms ,or no optimize, or no verified )</a:t>
            </a:r>
          </a:p>
          <a:p>
            <a:r>
              <a:rPr lang="zh-CN" altLang="en-US" dirty="0"/>
              <a:t>未来：研究高级语言到</a:t>
            </a:r>
            <a:r>
              <a:rPr lang="en-US" altLang="zh-CN" dirty="0"/>
              <a:t>SQIR</a:t>
            </a:r>
            <a:r>
              <a:rPr lang="zh-CN" altLang="en-US" dirty="0"/>
              <a:t>的更多转换</a:t>
            </a:r>
            <a:endParaRPr lang="en-US" altLang="zh-CN" dirty="0"/>
          </a:p>
        </p:txBody>
      </p:sp>
    </p:spTree>
    <p:extLst>
      <p:ext uri="{BB962C8B-B14F-4D97-AF65-F5344CB8AC3E}">
        <p14:creationId xmlns:p14="http://schemas.microsoft.com/office/powerpoint/2010/main" val="1014839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SQIR-Unitary</a:t>
            </a:r>
            <a:endParaRPr lang="zh-CN" altLang="en-US" dirty="0"/>
          </a:p>
        </p:txBody>
      </p:sp>
      <p:pic>
        <p:nvPicPr>
          <p:cNvPr id="6" name="图片 5"/>
          <p:cNvPicPr>
            <a:picLocks noChangeAspect="1"/>
          </p:cNvPicPr>
          <p:nvPr/>
        </p:nvPicPr>
        <p:blipFill>
          <a:blip r:embed="rId3"/>
          <a:stretch>
            <a:fillRect/>
          </a:stretch>
        </p:blipFill>
        <p:spPr>
          <a:xfrm>
            <a:off x="1675447" y="1463871"/>
            <a:ext cx="5915025" cy="2305050"/>
          </a:xfrm>
          <a:prstGeom prst="rect">
            <a:avLst/>
          </a:prstGeom>
        </p:spPr>
      </p:pic>
      <p:cxnSp>
        <p:nvCxnSpPr>
          <p:cNvPr id="12" name="直接连接符 11"/>
          <p:cNvCxnSpPr/>
          <p:nvPr/>
        </p:nvCxnSpPr>
        <p:spPr>
          <a:xfrm>
            <a:off x="2273665" y="3768921"/>
            <a:ext cx="187632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590489" y="4368753"/>
            <a:ext cx="5638800" cy="2438400"/>
            <a:chOff x="1675447" y="4278630"/>
            <a:chExt cx="5638800" cy="2438400"/>
          </a:xfrm>
        </p:grpSpPr>
        <p:pic>
          <p:nvPicPr>
            <p:cNvPr id="5" name="图片 4"/>
            <p:cNvPicPr>
              <a:picLocks noChangeAspect="1"/>
            </p:cNvPicPr>
            <p:nvPr/>
          </p:nvPicPr>
          <p:blipFill>
            <a:blip r:embed="rId4"/>
            <a:stretch>
              <a:fillRect/>
            </a:stretch>
          </p:blipFill>
          <p:spPr>
            <a:xfrm>
              <a:off x="1675447" y="4278630"/>
              <a:ext cx="5638800" cy="2438400"/>
            </a:xfrm>
            <a:prstGeom prst="rect">
              <a:avLst/>
            </a:prstGeom>
          </p:spPr>
        </p:pic>
        <p:cxnSp>
          <p:nvCxnSpPr>
            <p:cNvPr id="8" name="直接连接符 7"/>
            <p:cNvCxnSpPr/>
            <p:nvPr/>
          </p:nvCxnSpPr>
          <p:spPr>
            <a:xfrm>
              <a:off x="3211830" y="6286500"/>
              <a:ext cx="176383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074670" y="6126480"/>
              <a:ext cx="64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423160" y="4549140"/>
              <a:ext cx="9715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3496854" y="2400674"/>
            <a:ext cx="331470" cy="369332"/>
          </a:xfrm>
          <a:prstGeom prst="rect">
            <a:avLst/>
          </a:prstGeom>
          <a:noFill/>
        </p:spPr>
        <p:txBody>
          <a:bodyPr wrap="square" rtlCol="0">
            <a:spAutoFit/>
          </a:bodyPr>
          <a:lstStyle/>
          <a:p>
            <a:r>
              <a:rPr lang="en-US" altLang="zh-CN" dirty="0">
                <a:solidFill>
                  <a:srgbClr val="FF0000"/>
                </a:solidFill>
              </a:rPr>
              <a:t>Z</a:t>
            </a:r>
            <a:endParaRPr lang="zh-CN" altLang="en-US" dirty="0">
              <a:solidFill>
                <a:srgbClr val="FF0000"/>
              </a:solidFill>
            </a:endParaRPr>
          </a:p>
        </p:txBody>
      </p:sp>
      <p:sp>
        <p:nvSpPr>
          <p:cNvPr id="17" name="文本框 16"/>
          <p:cNvSpPr txBox="1"/>
          <p:nvPr/>
        </p:nvSpPr>
        <p:spPr>
          <a:xfrm>
            <a:off x="7516177" y="1985176"/>
            <a:ext cx="2114550" cy="1200329"/>
          </a:xfrm>
          <a:prstGeom prst="rect">
            <a:avLst/>
          </a:prstGeom>
          <a:noFill/>
        </p:spPr>
        <p:txBody>
          <a:bodyPr wrap="square" rtlCol="0">
            <a:spAutoFit/>
          </a:bodyPr>
          <a:lstStyle/>
          <a:p>
            <a:r>
              <a:rPr lang="zh-CN" altLang="en-US" dirty="0"/>
              <a:t>指称可以在不确定良好类型是讨论，否则要假设并保证良好类型</a:t>
            </a:r>
          </a:p>
        </p:txBody>
      </p:sp>
      <p:pic>
        <p:nvPicPr>
          <p:cNvPr id="18" name="图片 17"/>
          <p:cNvPicPr>
            <a:picLocks noChangeAspect="1"/>
          </p:cNvPicPr>
          <p:nvPr/>
        </p:nvPicPr>
        <p:blipFill>
          <a:blip r:embed="rId5"/>
          <a:stretch>
            <a:fillRect/>
          </a:stretch>
        </p:blipFill>
        <p:spPr>
          <a:xfrm>
            <a:off x="3565797" y="729588"/>
            <a:ext cx="7900760" cy="597659"/>
          </a:xfrm>
          <a:prstGeom prst="rect">
            <a:avLst/>
          </a:prstGeom>
        </p:spPr>
      </p:pic>
      <p:sp>
        <p:nvSpPr>
          <p:cNvPr id="19" name="文本框 18"/>
          <p:cNvSpPr txBox="1"/>
          <p:nvPr/>
        </p:nvSpPr>
        <p:spPr>
          <a:xfrm>
            <a:off x="590489" y="3778250"/>
            <a:ext cx="4004371" cy="646331"/>
          </a:xfrm>
          <a:prstGeom prst="rect">
            <a:avLst/>
          </a:prstGeom>
          <a:noFill/>
        </p:spPr>
        <p:txBody>
          <a:bodyPr wrap="square" rtlCol="0">
            <a:spAutoFit/>
          </a:bodyPr>
          <a:lstStyle/>
          <a:p>
            <a:r>
              <a:rPr lang="zh-CN" altLang="en-US" dirty="0"/>
              <a:t>通过</a:t>
            </a:r>
            <a:r>
              <a:rPr lang="zh-CN" altLang="en-US" dirty="0">
                <a:solidFill>
                  <a:srgbClr val="FF0000"/>
                </a:solidFill>
              </a:rPr>
              <a:t>索引到全局寄存器的自然数</a:t>
            </a:r>
            <a:r>
              <a:rPr lang="zh-CN" altLang="en-US" dirty="0"/>
              <a:t>引用量子比特，使指称函数变得更简单。</a:t>
            </a:r>
            <a:endParaRPr lang="en-US" altLang="zh-CN" dirty="0"/>
          </a:p>
        </p:txBody>
      </p:sp>
      <p:pic>
        <p:nvPicPr>
          <p:cNvPr id="9" name="图片 8"/>
          <p:cNvPicPr>
            <a:picLocks noChangeAspect="1"/>
          </p:cNvPicPr>
          <p:nvPr/>
        </p:nvPicPr>
        <p:blipFill>
          <a:blip r:embed="rId6"/>
          <a:stretch>
            <a:fillRect/>
          </a:stretch>
        </p:blipFill>
        <p:spPr>
          <a:xfrm>
            <a:off x="6206243" y="5496921"/>
            <a:ext cx="5829300" cy="1228725"/>
          </a:xfrm>
          <a:prstGeom prst="rect">
            <a:avLst/>
          </a:prstGeom>
        </p:spPr>
      </p:pic>
      <p:pic>
        <p:nvPicPr>
          <p:cNvPr id="11" name="图片 10"/>
          <p:cNvPicPr>
            <a:picLocks noChangeAspect="1"/>
          </p:cNvPicPr>
          <p:nvPr/>
        </p:nvPicPr>
        <p:blipFill>
          <a:blip r:embed="rId7"/>
          <a:stretch>
            <a:fillRect/>
          </a:stretch>
        </p:blipFill>
        <p:spPr>
          <a:xfrm>
            <a:off x="5356366" y="3685560"/>
            <a:ext cx="6110191" cy="1639319"/>
          </a:xfrm>
          <a:prstGeom prst="rect">
            <a:avLst/>
          </a:prstGeom>
        </p:spPr>
      </p:pic>
      <p:sp>
        <p:nvSpPr>
          <p:cNvPr id="20" name="文本框 19"/>
          <p:cNvSpPr txBox="1"/>
          <p:nvPr/>
        </p:nvSpPr>
        <p:spPr>
          <a:xfrm>
            <a:off x="3472755" y="300262"/>
            <a:ext cx="2114550" cy="369332"/>
          </a:xfrm>
          <a:prstGeom prst="rect">
            <a:avLst/>
          </a:prstGeom>
          <a:noFill/>
        </p:spPr>
        <p:txBody>
          <a:bodyPr wrap="square" rtlCol="0">
            <a:spAutoFit/>
          </a:bodyPr>
          <a:lstStyle/>
          <a:p>
            <a:r>
              <a:rPr lang="zh-CN" altLang="en-US" dirty="0"/>
              <a:t>可扩展到派生门</a:t>
            </a:r>
          </a:p>
        </p:txBody>
      </p:sp>
    </p:spTree>
    <p:extLst>
      <p:ext uri="{BB962C8B-B14F-4D97-AF65-F5344CB8AC3E}">
        <p14:creationId xmlns:p14="http://schemas.microsoft.com/office/powerpoint/2010/main" val="107819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19150"/>
          </a:xfrm>
        </p:spPr>
        <p:txBody>
          <a:bodyPr/>
          <a:lstStyle/>
          <a:p>
            <a:r>
              <a:rPr lang="en-US" altLang="zh-CN" dirty="0"/>
              <a:t>SQIR-Unitary-Example</a:t>
            </a:r>
            <a:endParaRPr lang="zh-CN" altLang="en-US" dirty="0"/>
          </a:p>
        </p:txBody>
      </p:sp>
      <p:pic>
        <p:nvPicPr>
          <p:cNvPr id="4" name="内容占位符 3"/>
          <p:cNvPicPr>
            <a:picLocks noGrp="1" noChangeAspect="1"/>
          </p:cNvPicPr>
          <p:nvPr>
            <p:ph idx="1"/>
          </p:nvPr>
        </p:nvPicPr>
        <p:blipFill>
          <a:blip r:embed="rId2"/>
          <a:stretch>
            <a:fillRect/>
          </a:stretch>
        </p:blipFill>
        <p:spPr>
          <a:xfrm>
            <a:off x="106786" y="3613704"/>
            <a:ext cx="5743575" cy="1304925"/>
          </a:xfrm>
          <a:prstGeom prst="rect">
            <a:avLst/>
          </a:prstGeom>
        </p:spPr>
      </p:pic>
      <p:pic>
        <p:nvPicPr>
          <p:cNvPr id="6" name="图片 5"/>
          <p:cNvPicPr>
            <a:picLocks noChangeAspect="1"/>
          </p:cNvPicPr>
          <p:nvPr/>
        </p:nvPicPr>
        <p:blipFill>
          <a:blip r:embed="rId3"/>
          <a:stretch>
            <a:fillRect/>
          </a:stretch>
        </p:blipFill>
        <p:spPr>
          <a:xfrm>
            <a:off x="106786" y="2061129"/>
            <a:ext cx="3533775" cy="1552575"/>
          </a:xfrm>
          <a:prstGeom prst="rect">
            <a:avLst/>
          </a:prstGeom>
        </p:spPr>
      </p:pic>
      <p:pic>
        <p:nvPicPr>
          <p:cNvPr id="7" name="图片 6"/>
          <p:cNvPicPr>
            <a:picLocks noChangeAspect="1"/>
          </p:cNvPicPr>
          <p:nvPr/>
        </p:nvPicPr>
        <p:blipFill>
          <a:blip r:embed="rId4"/>
          <a:stretch>
            <a:fillRect/>
          </a:stretch>
        </p:blipFill>
        <p:spPr>
          <a:xfrm>
            <a:off x="463973" y="1253290"/>
            <a:ext cx="2819400" cy="752475"/>
          </a:xfrm>
          <a:prstGeom prst="rect">
            <a:avLst/>
          </a:prstGeom>
        </p:spPr>
      </p:pic>
      <p:pic>
        <p:nvPicPr>
          <p:cNvPr id="8" name="图片 7"/>
          <p:cNvPicPr>
            <a:picLocks noChangeAspect="1"/>
          </p:cNvPicPr>
          <p:nvPr/>
        </p:nvPicPr>
        <p:blipFill>
          <a:blip r:embed="rId5"/>
          <a:stretch>
            <a:fillRect/>
          </a:stretch>
        </p:blipFill>
        <p:spPr>
          <a:xfrm>
            <a:off x="3496734" y="1253290"/>
            <a:ext cx="2085975" cy="1304925"/>
          </a:xfrm>
          <a:prstGeom prst="rect">
            <a:avLst/>
          </a:prstGeom>
        </p:spPr>
      </p:pic>
      <p:pic>
        <p:nvPicPr>
          <p:cNvPr id="9" name="图片 8"/>
          <p:cNvPicPr>
            <a:picLocks noChangeAspect="1"/>
          </p:cNvPicPr>
          <p:nvPr/>
        </p:nvPicPr>
        <p:blipFill>
          <a:blip r:embed="rId6"/>
          <a:stretch>
            <a:fillRect/>
          </a:stretch>
        </p:blipFill>
        <p:spPr>
          <a:xfrm>
            <a:off x="106786" y="5166279"/>
            <a:ext cx="6248400" cy="381000"/>
          </a:xfrm>
          <a:prstGeom prst="rect">
            <a:avLst/>
          </a:prstGeom>
        </p:spPr>
      </p:pic>
      <p:pic>
        <p:nvPicPr>
          <p:cNvPr id="10" name="图片 9"/>
          <p:cNvPicPr>
            <a:picLocks noChangeAspect="1"/>
          </p:cNvPicPr>
          <p:nvPr/>
        </p:nvPicPr>
        <p:blipFill>
          <a:blip r:embed="rId7"/>
          <a:stretch>
            <a:fillRect/>
          </a:stretch>
        </p:blipFill>
        <p:spPr>
          <a:xfrm>
            <a:off x="6366673" y="388620"/>
            <a:ext cx="4752975" cy="5829300"/>
          </a:xfrm>
          <a:prstGeom prst="rect">
            <a:avLst/>
          </a:prstGeom>
        </p:spPr>
      </p:pic>
      <p:pic>
        <p:nvPicPr>
          <p:cNvPr id="11" name="图片 10"/>
          <p:cNvPicPr>
            <a:picLocks noChangeAspect="1"/>
          </p:cNvPicPr>
          <p:nvPr/>
        </p:nvPicPr>
        <p:blipFill>
          <a:blip r:embed="rId8"/>
          <a:stretch>
            <a:fillRect/>
          </a:stretch>
        </p:blipFill>
        <p:spPr>
          <a:xfrm>
            <a:off x="3640561" y="6329322"/>
            <a:ext cx="7629525" cy="342900"/>
          </a:xfrm>
          <a:prstGeom prst="rect">
            <a:avLst/>
          </a:prstGeom>
        </p:spPr>
      </p:pic>
    </p:spTree>
    <p:extLst>
      <p:ext uri="{BB962C8B-B14F-4D97-AF65-F5344CB8AC3E}">
        <p14:creationId xmlns:p14="http://schemas.microsoft.com/office/powerpoint/2010/main" val="2903919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SQIR-General</a:t>
            </a:r>
            <a:endParaRPr lang="zh-CN" altLang="en-US" dirty="0"/>
          </a:p>
        </p:txBody>
      </p:sp>
      <p:pic>
        <p:nvPicPr>
          <p:cNvPr id="7" name="图片 6"/>
          <p:cNvPicPr>
            <a:picLocks noChangeAspect="1"/>
          </p:cNvPicPr>
          <p:nvPr/>
        </p:nvPicPr>
        <p:blipFill>
          <a:blip r:embed="rId2"/>
          <a:stretch>
            <a:fillRect/>
          </a:stretch>
        </p:blipFill>
        <p:spPr>
          <a:xfrm>
            <a:off x="45705" y="1354497"/>
            <a:ext cx="6326091" cy="2279898"/>
          </a:xfrm>
          <a:prstGeom prst="rect">
            <a:avLst/>
          </a:prstGeom>
        </p:spPr>
      </p:pic>
      <p:pic>
        <p:nvPicPr>
          <p:cNvPr id="17" name="图片 16"/>
          <p:cNvPicPr>
            <a:picLocks noChangeAspect="1"/>
          </p:cNvPicPr>
          <p:nvPr/>
        </p:nvPicPr>
        <p:blipFill>
          <a:blip r:embed="rId3"/>
          <a:stretch>
            <a:fillRect/>
          </a:stretch>
        </p:blipFill>
        <p:spPr>
          <a:xfrm>
            <a:off x="450721" y="3847340"/>
            <a:ext cx="5604797" cy="388284"/>
          </a:xfrm>
          <a:prstGeom prst="rect">
            <a:avLst/>
          </a:prstGeom>
        </p:spPr>
      </p:pic>
      <p:pic>
        <p:nvPicPr>
          <p:cNvPr id="18" name="图片 17"/>
          <p:cNvPicPr>
            <a:picLocks noChangeAspect="1"/>
          </p:cNvPicPr>
          <p:nvPr/>
        </p:nvPicPr>
        <p:blipFill>
          <a:blip r:embed="rId4"/>
          <a:stretch>
            <a:fillRect/>
          </a:stretch>
        </p:blipFill>
        <p:spPr>
          <a:xfrm>
            <a:off x="450721" y="4326902"/>
            <a:ext cx="5360757" cy="349235"/>
          </a:xfrm>
          <a:prstGeom prst="rect">
            <a:avLst/>
          </a:prstGeom>
        </p:spPr>
      </p:pic>
      <p:pic>
        <p:nvPicPr>
          <p:cNvPr id="19" name="图片 18"/>
          <p:cNvPicPr>
            <a:picLocks noChangeAspect="1"/>
          </p:cNvPicPr>
          <p:nvPr/>
        </p:nvPicPr>
        <p:blipFill>
          <a:blip r:embed="rId5"/>
          <a:stretch>
            <a:fillRect/>
          </a:stretch>
        </p:blipFill>
        <p:spPr>
          <a:xfrm>
            <a:off x="5368396" y="5536206"/>
            <a:ext cx="6912600" cy="601704"/>
          </a:xfrm>
          <a:prstGeom prst="rect">
            <a:avLst/>
          </a:prstGeom>
        </p:spPr>
      </p:pic>
      <p:pic>
        <p:nvPicPr>
          <p:cNvPr id="20" name="图片 19"/>
          <p:cNvPicPr>
            <a:picLocks noChangeAspect="1"/>
          </p:cNvPicPr>
          <p:nvPr/>
        </p:nvPicPr>
        <p:blipFill>
          <a:blip r:embed="rId6"/>
          <a:stretch>
            <a:fillRect/>
          </a:stretch>
        </p:blipFill>
        <p:spPr>
          <a:xfrm>
            <a:off x="450721" y="5497384"/>
            <a:ext cx="4917675" cy="708990"/>
          </a:xfrm>
          <a:prstGeom prst="rect">
            <a:avLst/>
          </a:prstGeom>
        </p:spPr>
      </p:pic>
      <p:sp>
        <p:nvSpPr>
          <p:cNvPr id="21" name="文本框 20"/>
          <p:cNvSpPr txBox="1"/>
          <p:nvPr/>
        </p:nvSpPr>
        <p:spPr>
          <a:xfrm>
            <a:off x="4320392" y="4970194"/>
            <a:ext cx="2642062" cy="369332"/>
          </a:xfrm>
          <a:prstGeom prst="rect">
            <a:avLst/>
          </a:prstGeom>
          <a:noFill/>
        </p:spPr>
        <p:txBody>
          <a:bodyPr wrap="square" rtlCol="0">
            <a:spAutoFit/>
          </a:bodyPr>
          <a:lstStyle/>
          <a:p>
            <a:r>
              <a:rPr lang="en-US" altLang="zh-CN" dirty="0">
                <a:solidFill>
                  <a:srgbClr val="FF0000"/>
                </a:solidFill>
              </a:rPr>
              <a:t>With unitary fragment</a:t>
            </a:r>
            <a:endParaRPr lang="zh-CN" altLang="en-US" dirty="0">
              <a:solidFill>
                <a:srgbClr val="FF0000"/>
              </a:solidFill>
            </a:endParaRPr>
          </a:p>
        </p:txBody>
      </p:sp>
      <p:pic>
        <p:nvPicPr>
          <p:cNvPr id="6" name="图片 5"/>
          <p:cNvPicPr>
            <a:picLocks noChangeAspect="1"/>
          </p:cNvPicPr>
          <p:nvPr/>
        </p:nvPicPr>
        <p:blipFill>
          <a:blip r:embed="rId7"/>
          <a:stretch>
            <a:fillRect/>
          </a:stretch>
        </p:blipFill>
        <p:spPr>
          <a:xfrm>
            <a:off x="6215479" y="1296404"/>
            <a:ext cx="5219700" cy="2514600"/>
          </a:xfrm>
          <a:prstGeom prst="rect">
            <a:avLst/>
          </a:prstGeom>
        </p:spPr>
      </p:pic>
      <p:cxnSp>
        <p:nvCxnSpPr>
          <p:cNvPr id="12" name="直接连接符 11"/>
          <p:cNvCxnSpPr/>
          <p:nvPr/>
        </p:nvCxnSpPr>
        <p:spPr>
          <a:xfrm>
            <a:off x="8741684" y="1492903"/>
            <a:ext cx="2141114" cy="3429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9212135" y="1792272"/>
            <a:ext cx="3120390" cy="830997"/>
          </a:xfrm>
          <a:prstGeom prst="rect">
            <a:avLst/>
          </a:prstGeom>
          <a:noFill/>
        </p:spPr>
        <p:txBody>
          <a:bodyPr wrap="square" rtlCol="0">
            <a:spAutoFit/>
          </a:bodyPr>
          <a:lstStyle/>
          <a:p>
            <a:r>
              <a:rPr lang="zh-CN" altLang="en-US" sz="1600" dirty="0">
                <a:solidFill>
                  <a:srgbClr val="FF0000"/>
                </a:solidFill>
              </a:rPr>
              <a:t>如果将第</a:t>
            </a:r>
            <a:r>
              <a:rPr lang="en-US" altLang="zh-CN" sz="1600" dirty="0">
                <a:solidFill>
                  <a:srgbClr val="FF0000"/>
                </a:solidFill>
              </a:rPr>
              <a:t>q</a:t>
            </a:r>
            <a:r>
              <a:rPr lang="zh-CN" altLang="en-US" sz="1600" dirty="0">
                <a:solidFill>
                  <a:srgbClr val="FF0000"/>
                </a:solidFill>
              </a:rPr>
              <a:t>个量子位投影到</a:t>
            </a:r>
            <a:r>
              <a:rPr lang="en-US" altLang="zh-CN" sz="1600" dirty="0">
                <a:solidFill>
                  <a:srgbClr val="FF0000"/>
                </a:solidFill>
              </a:rPr>
              <a:t>|1&gt;&lt;1|</a:t>
            </a:r>
            <a:r>
              <a:rPr lang="zh-CN" altLang="en-US" sz="1600" dirty="0">
                <a:solidFill>
                  <a:srgbClr val="FF0000"/>
                </a:solidFill>
              </a:rPr>
              <a:t>子空间的结果不是零矩阵</a:t>
            </a:r>
            <a:r>
              <a:rPr lang="zh-CN" altLang="en-US" sz="1600" dirty="0"/>
              <a:t>（意味着可以投影到该子空间）</a:t>
            </a:r>
            <a:endParaRPr lang="en-US" altLang="zh-CN" sz="1600" dirty="0"/>
          </a:p>
        </p:txBody>
      </p:sp>
      <p:cxnSp>
        <p:nvCxnSpPr>
          <p:cNvPr id="9" name="直接连接符 8"/>
          <p:cNvCxnSpPr/>
          <p:nvPr/>
        </p:nvCxnSpPr>
        <p:spPr>
          <a:xfrm flipV="1">
            <a:off x="7179935" y="2039030"/>
            <a:ext cx="1040130" cy="1143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734165" y="2178413"/>
            <a:ext cx="70992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3624894" y="609758"/>
            <a:ext cx="4282794" cy="646331"/>
            <a:chOff x="3428672" y="396101"/>
            <a:chExt cx="4282794" cy="646331"/>
          </a:xfrm>
        </p:grpSpPr>
        <p:sp>
          <p:nvSpPr>
            <p:cNvPr id="8" name="文本框 7"/>
            <p:cNvSpPr txBox="1"/>
            <p:nvPr/>
          </p:nvSpPr>
          <p:spPr>
            <a:xfrm>
              <a:off x="3764927" y="396101"/>
              <a:ext cx="3946539" cy="646331"/>
            </a:xfrm>
            <a:prstGeom prst="rect">
              <a:avLst/>
            </a:prstGeom>
            <a:noFill/>
          </p:spPr>
          <p:txBody>
            <a:bodyPr wrap="square" rtlCol="0">
              <a:spAutoFit/>
            </a:bodyPr>
            <a:lstStyle/>
            <a:p>
              <a:r>
                <a:rPr lang="en-US" altLang="zh-CN" dirty="0"/>
                <a:t>Density Matrix Semantics.</a:t>
              </a:r>
            </a:p>
            <a:p>
              <a:r>
                <a:rPr lang="en-US" altLang="zh-CN" dirty="0"/>
                <a:t>Nondeterministic Semantics</a:t>
              </a:r>
            </a:p>
          </p:txBody>
        </p:sp>
        <p:sp>
          <p:nvSpPr>
            <p:cNvPr id="23" name="左大括号 22"/>
            <p:cNvSpPr/>
            <p:nvPr/>
          </p:nvSpPr>
          <p:spPr>
            <a:xfrm>
              <a:off x="3428672" y="486073"/>
              <a:ext cx="331470" cy="467132"/>
            </a:xfrm>
            <a:prstGeom prst="leftBrace">
              <a:avLst>
                <a:gd name="adj1" fmla="val 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1450084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27710"/>
          </a:xfrm>
        </p:spPr>
        <p:txBody>
          <a:bodyPr/>
          <a:lstStyle/>
          <a:p>
            <a:r>
              <a:rPr lang="en-US" altLang="zh-CN" dirty="0"/>
              <a:t>SQIR-General-Example</a:t>
            </a:r>
            <a:endParaRPr lang="zh-CN" altLang="en-US" dirty="0"/>
          </a:p>
        </p:txBody>
      </p:sp>
      <p:pic>
        <p:nvPicPr>
          <p:cNvPr id="4" name="内容占位符 3"/>
          <p:cNvPicPr>
            <a:picLocks noChangeAspect="1"/>
          </p:cNvPicPr>
          <p:nvPr/>
        </p:nvPicPr>
        <p:blipFill>
          <a:blip r:embed="rId3"/>
          <a:stretch>
            <a:fillRect/>
          </a:stretch>
        </p:blipFill>
        <p:spPr>
          <a:xfrm>
            <a:off x="546323" y="1307349"/>
            <a:ext cx="4561758" cy="1576490"/>
          </a:xfrm>
          <a:prstGeom prst="rect">
            <a:avLst/>
          </a:prstGeom>
        </p:spPr>
      </p:pic>
      <p:pic>
        <p:nvPicPr>
          <p:cNvPr id="5" name="图片 4"/>
          <p:cNvPicPr>
            <a:picLocks noChangeAspect="1"/>
          </p:cNvPicPr>
          <p:nvPr/>
        </p:nvPicPr>
        <p:blipFill>
          <a:blip r:embed="rId4"/>
          <a:stretch>
            <a:fillRect/>
          </a:stretch>
        </p:blipFill>
        <p:spPr>
          <a:xfrm>
            <a:off x="5621243" y="1575223"/>
            <a:ext cx="5426061" cy="860920"/>
          </a:xfrm>
          <a:prstGeom prst="rect">
            <a:avLst/>
          </a:prstGeom>
        </p:spPr>
      </p:pic>
      <p:pic>
        <p:nvPicPr>
          <p:cNvPr id="6" name="图片 5"/>
          <p:cNvPicPr>
            <a:picLocks noChangeAspect="1"/>
          </p:cNvPicPr>
          <p:nvPr/>
        </p:nvPicPr>
        <p:blipFill>
          <a:blip r:embed="rId5"/>
          <a:stretch>
            <a:fillRect/>
          </a:stretch>
        </p:blipFill>
        <p:spPr>
          <a:xfrm>
            <a:off x="677334" y="4306563"/>
            <a:ext cx="6848475" cy="1057275"/>
          </a:xfrm>
          <a:prstGeom prst="rect">
            <a:avLst/>
          </a:prstGeom>
        </p:spPr>
      </p:pic>
      <p:pic>
        <p:nvPicPr>
          <p:cNvPr id="7" name="图片 6"/>
          <p:cNvPicPr>
            <a:picLocks noChangeAspect="1"/>
          </p:cNvPicPr>
          <p:nvPr/>
        </p:nvPicPr>
        <p:blipFill>
          <a:blip r:embed="rId6"/>
          <a:stretch>
            <a:fillRect/>
          </a:stretch>
        </p:blipFill>
        <p:spPr>
          <a:xfrm>
            <a:off x="677334" y="3121752"/>
            <a:ext cx="5486400" cy="904875"/>
          </a:xfrm>
          <a:prstGeom prst="rect">
            <a:avLst/>
          </a:prstGeom>
        </p:spPr>
      </p:pic>
      <p:sp>
        <p:nvSpPr>
          <p:cNvPr id="8" name="矩形 7"/>
          <p:cNvSpPr/>
          <p:nvPr/>
        </p:nvSpPr>
        <p:spPr>
          <a:xfrm>
            <a:off x="5699055" y="4784480"/>
            <a:ext cx="6640621" cy="1477328"/>
          </a:xfrm>
          <a:prstGeom prst="rect">
            <a:avLst/>
          </a:prstGeom>
        </p:spPr>
        <p:txBody>
          <a:bodyPr wrap="square">
            <a:spAutoFit/>
          </a:bodyPr>
          <a:lstStyle/>
          <a:p>
            <a:r>
              <a:rPr lang="en-US" altLang="zh-CN" dirty="0">
                <a:solidFill>
                  <a:schemeClr val="tx1">
                    <a:lumMod val="75000"/>
                    <a:lumOff val="25000"/>
                  </a:schemeClr>
                </a:solidFill>
              </a:rPr>
              <a:t>We can then take both measurement steps, </a:t>
            </a:r>
          </a:p>
          <a:p>
            <a:r>
              <a:rPr lang="en-US" altLang="zh-CN" dirty="0">
                <a:solidFill>
                  <a:schemeClr val="tx1">
                    <a:lumMod val="75000"/>
                    <a:lumOff val="25000"/>
                  </a:schemeClr>
                </a:solidFill>
              </a:rPr>
              <a:t>leaving us with </a:t>
            </a:r>
            <a:r>
              <a:rPr lang="en-US" altLang="zh-CN" dirty="0">
                <a:solidFill>
                  <a:srgbClr val="FF0000"/>
                </a:solidFill>
              </a:rPr>
              <a:t>four different cases </a:t>
            </a:r>
            <a:r>
              <a:rPr lang="en-US" altLang="zh-CN" dirty="0">
                <a:solidFill>
                  <a:schemeClr val="tx1">
                    <a:lumMod val="75000"/>
                    <a:lumOff val="25000"/>
                  </a:schemeClr>
                </a:solidFill>
              </a:rPr>
              <a:t>to prove correct. </a:t>
            </a:r>
          </a:p>
          <a:p>
            <a:r>
              <a:rPr lang="en-US" altLang="zh-CN" dirty="0">
                <a:solidFill>
                  <a:schemeClr val="tx1">
                    <a:lumMod val="75000"/>
                    <a:lumOff val="25000"/>
                  </a:schemeClr>
                </a:solidFill>
              </a:rPr>
              <a:t>In each of the four cases, </a:t>
            </a:r>
          </a:p>
          <a:p>
            <a:r>
              <a:rPr lang="en-US" altLang="zh-CN" dirty="0">
                <a:solidFill>
                  <a:schemeClr val="tx1">
                    <a:lumMod val="75000"/>
                    <a:lumOff val="25000"/>
                  </a:schemeClr>
                </a:solidFill>
              </a:rPr>
              <a:t>we can use the outcomes of measurement to correct the final qubit, putting it into a deterministic state.</a:t>
            </a:r>
            <a:endParaRPr lang="zh-CN" altLang="en-US" dirty="0">
              <a:solidFill>
                <a:schemeClr val="tx1">
                  <a:lumMod val="75000"/>
                  <a:lumOff val="25000"/>
                </a:schemeClr>
              </a:solidFill>
            </a:endParaRPr>
          </a:p>
        </p:txBody>
      </p:sp>
      <p:sp>
        <p:nvSpPr>
          <p:cNvPr id="9" name="等腰三角形 8"/>
          <p:cNvSpPr/>
          <p:nvPr/>
        </p:nvSpPr>
        <p:spPr>
          <a:xfrm>
            <a:off x="1303020" y="5361609"/>
            <a:ext cx="91440" cy="4571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87130" y="5523144"/>
            <a:ext cx="4027064" cy="646331"/>
          </a:xfrm>
          <a:prstGeom prst="rect">
            <a:avLst/>
          </a:prstGeom>
        </p:spPr>
        <p:txBody>
          <a:bodyPr wrap="none">
            <a:spAutoFit/>
          </a:bodyPr>
          <a:lstStyle/>
          <a:p>
            <a:r>
              <a:rPr lang="en-US" altLang="zh-CN" dirty="0">
                <a:solidFill>
                  <a:schemeClr val="tx1">
                    <a:lumMod val="75000"/>
                    <a:lumOff val="25000"/>
                  </a:schemeClr>
                </a:solidFill>
              </a:rPr>
              <a:t>semantics does not rescale outcomes</a:t>
            </a:r>
          </a:p>
          <a:p>
            <a:r>
              <a:rPr lang="en-US" altLang="zh-CN" dirty="0">
                <a:solidFill>
                  <a:schemeClr val="tx1">
                    <a:lumMod val="75000"/>
                    <a:lumOff val="25000"/>
                  </a:schemeClr>
                </a:solidFill>
              </a:rPr>
              <a:t>(</a:t>
            </a:r>
            <a:r>
              <a:rPr lang="en-US" altLang="zh-CN" dirty="0"/>
              <a:t>Probability :scaling factors.</a:t>
            </a:r>
            <a:r>
              <a:rPr lang="en-US" altLang="zh-CN" dirty="0">
                <a:solidFill>
                  <a:schemeClr val="tx1">
                    <a:lumMod val="75000"/>
                    <a:lumOff val="25000"/>
                  </a:schemeClr>
                </a:solidFill>
              </a:rPr>
              <a:t>)</a:t>
            </a: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1108020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50570"/>
          </a:xfrm>
        </p:spPr>
        <p:txBody>
          <a:bodyPr/>
          <a:lstStyle/>
          <a:p>
            <a:r>
              <a:rPr lang="zh-CN" altLang="en-US" dirty="0"/>
              <a:t>编程</a:t>
            </a:r>
            <a:r>
              <a:rPr lang="en-US" altLang="zh-CN" dirty="0"/>
              <a:t>VS</a:t>
            </a:r>
            <a:r>
              <a:rPr lang="zh-CN" altLang="en-US" dirty="0"/>
              <a:t>验证</a:t>
            </a:r>
          </a:p>
        </p:txBody>
      </p:sp>
      <p:sp>
        <p:nvSpPr>
          <p:cNvPr id="3" name="内容占位符 2"/>
          <p:cNvSpPr>
            <a:spLocks noGrp="1"/>
          </p:cNvSpPr>
          <p:nvPr>
            <p:ph idx="1"/>
          </p:nvPr>
        </p:nvSpPr>
        <p:spPr>
          <a:xfrm>
            <a:off x="677334" y="1360170"/>
            <a:ext cx="9849696" cy="5143499"/>
          </a:xfrm>
        </p:spPr>
        <p:txBody>
          <a:bodyPr>
            <a:normAutofit fontScale="92500"/>
          </a:bodyPr>
          <a:lstStyle/>
          <a:p>
            <a:r>
              <a:rPr lang="en-US" altLang="zh-CN" dirty="0"/>
              <a:t>Concrete wires vs. abstract variables</a:t>
            </a:r>
          </a:p>
          <a:p>
            <a:pPr marL="0" indent="0">
              <a:buNone/>
            </a:pPr>
            <a:r>
              <a:rPr lang="en-US" altLang="zh-CN" dirty="0"/>
              <a:t>     </a:t>
            </a:r>
            <a:r>
              <a:rPr lang="zh-CN" altLang="en-US" dirty="0"/>
              <a:t>高阶抽象变量，方便编程，可以任意分配和释放量子位，组合小电路构建大电路。而实际电路，简化验证，不需要担心丢弃量子比特或转移剩余的量子比特，但牺牲了组合性（手动重命名）</a:t>
            </a:r>
            <a:endParaRPr lang="en-US" altLang="zh-CN" dirty="0"/>
          </a:p>
          <a:p>
            <a:r>
              <a:rPr lang="en-US" altLang="zh-CN" dirty="0"/>
              <a:t>Single wires vs. data structures</a:t>
            </a:r>
          </a:p>
          <a:p>
            <a:pPr marL="0" indent="0">
              <a:buNone/>
            </a:pPr>
            <a:r>
              <a:rPr lang="en-US" altLang="zh-CN" dirty="0"/>
              <a:t>     </a:t>
            </a:r>
            <a:r>
              <a:rPr lang="zh-CN" altLang="en-US" dirty="0"/>
              <a:t>构建在量子数据结构上计算电路而不是单个量子比特，故需要基于</a:t>
            </a:r>
            <a:r>
              <a:rPr lang="en-US" altLang="zh-CN" dirty="0"/>
              <a:t>n</a:t>
            </a:r>
            <a:r>
              <a:rPr lang="zh-CN" altLang="en-US" dirty="0"/>
              <a:t>个量子位的索引列表（由任意</a:t>
            </a:r>
            <a:r>
              <a:rPr lang="en-US" altLang="zh-CN" dirty="0"/>
              <a:t>n</a:t>
            </a:r>
            <a:r>
              <a:rPr lang="zh-CN" altLang="en-US" dirty="0"/>
              <a:t>的</a:t>
            </a:r>
            <a:r>
              <a:rPr lang="en-US" altLang="zh-CN" dirty="0"/>
              <a:t>2^n</a:t>
            </a:r>
            <a:r>
              <a:rPr lang="zh-CN" altLang="en-US" dirty="0"/>
              <a:t>的方阵表示）来验证，例如使用依赖类型的关系。关于量子位（用长度为</a:t>
            </a:r>
            <a:r>
              <a:rPr lang="en-US" altLang="zh-CN" dirty="0"/>
              <a:t>2</a:t>
            </a:r>
            <a:r>
              <a:rPr lang="zh-CN" altLang="en-US" dirty="0"/>
              <a:t>的矢量或</a:t>
            </a:r>
            <a:r>
              <a:rPr lang="en-US" altLang="zh-CN" dirty="0"/>
              <a:t>2×2</a:t>
            </a:r>
            <a:r>
              <a:rPr lang="zh-CN" altLang="en-US" dirty="0"/>
              <a:t>密度矩阵表示）的推理要比对量子位的索引列表（用任意</a:t>
            </a:r>
            <a:r>
              <a:rPr lang="en-US" altLang="zh-CN" dirty="0"/>
              <a:t>n</a:t>
            </a:r>
            <a:r>
              <a:rPr lang="zh-CN" altLang="en-US" dirty="0"/>
              <a:t>的</a:t>
            </a:r>
            <a:r>
              <a:rPr lang="en-US" altLang="zh-CN" dirty="0"/>
              <a:t>2n×2n</a:t>
            </a:r>
            <a:r>
              <a:rPr lang="zh-CN" altLang="en-US" dirty="0"/>
              <a:t>矩阵表示）的推理要容易得多。产生列表的电路包含一个树，虽然列表和树是等价的，但仍需要一个小工具来连接这两个，然后证明这个小工具使两个在语义上等价。而</a:t>
            </a:r>
            <a:r>
              <a:rPr lang="en-US" altLang="zh-CN" dirty="0"/>
              <a:t>SQIR</a:t>
            </a:r>
            <a:r>
              <a:rPr lang="zh-CN" altLang="en-US" dirty="0"/>
              <a:t>中没有量子数据类型也没有类型电路，就不用研究这个。</a:t>
            </a:r>
            <a:endParaRPr lang="en-US" altLang="zh-CN" dirty="0"/>
          </a:p>
          <a:p>
            <a:r>
              <a:rPr lang="en-US" altLang="zh-CN" dirty="0"/>
              <a:t>Single measurements vs. dynamic lifting</a:t>
            </a:r>
          </a:p>
          <a:p>
            <a:pPr marL="0" indent="0">
              <a:buNone/>
            </a:pPr>
            <a:r>
              <a:rPr lang="zh-CN" altLang="en-US" dirty="0"/>
              <a:t>    动态提升</a:t>
            </a:r>
            <a:r>
              <a:rPr lang="zh-CN" altLang="zh-CN" dirty="0"/>
              <a:t>允许测量量子位并将结果用作主语言中的布尔值来计算电路的剩余部分</a:t>
            </a:r>
            <a:r>
              <a:rPr lang="zh-CN" altLang="en-US" dirty="0"/>
              <a:t>，但会使程序语义取决于主语言语义，使指称语义变得复杂。假设任意宿主语言都具有操作语义，并且仅当提升的电路的两个分支都能有效缩减。</a:t>
            </a:r>
            <a:r>
              <a:rPr lang="en-US" altLang="zh-CN" dirty="0"/>
              <a:t>SQIR</a:t>
            </a:r>
            <a:r>
              <a:rPr lang="zh-CN" altLang="en-US" dirty="0"/>
              <a:t>中测量结果不用于计算新电路，所以不用宿主语言来进行计算，它是一种完全独立的语言，可以单独推理。</a:t>
            </a:r>
            <a:endParaRPr lang="en-US" altLang="zh-CN" dirty="0"/>
          </a:p>
          <a:p>
            <a:r>
              <a:rPr lang="en-US" altLang="zh-CN"/>
              <a:t>Near-term </a:t>
            </a:r>
            <a:r>
              <a:rPr lang="en-US" altLang="zh-CN" dirty="0"/>
              <a:t>programming.</a:t>
            </a:r>
          </a:p>
          <a:p>
            <a:pPr marL="0" indent="0">
              <a:buNone/>
            </a:pPr>
            <a:r>
              <a:rPr lang="zh-CN" altLang="en-US" dirty="0"/>
              <a:t>    硬件限制，技术限制，期望限制，</a:t>
            </a:r>
            <a:r>
              <a:rPr lang="en-US" altLang="zh-CN" dirty="0"/>
              <a:t>SQIR</a:t>
            </a:r>
            <a:r>
              <a:rPr lang="zh-CN" altLang="en-US" dirty="0"/>
              <a:t>更接近现实，注意量子位的数量和连接性。</a:t>
            </a:r>
            <a:endParaRPr lang="en-US" altLang="zh-CN" dirty="0"/>
          </a:p>
          <a:p>
            <a:endParaRPr lang="en-US" altLang="zh-CN" dirty="0"/>
          </a:p>
          <a:p>
            <a:endParaRPr lang="en-US" altLang="zh-CN" dirty="0"/>
          </a:p>
          <a:p>
            <a:endParaRPr lang="en-US" altLang="zh-CN" dirty="0"/>
          </a:p>
        </p:txBody>
      </p:sp>
      <p:pic>
        <p:nvPicPr>
          <p:cNvPr id="4" name="图片 3"/>
          <p:cNvPicPr>
            <a:picLocks noChangeAspect="1"/>
          </p:cNvPicPr>
          <p:nvPr/>
        </p:nvPicPr>
        <p:blipFill>
          <a:blip r:embed="rId2"/>
          <a:stretch>
            <a:fillRect/>
          </a:stretch>
        </p:blipFill>
        <p:spPr>
          <a:xfrm>
            <a:off x="5800725" y="135990"/>
            <a:ext cx="2394585" cy="1569894"/>
          </a:xfrm>
          <a:prstGeom prst="rect">
            <a:avLst/>
          </a:prstGeom>
        </p:spPr>
      </p:pic>
    </p:spTree>
    <p:extLst>
      <p:ext uri="{BB962C8B-B14F-4D97-AF65-F5344CB8AC3E}">
        <p14:creationId xmlns:p14="http://schemas.microsoft.com/office/powerpoint/2010/main" val="170590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81990"/>
          </a:xfrm>
        </p:spPr>
        <p:txBody>
          <a:bodyPr/>
          <a:lstStyle/>
          <a:p>
            <a:r>
              <a:rPr lang="en-US" altLang="zh-CN" dirty="0"/>
              <a:t>QWIRE VS SQIRE</a:t>
            </a:r>
            <a:endParaRPr lang="zh-CN" altLang="en-US" dirty="0"/>
          </a:p>
        </p:txBody>
      </p:sp>
      <p:sp>
        <p:nvSpPr>
          <p:cNvPr id="3" name="内容占位符 2"/>
          <p:cNvSpPr>
            <a:spLocks noGrp="1"/>
          </p:cNvSpPr>
          <p:nvPr>
            <p:ph idx="1"/>
          </p:nvPr>
        </p:nvSpPr>
        <p:spPr>
          <a:xfrm>
            <a:off x="677334" y="1394460"/>
            <a:ext cx="8596668" cy="4646903"/>
          </a:xfrm>
        </p:spPr>
        <p:txBody>
          <a:bodyPr/>
          <a:lstStyle/>
          <a:p>
            <a:r>
              <a:rPr lang="zh-CN" altLang="en-US" dirty="0"/>
              <a:t>全局寄存器的使用大大简化了关于</a:t>
            </a:r>
            <a:r>
              <a:rPr lang="en-US" altLang="zh-CN" dirty="0" err="1"/>
              <a:t>sQIRe</a:t>
            </a:r>
            <a:r>
              <a:rPr lang="zh-CN" altLang="en-US" dirty="0"/>
              <a:t>程序的证明，因为寄存器索引直接对应于</a:t>
            </a:r>
            <a:r>
              <a:rPr lang="en-US" altLang="zh-CN" dirty="0" err="1"/>
              <a:t>sQIRe</a:t>
            </a:r>
            <a:r>
              <a:rPr lang="zh-CN" altLang="en-US" dirty="0"/>
              <a:t>程序表示的矩阵中的索引。 相比之下，</a:t>
            </a:r>
            <a:r>
              <a:rPr lang="en-US" altLang="zh-CN" dirty="0"/>
              <a:t>QWIRE</a:t>
            </a:r>
            <a:r>
              <a:rPr lang="zh-CN" altLang="en-US" dirty="0"/>
              <a:t>的变量根据本地上下文映射到不同的索引，这使得很难对程序片段进行精确的声明。</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506729" y="2395824"/>
            <a:ext cx="4282441" cy="500610"/>
          </a:xfrm>
          <a:prstGeom prst="rect">
            <a:avLst/>
          </a:prstGeom>
        </p:spPr>
      </p:pic>
      <p:pic>
        <p:nvPicPr>
          <p:cNvPr id="5" name="图片 4"/>
          <p:cNvPicPr>
            <a:picLocks noChangeAspect="1"/>
          </p:cNvPicPr>
          <p:nvPr/>
        </p:nvPicPr>
        <p:blipFill>
          <a:blip r:embed="rId4"/>
          <a:stretch>
            <a:fillRect/>
          </a:stretch>
        </p:blipFill>
        <p:spPr>
          <a:xfrm>
            <a:off x="506729" y="3678692"/>
            <a:ext cx="4179571" cy="710023"/>
          </a:xfrm>
          <a:prstGeom prst="rect">
            <a:avLst/>
          </a:prstGeom>
        </p:spPr>
      </p:pic>
      <p:pic>
        <p:nvPicPr>
          <p:cNvPr id="6" name="图片 5"/>
          <p:cNvPicPr>
            <a:picLocks noChangeAspect="1"/>
          </p:cNvPicPr>
          <p:nvPr/>
        </p:nvPicPr>
        <p:blipFill>
          <a:blip r:embed="rId5"/>
          <a:stretch>
            <a:fillRect/>
          </a:stretch>
        </p:blipFill>
        <p:spPr>
          <a:xfrm>
            <a:off x="491352" y="4497067"/>
            <a:ext cx="4545331" cy="762038"/>
          </a:xfrm>
          <a:prstGeom prst="rect">
            <a:avLst/>
          </a:prstGeom>
        </p:spPr>
      </p:pic>
      <p:pic>
        <p:nvPicPr>
          <p:cNvPr id="7" name="图片 6"/>
          <p:cNvPicPr>
            <a:picLocks noChangeAspect="1"/>
          </p:cNvPicPr>
          <p:nvPr/>
        </p:nvPicPr>
        <p:blipFill>
          <a:blip r:embed="rId6"/>
          <a:stretch>
            <a:fillRect/>
          </a:stretch>
        </p:blipFill>
        <p:spPr>
          <a:xfrm>
            <a:off x="491352" y="5361975"/>
            <a:ext cx="4194949" cy="151037"/>
          </a:xfrm>
          <a:prstGeom prst="rect">
            <a:avLst/>
          </a:prstGeom>
        </p:spPr>
      </p:pic>
      <p:pic>
        <p:nvPicPr>
          <p:cNvPr id="8" name="图片 7"/>
          <p:cNvPicPr>
            <a:picLocks noChangeAspect="1"/>
          </p:cNvPicPr>
          <p:nvPr/>
        </p:nvPicPr>
        <p:blipFill>
          <a:blip r:embed="rId7"/>
          <a:stretch>
            <a:fillRect/>
          </a:stretch>
        </p:blipFill>
        <p:spPr>
          <a:xfrm>
            <a:off x="491352" y="5551759"/>
            <a:ext cx="4226995" cy="1283723"/>
          </a:xfrm>
          <a:prstGeom prst="rect">
            <a:avLst/>
          </a:prstGeom>
        </p:spPr>
      </p:pic>
      <p:pic>
        <p:nvPicPr>
          <p:cNvPr id="10" name="图片 9"/>
          <p:cNvPicPr>
            <a:picLocks noChangeAspect="1"/>
          </p:cNvPicPr>
          <p:nvPr/>
        </p:nvPicPr>
        <p:blipFill>
          <a:blip r:embed="rId8"/>
          <a:stretch>
            <a:fillRect/>
          </a:stretch>
        </p:blipFill>
        <p:spPr>
          <a:xfrm>
            <a:off x="4449358" y="109178"/>
            <a:ext cx="4500332" cy="1342997"/>
          </a:xfrm>
          <a:prstGeom prst="rect">
            <a:avLst/>
          </a:prstGeom>
        </p:spPr>
      </p:pic>
      <p:pic>
        <p:nvPicPr>
          <p:cNvPr id="11" name="图片 10"/>
          <p:cNvPicPr>
            <a:picLocks noChangeAspect="1"/>
          </p:cNvPicPr>
          <p:nvPr/>
        </p:nvPicPr>
        <p:blipFill>
          <a:blip r:embed="rId9"/>
          <a:stretch>
            <a:fillRect/>
          </a:stretch>
        </p:blipFill>
        <p:spPr>
          <a:xfrm>
            <a:off x="506729" y="2945533"/>
            <a:ext cx="3480573" cy="616810"/>
          </a:xfrm>
          <a:prstGeom prst="rect">
            <a:avLst/>
          </a:prstGeom>
        </p:spPr>
      </p:pic>
      <p:pic>
        <p:nvPicPr>
          <p:cNvPr id="12" name="图片 11"/>
          <p:cNvPicPr>
            <a:picLocks noChangeAspect="1"/>
          </p:cNvPicPr>
          <p:nvPr/>
        </p:nvPicPr>
        <p:blipFill>
          <a:blip r:embed="rId10"/>
          <a:stretch>
            <a:fillRect/>
          </a:stretch>
        </p:blipFill>
        <p:spPr>
          <a:xfrm>
            <a:off x="5174072" y="4033703"/>
            <a:ext cx="3775618" cy="1611623"/>
          </a:xfrm>
          <a:prstGeom prst="rect">
            <a:avLst/>
          </a:prstGeom>
        </p:spPr>
      </p:pic>
      <p:pic>
        <p:nvPicPr>
          <p:cNvPr id="13" name="图片 12"/>
          <p:cNvPicPr>
            <a:picLocks noChangeAspect="1"/>
          </p:cNvPicPr>
          <p:nvPr/>
        </p:nvPicPr>
        <p:blipFill>
          <a:blip r:embed="rId11"/>
          <a:stretch>
            <a:fillRect/>
          </a:stretch>
        </p:blipFill>
        <p:spPr>
          <a:xfrm>
            <a:off x="5248889" y="5775096"/>
            <a:ext cx="3981696" cy="738273"/>
          </a:xfrm>
          <a:prstGeom prst="rect">
            <a:avLst/>
          </a:prstGeom>
        </p:spPr>
      </p:pic>
      <p:pic>
        <p:nvPicPr>
          <p:cNvPr id="14" name="图片 13"/>
          <p:cNvPicPr>
            <a:picLocks noChangeAspect="1"/>
          </p:cNvPicPr>
          <p:nvPr/>
        </p:nvPicPr>
        <p:blipFill>
          <a:blip r:embed="rId12"/>
          <a:stretch>
            <a:fillRect/>
          </a:stretch>
        </p:blipFill>
        <p:spPr>
          <a:xfrm>
            <a:off x="6042444" y="2303224"/>
            <a:ext cx="2394585" cy="1569894"/>
          </a:xfrm>
          <a:prstGeom prst="rect">
            <a:avLst/>
          </a:prstGeom>
        </p:spPr>
      </p:pic>
    </p:spTree>
    <p:extLst>
      <p:ext uri="{BB962C8B-B14F-4D97-AF65-F5344CB8AC3E}">
        <p14:creationId xmlns:p14="http://schemas.microsoft.com/office/powerpoint/2010/main" val="4155330654"/>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3625</TotalTime>
  <Words>1262</Words>
  <Application>Microsoft Macintosh PowerPoint</Application>
  <PresentationFormat>Widescreen</PresentationFormat>
  <Paragraphs>131</Paragraphs>
  <Slides>16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等线</vt:lpstr>
      <vt:lpstr>方正姚体</vt:lpstr>
      <vt:lpstr>华文新魏</vt:lpstr>
      <vt:lpstr>Arial</vt:lpstr>
      <vt:lpstr>Trebuchet MS</vt:lpstr>
      <vt:lpstr>Wingdings 3</vt:lpstr>
      <vt:lpstr>平面</vt:lpstr>
      <vt:lpstr>VOQC</vt:lpstr>
      <vt:lpstr>Introduction</vt:lpstr>
      <vt:lpstr>Introduction-VOQC</vt:lpstr>
      <vt:lpstr>SQIR-Unitary</vt:lpstr>
      <vt:lpstr>SQIR-Unitary-Example</vt:lpstr>
      <vt:lpstr>SQIR-General</vt:lpstr>
      <vt:lpstr>SQIR-General-Example</vt:lpstr>
      <vt:lpstr>编程VS验证</vt:lpstr>
      <vt:lpstr>QWIRE VS SQIRE</vt:lpstr>
      <vt:lpstr>Verifying Transformations- Equivalence</vt:lpstr>
      <vt:lpstr>Verifying Transformations- Representation</vt:lpstr>
      <vt:lpstr>Verifying Transformations- Optimizations</vt:lpstr>
      <vt:lpstr>Verifying Transformations- Optimizations</vt:lpstr>
      <vt:lpstr>Verifying Transformations-Optimizations</vt:lpstr>
      <vt:lpstr>Verifying Transformations-Experimental Evaluation</vt:lpstr>
      <vt:lpstr>Verifying Transformations-Circuit Mapping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VOQC</dc:title>
  <dc:creator>yuanyue</dc:creator>
  <cp:lastModifiedBy>Jiang Hanru</cp:lastModifiedBy>
  <cp:revision>58</cp:revision>
  <dcterms:created xsi:type="dcterms:W3CDTF">2019-09-16T12:14:13Z</dcterms:created>
  <dcterms:modified xsi:type="dcterms:W3CDTF">2019-09-25T00:51:31Z</dcterms:modified>
</cp:coreProperties>
</file>